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3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4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7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8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9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0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4030" r:id="rId2"/>
    <p:sldMasterId id="2147484006" r:id="rId3"/>
    <p:sldMasterId id="2147483681" r:id="rId4"/>
    <p:sldMasterId id="2147483689" r:id="rId5"/>
    <p:sldMasterId id="2147483694" r:id="rId6"/>
    <p:sldMasterId id="2147483705" r:id="rId7"/>
    <p:sldMasterId id="2147483714" r:id="rId8"/>
    <p:sldMasterId id="2147483809" r:id="rId9"/>
    <p:sldMasterId id="2147483753" r:id="rId10"/>
    <p:sldMasterId id="2147483764" r:id="rId11"/>
    <p:sldMasterId id="2147483775" r:id="rId12"/>
    <p:sldMasterId id="2147483860" r:id="rId13"/>
    <p:sldMasterId id="2147483786" r:id="rId14"/>
    <p:sldMasterId id="2147483820" r:id="rId15"/>
    <p:sldMasterId id="2147483843" r:id="rId16"/>
    <p:sldMasterId id="2147483878" r:id="rId17"/>
    <p:sldMasterId id="2147483901" r:id="rId18"/>
    <p:sldMasterId id="2147483924" r:id="rId19"/>
    <p:sldMasterId id="2147483947" r:id="rId20"/>
    <p:sldMasterId id="2147483686" r:id="rId21"/>
  </p:sldMasterIdLst>
  <p:notesMasterIdLst>
    <p:notesMasterId r:id="rId80"/>
  </p:notesMasterIdLst>
  <p:handoutMasterIdLst>
    <p:handoutMasterId r:id="rId81"/>
  </p:handoutMasterIdLst>
  <p:sldIdLst>
    <p:sldId id="2147482712" r:id="rId22"/>
    <p:sldId id="2147482649" r:id="rId23"/>
    <p:sldId id="2147482462" r:id="rId24"/>
    <p:sldId id="2147482382" r:id="rId25"/>
    <p:sldId id="2147482616" r:id="rId26"/>
    <p:sldId id="2147482691" r:id="rId27"/>
    <p:sldId id="2147482445" r:id="rId28"/>
    <p:sldId id="2147482453" r:id="rId29"/>
    <p:sldId id="2147482692" r:id="rId30"/>
    <p:sldId id="2147482450" r:id="rId31"/>
    <p:sldId id="2147482521" r:id="rId32"/>
    <p:sldId id="2147482522" r:id="rId33"/>
    <p:sldId id="2147482526" r:id="rId34"/>
    <p:sldId id="2147482742" r:id="rId35"/>
    <p:sldId id="2147482694" r:id="rId36"/>
    <p:sldId id="2147482619" r:id="rId37"/>
    <p:sldId id="2147482743" r:id="rId38"/>
    <p:sldId id="2147482713" r:id="rId39"/>
    <p:sldId id="2147482745" r:id="rId40"/>
    <p:sldId id="2147482744" r:id="rId41"/>
    <p:sldId id="2147482747" r:id="rId42"/>
    <p:sldId id="2147482746" r:id="rId43"/>
    <p:sldId id="2147482748" r:id="rId44"/>
    <p:sldId id="2147482714" r:id="rId45"/>
    <p:sldId id="2147482749" r:id="rId46"/>
    <p:sldId id="2147482755" r:id="rId47"/>
    <p:sldId id="2147482756" r:id="rId48"/>
    <p:sldId id="2147482751" r:id="rId49"/>
    <p:sldId id="2147482642" r:id="rId50"/>
    <p:sldId id="2147482724" r:id="rId51"/>
    <p:sldId id="2147482757" r:id="rId52"/>
    <p:sldId id="2147482758" r:id="rId53"/>
    <p:sldId id="2147482759" r:id="rId54"/>
    <p:sldId id="2147482760" r:id="rId55"/>
    <p:sldId id="2147482695" r:id="rId56"/>
    <p:sldId id="2147482452" r:id="rId57"/>
    <p:sldId id="2147482621" r:id="rId58"/>
    <p:sldId id="2147482708" r:id="rId59"/>
    <p:sldId id="2147482620" r:id="rId60"/>
    <p:sldId id="2147482709" r:id="rId61"/>
    <p:sldId id="2147482622" r:id="rId62"/>
    <p:sldId id="2147482710" r:id="rId63"/>
    <p:sldId id="2147482722" r:id="rId64"/>
    <p:sldId id="2147482761" r:id="rId65"/>
    <p:sldId id="2147482627" r:id="rId66"/>
    <p:sldId id="2147482763" r:id="rId67"/>
    <p:sldId id="2147482766" r:id="rId68"/>
    <p:sldId id="2147482764" r:id="rId69"/>
    <p:sldId id="2147482723" r:id="rId70"/>
    <p:sldId id="2147482628" r:id="rId71"/>
    <p:sldId id="2147482768" r:id="rId72"/>
    <p:sldId id="2147482636" r:id="rId73"/>
    <p:sldId id="2147482704" r:id="rId74"/>
    <p:sldId id="2147482518" r:id="rId75"/>
    <p:sldId id="2147482568" r:id="rId76"/>
    <p:sldId id="2147482484" r:id="rId77"/>
    <p:sldId id="2147482705" r:id="rId78"/>
    <p:sldId id="2147482706" r:id="rId79"/>
  </p:sldIdLst>
  <p:sldSz cx="9144000" cy="6858000" type="screen4x3"/>
  <p:notesSz cx="6858000" cy="9144000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Microsoft Uighur" panose="02000000000000000000" pitchFamily="2" charset="-78"/>
      <p:regular r:id="rId86"/>
      <p:bold r:id="rId87"/>
    </p:embeddedFont>
    <p:embeddedFont>
      <p:font typeface="Modern Love" panose="04090805081005020601" pitchFamily="82" charset="0"/>
      <p:regular r:id="rId88"/>
    </p:embeddedFont>
    <p:embeddedFont>
      <p:font typeface="Sakkal Majalla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979" userDrawn="1">
          <p15:clr>
            <a:srgbClr val="A4A3A4"/>
          </p15:clr>
        </p15:guide>
        <p15:guide id="4" orient="horz" pos="2750" userDrawn="1">
          <p15:clr>
            <a:srgbClr val="A4A3A4"/>
          </p15:clr>
        </p15:guide>
        <p15:guide id="5" pos="385" userDrawn="1">
          <p15:clr>
            <a:srgbClr val="A4A3A4"/>
          </p15:clr>
        </p15:guide>
        <p15:guide id="6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0097B2"/>
    <a:srgbClr val="424D7C"/>
    <a:srgbClr val="424D7B"/>
    <a:srgbClr val="00ACA4"/>
    <a:srgbClr val="F0F9FE"/>
    <a:srgbClr val="FFFFFF"/>
    <a:srgbClr val="818488"/>
    <a:srgbClr val="565F88"/>
    <a:srgbClr val="B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4" autoAdjust="0"/>
    <p:restoredTop sz="86433"/>
  </p:normalViewPr>
  <p:slideViewPr>
    <p:cSldViewPr snapToGrid="0">
      <p:cViewPr varScale="1">
        <p:scale>
          <a:sx n="75" d="100"/>
          <a:sy n="75" d="100"/>
        </p:scale>
        <p:origin x="1148" y="30"/>
      </p:cViewPr>
      <p:guideLst>
        <p:guide pos="4626"/>
        <p:guide orient="horz" pos="709"/>
        <p:guide orient="horz" pos="1979"/>
        <p:guide orient="horz" pos="2750"/>
        <p:guide pos="385"/>
        <p:guide pos="5284"/>
      </p:guideLst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handoutMaster" Target="handoutMasters/handoutMaster1.xml"/><Relationship Id="rId86" Type="http://schemas.openxmlformats.org/officeDocument/2006/relationships/font" Target="fonts/font5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font" Target="fonts/font6.fntdata"/><Relationship Id="rId61" Type="http://schemas.openxmlformats.org/officeDocument/2006/relationships/slide" Target="slides/slide40.xml"/><Relationship Id="rId82" Type="http://schemas.openxmlformats.org/officeDocument/2006/relationships/font" Target="fonts/font1.fntdata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07/02/2026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0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0.png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0.png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0.png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2" name="Espace réservé pour une image  20">
            <a:extLst>
              <a:ext uri="{FF2B5EF4-FFF2-40B4-BE49-F238E27FC236}">
                <a16:creationId xmlns:a16="http://schemas.microsoft.com/office/drawing/2014/main" id="{791A2E4C-A224-FCF7-A319-23BD50CEB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21074" cy="7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51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61C2A3DB-7D6A-51BB-17AD-9357BCC57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>
          <a:xfrm>
            <a:off x="277196" y="278382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2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5EB7141-C4E8-63E3-E7B2-D19B12885CF6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47EF74D-09CF-07AC-69FF-7F1DEB13F530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1BCF690F-549E-0199-7F2E-C76B96466CB5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061FC4DF-EB84-0B6E-A20F-0CDC56439E8C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3ED1B002-BC30-F4D2-758E-6BAE9521DB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CA78516-1049-D03C-798B-57A96B1EAC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B0DD0F9-3459-2364-072C-EC4C2537E3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037CE08C-F004-956B-D2E9-52111C1050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8EFDA8AA-A985-0961-12A0-6554CF04D8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2BEB9F0D-0385-BD3E-AE68-12C9D1D91D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0BC8677F-29C7-D9A3-78D7-5D2A52DD6C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C9D2268-C8A9-6F7A-2A69-91D7D76FB9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E7006E70-64B4-02C4-D9CA-11579F3310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46A68083-1CEB-CA9C-F640-44784C0BA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57EC7A92-BFDF-D8BB-7EF4-4EAF06B95A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A44D093-EF12-3DC0-954A-9017BA011F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05377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70764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229B-3395-4592-F52C-05B4DA1C7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CCFEC7-6867-CA1A-226E-49435CDF8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A4274-9401-D0C1-DE17-78563CAD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829630-E66A-5A96-77DA-CF971ED9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FC370-B924-E63C-1858-4184DC32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FDF83-6034-26D5-3A05-C8A3169A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40691-91D0-B2E5-2E47-49AA38EB1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6AB48-1227-64E8-DC6E-529766CC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4C028-5301-1EDE-BC9C-27AE2C10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A0A289-D81A-04BE-9F43-87281EEB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99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FB5F5-53A4-B1C6-C89B-3277F3E6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D544C4-3097-96B6-018D-C94DB227B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B596B2-84B0-223E-17D7-41FF9342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5147C4-6E21-E43E-3B3E-D322A1D5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50115F-DBD9-643B-0934-8B4197E89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93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EB7EB-9329-893E-579C-2864F5D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B56A3-518F-0910-42D4-24B181F6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2DC077-04B2-AF81-4633-185680C4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AC155-418C-C0AE-6106-4B7D38B1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8800A4-1196-15E5-A7A2-BE9E82D9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A98811-6EB3-460B-26D6-1FB6C13F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565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A5F1D-9436-B00D-27AB-914E0CE3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20453E-8FFB-B2F0-7FF7-DD1EF6F0B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F6D26-E1B2-6FD5-E7DE-019D3948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A79E79-C423-7F6C-2EF6-B7DCC14E5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EA56CFB-D071-D698-9AEF-D2989BA1E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83B9D5-AC21-3432-E25D-BC6A6D1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A736C-FA07-5375-7F0A-7A2C1F27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04C4D9-1F79-1E64-4079-EDA7B896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6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53635-26D8-B440-3BCB-BB0DBE6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45BF7E-DCE3-8C19-EF39-FADD4CE5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55F87-6B84-4701-B070-75C388D2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CEDD-D73B-B907-FB71-701D5F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8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5C7BB14-D050-D560-EF89-562F07B6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C91F-68DE-BC4A-7CCA-3B1359EDA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80819-5A95-01A7-4B2D-ABF4EB1D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41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D36B7-8C5E-A545-4CF8-8C930AF77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B7F5D-C921-68EF-63E5-D63E99D89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BBD36A-6C6D-4A45-26F2-11439E7FD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CD5FAF-B10B-FB2D-440C-DADAA02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6FDEAB-BD0D-78C9-F7A4-283FB69D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966C4-905C-82DF-B7D2-F56DB435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00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A2542-9AC5-DCDC-AF49-1F6CE5C7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84C29-7BE7-3E51-4AF9-37E0F325F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04CE5-24DB-624C-FD53-2CEB9510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BC43D7-84B0-E9A6-5B45-408799ED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D07A60-8DE8-FC6B-9EB5-17829303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84F8DB-0E67-88EC-90F4-719A75B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774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0A605-8730-F047-0969-3DE539AB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AFF550-1384-D85A-493E-8374C270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87A8BE-785B-5808-9A04-F272F9CD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967D1C-A8C8-8990-786A-A9EF3512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76BF03-B2B1-156A-BD49-AFD83B00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2547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4E4C79-D8D8-3452-DACD-C1B342FA4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30D62-CECF-7ED6-7917-69CDE5E12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1F72CC-33C4-B651-F748-542424B2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3C749-0997-E63E-C92D-307D75CC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EEC5A-EA46-8852-2E7E-EDEFDBF6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329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2124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63617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142252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3414541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246360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36859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0574471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3344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534282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5982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17166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7695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4300674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63862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150902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91324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17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293232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67678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28406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69964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796750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0318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  <a:latin typeface="Microsoft Uighur" panose="02000000000000000000" pitchFamily="2" charset="-78"/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0995948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89" y="11617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88327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818023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heme" Target="../theme/them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65.xml"/><Relationship Id="rId9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16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6.xml"/><Relationship Id="rId14" Type="http://schemas.openxmlformats.org/officeDocument/2006/relationships/image" Target="../media/image1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12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12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00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03.xml"/><Relationship Id="rId15" Type="http://schemas.openxmlformats.org/officeDocument/2006/relationships/image" Target="../media/image16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1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16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1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6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image" Target="../media/image15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28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24" Type="http://schemas.openxmlformats.org/officeDocument/2006/relationships/image" Target="../media/image21.png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23" Type="http://schemas.openxmlformats.org/officeDocument/2006/relationships/image" Target="../media/image20.png"/><Relationship Id="rId10" Type="http://schemas.openxmlformats.org/officeDocument/2006/relationships/slideLayout" Target="../slideLayouts/slideLayout135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Relationship Id="rId22" Type="http://schemas.openxmlformats.org/officeDocument/2006/relationships/image" Target="../media/image19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12.png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15.xml"/><Relationship Id="rId28" Type="http://schemas.openxmlformats.org/officeDocument/2006/relationships/image" Target="../media/image20.png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Relationship Id="rId27" Type="http://schemas.openxmlformats.org/officeDocument/2006/relationships/image" Target="../media/image1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image" Target="../media/image7.bin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image" Target="../media/image21.png"/><Relationship Id="rId10" Type="http://schemas.openxmlformats.org/officeDocument/2006/relationships/slideLayout" Target="../slideLayouts/slideLayout183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0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theme" Target="../theme/theme18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image" Target="../media/image7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18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9.xml"/><Relationship Id="rId21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17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38.xml"/><Relationship Id="rId16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23" Type="http://schemas.openxmlformats.org/officeDocument/2006/relationships/theme" Target="../theme/theme19.xml"/><Relationship Id="rId10" Type="http://schemas.openxmlformats.org/officeDocument/2006/relationships/slideLayout" Target="../slideLayouts/slideLayout246.xml"/><Relationship Id="rId19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Relationship Id="rId22" Type="http://schemas.openxmlformats.org/officeDocument/2006/relationships/slideLayout" Target="../slideLayouts/slideLayout25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18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slideLayout" Target="../slideLayouts/slideLayout275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20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heme" Target="../theme/theme20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23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68.xml"/><Relationship Id="rId19" Type="http://schemas.openxmlformats.org/officeDocument/2006/relationships/slideLayout" Target="../slideLayouts/slideLayout277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Relationship Id="rId22" Type="http://schemas.openxmlformats.org/officeDocument/2006/relationships/slideLayout" Target="../slideLayouts/slideLayout28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4" Type="http://schemas.openxmlformats.org/officeDocument/2006/relationships/image" Target="../media/image1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978" r:id="rId4"/>
    <p:sldLayoutId id="2147483979" r:id="rId5"/>
    <p:sldLayoutId id="2147483721" r:id="rId6"/>
    <p:sldLayoutId id="2147483678" r:id="rId7"/>
    <p:sldLayoutId id="2147483734" r:id="rId8"/>
    <p:sldLayoutId id="2147483735" r:id="rId9"/>
    <p:sldLayoutId id="2147483736" r:id="rId10"/>
    <p:sldLayoutId id="2147483737" r:id="rId11"/>
    <p:sldLayoutId id="2147483685" r:id="rId12"/>
    <p:sldLayoutId id="2147483684" r:id="rId13"/>
    <p:sldLayoutId id="2147483679" r:id="rId14"/>
    <p:sldLayoutId id="2147483731" r:id="rId15"/>
    <p:sldLayoutId id="2147483730" r:id="rId16"/>
    <p:sldLayoutId id="2147483680" r:id="rId17"/>
    <p:sldLayoutId id="2147483732" r:id="rId18"/>
    <p:sldLayoutId id="2147483733" r:id="rId19"/>
    <p:sldLayoutId id="2147483675" r:id="rId20"/>
    <p:sldLayoutId id="2147483676" r:id="rId21"/>
    <p:sldLayoutId id="2147483677" r:id="rId22"/>
    <p:sldLayoutId id="2147483971" r:id="rId23"/>
    <p:sldLayoutId id="2147483980" r:id="rId24"/>
    <p:sldLayoutId id="2147483976" r:id="rId2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8D02A1-7E58-82AB-BECF-8EB554A1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4AA0C-5C95-CBFE-13DC-68771698E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94BD6-66E0-BA10-B75F-8E2C6ADF3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B376A-F881-4C2E-AAB6-5165B89F993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78AFFC-57DE-8960-FAD0-715877AB5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A3C66-FF2C-F3DB-CED3-323940561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C5F69F-825F-43D4-AE64-FA98994260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70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04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ح1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73" r:id="rId23"/>
    <p:sldLayoutId id="2147483981" r:id="rId24"/>
    <p:sldLayoutId id="2147484042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404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12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34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42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4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4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9.png"/><Relationship Id="rId4" Type="http://schemas.openxmlformats.org/officeDocument/2006/relationships/image" Target="../media/image28.png"/><Relationship Id="rId9" Type="http://schemas.openxmlformats.org/officeDocument/2006/relationships/image" Target="../media/image29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5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5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8.png"/><Relationship Id="rId7" Type="http://schemas.openxmlformats.org/officeDocument/2006/relationships/image" Target="../media/image5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5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9.xml"/><Relationship Id="rId6" Type="http://schemas.openxmlformats.org/officeDocument/2006/relationships/image" Target="../media/image4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79.xml"/><Relationship Id="rId7" Type="http://schemas.openxmlformats.org/officeDocument/2006/relationships/image" Target="../media/image1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png"/><Relationship Id="rId5" Type="http://schemas.openxmlformats.org/officeDocument/2006/relationships/image" Target="../media/image56.png"/><Relationship Id="rId10" Type="http://schemas.openxmlformats.org/officeDocument/2006/relationships/image" Target="../media/image29.gif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4A36618-56EA-7A74-DE7E-EFCF786B2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EFB5B5B-C412-B99D-D01A-74A8853C5F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2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تنظيم حصص الأسبوع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نشاط اعتيادي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أساليب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وتحدث . 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48000" y="3429000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792000" y="397689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2338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وفهم)+ دعم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</a:t>
            </a:r>
            <a:r>
              <a:rPr lang="fr-FR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5646B30-F978-45D4-55D2-5FE6B14C9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97" y="3241324"/>
            <a:ext cx="5472000" cy="1405870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13AEB737-FBC0-A401-DCEA-9D4962175E9C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أساليب سرد أحداث متسلسلة.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9655B-0AF3-8A01-C0A4-5CD860EFE746}"/>
              </a:ext>
            </a:extLst>
          </p:cNvPr>
          <p:cNvSpPr txBox="1"/>
          <p:nvPr/>
        </p:nvSpPr>
        <p:spPr>
          <a:xfrm>
            <a:off x="5785196" y="338022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70C9FE0-1F20-CE1E-992A-CCA7330419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CFB23-F31C-8EBA-D492-2E6DA976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3" y="4525100"/>
            <a:ext cx="5472000" cy="1405870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7994135E-407B-06C4-975A-CB35349A33A4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يوم ثقافي في مدرستنا.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5C042A9-A6FB-027E-822A-3A2515D019CF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187F0B4-C451-AE1A-0B32-824CF19FAD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03622" y="4737196"/>
            <a:ext cx="424748" cy="540000"/>
          </a:xfrm>
          <a:prstGeom prst="rect">
            <a:avLst/>
          </a:prstGeom>
        </p:spPr>
      </p:pic>
      <p:pic>
        <p:nvPicPr>
          <p:cNvPr id="20" name="Espace réservé pour une image  20">
            <a:extLst>
              <a:ext uri="{FF2B5EF4-FFF2-40B4-BE49-F238E27FC236}">
                <a16:creationId xmlns:a16="http://schemas.microsoft.com/office/drawing/2014/main" id="{B94D9441-2A4A-179F-EDA7-8A9183A645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8B505230-1D3F-59AA-1B2A-6A4A01A848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BD16EF83-71A7-F438-E203-7B9D81BC4F29}"/>
              </a:ext>
            </a:extLst>
          </p:cNvPr>
          <p:cNvSpPr txBox="1">
            <a:spLocks/>
          </p:cNvSpPr>
          <p:nvPr/>
        </p:nvSpPr>
        <p:spPr>
          <a:xfrm>
            <a:off x="506482" y="2192613"/>
            <a:ext cx="6173094" cy="120011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lnSpc>
                <a:spcPct val="90000"/>
              </a:lnSpc>
              <a:spcBef>
                <a:spcPts val="0"/>
              </a:spcBef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7" grpId="0"/>
      <p:bldP spid="1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224000" y="2948767"/>
            <a:ext cx="6696000" cy="890781"/>
            <a:chOff x="1378266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8266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توظيف أساليب مناسبة لسرد أحداث متسلسلة.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أخذ الكلمة والتحدث باسترسال لتقديم خبر.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id="{829403E2-0622-826F-2F50-A008F166F2F0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r>
              <a:rPr lang="ar-MA" sz="2800" b="1" dirty="0"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8C94562-EF9B-0A79-1970-A52C49F4E0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D669453-2366-E043-7B8D-D8FA36CFC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BECE65-F696-8EA6-99A2-891C8266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AD1A9-25AE-0BFA-F8D0-18688ACC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6791F5-8C68-84B6-9962-3A65D6D4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65C615-CF1B-CD01-0AD7-1855726807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907E2-26DE-90D6-7588-1486E57EC70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D4F8E3-B232-3B55-85BC-03FFCF7382F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EC49D-E9CC-31BD-0B19-39C24778986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4" name="Espace réservé pour une image  19">
            <a:extLst>
              <a:ext uri="{FF2B5EF4-FFF2-40B4-BE49-F238E27FC236}">
                <a16:creationId xmlns:a16="http://schemas.microsoft.com/office/drawing/2014/main" id="{62E9970F-DE98-4759-56D3-46F8FAF0A7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4" r="-6244"/>
          <a:stretch>
            <a:fillRect/>
          </a:stretch>
        </p:blipFill>
        <p:spPr>
          <a:xfrm>
            <a:off x="173633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E60F3FA8-9849-037F-D835-4C08A1F999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848" y="1848490"/>
            <a:ext cx="6996640" cy="39354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8A927-EED3-060F-4850-809E07517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2B3FB8-9625-E828-732E-9B316C1289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08E10B-608C-1FF7-3C68-94D7C3D6DD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495A6D-EA62-C997-D0FD-563FE08DA58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939619-9DBA-5D83-E133-7CA05D84C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8B4F5B-1DD3-93DB-9EF4-359628E28E9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18070-1C32-8A40-4183-2D49C63A496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1E1AE-447E-1473-3906-0089BAE37A8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39DB474-0859-DA31-3019-C6951FDDE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2373" y="6195405"/>
            <a:ext cx="500996" cy="5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67" y="8195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من يذكرنا بها.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0221FBF-7131-09D4-A21E-7B2B820F8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155295-E08E-C18B-E91C-527147125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75FB4F-841D-25EB-F793-A6289A1B90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332E6B-83D0-543A-7DE2-11A5C0E8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C07F2C-7865-F5C7-7C44-E0F0EFC394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0416D2-BFE2-BA79-26F4-4ACFA66C39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354A2C-5CA6-B9D9-016D-6ACED998AD0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6557E6-4651-7D63-A37E-21A8E08330B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EEA80-9E8E-1F04-7A22-EABE361ABB7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48FF8-AD33-BB16-FD2E-3CAFB61B7A3E}"/>
              </a:ext>
            </a:extLst>
          </p:cNvPr>
          <p:cNvSpPr txBox="1">
            <a:spLocks/>
          </p:cNvSpPr>
          <p:nvPr/>
        </p:nvSpPr>
        <p:spPr>
          <a:xfrm>
            <a:off x="1590761" y="3510017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7E308AE-6E18-58E9-1AC0-589235A3E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869A22-8776-A4D0-49F3-5E95807A67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643D5D-D143-6F31-D21A-BB4C67C07907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" name="Image 8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B6421-4730-40B6-E836-6D74ECA79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007C3-371A-0FE7-FA71-6E5C8EB14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 10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F048407-2EA8-D89D-B5DA-44232FD74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D3917F0B-9CC6-B30F-CA8B-5777F4F24036}"/>
              </a:ext>
            </a:extLst>
          </p:cNvPr>
          <p:cNvSpPr txBox="1">
            <a:spLocks/>
          </p:cNvSpPr>
          <p:nvPr/>
        </p:nvSpPr>
        <p:spPr>
          <a:xfrm>
            <a:off x="1663500" y="4635074"/>
            <a:ext cx="4698961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9111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75" y="748251"/>
            <a:ext cx="6840000" cy="612000"/>
          </a:xfrm>
        </p:spPr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حصتنا بنشاط الطلاقة. من يذكرنا بضوابط القراءة بطلاقة؟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06CAD6-55FE-4BB3-F9BB-28157BFB30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0EFEA8-C1E6-42BE-EED9-2AF75D4612A5}"/>
              </a:ext>
            </a:extLst>
          </p:cNvPr>
          <p:cNvSpPr/>
          <p:nvPr/>
        </p:nvSpPr>
        <p:spPr>
          <a:xfrm>
            <a:off x="1764702" y="2786863"/>
            <a:ext cx="5466946" cy="1284273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ضَوابِطُ </a:t>
            </a:r>
            <a:r>
              <a:rPr lang="ar-MA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بِطَلاقَةٍ؟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924253-6DCE-C161-D831-A325D6B9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2101F2-F185-39AE-A608-77B2BC56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8A0819-862F-77A5-E4A6-9ACB4CC04C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F4A977-7AE4-3907-2894-5FA55BEA4D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120632-13BD-6022-2898-5D70A87AC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DC67-1795-7A06-CCA6-59ACFA36377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1EA249-EA7D-8F7F-B68B-88BABB8E5F3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F673F9-9296-D6C1-6C0F-7FF252145DC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6E966-F7B3-F94B-42C1-D0D43E1D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8910651-1D3C-F469-4F24-0F6CF2F2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الفائز من لم يرتكب أي خطأ.</a:t>
            </a: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DEC303-890D-07AE-4BDD-ABDF43B808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0F7D9-7E68-4D24-9182-89DFC2CA7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57ED4F-E60B-5F9F-459D-E50FBAB61D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0DAEDB2-7CFD-E327-75E4-3D464DA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25441E-6AAA-89D4-DDC8-08ED35FD1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FE2FBE-96CC-2A35-3D73-6111D1ADE0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F780F-AE3C-4569-26B8-DD28AFA4814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632B6-5EA2-9835-8B9D-2E523C2AE29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60CB16-372C-9BDB-BE60-D67263A4988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C6D190-56BB-22E7-3069-2EE2160961D3}"/>
              </a:ext>
            </a:extLst>
          </p:cNvPr>
          <p:cNvSpPr txBox="1"/>
          <p:nvPr/>
        </p:nvSpPr>
        <p:spPr>
          <a:xfrm>
            <a:off x="396000" y="1851138"/>
            <a:ext cx="8346139" cy="483209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35401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فَنُّ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أَقْدَمِ ٱلْفُنونِ ٱلَّتي عَرَفَها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يَعودُ تاريخُهُ إِلى آلافِ ٱلسِّنينَ. بَدَأَتْ أُولى آثارِ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تَظْهَرُ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ٱلْمَغاراتِ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وَٱلْكُهوفِ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ٱلْقَديمَةِ، حَيْثُ كانَ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يَسْتَخْدِمُ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ٱلصَّخْرِيَّةَ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لِلْتَّعْبيرِ عَنْ حَياتِهِ وَتَجارِبِهِ وَمُعْتَقَداتِهِ. </a:t>
            </a:r>
          </a:p>
          <a:p>
            <a:pPr indent="35401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مَوْطِناً لِلْعَديدِ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ٱلْمَواقِعِ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ٱلْأَثَرِيَّةِ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تَحْتَوي عَلى رُسوماتٍ صَخْرِيَّةٍ تَعودُ إِلى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ٱلْقَديمَةِ، وَتُشَكِّلُ هَذِهِ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ٱلرُّسوماتُ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شاهِداً عَلى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 ٱلَّتي عاشَتْ في هَذِهِ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ٱلْمِنْطِقَةِ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indent="354013" algn="just" rtl="1"/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ٱلْعَصْرِ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ٱشْتَهَرَ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بِعِدَّةِ فَنّانينَ</a:t>
            </a: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تَشْكيلِيّينَ، في مُقَدِّمَتِهِمُ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اَلشْعيبِيَّةُ طَلالَ"، ٱلَّتي تُعْتَبَرُ واحِدَةً مِنْ أَبْرَزِ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ٱلتَّشْكيلِيّاتِ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ٱلْمُعاصِراتِ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تَتَمَيَّزُ أَعْمالُها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بِٱلْإِبْداعِ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وَٱلتَّنَوُّعِ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ٱلتَّعْبيرِ، حَيْثُ تَسْتَخْدِمُ تِقْنِيّاتٍ مُخْتَلِفَةً وَأَساليبَ مُتَنَوِّعَةً لِإيصالِ رِسالَتِها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جَعَلَ مِنْها مَصْدَرَ إِلْهامٍ لِلْعَديدِ مِنَ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يَرْغَبونَ في مُمارَسَةِ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ٱلتَّشْكيلِيِّ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وَخارِجِهِ.</a:t>
            </a:r>
          </a:p>
        </p:txBody>
      </p:sp>
    </p:spTree>
    <p:extLst>
      <p:ext uri="{BB962C8B-B14F-4D97-AF65-F5344CB8AC3E}">
        <p14:creationId xmlns:p14="http://schemas.microsoft.com/office/powerpoint/2010/main" val="210059183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39E8-C4F2-E914-76EB-BD968B32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306F9-3447-7E3B-5BB0-54763610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في هذه الحصة هم ...........................................................................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B84F3C1-A6A3-5664-5BF0-E27828DC6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5A0081-9020-E572-4CD4-5919A92F9D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8EA946-DDA6-AB5B-C85B-888F71FC52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AACC4D-99C6-C10E-82AA-C07ADE6FE79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E4279F5-FE43-BBFD-88F0-2BE095F4EE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8CB7B6-3EE5-EE7A-4D3D-F943B11BE0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2BE64-7476-ADA9-D1AA-C3E3DC0D71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DE6AE-9097-ED4F-AEE9-15AD2337568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A10A0-838B-6331-A563-E3B14380F2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22A391-6CB2-C128-1183-95C1C4E43FC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1894523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535E-DD52-8FE6-AB5C-8D7F4214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667BED-115C-3BC7-9592-61C86D145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9C90B7-F875-3A75-3454-EAED55BC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D3BCEB-415E-5C97-7743-39EEAFC18F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CA7C05-DEC5-EC53-4AA1-A579A86A80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453AF4-3AEE-D597-4587-CF88A52419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35434B-2A0E-C412-7674-BA622D3B9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AE04D0-391A-74A8-561C-3B67E067B9A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161A30-E65B-06BB-221E-3C6874F90F0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FC6A31-3912-614A-023A-5679AE5669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0433BF6-0E49-0F42-3ED2-C703FB1E0F2D}"/>
              </a:ext>
            </a:extLst>
          </p:cNvPr>
          <p:cNvSpPr txBox="1"/>
          <p:nvPr/>
        </p:nvSpPr>
        <p:spPr>
          <a:xfrm>
            <a:off x="594000" y="2023447"/>
            <a:ext cx="7956000" cy="3515439"/>
          </a:xfrm>
          <a:prstGeom prst="roundRect">
            <a:avLst>
              <a:gd name="adj" fmla="val 6229"/>
            </a:avLst>
          </a:prstGeom>
          <a:noFill/>
          <a:ln w="19050">
            <a:solidFill>
              <a:srgbClr val="00B0F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فَنُّ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 أَقْدَمِ ٱلْفُنونِ ٱلَّتي عَرَفَها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حَيْثُ يَعودُ تاريخُهُ إِلى آلافِ ٱلسِّنينَ. بَدَأَتْ أُولى آثارِ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ٱلرَّسْمِ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تَظْهَرُ 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ٱلْمَغاراتِ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وَٱلْكُهوفِ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مُنْذُ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ٱلْقَديمَةِ، حَيْثُ كانَ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ٱلْقَديمُ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يَسْتَخْدِمُ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ٱلْجُدْرانَ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ٱلصَّخْرِيَّةَ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لِلْتَّعْبيرِ عَنْ حَياتِهِ وَتَجارِبِهِ وَمُعْتَقَداتِهِ. </a:t>
            </a:r>
          </a:p>
          <a:p>
            <a:pPr algn="just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يُعْتَبَرُ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مَوْطِناً لِلْعَديدِ مِنَ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ٱلْمَواقِعِ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ٱلْأَثَرِيَّةِ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ٱلَّتي تَحْتَوي عَلى رُسوماتٍ صَخْرِيَّةٍ تَعودُ إِلى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ٱلْعُصورِ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ٱلْقَديمَةِ، وَتُشَكِّلُ هَذِهِ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ٱلرُّسوماتُ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شاهِداً عَلى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ٱلْحَضاراتِ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ٱلْقَديمَةِ ٱلَّتي عاشَتْ في هَذِهِ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ٱلْمِنْطِقَةِ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algn="just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ٱلْعَصْرِ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ٱلْحَديثِ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ٱشْتَهَرَ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بِعِدَّةِ فَنّانينَ تَشْكيلِيّينَ، في مُقَدِّمَتِهِمُ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ٱلْفَنّانَةُ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" اَلشْعيبِيَّةُ طَلالَ"، ٱلَّتي تُعْتَبَرُ واحِدَةً مِنْ أَبْرَزِ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ٱلْفَنّاناتِ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ٱلتَّشْكيلِيّاتِ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ٱلْمُعاصِراتِ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تَتَمَيَّزُ أَعْمالُها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بِٱلْإِبْداعِ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وَٱلتَّنَوُّعِ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ٱلتَّعْبيرِ، حَيْثُ تَسْتَخْدِمُ تِقْنِيّاتٍ مُخْتَلِفَةً وَأَساليبَ مُتَنَوِّعَةً لِإيصالِ رِسالَتِها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ٱلْفَنِّيَّةِ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مِمّا جَعَلَ مِنْها مَصْدَرَ إِلْهامٍ لِلْعَديدِ مِنَ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ٱلشَّبابِ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ٱلَّذين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يَرْغَبونَ في مُمارَسَةِ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ٱلتَّشْكيلِيِّ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وَخارِجِهِ.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4DC0A68-1D1C-9586-031C-E2678555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قراءتكم للنص، حددوا على دفاتر البحث الفكرة العامة للنص.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FC16357-45F8-38B3-37C9-76D455F42AB5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10304C-1CC4-56A5-1C58-05E53FD2D6DB}"/>
              </a:ext>
            </a:extLst>
          </p:cNvPr>
          <p:cNvSpPr txBox="1"/>
          <p:nvPr/>
        </p:nvSpPr>
        <p:spPr>
          <a:xfrm>
            <a:off x="1710269" y="5642299"/>
            <a:ext cx="552157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حَدِّد(ي) ٱلْفِكْرَةَ </a:t>
            </a:r>
            <a:r>
              <a:rPr lang="ar-MA" sz="48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ٱلْعامَّةَ</a:t>
            </a:r>
            <a:r>
              <a:rPr lang="ar-MA" sz="48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ٱلنَّصُّ.</a:t>
            </a:r>
            <a:endParaRPr lang="fr-FR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9339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1B6F-3ECE-FD3B-D007-D5F73AD6B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43885E-974A-2350-A3A4-B973D18444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C79E11B-4593-4770-D913-68E6FE390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F9F3C4-85CB-BC1B-F68C-3E1FA69CDBB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E3D2DE-768C-4673-BAB1-BCD211C51F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AD7882-3E31-2340-613E-0756994DF2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1C0F8B-67AB-1BD7-CD9F-6A68578242A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7C57D6-BC7F-5881-CDE0-05FC54559361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006375-6A59-A435-75D3-DF99AF0FFDC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99A37A-CB22-D440-BDE9-142ED639522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21C62DA5-DAAE-4581-21C9-D6EBC449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الفكرة التي صاغها؟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CC7E6A51-79EB-3300-9039-0332DCBD4ABB}"/>
              </a:ext>
            </a:extLst>
          </p:cNvPr>
          <p:cNvSpPr txBox="1">
            <a:spLocks/>
          </p:cNvSpPr>
          <p:nvPr/>
        </p:nvSpPr>
        <p:spPr>
          <a:xfrm>
            <a:off x="632373" y="1411447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B839F9-D453-B241-9BE4-14F6E78C636D}"/>
              </a:ext>
            </a:extLst>
          </p:cNvPr>
          <p:cNvSpPr txBox="1"/>
          <p:nvPr/>
        </p:nvSpPr>
        <p:spPr>
          <a:xfrm>
            <a:off x="1934125" y="3191006"/>
            <a:ext cx="4941287" cy="10215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9EDE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اَلْفِكْرَةُ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ٱلْعامَّةُ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لِلنَّصِّ.</a:t>
            </a:r>
            <a:endParaRPr lang="fr-FR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0281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أساليب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468782-DBBE-7511-11BA-752F463F7F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49995" y="2168483"/>
            <a:ext cx="687176" cy="6918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FCBA784-7981-BA6C-F085-5A66DD9E8C7B}"/>
              </a:ext>
            </a:extLst>
          </p:cNvPr>
          <p:cNvSpPr txBox="1"/>
          <p:nvPr/>
        </p:nvSpPr>
        <p:spPr>
          <a:xfrm>
            <a:off x="3415099" y="1761591"/>
            <a:ext cx="3640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أساليب سرد أحداث متسلسلة. </a:t>
            </a:r>
          </a:p>
        </p:txBody>
      </p:sp>
      <p:sp>
        <p:nvSpPr>
          <p:cNvPr id="2" name="Zone de texte 34">
            <a:extLst>
              <a:ext uri="{FF2B5EF4-FFF2-40B4-BE49-F238E27FC236}">
                <a16:creationId xmlns:a16="http://schemas.microsoft.com/office/drawing/2014/main" id="{26DB29E7-7667-FBFF-E44C-792ECB81FF19}"/>
              </a:ext>
            </a:extLst>
          </p:cNvPr>
          <p:cNvSpPr txBox="1"/>
          <p:nvPr/>
        </p:nvSpPr>
        <p:spPr>
          <a:xfrm>
            <a:off x="1945532" y="2644139"/>
            <a:ext cx="4184758" cy="6463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أساليب سرد أحداث متسلسلة.</a:t>
            </a:r>
          </a:p>
        </p:txBody>
      </p:sp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0257C-D215-6D7F-1713-F88526D1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D0A1D-0514-9EDC-9681-1ECA5314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أساليب تساعدكم على سرد أحداث متسلسلة.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95A8CC-775F-7D6C-EA28-773090CCA7E4}"/>
              </a:ext>
            </a:extLst>
          </p:cNvPr>
          <p:cNvSpPr txBox="1"/>
          <p:nvPr/>
        </p:nvSpPr>
        <p:spPr>
          <a:xfrm>
            <a:off x="1038934" y="3171823"/>
            <a:ext cx="6931017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أَساليبُ سَرْدِ أَحْداثٍ مُتَسَلْسِلَةٍ (مُتَتابِعَةٍ).</a:t>
            </a:r>
            <a:endParaRPr lang="fr-FR" sz="48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C586BC-F0A6-27A8-99B6-0F419E778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815DCD-BC12-B9C1-CFB0-3ADE0D01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154FB8-12E7-D80F-EE6F-065E286916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AA0AA-B862-5E36-739B-AE5A16C59A9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EDADEC-B79F-BC34-E7FA-D1E466D1680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C469B-5F3F-AC47-BD39-24E509481EB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6D358C2-FA9A-FF94-BC28-8B439FA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09B5B4-2A37-7D6E-072D-2EDAEAA6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4077778-EFC8-C0BD-AFAE-A6F18F0B0A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64252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2356-0DB5-9AE0-CEBA-672F7819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60C56-0F3F-B6EB-9235-A521CCA0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أحداثا ترتبط بصناعة الأفلام السينمائية. ركزوا جيدا.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122FC2-4F52-0D48-4D21-CDB742F4F454}"/>
              </a:ext>
            </a:extLst>
          </p:cNvPr>
          <p:cNvSpPr txBox="1"/>
          <p:nvPr/>
        </p:nvSpPr>
        <p:spPr>
          <a:xfrm>
            <a:off x="1038934" y="3230189"/>
            <a:ext cx="6931017" cy="9194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424D7B"/>
                </a:solidFill>
              </a:rPr>
              <a:t>أَحْداثٌ تَرْتَبِطُ بِصِناعَةِ </a:t>
            </a:r>
            <a:r>
              <a:rPr lang="ar-MA" sz="4800" dirty="0" err="1">
                <a:solidFill>
                  <a:srgbClr val="424D7B"/>
                </a:solidFill>
              </a:rPr>
              <a:t>ٱلْأَفْلامِ</a:t>
            </a:r>
            <a:r>
              <a:rPr lang="ar-MA" sz="4800" dirty="0">
                <a:solidFill>
                  <a:srgbClr val="424D7B"/>
                </a:solidFill>
              </a:rPr>
              <a:t> </a:t>
            </a:r>
            <a:r>
              <a:rPr lang="ar-MA" sz="4800" dirty="0" err="1">
                <a:solidFill>
                  <a:srgbClr val="424D7B"/>
                </a:solidFill>
              </a:rPr>
              <a:t>ٱلسّينِمائِيَّةِ</a:t>
            </a:r>
            <a:r>
              <a:rPr lang="ar-MA" sz="4800" dirty="0">
                <a:solidFill>
                  <a:srgbClr val="424D7B"/>
                </a:solidFill>
              </a:rPr>
              <a:t>.</a:t>
            </a:r>
            <a:endParaRPr lang="fr-FR" sz="4800" dirty="0">
              <a:solidFill>
                <a:srgbClr val="424D7B"/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A1A00E-790C-620E-86CC-A7CA01C217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231B55-65BD-647E-6171-DE3C3EF55C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33776A-9F70-9003-D0BA-6077AF6E07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48A8C1-A03B-70F1-B71E-018F77B9AE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90EE63-45E3-0CFC-AB40-C4FDF924E018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6515C-6007-080E-61ED-79F906EAA0C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984057-91BA-1A80-0279-0046F820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48B0E7-E655-7B6B-B18D-A55012235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2D0774-9B5A-6CA8-C2D4-D81A67896A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545068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3ABEC-0F3F-F25F-6D3B-BCD0C907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D7BC2-32B4-BF5F-8D4F-CAA1D7A3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أقرأ الأحداث التالية: ( ألاحظ أنها غير مرتبة زمنيا.)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26F92D-50F2-FF19-8A69-71062D668CAE}"/>
              </a:ext>
            </a:extLst>
          </p:cNvPr>
          <p:cNvSpPr txBox="1"/>
          <p:nvPr/>
        </p:nvSpPr>
        <p:spPr>
          <a:xfrm>
            <a:off x="704204" y="1765080"/>
            <a:ext cx="7403500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400" dirty="0">
                <a:solidFill>
                  <a:srgbClr val="424D7B"/>
                </a:solidFill>
              </a:rPr>
              <a:t>يُوَزِّعُ ٱلْمُنْتِجُ ٱلْفِلْمَ عَلى دورِ ٱلْسّينِما وَٱلْمِنصّاتِ.</a:t>
            </a:r>
            <a:endParaRPr lang="fr-FR" sz="4400" dirty="0">
              <a:solidFill>
                <a:srgbClr val="424D7B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F82895-6296-E2E5-049D-E7CCD115FB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79D686-274A-98A6-BCEA-452DDF2409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E5955F-18F7-5593-ABD3-F418EA41977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7126A-598F-F68A-D08E-22F327582FA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14B618-32AB-0AAC-7E75-27C060DC02F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4D55D3E-DF10-2BAD-7070-15FEFF6E0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0B93D82-1BC2-92B4-6BD6-2C7AEE4079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26D57-67A0-0C64-DE9F-538D85B8C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0D1CC48-9893-C601-1AEA-B1AC066CFD5E}"/>
              </a:ext>
            </a:extLst>
          </p:cNvPr>
          <p:cNvSpPr txBox="1"/>
          <p:nvPr/>
        </p:nvSpPr>
        <p:spPr>
          <a:xfrm>
            <a:off x="704204" y="2799379"/>
            <a:ext cx="7412760" cy="8512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يُشاهِدُ ٱلْجُمْهورُ ٱلْفِلْمَ وَيَسْتَمْتِعُ بِأَحْداثِهِ.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16C655-40C1-23C3-EB62-CA40D22C058C}"/>
              </a:ext>
            </a:extLst>
          </p:cNvPr>
          <p:cNvSpPr txBox="1"/>
          <p:nvPr/>
        </p:nvSpPr>
        <p:spPr>
          <a:xfrm>
            <a:off x="694944" y="3724165"/>
            <a:ext cx="7453308" cy="85129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 يَكْتُبُ ٱلْمُؤَلِّفُ ٱلْحِوارَ وَيُحَدِّدُ شَخْصِيّاتِ ٱلْفِلْمِ.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D379E1-8B6E-EC28-4767-746617280979}"/>
              </a:ext>
            </a:extLst>
          </p:cNvPr>
          <p:cNvSpPr txBox="1"/>
          <p:nvPr/>
        </p:nvSpPr>
        <p:spPr>
          <a:xfrm>
            <a:off x="663660" y="5748351"/>
            <a:ext cx="7484592" cy="85129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يُحَدِّدُ ٱلْمُخْرِجُ ٱلْمُمَثِّلينَ وَيَلْتَقِطُ مَشاهِدَ ٱلْأَحْداثِ.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324C39-2680-F355-744D-0BA77167E3AA}"/>
              </a:ext>
            </a:extLst>
          </p:cNvPr>
          <p:cNvSpPr txBox="1"/>
          <p:nvPr/>
        </p:nvSpPr>
        <p:spPr>
          <a:xfrm>
            <a:off x="663658" y="4722440"/>
            <a:ext cx="7484592" cy="85129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يُرَكِّبُ ٱلتِّقْنِيّونَ ٱلْمَشاهِدَ وَيُضيفونَ ٱلْمُؤَثِّراتِ ٱلْبَصَرِيَّةَ.</a:t>
            </a:r>
            <a:endParaRPr lang="fr-FR" dirty="0"/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7DF333-264E-B354-6CC9-7A2C15CB1A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597011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4D617-0B9A-CAC8-9AD5-8AB8829ED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25D9FB-27D2-965D-2AA2-DC85E6779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أرتب الأحداث حسب تسلسلها الزمني. وأعيد قراءتها.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043CA0-BE94-6019-F54B-7A617424CC88}"/>
              </a:ext>
            </a:extLst>
          </p:cNvPr>
          <p:cNvSpPr txBox="1"/>
          <p:nvPr/>
        </p:nvSpPr>
        <p:spPr>
          <a:xfrm>
            <a:off x="696860" y="4779254"/>
            <a:ext cx="7477177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400" dirty="0">
                <a:solidFill>
                  <a:srgbClr val="424D7B"/>
                </a:solidFill>
              </a:rPr>
              <a:t>يُوَزِّعُ ٱلْمُنْتِجُ ٱلْفِلْمَ عَلى دورِ ٱلْسّينِما وَٱلْمِنصّاتِ.</a:t>
            </a:r>
            <a:endParaRPr lang="fr-FR" sz="4400" dirty="0">
              <a:solidFill>
                <a:srgbClr val="424D7B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D16F4C-8E41-293C-49E2-F1BB12D3DC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8D38177-A61D-27B9-320D-82015FE2FD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2C1C3E-A353-04E5-B933-4D5A20C5E6A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3707BE-75BF-F238-8629-0335859D978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CBC322-6E69-4C14-9BBA-92A65AEA409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86F510F-6631-C594-14CE-9EFC9A782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B2A677E-7BCD-F7A3-D3F5-3801ED882A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28E703E-3EBD-7341-361C-AE46174E68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45A0F0-D1DD-D84C-819C-DC32CC0D9ABF}"/>
              </a:ext>
            </a:extLst>
          </p:cNvPr>
          <p:cNvSpPr txBox="1"/>
          <p:nvPr/>
        </p:nvSpPr>
        <p:spPr>
          <a:xfrm>
            <a:off x="671072" y="5748350"/>
            <a:ext cx="7477177" cy="8512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يُشاهِدُ ٱلْجُمْهورُ ٱلْفِلْمَ وَيَسْتَمْتِعُ بِأَحْداثِهِ.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7D33CB-B308-F6B4-A107-D0B6BA38382C}"/>
              </a:ext>
            </a:extLst>
          </p:cNvPr>
          <p:cNvSpPr txBox="1"/>
          <p:nvPr/>
        </p:nvSpPr>
        <p:spPr>
          <a:xfrm>
            <a:off x="722650" y="1730068"/>
            <a:ext cx="7369412" cy="85129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 يَكْتُبُ ٱلْمُؤَلِّفُ ٱلْحِوارَ وَيُحَدِّدُ شَخْصِيّاتِ ٱلْفِلْمِ.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CC8226-75A0-1673-5B0F-F94367271F9E}"/>
              </a:ext>
            </a:extLst>
          </p:cNvPr>
          <p:cNvSpPr txBox="1"/>
          <p:nvPr/>
        </p:nvSpPr>
        <p:spPr>
          <a:xfrm>
            <a:off x="722650" y="2755979"/>
            <a:ext cx="7425599" cy="85129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يُحَدِّدُ ٱلْمُخْرِجُ ٱلْمُمَثِّلينَ وَيَلْتَقِطُ مَشاهِدَ ٱلْأَحْداثِ.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71D039-9154-5539-BA0D-BFEF726D926C}"/>
              </a:ext>
            </a:extLst>
          </p:cNvPr>
          <p:cNvSpPr txBox="1"/>
          <p:nvPr/>
        </p:nvSpPr>
        <p:spPr>
          <a:xfrm>
            <a:off x="715236" y="3753344"/>
            <a:ext cx="7484592" cy="85129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يُرَكِّبُ ٱلتِّقْنِيّونَ ٱلْمَشاهِدَ وَيُضيفونَ ٱلْمُؤَثِّراتِ ٱلْبَصَرِيَّةَ.</a:t>
            </a:r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FF76CE8-7236-9728-0DBA-E78E9058717D}"/>
              </a:ext>
            </a:extLst>
          </p:cNvPr>
          <p:cNvSpPr/>
          <p:nvPr/>
        </p:nvSpPr>
        <p:spPr>
          <a:xfrm>
            <a:off x="8311386" y="1951117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C686863-1CB7-E40C-565A-34BBA80F2FFB}"/>
              </a:ext>
            </a:extLst>
          </p:cNvPr>
          <p:cNvSpPr/>
          <p:nvPr/>
        </p:nvSpPr>
        <p:spPr>
          <a:xfrm>
            <a:off x="8311387" y="2920305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0BF23A7-102A-62E8-BDF8-6F53DE65C53D}"/>
              </a:ext>
            </a:extLst>
          </p:cNvPr>
          <p:cNvSpPr/>
          <p:nvPr/>
        </p:nvSpPr>
        <p:spPr>
          <a:xfrm>
            <a:off x="8311388" y="3960120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0A9C787-BDB9-3911-F717-EE549C252EE2}"/>
              </a:ext>
            </a:extLst>
          </p:cNvPr>
          <p:cNvSpPr/>
          <p:nvPr/>
        </p:nvSpPr>
        <p:spPr>
          <a:xfrm>
            <a:off x="8311389" y="4986031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6B9B040-A5BA-4D38-EBDE-8F7A39EBC880}"/>
              </a:ext>
            </a:extLst>
          </p:cNvPr>
          <p:cNvSpPr/>
          <p:nvPr/>
        </p:nvSpPr>
        <p:spPr>
          <a:xfrm>
            <a:off x="8311389" y="5955127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5</a:t>
            </a:r>
            <a:endParaRPr lang="fr-FR" dirty="0"/>
          </a:p>
        </p:txBody>
      </p:sp>
      <p:pic>
        <p:nvPicPr>
          <p:cNvPr id="25" name="Espace réservé pour une image  2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7FBC10-936A-D60F-1A43-68246A6124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256772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1F11-04ED-226B-7D05-EF0BF462E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D097C-4366-0C7D-D262-62D9C1C2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أستعمل الأساليب التالية لسرد الأحداث المتسلسلة لتكوين فقرة منسجمة.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EF021A-9EBE-5AA4-38D0-4802C83247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6F724C-8956-5B3A-5975-8EC1B8C2FA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C36C1-8CD6-3583-0F55-2B2D6AA91B6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D0CA9B-7F46-A31C-6823-FF453BAD1F0A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F759BA-F084-4A56-82B2-F35A63670D0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78A72D8-CF57-6834-9A4C-635AC2758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918BAF-5D5D-A714-0D4A-F1B50280E3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FEC06B-A7A8-3B02-78ED-9F93F00B94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Zone de texte 34">
            <a:extLst>
              <a:ext uri="{FF2B5EF4-FFF2-40B4-BE49-F238E27FC236}">
                <a16:creationId xmlns:a16="http://schemas.microsoft.com/office/drawing/2014/main" id="{0698F723-AEC2-3698-ADAE-A1FB3574872C}"/>
              </a:ext>
            </a:extLst>
          </p:cNvPr>
          <p:cNvSpPr txBox="1"/>
          <p:nvPr/>
        </p:nvSpPr>
        <p:spPr>
          <a:xfrm>
            <a:off x="3208374" y="3550898"/>
            <a:ext cx="4939878" cy="27705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MA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ذلِكَ...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C9BD5C5E-E6E5-CF1F-828F-D67AA17B0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963" y="1460079"/>
            <a:ext cx="4256051" cy="2593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EF01326-C72D-FDC0-519A-83AEE8B6A9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109717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681E5-D497-F8C5-8B9C-1CF40D6E6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B82D5-3AA9-C3C3-576A-392AD7331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أحرص على أن تكون الفقرة منسجمة.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3BBCEE-3596-9769-7DE8-AAC5BCE39E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479C491-44FE-F276-CC22-952787AD4C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09E92E-9FAF-F384-A866-4812E3A451F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5BCDFC-EDE5-1088-E1CF-3EFF4151EDB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478940-9A42-2DC4-39E5-A0DA0E0F2AD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AB7CAED-F8A5-51DC-A367-3A7EE263A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0009B31-15B2-FAEB-F7FC-A792799192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A34A03-CBAD-85D0-4FB3-8F49B09F18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 de texte 34">
            <a:extLst>
              <a:ext uri="{FF2B5EF4-FFF2-40B4-BE49-F238E27FC236}">
                <a16:creationId xmlns:a16="http://schemas.microsoft.com/office/drawing/2014/main" id="{02859FE7-41E2-884C-0882-798CB59AC6BA}"/>
              </a:ext>
            </a:extLst>
          </p:cNvPr>
          <p:cNvSpPr txBox="1"/>
          <p:nvPr/>
        </p:nvSpPr>
        <p:spPr>
          <a:xfrm>
            <a:off x="525293" y="2428762"/>
            <a:ext cx="8093413" cy="3383605"/>
          </a:xfrm>
          <a:prstGeom prst="roundRect">
            <a:avLst>
              <a:gd name="adj" fmla="val 6970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990" algn="just" rtl="1">
              <a:lnSpc>
                <a:spcPct val="107000"/>
              </a:lnSpc>
              <a:spcAft>
                <a:spcPts val="800"/>
              </a:spcAft>
            </a:pP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يَكْتُبُ ٱلْمُؤَلِّفُ ٱلْحِوارَ وَيُحَدِّدُ شَخْصِيّاتِ ٱلْفِلْمِ. </a:t>
            </a:r>
            <a:r>
              <a:rPr lang="ar-MA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ثَانِياً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يَقومُ ٱلْمُخْرِجُ بِتَحْديدِ ٱلْمُمَثِّلينَ وَيَلْتَقِطُ مَشاهِدَ ٱلْأَحْداثِ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ثالِثاً،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يُرَكِّبُ ٱلتِّقْنِيّونَ ٱلْمَشاهِدَ وَيُضيفونَ ٱلْمُؤَثِّراتِ ٱلْبَصَرِيَّةَ. </a:t>
            </a:r>
            <a:r>
              <a:rPr lang="ar-MA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رابِعاً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يُوَزِّعُ ٱلْمُنْتِجُ ٱلْفِلْمَ عَلى دورِ ٱلْسّينِما وَٱلْمِنصّاتِ، لِيَتَمَكَّنَ ٱلْجُمْهورُ 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 مُشاهَدَةِ ٱلْفِلْمِ </a:t>
            </a:r>
            <a:r>
              <a:rPr lang="ar-MA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وَٱلاِسْتِمْتاعِ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بِأَحْداثِهِ.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42DB78-C47D-D765-86A5-5CA8E234A1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062505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26346-14A0-74B6-65EC-8088BC104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AA1F6-3207-D9E9-043B-517DB30D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أستعمل أساليب أخرى من قبيل: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A86730-A9C0-37EB-ACA5-6B59171779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8E46E32-0F0B-4546-99B2-662A749A9DC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D0F0E-B51D-8508-D249-1616489A7018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7F501D-D352-A340-7B32-D64BC493DCB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465F54-07B6-F8C1-7213-52FF24C04DB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5A61437-D282-8995-2CB8-EC08994F6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7568CB-E681-D7AE-4604-2DEB2CA2DB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7CC5E52-9B11-51B8-3B01-85F4B97579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 de texte 34">
            <a:extLst>
              <a:ext uri="{FF2B5EF4-FFF2-40B4-BE49-F238E27FC236}">
                <a16:creationId xmlns:a16="http://schemas.microsoft.com/office/drawing/2014/main" id="{A761FE03-3321-F5F8-3331-75553A601388}"/>
              </a:ext>
            </a:extLst>
          </p:cNvPr>
          <p:cNvSpPr txBox="1"/>
          <p:nvPr/>
        </p:nvSpPr>
        <p:spPr>
          <a:xfrm>
            <a:off x="5001331" y="3758208"/>
            <a:ext cx="3647872" cy="2673000"/>
          </a:xfrm>
          <a:prstGeom prst="roundRect">
            <a:avLst>
              <a:gd name="adj" fmla="val 11441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 sz="32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sz="2400" dirty="0"/>
              <a:t>في </a:t>
            </a:r>
            <a:r>
              <a:rPr lang="ar-SA" sz="2400" dirty="0" err="1"/>
              <a:t>ٱلْبِدايَةِ</a:t>
            </a:r>
            <a:r>
              <a:rPr lang="ar-SA" sz="2400" dirty="0"/>
              <a:t>؛</a:t>
            </a:r>
            <a:endParaRPr lang="fr-FR" sz="2400" dirty="0"/>
          </a:p>
          <a:p>
            <a:r>
              <a:rPr lang="ar-SA" sz="2400" dirty="0"/>
              <a:t>بَعْدَ ذلِكَ، تَلا ذلِكَ، عَقِبَها، بَعْدَها، ثُمَّ، بَعْدَئِذٍ</a:t>
            </a:r>
            <a:r>
              <a:rPr lang="fr-MA" sz="2400" dirty="0"/>
              <a:t>...</a:t>
            </a:r>
            <a:endParaRPr lang="fr-FR" sz="2400" dirty="0"/>
          </a:p>
          <a:p>
            <a:r>
              <a:rPr lang="ar-SA" sz="2400" dirty="0"/>
              <a:t>في </a:t>
            </a:r>
            <a:r>
              <a:rPr lang="ar-SA" sz="2400" dirty="0" err="1"/>
              <a:t>ٱلْخِتامِ</a:t>
            </a:r>
            <a:r>
              <a:rPr lang="ar-SA" sz="2400" dirty="0"/>
              <a:t>، في </a:t>
            </a:r>
            <a:r>
              <a:rPr lang="ar-SA" sz="2400" dirty="0" err="1"/>
              <a:t>ٱلنِّهايَةِ</a:t>
            </a:r>
            <a:r>
              <a:rPr lang="ar-SA" sz="2400" dirty="0"/>
              <a:t>.</a:t>
            </a:r>
            <a:endParaRPr lang="fr-FR" sz="2400" dirty="0"/>
          </a:p>
        </p:txBody>
      </p:sp>
      <p:pic>
        <p:nvPicPr>
          <p:cNvPr id="4" name="Image 3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4D9C7B0-C2A3-F777-09B0-A87C9B24E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180" y="1489262"/>
            <a:ext cx="4256051" cy="2593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BB0230-ED7E-71FF-3B82-491ADFB293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579974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D4276-A4D0-5D79-732F-F34D16591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B48FF-1D03-B0B1-F66A-C46222FC1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أحرص على أن تكون الفقرة منسجمة.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75F649-A429-67F9-4B7C-B0519C36D8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18FDD51-6833-38ED-35C5-A7647E8C5A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96430D-E861-454E-238D-32C77232E12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408AB6-68DA-41DC-499D-9272A070D47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AABBAC-C913-1CD4-0A8A-D25831DB33F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FA6E743-E27D-F878-393B-DAEFD2971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196AEA-4E1B-CABB-1AF6-2D6D00CE4C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6FA2DB-B73E-1F50-3648-044595B6F4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 de texte 34">
            <a:extLst>
              <a:ext uri="{FF2B5EF4-FFF2-40B4-BE49-F238E27FC236}">
                <a16:creationId xmlns:a16="http://schemas.microsoft.com/office/drawing/2014/main" id="{55A2EF8F-9518-75C2-0636-C230498AB13B}"/>
              </a:ext>
            </a:extLst>
          </p:cNvPr>
          <p:cNvSpPr txBox="1"/>
          <p:nvPr/>
        </p:nvSpPr>
        <p:spPr>
          <a:xfrm>
            <a:off x="688769" y="2267608"/>
            <a:ext cx="7631348" cy="3506589"/>
          </a:xfrm>
          <a:prstGeom prst="roundRect">
            <a:avLst>
              <a:gd name="adj" fmla="val 4474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6990" algn="just" rtl="1">
              <a:lnSpc>
                <a:spcPct val="107000"/>
              </a:lnSpc>
              <a:spcAft>
                <a:spcPts val="800"/>
              </a:spcAft>
            </a:pPr>
            <a:r>
              <a:rPr lang="ar-SA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32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يَكْتُبُ ٱلْمُؤَلِّفُ ٱلْحِوارَ وَيُحَدِّدُ شَخْصِيّاتِ ٱلْفِلْمِ. 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يُحَدِّدُ ٱلْمُخْرِجُ ٱلْمُمَثِّلينَ وَيَلْتَقِطُ مَشاهِدَ ٱلْأَحْداثِ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ثُمَّ</a:t>
            </a:r>
            <a:r>
              <a:rPr lang="ar-M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يَقومُ ٱلتِّقْنِيّونَ بِتَرْكيبِها وَيُضيفونَ ٱلْمُؤَثِّراتِ </a:t>
            </a:r>
            <a:r>
              <a:rPr lang="ar-MA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ٱلْبَصَرِيَّةَ.</a:t>
            </a:r>
            <a:r>
              <a:rPr lang="ar-MA" sz="32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عَقِ</a:t>
            </a:r>
            <a:r>
              <a:rPr lang="ar-MA" sz="3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ذلِكَ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يُوَزِّعُ ٱلْمُنْتِجُ ٱلْفِلْمَ عَلى دورِ ٱلْسّينِما وَٱلْمِنصّاتِ. 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MA" sz="3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MA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يَتَمَكَّنُ ٱلْجُمْهورُ مِنْ مُشاهَدَةِ ٱلْفِلْمِ </a:t>
            </a:r>
            <a:r>
              <a:rPr lang="ar-MA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وَٱلاِسْتِمْتاعِ</a:t>
            </a:r>
            <a:r>
              <a:rPr lang="ar-MA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بِأَحْداثِه.</a:t>
            </a: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2E0DF9-C6BB-1684-22E6-7B9952ECC6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17887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76C78-6BDE-4445-DD87-4FD06D2F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0504D-0C54-A084-0B8B-29AB750AA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756000"/>
            <a:ext cx="703462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سنقوم جماعة بترتيب الأحداث التالية وسردها باستعمال الأساليب المناسبة. من يقرأ؟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4C8C84-FE7F-F00F-4779-71ED068E65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40DA9A-5B2F-03EC-8388-731B26693C0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A8939C-C619-9970-0018-3FFCCD5FC3B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22E9F4-0EF1-96A1-B67E-CE460139ACF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78E697-A877-906F-BE35-CC9DF8928AF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FDF1BD4-921B-537C-0DC7-AD1DEE1E0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83C1346-C843-DFF5-4D2D-B822CA8296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149A16-F346-C8C4-11F0-7A95A30674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9355E97-1646-1346-D428-EEF4CAE236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DF5705-6F37-0A15-001C-B54DE81B2BAC}"/>
              </a:ext>
            </a:extLst>
          </p:cNvPr>
          <p:cNvSpPr txBox="1"/>
          <p:nvPr/>
        </p:nvSpPr>
        <p:spPr>
          <a:xfrm>
            <a:off x="875215" y="4581547"/>
            <a:ext cx="7632053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وَزَّعَتْ إِدارَةُ ٱلْمُؤَسَّسَةِ ٱلْجَوائِزَ عَلى ٱلتِّلْميذاتِ وَٱلتَّلاميذِ ٱلْمُتَفَوِّقينَ.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6ABE13-E773-8132-0BB2-9E0157492003}"/>
              </a:ext>
            </a:extLst>
          </p:cNvPr>
          <p:cNvSpPr txBox="1"/>
          <p:nvPr/>
        </p:nvSpPr>
        <p:spPr>
          <a:xfrm>
            <a:off x="937355" y="2288542"/>
            <a:ext cx="7557296" cy="8512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عَرْضُ مَسْرَحِيَّةٍ حَمَلَتْ عُنْوانَ: "ما تْقِشْ بْلادي".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08D078-A7CB-417D-A569-EA3743BC3901}"/>
              </a:ext>
            </a:extLst>
          </p:cNvPr>
          <p:cNvSpPr txBox="1"/>
          <p:nvPr/>
        </p:nvSpPr>
        <p:spPr>
          <a:xfrm>
            <a:off x="875215" y="3479910"/>
            <a:ext cx="7588183" cy="85129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تِلاوَةُ آياتٍ كَريمَةٍ مِنَ ٱلْقُرْآنِ ٱلْكَريمِ.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9C389C-E511-3CC7-74F6-6AC1ED105E21}"/>
              </a:ext>
            </a:extLst>
          </p:cNvPr>
          <p:cNvSpPr txBox="1"/>
          <p:nvPr/>
        </p:nvSpPr>
        <p:spPr>
          <a:xfrm>
            <a:off x="899977" y="5546976"/>
            <a:ext cx="7632053" cy="783193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/>
              <a:t>تَقْديمُ شَريطٍ وَثائِقِيٍّ حَوْلَ ٱلْمَسيرَةِ ٱلْخَضْراءِ.</a:t>
            </a:r>
          </a:p>
        </p:txBody>
      </p:sp>
    </p:spTree>
    <p:extLst>
      <p:ext uri="{BB962C8B-B14F-4D97-AF65-F5344CB8AC3E}">
        <p14:creationId xmlns:p14="http://schemas.microsoft.com/office/powerpoint/2010/main" val="148330025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403B5-98FD-8E88-7658-FC4ED9633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CAEFF-30BB-C4F3-02ED-90B697FA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 . من يرتب الأحداث ترتيبا زمنيا من الأول إلى الأخير.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8C20DE-5B50-DE35-0D44-DB7F07A29F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E3EFE2-39C7-7D5A-25F1-E848D6C945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6D3817-0627-7EE5-4068-4064C714D9E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7E9C3E-06AC-A532-3B4F-5384774FCB8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DE1923-3FDE-44E9-33F6-591419A32B6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C8ADC2-DCB3-BA55-9096-90412E972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3E1797-37F7-F116-5A53-9545E8CFD0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FF6A772-E4FF-9762-0FE1-E27D5487F0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A18C86-0078-7678-A6AE-2FAB2440B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C39C0BF-0CAB-FB85-49B3-480CDEED55B1}"/>
              </a:ext>
            </a:extLst>
          </p:cNvPr>
          <p:cNvSpPr txBox="1"/>
          <p:nvPr/>
        </p:nvSpPr>
        <p:spPr>
          <a:xfrm>
            <a:off x="779285" y="4319140"/>
            <a:ext cx="7632053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وَزَّعَتْ إِدارَةُ ٱلْمُؤَسَّسَةِ ٱلْجَوائِزَ عَلى ٱلتِّلْميذاتِ وَٱلتَّلاميذِ ٱلْمُتَفَوِّقينَ.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3CC9C1-13F9-8802-5ED2-DF156418E705}"/>
              </a:ext>
            </a:extLst>
          </p:cNvPr>
          <p:cNvSpPr txBox="1"/>
          <p:nvPr/>
        </p:nvSpPr>
        <p:spPr>
          <a:xfrm>
            <a:off x="841425" y="2026135"/>
            <a:ext cx="7557296" cy="8512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عَرْضُ مَسْرَحِيَّةٍ حَمَلَتْ عُنْوانَ: "ما تْقِشْ بْلادي".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708730-E83D-107F-F90D-983EEC3930CE}"/>
              </a:ext>
            </a:extLst>
          </p:cNvPr>
          <p:cNvSpPr txBox="1"/>
          <p:nvPr/>
        </p:nvSpPr>
        <p:spPr>
          <a:xfrm>
            <a:off x="779285" y="3217503"/>
            <a:ext cx="7588183" cy="85129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تِلاوَةُ آياتٍ كَريمَةٍ مِنَ ٱلْقُرْآنِ ٱلْكَريمِ.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C033C0-6530-DF1E-C60A-0BA77DC74415}"/>
              </a:ext>
            </a:extLst>
          </p:cNvPr>
          <p:cNvSpPr txBox="1"/>
          <p:nvPr/>
        </p:nvSpPr>
        <p:spPr>
          <a:xfrm>
            <a:off x="804047" y="5284569"/>
            <a:ext cx="7632053" cy="85129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تَقْديمُ شَريطٍ وَثائِقِيٍّ حَوْلَ ٱلْمَسيرَةِ ٱلْخَضْراءِ.</a:t>
            </a:r>
          </a:p>
        </p:txBody>
      </p:sp>
    </p:spTree>
    <p:extLst>
      <p:ext uri="{BB962C8B-B14F-4D97-AF65-F5344CB8AC3E}">
        <p14:creationId xmlns:p14="http://schemas.microsoft.com/office/powerpoint/2010/main" val="359878873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EB5E8-EF2E-9A05-4FA5-4A512F9F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579DA-F402-E867-DD94-3A29E854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قراءتها مرتبة؟ (يمكن تغيير ترتيب الحدثين الثاني والثالث).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F5B4C5-E129-9BC4-7D1C-A8AF1F494F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DD8DA17-AC0E-209D-90D4-45201D1737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86FD1E-7942-72BF-0828-4F4A831CB96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1EDEED-ADEF-8095-5D96-20CE7E6D397B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B965BE-D5DD-B1B7-77E9-EC91171F4E4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0808DB-7EF1-EEB4-D29D-FA23A97E4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A27976-C31E-CE5F-5C31-E7A99753E7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951BFE-22F3-5F0D-4E59-68A97FBC3C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3FE320-8DE7-03B7-F3B8-6284B4A8C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9223930-9502-582C-E2A0-BF5894207788}"/>
              </a:ext>
            </a:extLst>
          </p:cNvPr>
          <p:cNvSpPr/>
          <p:nvPr/>
        </p:nvSpPr>
        <p:spPr>
          <a:xfrm>
            <a:off x="8311385" y="2192413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1</a:t>
            </a:r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87A4DAE-30A5-B255-D0E2-D311E3672555}"/>
              </a:ext>
            </a:extLst>
          </p:cNvPr>
          <p:cNvSpPr/>
          <p:nvPr/>
        </p:nvSpPr>
        <p:spPr>
          <a:xfrm>
            <a:off x="8311385" y="3390413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2</a:t>
            </a:r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C0AEE3D-53B9-EE0F-FEDD-0152119B6BBB}"/>
              </a:ext>
            </a:extLst>
          </p:cNvPr>
          <p:cNvSpPr/>
          <p:nvPr/>
        </p:nvSpPr>
        <p:spPr>
          <a:xfrm>
            <a:off x="8311385" y="4469140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3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07CF36B-E1DF-43BE-DDD2-79F67011AE25}"/>
              </a:ext>
            </a:extLst>
          </p:cNvPr>
          <p:cNvSpPr/>
          <p:nvPr/>
        </p:nvSpPr>
        <p:spPr>
          <a:xfrm>
            <a:off x="8311385" y="5515297"/>
            <a:ext cx="419551" cy="437744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dirty="0"/>
              <a:t>4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3D97F0D-00C5-1538-178F-742C99E15002}"/>
              </a:ext>
            </a:extLst>
          </p:cNvPr>
          <p:cNvSpPr txBox="1"/>
          <p:nvPr/>
        </p:nvSpPr>
        <p:spPr>
          <a:xfrm>
            <a:off x="444145" y="5376624"/>
            <a:ext cx="7632053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3600" dirty="0">
                <a:solidFill>
                  <a:srgbClr val="424D7B"/>
                </a:solidFill>
              </a:rPr>
              <a:t>وَزَّعَتْ إِدارَةُ ٱلْمُؤَسَّسَةِ ٱلْجَوائِزَ عَلى ٱلتِّلْميذاتِ وَٱلتَّلاميذِ ٱلْمُتَفَوِّقينَ.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B69729B-0558-A794-86D9-5A50653A6D80}"/>
              </a:ext>
            </a:extLst>
          </p:cNvPr>
          <p:cNvSpPr txBox="1"/>
          <p:nvPr/>
        </p:nvSpPr>
        <p:spPr>
          <a:xfrm>
            <a:off x="452022" y="4309327"/>
            <a:ext cx="7602240" cy="8512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عَرْضُ مَسْرَحِيَّةٍ حَمَلَتْ عُنْوانَ: "ما تْقِشْ بْلادي".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9A69883-0366-E9F5-7279-1D4D1BBC92E7}"/>
              </a:ext>
            </a:extLst>
          </p:cNvPr>
          <p:cNvSpPr txBox="1"/>
          <p:nvPr/>
        </p:nvSpPr>
        <p:spPr>
          <a:xfrm>
            <a:off x="444145" y="2008815"/>
            <a:ext cx="7588183" cy="78319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/>
              <a:t>تِلاوَةُ آياتٍ كَريمَةٍ مِنَ ٱلْقُرْآنِ ٱلْكَريمِ.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D3C000B-ADE8-1C09-BFA2-ABF6BA1A5D4D}"/>
              </a:ext>
            </a:extLst>
          </p:cNvPr>
          <p:cNvSpPr txBox="1"/>
          <p:nvPr/>
        </p:nvSpPr>
        <p:spPr>
          <a:xfrm>
            <a:off x="422209" y="3173042"/>
            <a:ext cx="7632053" cy="85129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4400" b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dirty="0"/>
              <a:t>تَقْديمُ شَريطٍ وَثائِقِيٍّ حَوْلَ ٱلْمَسيرَةِ ٱلْخَضْراءِ.</a:t>
            </a:r>
          </a:p>
        </p:txBody>
      </p:sp>
    </p:spTree>
    <p:extLst>
      <p:ext uri="{BB962C8B-B14F-4D97-AF65-F5344CB8AC3E}">
        <p14:creationId xmlns:p14="http://schemas.microsoft.com/office/powerpoint/2010/main" val="381783315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12DB1-D521-D917-1187-624AF1462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A6413-45B1-E590-086E-C8A09022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يستعمل أساليب سرد الأحداث المتسلسلة التالية لتكوين فقرة منسجمة.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150DDAB-013D-C65F-FE79-CD9BE82862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64538D-1FA1-9C30-41BF-98BD2381CF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B4CB41-BDA6-193A-59E3-433C2169532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04DD24-DA4F-98EF-F03E-39E81978AD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65D0B5-030B-CACC-267C-F02EA4F7A6B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7C8096D-09E8-891D-F325-49703ECBA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4113F0-C7CA-4DE2-6A09-3124A4B760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AFD79E-67F0-90B6-F4AB-7B88DED97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A00984-FCA8-19AF-4941-DA1FF78C3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2E9EA70-6E12-71D9-3FE0-3BADA1189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457590"/>
            <a:ext cx="5243014" cy="3407018"/>
          </a:xfrm>
          <a:prstGeom prst="rect">
            <a:avLst/>
          </a:prstGeom>
        </p:spPr>
      </p:pic>
      <p:sp>
        <p:nvSpPr>
          <p:cNvPr id="5" name="Zone de texte 34">
            <a:extLst>
              <a:ext uri="{FF2B5EF4-FFF2-40B4-BE49-F238E27FC236}">
                <a16:creationId xmlns:a16="http://schemas.microsoft.com/office/drawing/2014/main" id="{71318530-5BAA-70BF-D51A-73C0550E816F}"/>
              </a:ext>
            </a:extLst>
          </p:cNvPr>
          <p:cNvSpPr txBox="1"/>
          <p:nvPr/>
        </p:nvSpPr>
        <p:spPr>
          <a:xfrm>
            <a:off x="5875387" y="4087476"/>
            <a:ext cx="2948862" cy="2435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أَوَّلاً؛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ثانِياً/ ثالِثاً/ رابِعاً....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1021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26695" algn="r"/>
              </a:tabLst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أَخيراً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وَفي </a:t>
            </a:r>
            <a:r>
              <a:rPr lang="ar-M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M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80229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3D637-3595-3A75-8044-CAE469E31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13A5D3-DE91-A8E5-CB35-D3D02959E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يستعمل أساليب سرد الأحداث المتسلسلة التالية لتكوين فقرة منسجمة.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993FCB-2C4B-0C90-769C-43FA5A980C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3F4D33-E4CE-4B40-537E-BF7DD15D21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9BB8E0-BD62-03D6-B585-3496E4BD1C1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A2556A-5428-1893-0F93-DC1EA38FA9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B7D628-8BBC-738A-3E18-8B5CA2048155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24897E9-5BBA-E1CF-E0F4-B891CA3F7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6169DE-561F-6208-9141-73969A8613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D90CE5-889D-C216-8225-8A5DF54AE3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08BFE0-46ED-3F29-8456-BE9E807822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A69277B-C140-A1CE-141D-1242FA267F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3" y="1457590"/>
            <a:ext cx="5243014" cy="3407018"/>
          </a:xfrm>
          <a:prstGeom prst="rect">
            <a:avLst/>
          </a:prstGeom>
        </p:spPr>
      </p:pic>
      <p:sp>
        <p:nvSpPr>
          <p:cNvPr id="5" name="Zone de texte 34">
            <a:extLst>
              <a:ext uri="{FF2B5EF4-FFF2-40B4-BE49-F238E27FC236}">
                <a16:creationId xmlns:a16="http://schemas.microsoft.com/office/drawing/2014/main" id="{EF242CAC-4819-163B-A824-A801100040E9}"/>
              </a:ext>
            </a:extLst>
          </p:cNvPr>
          <p:cNvSpPr txBox="1"/>
          <p:nvPr/>
        </p:nvSpPr>
        <p:spPr>
          <a:xfrm>
            <a:off x="5875387" y="3429000"/>
            <a:ext cx="2948862" cy="31059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48B2DC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ٱلْبِدايَةِ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بَعْدَ ذلِكَ، تَلا ذلِكَ، عَقِبَها، بَعْدَها، ثُمَّ، بَعْدَئِذٍ...</a:t>
            </a:r>
          </a:p>
          <a:p>
            <a:pPr marL="332740" indent="-285750" algn="r" rtl="1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ٱلْخِتامِ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في </a:t>
            </a:r>
            <a:r>
              <a:rPr lang="ar-SA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ٱلنِّهايَةِ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9199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53F7-9158-F2D9-6389-F5DDCEF0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6D5DA-7916-6EA6-800D-7B27A09A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الصفحة "24". ستنجزون نشاط " أتدرب مع زملائي". من يقرأ التعليمة؟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1BFD73-B2F1-4EB7-CFCA-8412A50E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3FCB44-3442-1BA9-857F-4E7178442E9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0C063-10E5-B180-E4FC-47D908B093D9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F7815-91A7-5826-1A42-6241D3C55A1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6C4A5-9034-25CA-ECA2-2FAA430EFE42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2440C6-D546-92BA-381A-1B23C5738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8FDF19-24B9-9C02-B2BC-EF3A26A3EE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1898C2C-3ADF-9A41-354D-44D4AC8F3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B7ED84-D728-132B-7217-7195D15D1B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ED59DBC-6EBC-46C9-B98B-69D6F60FD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47" y="1579136"/>
            <a:ext cx="3402853" cy="521950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5DA437E-0024-B2AB-622C-5AD2781C8FF9}"/>
              </a:ext>
            </a:extLst>
          </p:cNvPr>
          <p:cNvSpPr/>
          <p:nvPr/>
        </p:nvSpPr>
        <p:spPr>
          <a:xfrm flipV="1">
            <a:off x="2524948" y="3346311"/>
            <a:ext cx="3331104" cy="23249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127346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9962-2397-DA56-5869-85AFB5BF7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25E27-4E9B-DC78-93EB-D142C928E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بترتيب الأحدث . سجلوا أمام كل حدث الرقم المناسب من 1 إلى 5.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6C71DD-270D-464F-77BF-B44CC3F7B2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B98040-F1CD-67BF-60C1-1D17D39A88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3E6E6E-6E4A-78A0-A464-C414E687310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C547A2-163C-BB6F-CA18-196C83C6BF2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883AD4-AC48-00FF-63A5-5DAE7845BA1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7336B0-645C-B35B-B1F3-FE28488F692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DA389CD-53D1-0039-A3EF-7D6F53BF9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BC0385-6165-4CA3-804E-765D1F91AD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BFDD72-5C04-F7F1-7232-4233F8D962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A224462-3A75-43C2-EF6E-B3CBAFDB3B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631" y="2165053"/>
            <a:ext cx="8123624" cy="3734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50BB34FA-C479-9137-9D64-15BC157E6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31" y="1368000"/>
            <a:ext cx="566938" cy="65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3356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B8A99-C4FC-AF44-7CBE-D6D5FFA08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A836C-DAB6-6648-D4F9-B7FA0FCB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الأحداث مرتبة.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E9ACB6-31FC-86A8-F292-F2260B39BF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C0745-CD9A-ABCB-A24D-6277B9F1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78EFFB-354A-DE54-6FB7-2349A6A5FE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7B8CF5-760B-1214-F781-AFF6B785F08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C6198-5E9F-811C-8A3E-592A04B20EE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8EC3C-245A-1114-7243-8D34F8E2B48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487A1B-A10F-53BC-37F9-6A2A8DCC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E6C3B-6044-9857-0E0C-FC05453CD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6D0E66-C20A-BFC1-6676-DE1C37BEF1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370D0FE8-B8C2-1145-8028-328CFD7A2756}"/>
              </a:ext>
            </a:extLst>
          </p:cNvPr>
          <p:cNvGrpSpPr/>
          <p:nvPr/>
        </p:nvGrpSpPr>
        <p:grpSpPr>
          <a:xfrm>
            <a:off x="442631" y="2145598"/>
            <a:ext cx="8123624" cy="3734124"/>
            <a:chOff x="442631" y="2145598"/>
            <a:chExt cx="8123624" cy="3734124"/>
          </a:xfrm>
        </p:grpSpPr>
        <p:pic>
          <p:nvPicPr>
            <p:cNvPr id="4" name="Image 3" descr="Une image contenant texte, Polic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B63A4C07-632C-41F8-ECD5-589B8EEF8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631" y="2145598"/>
              <a:ext cx="8123624" cy="37341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328E35B5-1F29-AB7E-A4E0-3AC3A44CFF9F}"/>
                </a:ext>
              </a:extLst>
            </p:cNvPr>
            <p:cNvSpPr/>
            <p:nvPr/>
          </p:nvSpPr>
          <p:spPr>
            <a:xfrm>
              <a:off x="7733489" y="2879387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C3ED318-5793-8197-25CC-B5DDE7BD0E3D}"/>
                </a:ext>
              </a:extLst>
            </p:cNvPr>
            <p:cNvSpPr/>
            <p:nvPr/>
          </p:nvSpPr>
          <p:spPr>
            <a:xfrm>
              <a:off x="7740950" y="3429000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2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BA123BD-52A3-A024-FC8E-F9F8155F7C8A}"/>
                </a:ext>
              </a:extLst>
            </p:cNvPr>
            <p:cNvSpPr/>
            <p:nvPr/>
          </p:nvSpPr>
          <p:spPr>
            <a:xfrm>
              <a:off x="7752189" y="4099594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5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81D69D3-761C-CF80-E77D-A0CEAF0E7D32}"/>
                </a:ext>
              </a:extLst>
            </p:cNvPr>
            <p:cNvSpPr/>
            <p:nvPr/>
          </p:nvSpPr>
          <p:spPr>
            <a:xfrm>
              <a:off x="7739404" y="4691634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8E2568D-866C-1E8B-C778-E21E5CDDB811}"/>
                </a:ext>
              </a:extLst>
            </p:cNvPr>
            <p:cNvSpPr/>
            <p:nvPr/>
          </p:nvSpPr>
          <p:spPr>
            <a:xfrm>
              <a:off x="7733489" y="5299305"/>
              <a:ext cx="4953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0231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C148-2311-050E-3CC8-B77502427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BF0D0-BB14-CD19-2BFF-47987893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كراساتكم (أو على دفاتر القسم) فقرة باستعمال أساليب سرد أحداث متسلسلة.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4C7537-FE3D-88AE-95D0-E0827C0AB9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7A3E5E-F2A1-3520-F163-3118385341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D8D501-3967-A2CE-6C17-9E641CC08AD3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788D81-FE55-2AFE-E989-9B1FB6271C5F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DB7B2E-7C3B-2E02-10E2-7E134BD11107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930CE0-77F7-0D58-DD31-D2DEBE2EC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DE474E-885A-428F-AC77-C650ECEC03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66B3756-AE19-46BA-016A-03CE4DE7E9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509F9B-1F5C-E7BE-D968-47CD827828D8}"/>
              </a:ext>
            </a:extLst>
          </p:cNvPr>
          <p:cNvGrpSpPr/>
          <p:nvPr/>
        </p:nvGrpSpPr>
        <p:grpSpPr>
          <a:xfrm>
            <a:off x="510188" y="2367876"/>
            <a:ext cx="8123624" cy="3734124"/>
            <a:chOff x="510188" y="2367876"/>
            <a:chExt cx="8123624" cy="3734124"/>
          </a:xfrm>
        </p:grpSpPr>
        <p:pic>
          <p:nvPicPr>
            <p:cNvPr id="4" name="Image 3" descr="Une image contenant texte, Polic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996C32A-E724-C3E7-212D-5B7D7C7EA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0188" y="2367876"/>
              <a:ext cx="8123624" cy="37341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4D6FB402-7F31-9C12-DDA1-11A5FA5CCE2E}"/>
                </a:ext>
              </a:extLst>
            </p:cNvPr>
            <p:cNvSpPr/>
            <p:nvPr/>
          </p:nvSpPr>
          <p:spPr>
            <a:xfrm>
              <a:off x="7801046" y="3101665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7C8C1E7-98D3-7A0C-9C0E-87DBD1804814}"/>
                </a:ext>
              </a:extLst>
            </p:cNvPr>
            <p:cNvSpPr/>
            <p:nvPr/>
          </p:nvSpPr>
          <p:spPr>
            <a:xfrm>
              <a:off x="7808507" y="3651278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80702171-C168-EA01-983E-A139D84EFF81}"/>
                </a:ext>
              </a:extLst>
            </p:cNvPr>
            <p:cNvSpPr/>
            <p:nvPr/>
          </p:nvSpPr>
          <p:spPr>
            <a:xfrm>
              <a:off x="7819746" y="4321872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D13C908-A1CF-9AA1-80BA-FF59B5AD45B6}"/>
                </a:ext>
              </a:extLst>
            </p:cNvPr>
            <p:cNvSpPr/>
            <p:nvPr/>
          </p:nvSpPr>
          <p:spPr>
            <a:xfrm>
              <a:off x="7806961" y="4913912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9FC29AA-FC1D-2884-2E49-633EC7703ADF}"/>
                </a:ext>
              </a:extLst>
            </p:cNvPr>
            <p:cNvSpPr/>
            <p:nvPr/>
          </p:nvSpPr>
          <p:spPr>
            <a:xfrm>
              <a:off x="7801046" y="5521583"/>
              <a:ext cx="4953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  <p:pic>
        <p:nvPicPr>
          <p:cNvPr id="12" name="Image 11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45E3A35C-78BD-CD6C-C815-093CE215A1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5" y="1476000"/>
            <a:ext cx="608244" cy="699800"/>
          </a:xfrm>
          <a:prstGeom prst="rect">
            <a:avLst/>
          </a:prstGeom>
        </p:spPr>
      </p:pic>
      <p:pic>
        <p:nvPicPr>
          <p:cNvPr id="23" name="Espace réservé pour une image  2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DF6714-F4E5-9D9F-7E70-1703ABD8B8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935846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6A6E-D56F-E631-03BA-C57C2B4C4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C8362-9EA1-6078-8534-1344BAD06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الفقرة؟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427534-3EE2-B262-C2D7-5F2DE8563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072956-1401-FDF3-FDC6-4ADC484493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7EBD62-6AD6-461D-063F-1702F392BA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B9DA34-562D-B881-7F18-185A2637C1D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E2ED2C-5DBC-8D3F-5277-EB0EAD6403A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6752B8-AFA4-C6F1-5968-368D39E909D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B71A24C-7E01-C328-B6F8-F3678969A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EC22A9-8FD5-E13D-9940-0B595923F8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859B21-8ADD-66BF-F6C6-EC8385E2C9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590DC90-7F9A-A862-4DA0-8A2E87207956}"/>
              </a:ext>
            </a:extLst>
          </p:cNvPr>
          <p:cNvGrpSpPr/>
          <p:nvPr/>
        </p:nvGrpSpPr>
        <p:grpSpPr>
          <a:xfrm>
            <a:off x="442631" y="2145598"/>
            <a:ext cx="8123624" cy="3734124"/>
            <a:chOff x="442631" y="2145598"/>
            <a:chExt cx="8123624" cy="3734124"/>
          </a:xfrm>
        </p:grpSpPr>
        <p:pic>
          <p:nvPicPr>
            <p:cNvPr id="4" name="Image 3" descr="Une image contenant texte, Police, écriture manuscri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7AAF1B40-A5F3-F2DA-01BD-615ED9DA9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631" y="2145598"/>
              <a:ext cx="8123624" cy="37341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6586A138-8974-AE0B-64E7-91BE17BAC503}"/>
                </a:ext>
              </a:extLst>
            </p:cNvPr>
            <p:cNvSpPr/>
            <p:nvPr/>
          </p:nvSpPr>
          <p:spPr>
            <a:xfrm>
              <a:off x="7733489" y="2879387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6AFFDAA-4AE1-D8FB-4760-A637C41516D5}"/>
                </a:ext>
              </a:extLst>
            </p:cNvPr>
            <p:cNvSpPr/>
            <p:nvPr/>
          </p:nvSpPr>
          <p:spPr>
            <a:xfrm>
              <a:off x="7740950" y="3429000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C239EA0-8FB2-0D91-7F3D-571F5C25D6DF}"/>
                </a:ext>
              </a:extLst>
            </p:cNvPr>
            <p:cNvSpPr/>
            <p:nvPr/>
          </p:nvSpPr>
          <p:spPr>
            <a:xfrm>
              <a:off x="7752189" y="4099594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b="1" dirty="0">
                  <a:solidFill>
                    <a:srgbClr val="FF0000"/>
                  </a:solidFill>
                </a:rPr>
                <a:t>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C75A203-6527-FAF1-62C1-F8D71304529D}"/>
                </a:ext>
              </a:extLst>
            </p:cNvPr>
            <p:cNvSpPr/>
            <p:nvPr/>
          </p:nvSpPr>
          <p:spPr>
            <a:xfrm>
              <a:off x="7739404" y="4691634"/>
              <a:ext cx="5140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AA72EB1-BB47-E841-C4CE-8BF3926659C9}"/>
                </a:ext>
              </a:extLst>
            </p:cNvPr>
            <p:cNvSpPr/>
            <p:nvPr/>
          </p:nvSpPr>
          <p:spPr>
            <a:xfrm>
              <a:off x="7733489" y="5299305"/>
              <a:ext cx="495355" cy="437745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81362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6C6A0-DA49-77C0-0697-63A9AE064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DEF1F-916A-2FE6-BD15-015F1538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مقترح آخر 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42BAC7-F69C-74C5-1321-F1F9831A96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0DCF92-091F-A09A-E717-96A5A4A1F1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8F4923-3164-40FA-57ED-DBB0AAC846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BFB0C6-DABE-54CB-AD1E-50914B2C2B9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80FAC7-AE37-A29C-B5F8-DFE9190F1E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E8F70E-CFAF-AF87-65A3-664EE6E0A89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8BA39B-1FF6-44D7-A698-02520A0EB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814AF68-5E70-B44E-BDFE-76DC8066F7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ECDE2EE-D428-DC97-B541-6DF837AF41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2995B34-E3EE-6354-D11B-4FF3FBC0739A}"/>
              </a:ext>
            </a:extLst>
          </p:cNvPr>
          <p:cNvSpPr txBox="1"/>
          <p:nvPr/>
        </p:nvSpPr>
        <p:spPr>
          <a:xfrm>
            <a:off x="658343" y="2295727"/>
            <a:ext cx="7803038" cy="3693319"/>
          </a:xfrm>
          <a:prstGeom prst="rect">
            <a:avLst/>
          </a:prstGeom>
          <a:noFill/>
          <a:ln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ٱلْبِدايَةِ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اِلْتَحَقْتُ بِرَوْضِ ٱلْأَطْفالِ، حَيْثُ تَعَلَّمْتُ ٱلْحُروفَ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وَٱلْأَلْوانَ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بَعْدَ ذلِكَ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اِنْتَقَلْتُ إِلى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ٱلِابْتِدائِيَّةِ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تَعَلَّمْتُ فيها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ٱلْقِراءَةَ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وَٱلْكِتابَةَ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وَٱلرِّياضِيّاتِ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عَقِبَها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دَخَلْتُ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ٱلْإِعْدادِيَّةَ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وَتَعَرَّفْتُ عَلى مَوادَّ جَديدَةٍ.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ثُمَّ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دَرَسْتُ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ٱلْمَرْحَلَةِ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ٱلثّانَوِيَّةِ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وَتَخَصَّصْتُ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ٱلْمَسارِ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ٱلْعِلْمِيِّ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ٱلْنِّهايَةِ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اِلْتَحَقْتُ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بِٱلْجامِعَةِ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وَحَقَّقْتُ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ٱلتَّفَوُّقَ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ٱلتَّخَصُّصِ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أُحِبُّهُ.</a:t>
            </a:r>
          </a:p>
          <a:p>
            <a:pPr algn="r" rtl="1"/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8143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5" y="2472366"/>
            <a:ext cx="5871065" cy="1368307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تذكير؛ </a:t>
            </a:r>
          </a:p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32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أخذ الكلمة والتحدث باسترسال لتقديم خبر.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3984172" y="1771950"/>
            <a:ext cx="3114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8EB0DFC-9E1B-05EC-D378-0EE9375C15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53598" y="1966748"/>
            <a:ext cx="572538" cy="7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FB220-1A2D-EDCF-C94F-84AB3EAB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ستواصلون مناقشة نص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«يوم ثقافي في مدرستنا».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E375C4-AF8B-E6FF-6249-7996B333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090C21-AB68-424F-77DA-7218E4F97D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91222-9EC9-F454-8EF6-EB9106CED6D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F8F5C-91E7-9713-B689-43F31D4DBCD5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F42C1E-08A5-3BF9-DBF1-4992FFD26F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E38EBA-B3F1-E297-41D0-CB4C0D9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E71F21-F211-6D02-D20A-B479F6B86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D23CD7-C609-3226-81BC-8735D75A00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4296DE-3E51-CCCE-B219-D1E8579102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E632F6F6-D237-5898-40F5-EFCB71F0B6C2}"/>
              </a:ext>
            </a:extLst>
          </p:cNvPr>
          <p:cNvSpPr txBox="1"/>
          <p:nvPr/>
        </p:nvSpPr>
        <p:spPr>
          <a:xfrm>
            <a:off x="1744914" y="3178006"/>
            <a:ext cx="5519057" cy="11236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sym typeface="Sakkal Majalla"/>
              </a:rPr>
              <a:t>يَوْمٌ ثَقافِيٌّ في مَدْرَسَتِنا</a:t>
            </a:r>
            <a:endParaRPr sz="6000" b="1" dirty="0">
              <a:solidFill>
                <a:schemeClr val="accent5">
                  <a:lumMod val="50000"/>
                </a:schemeClr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60380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905C-B577-1BCE-82CA-8FFB78EED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2D823-BC3C-8236-11C9-E4217A35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نتذكر، في البداية، معاني المفردات التالية. من يختار مفردة ويقدم معناها؟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763DB4-9042-9A48-405B-ABC4BDF64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30E4C8-F165-752D-94BA-5ACFE281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385D208-638A-FB13-38A7-A0291A385D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9F2BB7-0674-7C0A-FC4E-A72B0B4CED2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812B4-BF14-A144-C4B3-47095A03B4D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73987-7EE1-C3DE-A4EB-FD126FD6CBD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E3A5F1-0FC9-1D50-E749-894E4586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4F786A-046F-A678-37AA-DC0677716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770EE0-0A98-E3CE-7B72-C500D3829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7A2424F1-15B7-BDEF-44C2-337CD7BC1B94}"/>
              </a:ext>
            </a:extLst>
          </p:cNvPr>
          <p:cNvSpPr txBox="1"/>
          <p:nvPr/>
        </p:nvSpPr>
        <p:spPr>
          <a:xfrm>
            <a:off x="4850363" y="4211204"/>
            <a:ext cx="2339259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مَوْهِبَةٌ </a:t>
            </a:r>
            <a:endParaRPr dirty="0">
              <a:sym typeface="Calibri"/>
            </a:endParaRPr>
          </a:p>
        </p:txBody>
      </p:sp>
      <p:sp>
        <p:nvSpPr>
          <p:cNvPr id="9" name="Google Shape;452;p158">
            <a:extLst>
              <a:ext uri="{FF2B5EF4-FFF2-40B4-BE49-F238E27FC236}">
                <a16:creationId xmlns:a16="http://schemas.microsoft.com/office/drawing/2014/main" id="{6A5F0F37-8813-DA0F-4301-FE3871236C7C}"/>
              </a:ext>
            </a:extLst>
          </p:cNvPr>
          <p:cNvSpPr txBox="1"/>
          <p:nvPr/>
        </p:nvSpPr>
        <p:spPr>
          <a:xfrm>
            <a:off x="4642554" y="2447427"/>
            <a:ext cx="2460668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فَنٌّ </a:t>
            </a:r>
            <a:endParaRPr sz="4800" dirty="0">
              <a:solidFill>
                <a:schemeClr val="tx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0" name="Google Shape;452;p158">
            <a:extLst>
              <a:ext uri="{FF2B5EF4-FFF2-40B4-BE49-F238E27FC236}">
                <a16:creationId xmlns:a16="http://schemas.microsoft.com/office/drawing/2014/main" id="{D466AB99-323B-DEF4-D5EA-A1CEABD0FD1E}"/>
              </a:ext>
            </a:extLst>
          </p:cNvPr>
          <p:cNvSpPr txBox="1"/>
          <p:nvPr/>
        </p:nvSpPr>
        <p:spPr>
          <a:xfrm>
            <a:off x="1315616" y="2466088"/>
            <a:ext cx="2671467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أَبْدَعَ</a:t>
            </a:r>
            <a:endParaRPr lang="ar-MA" sz="1800" dirty="0">
              <a:latin typeface="+mn-lt"/>
              <a:ea typeface="Calibri" panose="020F0502020204030204" pitchFamily="34" charset="0"/>
              <a:cs typeface="Calibri" panose="020F0502020204030204" pitchFamily="34" charset="0"/>
              <a:sym typeface="Sakkal Majalla"/>
            </a:endParaRPr>
          </a:p>
        </p:txBody>
      </p:sp>
      <p:sp>
        <p:nvSpPr>
          <p:cNvPr id="11" name="Google Shape;452;p158">
            <a:extLst>
              <a:ext uri="{FF2B5EF4-FFF2-40B4-BE49-F238E27FC236}">
                <a16:creationId xmlns:a16="http://schemas.microsoft.com/office/drawing/2014/main" id="{0474A239-6864-EB1C-4632-E63C8C6E39B7}"/>
              </a:ext>
            </a:extLst>
          </p:cNvPr>
          <p:cNvSpPr txBox="1"/>
          <p:nvPr/>
        </p:nvSpPr>
        <p:spPr>
          <a:xfrm>
            <a:off x="1390262" y="4211204"/>
            <a:ext cx="2557644" cy="919356"/>
          </a:xfrm>
          <a:prstGeom prst="roundRect">
            <a:avLst/>
          </a:prstGeom>
          <a:solidFill>
            <a:srgbClr val="D6E9EA"/>
          </a:solidFill>
          <a:ln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ym typeface="Sakkal Majalla"/>
              </a:rPr>
              <a:t> مَسْرَحٌ 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16617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377C-7C94-0CB6-FA08-23F5DACF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23446-AD52-FA3C-6612-4D91D97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؟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5BA3BF-AA9D-0916-0AD1-EB66C3DEDB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19ADAD46-74D1-A857-2D89-113F15F0C640}"/>
              </a:ext>
            </a:extLst>
          </p:cNvPr>
          <p:cNvSpPr/>
          <p:nvPr/>
        </p:nvSpPr>
        <p:spPr>
          <a:xfrm>
            <a:off x="5463448" y="5952533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C7A6A9F5-91FB-F561-CC3D-7A693831CD30}"/>
              </a:ext>
            </a:extLst>
          </p:cNvPr>
          <p:cNvSpPr/>
          <p:nvPr/>
        </p:nvSpPr>
        <p:spPr>
          <a:xfrm>
            <a:off x="5379786" y="2300067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87AE8BBC-9525-5738-90D4-BFA227195FA7}"/>
              </a:ext>
            </a:extLst>
          </p:cNvPr>
          <p:cNvSpPr/>
          <p:nvPr/>
        </p:nvSpPr>
        <p:spPr>
          <a:xfrm>
            <a:off x="5393527" y="4543679"/>
            <a:ext cx="708024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681E6767-E925-CAB3-70FC-F96C0616FF2A}"/>
              </a:ext>
            </a:extLst>
          </p:cNvPr>
          <p:cNvSpPr/>
          <p:nvPr/>
        </p:nvSpPr>
        <p:spPr>
          <a:xfrm>
            <a:off x="5393527" y="3411467"/>
            <a:ext cx="757853" cy="298933"/>
          </a:xfrm>
          <a:prstGeom prst="leftArrow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0" name="Google Shape;452;p158">
            <a:extLst>
              <a:ext uri="{FF2B5EF4-FFF2-40B4-BE49-F238E27FC236}">
                <a16:creationId xmlns:a16="http://schemas.microsoft.com/office/drawing/2014/main" id="{BB3B7E27-6DD0-1413-350E-25EB0444711A}"/>
              </a:ext>
            </a:extLst>
          </p:cNvPr>
          <p:cNvSpPr txBox="1"/>
          <p:nvPr/>
        </p:nvSpPr>
        <p:spPr>
          <a:xfrm>
            <a:off x="494622" y="2111645"/>
            <a:ext cx="4910451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2800" dirty="0">
                <a:sym typeface="Sakkal Majalla"/>
              </a:rPr>
              <a:t>أَتى بِشَيْءٍ جَديدٍ أَوْ جَميلٍ.</a:t>
            </a:r>
          </a:p>
        </p:txBody>
      </p:sp>
      <p:sp>
        <p:nvSpPr>
          <p:cNvPr id="21" name="Google Shape;452;p158">
            <a:extLst>
              <a:ext uri="{FF2B5EF4-FFF2-40B4-BE49-F238E27FC236}">
                <a16:creationId xmlns:a16="http://schemas.microsoft.com/office/drawing/2014/main" id="{F1AD64E1-38FC-9DC6-8295-C5CF8E91E9D5}"/>
              </a:ext>
            </a:extLst>
          </p:cNvPr>
          <p:cNvSpPr txBox="1"/>
          <p:nvPr/>
        </p:nvSpPr>
        <p:spPr>
          <a:xfrm>
            <a:off x="469335" y="4403726"/>
            <a:ext cx="4910451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2800" dirty="0">
                <a:sym typeface="Sakkal Majalla"/>
              </a:rPr>
              <a:t>مَكانٌ يُقَدِّمُ فيهِ </a:t>
            </a:r>
            <a:r>
              <a:rPr lang="ar-MA" sz="2800" dirty="0" err="1">
                <a:sym typeface="Sakkal Majalla"/>
              </a:rPr>
              <a:t>ٱلْمُمَثِّلونَ</a:t>
            </a:r>
            <a:r>
              <a:rPr lang="ar-MA" sz="2800" dirty="0">
                <a:sym typeface="Sakkal Majalla"/>
              </a:rPr>
              <a:t> عُروضاً فَنِّيَّةً أَمامَ ٱلْجُمْهورِ.</a:t>
            </a:r>
          </a:p>
        </p:txBody>
      </p:sp>
      <p:sp>
        <p:nvSpPr>
          <p:cNvPr id="22" name="Google Shape;452;p158">
            <a:extLst>
              <a:ext uri="{FF2B5EF4-FFF2-40B4-BE49-F238E27FC236}">
                <a16:creationId xmlns:a16="http://schemas.microsoft.com/office/drawing/2014/main" id="{D850387C-D593-1CD5-CAF3-38FBC6287EEE}"/>
              </a:ext>
            </a:extLst>
          </p:cNvPr>
          <p:cNvSpPr txBox="1"/>
          <p:nvPr/>
        </p:nvSpPr>
        <p:spPr>
          <a:xfrm>
            <a:off x="475107" y="5710426"/>
            <a:ext cx="4910451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>
              <a:tabLst>
                <a:tab pos="87313" algn="l"/>
              </a:tabLst>
            </a:pPr>
            <a:r>
              <a:rPr lang="ar-MA" sz="2800" dirty="0">
                <a:sym typeface="Sakkal Majalla"/>
              </a:rPr>
              <a:t>عَمَلٌ جَميلٌ يُعَبِّرُ بِهِ </a:t>
            </a:r>
            <a:r>
              <a:rPr lang="ar-MA" sz="2800" dirty="0" err="1">
                <a:sym typeface="Sakkal Majalla"/>
              </a:rPr>
              <a:t>ٱلْإِنْسانُ</a:t>
            </a:r>
            <a:r>
              <a:rPr lang="ar-MA" sz="2800" dirty="0">
                <a:sym typeface="Sakkal Majalla"/>
              </a:rPr>
              <a:t> عَنْ مَشاعِرِهِ وَأَفْكارِهِ. </a:t>
            </a:r>
          </a:p>
        </p:txBody>
      </p:sp>
      <p:sp>
        <p:nvSpPr>
          <p:cNvPr id="23" name="Google Shape;452;p158">
            <a:extLst>
              <a:ext uri="{FF2B5EF4-FFF2-40B4-BE49-F238E27FC236}">
                <a16:creationId xmlns:a16="http://schemas.microsoft.com/office/drawing/2014/main" id="{75458216-BF83-2904-BC7B-D26FB4C1FE8A}"/>
              </a:ext>
            </a:extLst>
          </p:cNvPr>
          <p:cNvSpPr txBox="1"/>
          <p:nvPr/>
        </p:nvSpPr>
        <p:spPr>
          <a:xfrm>
            <a:off x="494622" y="3282618"/>
            <a:ext cx="4898905" cy="5788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2800" dirty="0">
                <a:sym typeface="Sakkal Majalla"/>
              </a:rPr>
              <a:t>اَلِاسْتِعْدادُ </a:t>
            </a:r>
            <a:r>
              <a:rPr lang="ar-MA" sz="2800" dirty="0" err="1">
                <a:sym typeface="Sakkal Majalla"/>
              </a:rPr>
              <a:t>ٱلْفِطْرِيُّ</a:t>
            </a:r>
            <a:r>
              <a:rPr lang="ar-MA" sz="2800" dirty="0">
                <a:sym typeface="Sakkal Majalla"/>
              </a:rPr>
              <a:t> لَدى ٱلْفَرْدِ لِلتَّمَيُّزِ في مَجالٍ ما.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8F4FBB3-DCAC-C147-C2BB-D329A0D22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058D75C-7156-4770-41DE-7922CD8242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C9D473-B543-7896-F261-3ED61C9B6552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953C84-8FF6-1AFE-616E-3AE64C82D30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2DE03-E82A-7AC4-1DEA-0AB60430C3A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90528EC-C23A-3AE6-1B2E-07D2D5E5F7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448949-9CD5-4CF9-303A-DAC6F0018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AF3EF28-935D-12BF-AF88-EE7680DBE2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48071F55-C5D7-E154-E6A8-D77C4FAE598F}"/>
              </a:ext>
            </a:extLst>
          </p:cNvPr>
          <p:cNvSpPr txBox="1"/>
          <p:nvPr/>
        </p:nvSpPr>
        <p:spPr>
          <a:xfrm>
            <a:off x="6087810" y="3118617"/>
            <a:ext cx="2365763" cy="851252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ym typeface="Sakkal Majalla"/>
              </a:rPr>
              <a:t>مَوْهِبَةٌ </a:t>
            </a: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1CB005E6-8E6B-1AA2-7C85-618FF251D299}"/>
              </a:ext>
            </a:extLst>
          </p:cNvPr>
          <p:cNvSpPr txBox="1"/>
          <p:nvPr/>
        </p:nvSpPr>
        <p:spPr>
          <a:xfrm>
            <a:off x="6101552" y="1975438"/>
            <a:ext cx="2352022" cy="851252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Sakkal Majalla"/>
              </a:rPr>
              <a:t>أَبْدَعَ ( إِبْداعٌ)</a:t>
            </a:r>
          </a:p>
        </p:txBody>
      </p:sp>
      <p:sp>
        <p:nvSpPr>
          <p:cNvPr id="6" name="Google Shape;452;p158">
            <a:extLst>
              <a:ext uri="{FF2B5EF4-FFF2-40B4-BE49-F238E27FC236}">
                <a16:creationId xmlns:a16="http://schemas.microsoft.com/office/drawing/2014/main" id="{9D18C861-5650-5CB4-89ED-207582207D6F}"/>
              </a:ext>
            </a:extLst>
          </p:cNvPr>
          <p:cNvSpPr txBox="1"/>
          <p:nvPr/>
        </p:nvSpPr>
        <p:spPr>
          <a:xfrm>
            <a:off x="6101551" y="5642322"/>
            <a:ext cx="2352020" cy="851252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ym typeface="Sakkal Majalla"/>
              </a:rPr>
              <a:t>فَنٌّ</a:t>
            </a:r>
            <a:endParaRPr sz="4400" dirty="0"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B903B56C-24C8-B29A-03F8-FF807B719D45}"/>
              </a:ext>
            </a:extLst>
          </p:cNvPr>
          <p:cNvSpPr txBox="1"/>
          <p:nvPr/>
        </p:nvSpPr>
        <p:spPr>
          <a:xfrm>
            <a:off x="6101551" y="4233468"/>
            <a:ext cx="2352021" cy="851252"/>
          </a:xfrm>
          <a:prstGeom prst="roundRect">
            <a:avLst/>
          </a:prstGeom>
          <a:solidFill>
            <a:srgbClr val="D6E9EA"/>
          </a:solidFill>
          <a:ln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400" dirty="0">
                <a:sym typeface="Sakkal Majalla"/>
              </a:rPr>
              <a:t>مَسْرَحٌ</a:t>
            </a:r>
            <a:endParaRPr sz="44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7173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F0E6-2650-609A-3F6F-C457DB9E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A5E2-3E73-578F-E6C8-DBA0EA2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إلى النص كي تسترجعوا أفكاره. </a:t>
            </a:r>
          </a:p>
        </p:txBody>
      </p:sp>
      <p:pic>
        <p:nvPicPr>
          <p:cNvPr id="15" name="Espace réservé pour une image  14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CE48526-9DFE-EE1E-DCAF-20223E46FD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8941B2-AEFB-46CE-6A7E-69C7DC607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2398E-5ED3-60F1-E3FA-72DD30F08B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957CA-1BB7-893E-8E4F-B25314D0DD4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34B3E-6760-E05A-1476-95670086514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5E23-F748-E052-A07F-C26DA9A7D75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A53520-A716-C5FC-A2EA-DA6EEAC65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DA8618-DF34-5891-8B0D-49FEE9A0F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06F402C-BE0E-86FA-4FAC-A8BB879225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EF8E28-905B-757B-BD52-27D411DCE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  <p:pic>
        <p:nvPicPr>
          <p:cNvPr id="7" name="FINALE - يوم ثقافي في مدرستنا V1 DONE-720p-260128">
            <a:hlinkClick r:id="" action="ppaction://media"/>
            <a:extLst>
              <a:ext uri="{FF2B5EF4-FFF2-40B4-BE49-F238E27FC236}">
                <a16:creationId xmlns:a16="http://schemas.microsoft.com/office/drawing/2014/main" id="{595D7F61-E301-E29D-6684-2AE959B42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2810" y="1812227"/>
            <a:ext cx="8478380" cy="478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64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94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2A39-ADB2-3D62-E565-D820D18C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90F44-3E43-71E5-CDF6-34EB9512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الأفكار التي علقت في أذهانكم حول موضوع النص؟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267899-492C-88E5-11AF-EDA27A299EE3}"/>
              </a:ext>
            </a:extLst>
          </p:cNvPr>
          <p:cNvSpPr txBox="1"/>
          <p:nvPr/>
        </p:nvSpPr>
        <p:spPr>
          <a:xfrm>
            <a:off x="1620226" y="2867144"/>
            <a:ext cx="5490364" cy="11237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أَتَذَكَّرُ أَفْكارَ ٱلنَّصِّ.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A684C09-C09D-57AF-5D7D-41BC0A00C6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A975FA-9A5F-5883-1D42-7DB7297032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98FFD4-FE0F-3821-3289-EB8B8EBAC30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91900-3B1A-ADA1-1171-96708740CBB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07A861-D523-CF52-1F3E-97E91A1E3783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F90240-225C-0D60-6607-630AEF9B684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43BAEE4-392E-719A-330D-BB0F7C3A1B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A4FDF07-0BE2-9352-4C22-29E4AC6F2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469AD5-851E-52E4-38E0-25D380CE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96013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139-6B22-0E8A-891B-4C6077B1C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B3B72-9A2E-C555-0B7B-FF6FEC36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 عن السؤال التالي: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18C9A3-C1BF-3409-0FB7-9A563593C0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D928AD-E87D-F866-3F43-8670B0FCB4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5B2C6A-5A77-6420-AC7F-616BD0740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035BA5-59AB-4AA6-6BAE-725D5DD8455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164AAE-035E-E0A0-5A1B-B17C00062C2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90D87-A3A3-3055-4744-BC03DFE070E1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42DA3F6-27BD-8F59-388F-79558F6390C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50BDBFC-1719-5B1D-144E-9B2DCAF78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62DA8F-2B92-465B-8703-88B7E0E392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DAFD3D-BFC4-DCE2-1C52-0A04EC46A4AE}"/>
              </a:ext>
            </a:extLst>
          </p:cNvPr>
          <p:cNvSpPr txBox="1"/>
          <p:nvPr/>
        </p:nvSpPr>
        <p:spPr>
          <a:xfrm>
            <a:off x="746503" y="3182853"/>
            <a:ext cx="7515879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أُقيمَ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ٱلْيَوْمُ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ٱلثّقافِيُّ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75899461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63BD7-0C89-6993-1FE2-22FCC65B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6DDE3-F8C3-D6CB-11E0-D7F37343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endParaRPr lang="ar-MA" sz="20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1D47A7-1E78-2319-7AB7-4E814528CD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8DAF09-19C5-1046-A9FD-A55CF4BB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2118CD0-74D0-5C0F-4980-D9D5BD34815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051B3-A645-110A-63DE-8A58CE61DA3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F9996-F8EF-4ABE-17E3-EA434177217C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02635-BB43-5580-84FD-9392A602E036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68E1DEE-085A-1D2A-BAE0-9175181EB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A918D3A-F944-48C7-50B8-35CBCCA7D5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10AC31C-D495-5665-CD14-5C67AA01B1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A17D14D-4580-5450-372F-2A53711A50CA}"/>
              </a:ext>
            </a:extLst>
          </p:cNvPr>
          <p:cNvSpPr txBox="1"/>
          <p:nvPr/>
        </p:nvSpPr>
        <p:spPr>
          <a:xfrm>
            <a:off x="1126697" y="2903720"/>
            <a:ext cx="6743486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أَهَمُّ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ٱلْأَنْشِطَةِ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تَمَّ تَنْظيمُها خِلالَ ٱلْيَوْمِ ٱلثَّقافِيِّ؟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105240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6281-356D-6C3F-FCA2-19163E1D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B204C-5345-314D-E582-B25063917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بمكونات المخطط الشمسي لعناصر الخبر؟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C96ED0-B63E-A5A5-7914-1F723CA024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1261D9-89B6-41A1-3D45-4BC76008A1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ABECC5-B6E2-5855-5B09-CEEB3E8E0975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50629F-8887-3A88-0499-E6B6199F6FCD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03408F-2997-517A-82DF-3FBBF0453E20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88E3EA6-3E36-01F4-098A-15F094AF37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8E1FD85-35C4-6FFE-431F-2C1A3D4551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C9CEF-E0A6-4531-BD2B-821ED2310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7259D2-B34A-0EE8-0197-2B717F419657}"/>
              </a:ext>
            </a:extLst>
          </p:cNvPr>
          <p:cNvSpPr txBox="1"/>
          <p:nvPr/>
        </p:nvSpPr>
        <p:spPr>
          <a:xfrm>
            <a:off x="1418628" y="2803838"/>
            <a:ext cx="6171629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مُكَوِّناتُ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ٱلْمُخَطَّطِ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ٱلشَّمْسِيِّ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لِعَناصِرِ </a:t>
            </a:r>
            <a:r>
              <a:rPr lang="ar-MA" sz="6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843897-A4A9-9031-B048-0CDC6BF024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611629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92110-E7E2-F86C-E39B-D71065321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75557-0874-B6C1-4644-E46C8A6F1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Autofit/>
          </a:bodyPr>
          <a:lstStyle/>
          <a:p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B20661-3370-2D2C-AEC2-F45A22BEB6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C1FAF25-7856-9F1D-2F6C-8B95B7B50A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B81909-72D3-48C0-0C0D-40F73E55A9C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5C843-0A4A-C947-13E8-945E42CD9444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2F859-D232-5154-B066-C530FAE594BA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B2DA077-8E71-B1A2-1681-2514047E41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3CCFD8E-D46F-4565-C325-591269D51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8366E5-5BBB-987C-DE65-141AAED299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808607-7B66-316C-79E6-B218654ECC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F1B25D3-B887-F52A-F0DF-5A114C55243E}"/>
              </a:ext>
            </a:extLst>
          </p:cNvPr>
          <p:cNvSpPr/>
          <p:nvPr/>
        </p:nvSpPr>
        <p:spPr>
          <a:xfrm>
            <a:off x="3739864" y="2937021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 : en arc 4">
            <a:extLst>
              <a:ext uri="{FF2B5EF4-FFF2-40B4-BE49-F238E27FC236}">
                <a16:creationId xmlns:a16="http://schemas.microsoft.com/office/drawing/2014/main" id="{74EC0F41-2B04-EA7A-6B28-E0B978C0F640}"/>
              </a:ext>
            </a:extLst>
          </p:cNvPr>
          <p:cNvCxnSpPr>
            <a:cxnSpLocks/>
          </p:cNvCxnSpPr>
          <p:nvPr/>
        </p:nvCxnSpPr>
        <p:spPr>
          <a:xfrm flipV="1">
            <a:off x="4788212" y="2389154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4C82BAB6-7D8C-98D8-EA37-F809116DA4C2}"/>
              </a:ext>
            </a:extLst>
          </p:cNvPr>
          <p:cNvSpPr/>
          <p:nvPr/>
        </p:nvSpPr>
        <p:spPr>
          <a:xfrm>
            <a:off x="2360807" y="164800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CD16E4E-657C-0112-127F-0EF1F6C153EB}"/>
              </a:ext>
            </a:extLst>
          </p:cNvPr>
          <p:cNvSpPr/>
          <p:nvPr/>
        </p:nvSpPr>
        <p:spPr>
          <a:xfrm>
            <a:off x="5627468" y="2124839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FC953AE8-A819-AE6C-D2DE-42DA24B74FF1}"/>
              </a:ext>
            </a:extLst>
          </p:cNvPr>
          <p:cNvCxnSpPr>
            <a:cxnSpLocks/>
          </p:cNvCxnSpPr>
          <p:nvPr/>
        </p:nvCxnSpPr>
        <p:spPr>
          <a:xfrm>
            <a:off x="5046149" y="3655187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BAC3EE1F-4CC9-ED80-D3DF-29DFEF559EDD}"/>
              </a:ext>
            </a:extLst>
          </p:cNvPr>
          <p:cNvSpPr/>
          <p:nvPr/>
        </p:nvSpPr>
        <p:spPr>
          <a:xfrm>
            <a:off x="6063898" y="3792592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14D5AA9A-ED73-F805-4392-E3D248EE1CC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32787" y="4387124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DCDA293F-0F58-6880-4563-E56E14C43E38}"/>
              </a:ext>
            </a:extLst>
          </p:cNvPr>
          <p:cNvSpPr/>
          <p:nvPr/>
        </p:nvSpPr>
        <p:spPr>
          <a:xfrm>
            <a:off x="4126082" y="508139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CD428C31-9B8F-F426-8AA7-4836E259609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84982" y="3528492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C10AC85C-1F20-4605-E04A-C39B45C38697}"/>
              </a:ext>
            </a:extLst>
          </p:cNvPr>
          <p:cNvSpPr/>
          <p:nvPr/>
        </p:nvSpPr>
        <p:spPr>
          <a:xfrm>
            <a:off x="1556310" y="3846173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FC407C69-5B18-4356-86B1-A1726F4769C2}"/>
              </a:ext>
            </a:extLst>
          </p:cNvPr>
          <p:cNvCxnSpPr>
            <a:cxnSpLocks/>
            <a:stCxn id="4" idx="1"/>
            <a:endCxn id="6" idx="5"/>
          </p:cNvCxnSpPr>
          <p:nvPr/>
        </p:nvCxnSpPr>
        <p:spPr>
          <a:xfrm rot="16200000" flipV="1">
            <a:off x="3092511" y="2262338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1B090D29-6614-F0C2-B9BD-BC679AF9129D}"/>
              </a:ext>
            </a:extLst>
          </p:cNvPr>
          <p:cNvSpPr/>
          <p:nvPr/>
        </p:nvSpPr>
        <p:spPr>
          <a:xfrm>
            <a:off x="707137" y="2309481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00BB3A86-E476-D6D8-30B5-72A2778067D2}"/>
              </a:ext>
            </a:extLst>
          </p:cNvPr>
          <p:cNvSpPr/>
          <p:nvPr/>
        </p:nvSpPr>
        <p:spPr>
          <a:xfrm>
            <a:off x="5982445" y="2691625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A7EE4E4B-42E3-E310-8FE6-240EB6217E8F}"/>
              </a:ext>
            </a:extLst>
          </p:cNvPr>
          <p:cNvSpPr/>
          <p:nvPr/>
        </p:nvSpPr>
        <p:spPr>
          <a:xfrm>
            <a:off x="5577818" y="4588797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63C6ABF6-9BD7-98CB-CFCD-7BC28B3E2FDF}"/>
              </a:ext>
            </a:extLst>
          </p:cNvPr>
          <p:cNvSpPr/>
          <p:nvPr/>
        </p:nvSpPr>
        <p:spPr>
          <a:xfrm>
            <a:off x="1637592" y="5408547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C72DF14A-4022-1806-5725-C3F565320DC6}"/>
              </a:ext>
            </a:extLst>
          </p:cNvPr>
          <p:cNvSpPr/>
          <p:nvPr/>
        </p:nvSpPr>
        <p:spPr>
          <a:xfrm>
            <a:off x="707136" y="4470985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754594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1181-FFEA-5CEE-FF0B-7F61F24A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9C307-2C79-BE90-88F9-3A82E13A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الصفحة 25. ستنجزون نشاط " أستعد لأتحدث".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150C3A-6FC8-8293-3D53-2EA48EC63E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B796814-C399-48A0-EDF7-F07A7C3D8B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5F1773-5C1C-7EE9-F288-6AA996024AC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4784-1679-5698-53BB-D40D2EA2F0C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B2C80-3887-29D2-4A74-71CE168585B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934131-B1E0-9987-75B8-3C6F5DB7799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03B68C4-4072-2F3C-E0E6-54B8B7CAD2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60A884-16A5-A1E8-C4FE-B766FEECB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0E00F0-2131-887B-E6FD-1AF53EEF7A6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031F028-5855-A965-FB84-C9C2AD98D7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70" y="1476000"/>
            <a:ext cx="3441764" cy="527919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748B7A-BFFE-B616-13FC-B068B85235DE}"/>
              </a:ext>
            </a:extLst>
          </p:cNvPr>
          <p:cNvSpPr/>
          <p:nvPr/>
        </p:nvSpPr>
        <p:spPr>
          <a:xfrm flipV="1">
            <a:off x="2733472" y="2465953"/>
            <a:ext cx="3354339" cy="1415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38266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9CD9C-03D6-055B-770E-5701CC51F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EA52DA-EB43-FFAF-4F55-D7A15111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اتجاهي السهمين كما في الصورة،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وأتمموا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ملء المخطط بعناصر خبر" يوم ثقافي في مدرستنا".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A16BEE-8D6A-8475-B274-0E15A9F759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78486F-3EFF-30B5-92EC-3A581FA6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E4BE539-60B4-5E81-AF05-0AC49D5375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DFDDB5-0FA6-97B2-D7DD-FDBCA3767BF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5EEC6F-152A-3F4F-DB40-E5273386B00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A41B68-997D-018C-8419-E751C3D67F2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17CE202-736C-5ECC-BE72-09F287966C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0EF596B-DCC2-89D1-12B7-E9EC13DE5B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D630F61-98E2-927C-70D0-755F21C183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19F18129-9047-5519-63C9-5DF70D2197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1" y="1494052"/>
            <a:ext cx="1055076" cy="1214236"/>
          </a:xfrm>
          <a:prstGeom prst="rect">
            <a:avLst/>
          </a:prstGeom>
        </p:spPr>
      </p:pic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985F5A5-C45D-F840-DCF6-301C97F8BB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47" y="1476000"/>
            <a:ext cx="3441764" cy="527919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0110430-8EE9-D189-0948-B5F97B836525}"/>
              </a:ext>
            </a:extLst>
          </p:cNvPr>
          <p:cNvSpPr/>
          <p:nvPr/>
        </p:nvSpPr>
        <p:spPr>
          <a:xfrm flipV="1">
            <a:off x="2733472" y="2465953"/>
            <a:ext cx="3354339" cy="14153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Flèche : courbe vers la droite 2">
            <a:extLst>
              <a:ext uri="{FF2B5EF4-FFF2-40B4-BE49-F238E27FC236}">
                <a16:creationId xmlns:a16="http://schemas.microsoft.com/office/drawing/2014/main" id="{3899AB43-8486-FD86-9EE1-4E2B5C7F18DB}"/>
              </a:ext>
            </a:extLst>
          </p:cNvPr>
          <p:cNvSpPr/>
          <p:nvPr/>
        </p:nvSpPr>
        <p:spPr>
          <a:xfrm>
            <a:off x="4105072" y="3429000"/>
            <a:ext cx="121302" cy="18968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 : courbe vers la droite 5">
            <a:extLst>
              <a:ext uri="{FF2B5EF4-FFF2-40B4-BE49-F238E27FC236}">
                <a16:creationId xmlns:a16="http://schemas.microsoft.com/office/drawing/2014/main" id="{CFD852FC-FDFE-E80C-5D16-281C59D57A96}"/>
              </a:ext>
            </a:extLst>
          </p:cNvPr>
          <p:cNvSpPr/>
          <p:nvPr/>
        </p:nvSpPr>
        <p:spPr>
          <a:xfrm>
            <a:off x="3579848" y="2983955"/>
            <a:ext cx="136118" cy="245628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3679444-B613-3240-1498-0839320450E7}"/>
              </a:ext>
            </a:extLst>
          </p:cNvPr>
          <p:cNvCxnSpPr/>
          <p:nvPr/>
        </p:nvCxnSpPr>
        <p:spPr>
          <a:xfrm flipH="1">
            <a:off x="3813243" y="3229583"/>
            <a:ext cx="204280" cy="1994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BE08244-E3AF-AF9A-9CF7-116DB8ACC689}"/>
              </a:ext>
            </a:extLst>
          </p:cNvPr>
          <p:cNvCxnSpPr/>
          <p:nvPr/>
        </p:nvCxnSpPr>
        <p:spPr>
          <a:xfrm>
            <a:off x="3852153" y="3229583"/>
            <a:ext cx="145915" cy="1994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7784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714F5-69D8-C36E-0FC0-2B7E81A0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D6F181-B288-04D9-B313-8C88E3622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كراساتكم. ثم استعدوا لتقديم الخبر بجميع عناصره.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B382FF-922D-6244-935B-0B2BE88B71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DFC6B9-9C26-7F73-A87A-C8EBB1F99E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F8D0A4A-FBE1-D2D9-3E48-7C5449D998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67393E-8403-C821-DE12-D336DC99B4AA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D9F9F3-BAE1-551E-E3F2-601F9D22B3C1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0819BB-193D-E1A3-2B95-19134DF9554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588522-5458-A4EE-8383-6B5290FB60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990FA-D66C-E252-CE26-FF262B7D9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CB9DE42-67D0-0A23-F1AD-F19C6A381F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C4EE00A2-0317-3F8C-D15D-2D3C1CEC7D7C}"/>
              </a:ext>
            </a:extLst>
          </p:cNvPr>
          <p:cNvSpPr/>
          <p:nvPr/>
        </p:nvSpPr>
        <p:spPr>
          <a:xfrm>
            <a:off x="3765760" y="2869163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9F80C286-986F-1F12-42EB-7342F62912F9}"/>
              </a:ext>
            </a:extLst>
          </p:cNvPr>
          <p:cNvSpPr/>
          <p:nvPr/>
        </p:nvSpPr>
        <p:spPr>
          <a:xfrm>
            <a:off x="2386703" y="158015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7" name="Connecteur : en arc 36">
            <a:extLst>
              <a:ext uri="{FF2B5EF4-FFF2-40B4-BE49-F238E27FC236}">
                <a16:creationId xmlns:a16="http://schemas.microsoft.com/office/drawing/2014/main" id="{1A3EBEC2-4AD2-A402-2A97-4D7B6E783B10}"/>
              </a:ext>
            </a:extLst>
          </p:cNvPr>
          <p:cNvCxnSpPr>
            <a:cxnSpLocks/>
            <a:stCxn id="35" idx="1"/>
            <a:endCxn id="36" idx="5"/>
          </p:cNvCxnSpPr>
          <p:nvPr/>
        </p:nvCxnSpPr>
        <p:spPr>
          <a:xfrm rot="16200000" flipV="1">
            <a:off x="3118407" y="2194480"/>
            <a:ext cx="1001772" cy="675537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Bulle narrative : rectangle à coins arrondis 37">
            <a:extLst>
              <a:ext uri="{FF2B5EF4-FFF2-40B4-BE49-F238E27FC236}">
                <a16:creationId xmlns:a16="http://schemas.microsoft.com/office/drawing/2014/main" id="{F7FBC541-ADD1-F681-8F5E-04C90A7349A1}"/>
              </a:ext>
            </a:extLst>
          </p:cNvPr>
          <p:cNvSpPr/>
          <p:nvPr/>
        </p:nvSpPr>
        <p:spPr>
          <a:xfrm>
            <a:off x="608664" y="2331212"/>
            <a:ext cx="2930587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ثَقافِيٌّ حَوْلَ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ٱلْمَسْرَحِ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C8801483-3FE7-A554-BC20-D47EB22BE4DC}"/>
              </a:ext>
            </a:extLst>
          </p:cNvPr>
          <p:cNvCxnSpPr>
            <a:cxnSpLocks/>
          </p:cNvCxnSpPr>
          <p:nvPr/>
        </p:nvCxnSpPr>
        <p:spPr>
          <a:xfrm flipV="1">
            <a:off x="4694283" y="1844464"/>
            <a:ext cx="1160574" cy="1024699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C6614635-FA59-C92B-BF2C-56A7173A8024}"/>
              </a:ext>
            </a:extLst>
          </p:cNvPr>
          <p:cNvSpPr/>
          <p:nvPr/>
        </p:nvSpPr>
        <p:spPr>
          <a:xfrm>
            <a:off x="5653364" y="148535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Bulle narrative : rectangle à coins arrondis 40">
            <a:extLst>
              <a:ext uri="{FF2B5EF4-FFF2-40B4-BE49-F238E27FC236}">
                <a16:creationId xmlns:a16="http://schemas.microsoft.com/office/drawing/2014/main" id="{4E2B4810-28FC-46B7-C5E2-4A21D21D1E58}"/>
              </a:ext>
            </a:extLst>
          </p:cNvPr>
          <p:cNvSpPr/>
          <p:nvPr/>
        </p:nvSpPr>
        <p:spPr>
          <a:xfrm>
            <a:off x="5899308" y="2172666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اَلنّادي ٱلثَّقافِيُّ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DC7C1716-17AB-89DF-45BC-89F79A4799CD}"/>
              </a:ext>
            </a:extLst>
          </p:cNvPr>
          <p:cNvCxnSpPr>
            <a:cxnSpLocks/>
          </p:cNvCxnSpPr>
          <p:nvPr/>
        </p:nvCxnSpPr>
        <p:spPr>
          <a:xfrm>
            <a:off x="5107002" y="331307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>
            <a:extLst>
              <a:ext uri="{FF2B5EF4-FFF2-40B4-BE49-F238E27FC236}">
                <a16:creationId xmlns:a16="http://schemas.microsoft.com/office/drawing/2014/main" id="{0E077258-D027-2FE3-9206-DF2AB2170906}"/>
              </a:ext>
            </a:extLst>
          </p:cNvPr>
          <p:cNvSpPr/>
          <p:nvPr/>
        </p:nvSpPr>
        <p:spPr>
          <a:xfrm>
            <a:off x="6275306" y="317105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4" name="Bulle narrative : rectangle à coins arrondis 43">
            <a:extLst>
              <a:ext uri="{FF2B5EF4-FFF2-40B4-BE49-F238E27FC236}">
                <a16:creationId xmlns:a16="http://schemas.microsoft.com/office/drawing/2014/main" id="{F1911F97-703D-F37B-30B4-8534B820C275}"/>
              </a:ext>
            </a:extLst>
          </p:cNvPr>
          <p:cNvSpPr/>
          <p:nvPr/>
        </p:nvSpPr>
        <p:spPr>
          <a:xfrm>
            <a:off x="6177538" y="3947975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ٱلمَدْرَسَةِ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5" name="Connecteur : en arc 44">
            <a:extLst>
              <a:ext uri="{FF2B5EF4-FFF2-40B4-BE49-F238E27FC236}">
                <a16:creationId xmlns:a16="http://schemas.microsoft.com/office/drawing/2014/main" id="{CA6AD7E9-257E-D850-06BB-F48092D6F46E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16585" y="4161362"/>
            <a:ext cx="661062" cy="31600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CB483236-0E63-16C5-9D0E-D4261EC34E61}"/>
              </a:ext>
            </a:extLst>
          </p:cNvPr>
          <p:cNvSpPr/>
          <p:nvPr/>
        </p:nvSpPr>
        <p:spPr>
          <a:xfrm>
            <a:off x="4318506" y="456232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7" name="Bulle narrative : rectangle à coins arrondis 46">
            <a:extLst>
              <a:ext uri="{FF2B5EF4-FFF2-40B4-BE49-F238E27FC236}">
                <a16:creationId xmlns:a16="http://schemas.microsoft.com/office/drawing/2014/main" id="{76ADA5E3-6995-32AF-92AD-722DE2739D3D}"/>
              </a:ext>
            </a:extLst>
          </p:cNvPr>
          <p:cNvSpPr/>
          <p:nvPr/>
        </p:nvSpPr>
        <p:spPr>
          <a:xfrm>
            <a:off x="5458263" y="5144504"/>
            <a:ext cx="2929715" cy="701923"/>
          </a:xfrm>
          <a:prstGeom prst="wedgeRoundRectCallout">
            <a:avLst>
              <a:gd name="adj1" fmla="val -56361"/>
              <a:gd name="adj2" fmla="val -60152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اَلسَّبْتُ 24 يناير 2026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8" name="Connecteur : en arc 47">
            <a:extLst>
              <a:ext uri="{FF2B5EF4-FFF2-40B4-BE49-F238E27FC236}">
                <a16:creationId xmlns:a16="http://schemas.microsoft.com/office/drawing/2014/main" id="{1967F481-B833-67E7-1FC7-2739D856DEE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10878" y="3460634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e 48">
            <a:extLst>
              <a:ext uri="{FF2B5EF4-FFF2-40B4-BE49-F238E27FC236}">
                <a16:creationId xmlns:a16="http://schemas.microsoft.com/office/drawing/2014/main" id="{2009B49C-2717-AD5D-631F-33EBA14135F6}"/>
              </a:ext>
            </a:extLst>
          </p:cNvPr>
          <p:cNvSpPr/>
          <p:nvPr/>
        </p:nvSpPr>
        <p:spPr>
          <a:xfrm>
            <a:off x="1582206" y="3778315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Bulle narrative : rectangle à coins arrondis 49">
            <a:extLst>
              <a:ext uri="{FF2B5EF4-FFF2-40B4-BE49-F238E27FC236}">
                <a16:creationId xmlns:a16="http://schemas.microsoft.com/office/drawing/2014/main" id="{1A21F450-3088-942A-C170-7353BDB0A97B}"/>
              </a:ext>
            </a:extLst>
          </p:cNvPr>
          <p:cNvSpPr/>
          <p:nvPr/>
        </p:nvSpPr>
        <p:spPr>
          <a:xfrm>
            <a:off x="733032" y="4403127"/>
            <a:ext cx="3224030" cy="1329552"/>
          </a:xfrm>
          <a:prstGeom prst="wedgeRoundRectCallout">
            <a:avLst>
              <a:gd name="adj1" fmla="val 7925"/>
              <a:gd name="adj2" fmla="val -58959"/>
              <a:gd name="adj3" fmla="val 16667"/>
            </a:avLst>
          </a:prstGeom>
          <a:solidFill>
            <a:schemeClr val="bg1"/>
          </a:solidFill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اَلتَّعْريفُ بِفَنِّ ٱلمَسْرَحِ وَمُشاهَدَةُ عُروضٍ مَسْرَحِيَّةٍ.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E9C51265-2EB7-3AD4-DB04-B9A1D0DBA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9" y="1363711"/>
            <a:ext cx="1055076" cy="8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8492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8671E-2CEC-E6E7-B77A-9832F9BCD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24155-9D40-3633-5160-1ED81BA4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يقدم الخبر بجميع عناصره ؟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32F967-E8AF-695E-CB8B-C4DB681BE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D8A31F9-ADF6-5A3B-4AB3-F5B00FE450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B06725-8BA5-1753-CE75-8BDF47ACE88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DB095A-BD78-D543-A8C9-4ED5F04F258E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14155C-698B-2681-3997-2DE80D1334E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E517FA8-3708-4EFD-0E46-32703E9431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A837AF2-66B6-BE9B-AA30-FFF31365B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B9385F-2327-611E-2702-0AE0DC1376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98E5813-CD80-7070-E27F-BB35AE9673BC}"/>
              </a:ext>
            </a:extLst>
          </p:cNvPr>
          <p:cNvSpPr txBox="1"/>
          <p:nvPr/>
        </p:nvSpPr>
        <p:spPr>
          <a:xfrm>
            <a:off x="1418628" y="2803838"/>
            <a:ext cx="6171629" cy="214526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أُقَدِّمُ خَبَرَ: "يَوْمٌ ثَقافِيٌّ في مَدْرَسَتِنا"</a:t>
            </a:r>
            <a:endParaRPr lang="fr-FR" sz="6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098424EC-EEC2-DACC-B9C5-42F93F8C89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476000"/>
            <a:ext cx="1240542" cy="1427275"/>
          </a:xfrm>
          <a:prstGeom prst="rect">
            <a:avLst/>
          </a:prstGeom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D77F0F-43BC-5011-1829-421F1F9527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305827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376CD-1843-06DD-B7A7-59268187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4A2D58-CE03-3098-4E3F-38E82939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إلى النشاط الثاني " أتحدث باسترسال. حددوا على كراساتكم الأحداث الفرعية.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D1F375-A6BA-37C0-3D2B-CFD36D87B1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16FDE5-D456-8426-524D-BC486E6A4C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959E42-2148-89B4-02BF-B368B8AC1B37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66AB3-4A0D-633B-1337-69C97F1A037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2D67C3-152F-6446-1333-0449B30D3BD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47D1344-A4F4-29EC-B051-0060CF683A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800028-B374-7353-8144-A99F65DCB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DD994B9-8E3B-C2D2-602D-DCBA1943E8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7A61D9A-75F1-B879-A643-25CFA27054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47" y="1476000"/>
            <a:ext cx="3441764" cy="527919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EAB4AE7-CE12-98A0-9721-CFDEE00A7D14}"/>
              </a:ext>
            </a:extLst>
          </p:cNvPr>
          <p:cNvSpPr/>
          <p:nvPr/>
        </p:nvSpPr>
        <p:spPr>
          <a:xfrm flipV="1">
            <a:off x="2646047" y="3966618"/>
            <a:ext cx="3354339" cy="115985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Image 4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44ACD9CA-DAA6-4A24-E1FD-2576993873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9" y="1363711"/>
            <a:ext cx="1055076" cy="837160"/>
          </a:xfrm>
          <a:prstGeom prst="rect">
            <a:avLst/>
          </a:prstGeom>
        </p:spPr>
      </p:pic>
      <p:pic>
        <p:nvPicPr>
          <p:cNvPr id="9" name="Espace réservé pour une image  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429AED-464C-B60E-E435-0986946D3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305297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2FAFD-5BB5-939F-C8B8-08DEC808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4BB5F-AF25-A71D-5765-7BF97806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E46E2A-9829-765F-5BEA-3450D3CBF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B633EA-CD2D-F047-6B8E-B400E6FA0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DBAA5D-31CC-58F0-8A27-7265175B48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65725B-D087-1088-53D2-5E1E69FE5A9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05C-ECCC-2DC0-BAED-380D20C7568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5D9606-07AF-F363-E261-4AF3EF04EDEF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0DAF35-C3DC-861C-9B27-158C786CD7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0ECC5C-690A-8223-398F-EBE1DACFF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38AD51D-84D9-580B-5825-B84FE0D06B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 descr="Une image contenant texte, Police, lign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1A773F7-D895-B710-C81A-A5524127FD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934" y="1762132"/>
            <a:ext cx="7681889" cy="4772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C45D91-47AD-68A9-3562-72346D8D6480}"/>
              </a:ext>
            </a:extLst>
          </p:cNvPr>
          <p:cNvSpPr txBox="1"/>
          <p:nvPr/>
        </p:nvSpPr>
        <p:spPr>
          <a:xfrm>
            <a:off x="3492766" y="4717005"/>
            <a:ext cx="20233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تَقْديمُ عَرْضٍ حَوْلَ أَبي ٱلْفُنونِ، أَلْقاهُ مُنَشِّطُ ٱلنّادي ٱلثَّقافِيِّ.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18AC16-7255-EC35-E6E0-0670ECDDA834}"/>
              </a:ext>
            </a:extLst>
          </p:cNvPr>
          <p:cNvSpPr txBox="1"/>
          <p:nvPr/>
        </p:nvSpPr>
        <p:spPr>
          <a:xfrm>
            <a:off x="1283625" y="4689502"/>
            <a:ext cx="183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عَرْضُ مَسْرَحِيَّتَيْنِ ٱثْنَتَيْنِ مِنْ تَقْديمِ تَلاميذِ ٱلْمُؤَسَّسَةِ.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92972A-F261-2633-D770-DBAE2A196B81}"/>
              </a:ext>
            </a:extLst>
          </p:cNvPr>
          <p:cNvSpPr txBox="1"/>
          <p:nvPr/>
        </p:nvSpPr>
        <p:spPr>
          <a:xfrm>
            <a:off x="5803392" y="4627964"/>
            <a:ext cx="24220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تَرْحيبُ ٱلسَّيِّدِ ٱلْمُديرِ بِٱلْحاضِرينَ وَشُكْرُ ٱلْفَرِيقِ ٱلْمُشْرِفِ عَلى تَنْظيمِ ٱلْيَوْمِ ٱلثَّقافِيِّ.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718081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E696-2A81-48CF-29A9-BE5B03C4C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18FD2-F546-2EB8-3BD4-CD002FAF0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بالمخطط الشمسي وبشبكة أحداث الخبر، واستعدوا للتحدث باسترسال لإعادة تقديم الخبر بجميع تفاصيله.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C8E5D4-4109-3E27-479A-D11539F9D2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03C43D-1514-2737-F80F-5EF0CA07E0E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84A9FA-E379-FE4E-E020-0A0C181C2944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73C391-6136-04BC-780D-25EDF688AAE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2082A-0259-E699-4B52-398395C7C5BB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20B0421-BC80-15C5-49D4-812D05870F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A716B3-6D40-C40D-8B15-55FC97E7A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158193-0F1D-3AB9-A712-0B38777CAE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AF896D1-0B19-64F2-F378-ACEC72398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835" y="3528537"/>
            <a:ext cx="3998976" cy="2904349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1" name="Image 10" descr="Une image contenant texte, écriture manuscri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996DC19-ED67-66E4-C03D-F803D9F58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5061" y="1812227"/>
            <a:ext cx="4152981" cy="2198926"/>
          </a:xfrm>
          <a:prstGeom prst="rect">
            <a:avLst/>
          </a:prstGeom>
          <a:ln>
            <a:solidFill>
              <a:srgbClr val="48B2DC"/>
            </a:solidFill>
          </a:ln>
        </p:spPr>
      </p:pic>
      <p:pic>
        <p:nvPicPr>
          <p:cNvPr id="12" name="Image 11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9EBD4E5A-7B64-E14C-73DC-8E50D190D2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79" y="1363711"/>
            <a:ext cx="1055076" cy="837160"/>
          </a:xfrm>
          <a:prstGeom prst="rect">
            <a:avLst/>
          </a:prstGeom>
        </p:spPr>
      </p:pic>
      <p:pic>
        <p:nvPicPr>
          <p:cNvPr id="7" name="Espace réservé pour une image 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BD109A-9BFF-D0A2-2837-CEF8B34FFE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338635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8D105-BC86-23A2-5D5B-8F099EB5B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045E6-0574-A487-47D0-557DA21DD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08204"/>
            <a:ext cx="7076373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يتحدث باسترسال متقمصا دور المذيع؟ </a:t>
            </a:r>
            <a:r>
              <a:rPr lang="ar-MA" sz="20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(مناقشة كل محاولة وفق الضوابط التالية ومطالبة التلاميذ بتسجيل النتيجة على كراساتهم).</a:t>
            </a:r>
            <a:endParaRPr lang="ar-MA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BC4483-597C-99AB-77C2-C4BE98C99F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82FA8F-3C33-8CB5-4A94-09F0F662D9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5D9463-2EF4-D0ED-9DC1-C692D2F778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E13F3B-003C-760A-3B17-7E8D2FB4DF5F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8C485-A69A-736E-EBA7-A4EC7D96F66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CCF3CB-B446-C724-3A78-7F65530A9AAE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12E190D-024A-94C6-A5E3-90BE7153EA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8D29D4-2A17-D524-5A3E-CF0067090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F65CE33-2E1C-D6CB-60A2-82764665AC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7BCBC94-C07A-654F-46A7-BA93D2508C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627" y="2071991"/>
            <a:ext cx="7076373" cy="36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38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B"/>
                </a:solidFill>
              </a:rPr>
              <a:t>اختتام الحصة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C64A58B-3081-F13C-E162-95546B71E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B578B6-3636-C2E0-6AC7-877BE3DD4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0FEAF2-5D5D-4999-2988-901983B2085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2DC4E0-FCDE-879C-2550-ABC21BA79E4E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080834-2C4A-0DF2-F1EF-35D96C758C12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B52D9-AE20-6B86-D415-45E61273CFB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51DBB54-3DBC-B4AE-3123-170FC2DE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C6DB2B0-59DC-947D-CAE1-BBF73C204C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505C385-07C3-373F-1273-2D8E6C07A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CD9D8456-8B02-228C-D01B-86B3F614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بالأساليب التي تساعدنا على سرد أحداث متسلسلة؟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B97BC5D-C1C7-06E4-98C3-BF5857B5377E}"/>
              </a:ext>
            </a:extLst>
          </p:cNvPr>
          <p:cNvSpPr txBox="1"/>
          <p:nvPr/>
        </p:nvSpPr>
        <p:spPr>
          <a:xfrm>
            <a:off x="721302" y="2831708"/>
            <a:ext cx="7701396" cy="173664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يُذَكِّرُنا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بٱلْأَساليبِ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تُساعِدُنا عَلى سَرْدِ أَحْداثٍ مُتَسَلْسِلَةٍ؟</a:t>
            </a:r>
          </a:p>
        </p:txBody>
      </p:sp>
    </p:spTree>
    <p:extLst>
      <p:ext uri="{BB962C8B-B14F-4D97-AF65-F5344CB8AC3E}">
        <p14:creationId xmlns:p14="http://schemas.microsoft.com/office/powerpoint/2010/main" val="113492888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9021-4131-0DB5-A4FE-98A983289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3">
            <a:extLst>
              <a:ext uri="{FF2B5EF4-FFF2-40B4-BE49-F238E27FC236}">
                <a16:creationId xmlns:a16="http://schemas.microsoft.com/office/drawing/2014/main" id="{19AE8C91-CAA3-1D8A-9F68-0EC088DD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756000"/>
            <a:ext cx="707637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النشاط الأخير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الصفحة24.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وأنجزوه على دفاتر البحث.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FEA8B6-005B-5666-4DDB-7708788F6D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A266FB-7638-1D2A-7F3B-D86303FA0D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88B9B1-C707-DEC7-FE9D-B7D9589FB97B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CC40B1-FFC5-A4A8-9F43-BB6935516767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D58822-B2A1-A117-1170-1322620861B3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3CC75A-2480-43F1-F447-152B44EB2C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4C4E3C-878B-777A-791A-F32DF64406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10F5CA-348E-B0BC-681D-8A43B4678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2038080D-1B01-E319-46C0-7224373E7E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47" y="1579136"/>
            <a:ext cx="3402853" cy="52195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BB73999-DFEB-F18A-49AC-E2002F84A5F0}"/>
              </a:ext>
            </a:extLst>
          </p:cNvPr>
          <p:cNvSpPr/>
          <p:nvPr/>
        </p:nvSpPr>
        <p:spPr>
          <a:xfrm flipV="1">
            <a:off x="2524947" y="5651770"/>
            <a:ext cx="3366978" cy="6031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3CDD00-DB72-5455-7D47-5F89DF4CE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1317877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CA50F92-FB84-432E-5762-E2E60F539B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A0434C8-2170-6832-EE53-279CA538DC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767811" y="2146352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35E55-B7D9-E2BB-FC1E-E9537E048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41C6B8-F593-9AD0-4CF6-1C2E024441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815AF8-8A8B-063E-CA7A-C96F888F608D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7DD8B-51D4-95F5-75BF-56B5AF6FA1F0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41AB2-242E-0BD7-512C-0672FCA17A7C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936AAF-1C90-4CFC-B822-F650823C8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7DAA4A-C43A-7F2C-64CF-A3F83664AE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0C509-DDE6-C2DE-E7D9-08179C802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D214-F1F9-72F5-52C0-68CDA25C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69BB2F-9F82-95A5-92E3-FC13816A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B532B4-8962-F7B6-2446-6963CF69DC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000" y="684000"/>
            <a:ext cx="792000" cy="792000"/>
          </a:xfrm>
        </p:spPr>
      </p:pic>
      <p:pic>
        <p:nvPicPr>
          <p:cNvPr id="2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56A475F4-F61B-2DAA-9ED6-59F2C93F6E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76165-A650-BA08-EF40-068D2CBF8F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170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05EC69-C774-1A23-A9CC-61C9D1BE7ED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EA4B0F-8E76-43D4-6390-E92A18B26256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C217-18A4-F049-769E-37A9DFB5FDA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9299B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8B7501-F26D-B167-1E3D-0213B028CA6D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CBDFA0-05CC-AFE2-18B2-4FA6404F385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552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3DF23BB-2675-B0D1-9739-06F08AC6CD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637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3222CA-F905-744A-1F55-6F4D5D2F1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824" y="14170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5BCD2AA-78F5-2D42-5510-E32E7B01E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329" y="6040818"/>
            <a:ext cx="679395" cy="6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35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قراءة الحصة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18306</TotalTime>
  <Words>1998</Words>
  <Application>Microsoft Office PowerPoint</Application>
  <PresentationFormat>Affichage à l'écran (4:3)</PresentationFormat>
  <Paragraphs>422</Paragraphs>
  <Slides>58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21</vt:i4>
      </vt:variant>
      <vt:variant>
        <vt:lpstr>Titres des diapositives</vt:lpstr>
      </vt:variant>
      <vt:variant>
        <vt:i4>58</vt:i4>
      </vt:variant>
    </vt:vector>
  </HeadingPairs>
  <TitlesOfParts>
    <vt:vector size="90" baseType="lpstr">
      <vt:lpstr>Calibri</vt:lpstr>
      <vt:lpstr>Dosis</vt:lpstr>
      <vt:lpstr>Dosis ExtraBold</vt:lpstr>
      <vt:lpstr>Aptos Display</vt:lpstr>
      <vt:lpstr>Wingdings</vt:lpstr>
      <vt:lpstr>Dosis Medium</vt:lpstr>
      <vt:lpstr>Aptos</vt:lpstr>
      <vt:lpstr>Microsoft Uighur</vt:lpstr>
      <vt:lpstr>Modern Love</vt:lpstr>
      <vt:lpstr>Sakkal Majalla</vt:lpstr>
      <vt:lpstr>Arial</vt:lpstr>
      <vt:lpstr>00_Env-Enseignant</vt:lpstr>
      <vt:lpstr>Conception personnalisée</vt:lpstr>
      <vt:lpstr>1_قراءة الحصة 1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ضعوا الكراسة والدفتر واللوحة في القمطر.</vt:lpstr>
      <vt:lpstr>حاولوا الالتزام بهذه السلوكات. من يذكرنا بها.</vt:lpstr>
      <vt:lpstr>نبدأ حصتنا بنشاط الطلاقة. من يذكرنا بضوابط القراءة بطلاقة؟</vt:lpstr>
      <vt:lpstr>من يقرأ؟ الفائز من لم يرتكب أي خطأ.</vt:lpstr>
      <vt:lpstr>الفائزون في هذه الحصة هم ........................................................................... </vt:lpstr>
      <vt:lpstr>بعد قراءتكم للنص، حددوا على دفاتر البحث الفكرة العامة للنص. </vt:lpstr>
      <vt:lpstr>من يقرأ الفكرة التي صاغها؟ </vt:lpstr>
      <vt:lpstr>Présentation PowerPoint</vt:lpstr>
      <vt:lpstr>في هذه الحصة ستتعلمون أساليب تساعدكم على سرد أحداث متسلسلة.</vt:lpstr>
      <vt:lpstr>سأسرد أحداثا ترتبط بصناعة الأفلام السينمائية. ركزوا جيدا.</vt:lpstr>
      <vt:lpstr>أولا، أقرأ الأحداث التالية: ( ألاحظ أنها غير مرتبة زمنيا.)</vt:lpstr>
      <vt:lpstr>أرتب الأحداث حسب تسلسلها الزمني. وأعيد قراءتها.</vt:lpstr>
      <vt:lpstr>أستعمل الأساليب التالية لسرد الأحداث المتسلسلة لتكوين فقرة منسجمة.</vt:lpstr>
      <vt:lpstr>أحرص على أن تكون الفقرة منسجمة. </vt:lpstr>
      <vt:lpstr>يمكن أن أستعمل أساليب أخرى من قبيل: </vt:lpstr>
      <vt:lpstr>أحرص على أن تكون الفقرة منسجمة. </vt:lpstr>
      <vt:lpstr>الآن. سنقوم جماعة بترتيب الأحداث التالية وسردها باستعمال الأساليب المناسبة. من يقرأ؟ </vt:lpstr>
      <vt:lpstr>أولا . من يرتب الأحداث ترتيبا زمنيا من الأول إلى الأخير. </vt:lpstr>
      <vt:lpstr>من يعيد قراءتها مرتبة؟ (يمكن تغيير ترتيب الحدثين الثاني والثالث).</vt:lpstr>
      <vt:lpstr> من يستعمل أساليب سرد الأحداث المتسلسلة التالية لتكوين فقرة منسجمة.</vt:lpstr>
      <vt:lpstr> من يستعمل أساليب سرد الأحداث المتسلسلة التالية لتكوين فقرة منسجمة. </vt:lpstr>
      <vt:lpstr> خذوا كراساتكم الصفحة "24". ستنجزون نشاط " أتدرب مع زملائي". من يقرأ التعليمة؟</vt:lpstr>
      <vt:lpstr>نبدأ بترتيب الأحدث . سجلوا أمام كل حدث الرقم المناسب من 1 إلى 5.</vt:lpstr>
      <vt:lpstr>نصحح. من يقرأ الأحداث مرتبة. </vt:lpstr>
      <vt:lpstr>اكتبوا على كراساتكم (أو على دفاتر القسم) فقرة باستعمال أساليب سرد أحداث متسلسلة.</vt:lpstr>
      <vt:lpstr>نصحح. من يقرأ الفقرة؟ </vt:lpstr>
      <vt:lpstr>هذا مقترح آخر . من يقرأ؟ </vt:lpstr>
      <vt:lpstr>Présentation PowerPoint</vt:lpstr>
      <vt:lpstr>ستواصلون مناقشة نص «يوم ثقافي في مدرستنا». </vt:lpstr>
      <vt:lpstr>نتذكر، في البداية، معاني المفردات التالية. من يختار مفردة ويقدم معناها؟</vt:lpstr>
      <vt:lpstr>نصحح جماعة. من يقرأ ؟</vt:lpstr>
      <vt:lpstr>استمعوا إلى النص كي تسترجعوا أفكاره. </vt:lpstr>
      <vt:lpstr>ما الأفكار التي علقت في أذهانكم حول موضوع النص؟ </vt:lpstr>
      <vt:lpstr>من يجيب عن السؤال التالي:</vt:lpstr>
      <vt:lpstr>Présentation PowerPoint</vt:lpstr>
      <vt:lpstr>من يذكرنا بمكونات المخطط الشمسي لعناصر الخبر؟ </vt:lpstr>
      <vt:lpstr>نتذكر جماعة. من يقرأ؟ </vt:lpstr>
      <vt:lpstr>خذوا كراساتكم الصفحة 25. ستنجزون نشاط " أستعد لأتحدث".</vt:lpstr>
      <vt:lpstr>صححوا اتجاهي السهمين كما في الصورة، وأتمموا ملء المخطط بعناصر خبر" يوم ثقافي في مدرستنا".</vt:lpstr>
      <vt:lpstr>صححوا على كراساتكم. ثم استعدوا لتقديم الخبر بجميع عناصره.</vt:lpstr>
      <vt:lpstr>من يقدم الخبر بجميع عناصره ؟ </vt:lpstr>
      <vt:lpstr>ننتقل إلى النشاط الثاني " أتحدث باسترسال. حددوا على كراساتكم الأحداث الفرعية. </vt:lpstr>
      <vt:lpstr>من يقرأ؟ </vt:lpstr>
      <vt:lpstr>استعينوا بالمخطط الشمسي وبشبكة أحداث الخبر، واستعدوا للتحدث باسترسال لإعادة تقديم الخبر بجميع تفاصيله.</vt:lpstr>
      <vt:lpstr>من يتحدث باسترسال متقمصا دور المذيع؟ (مناقشة كل محاولة وفق الضوابط التالية ومطالبة التلاميذ بتسجيل النتيجة على كراساتهم).</vt:lpstr>
      <vt:lpstr>اختتام الحصة</vt:lpstr>
      <vt:lpstr>من يذكرنا بالأساليب التي تساعدنا على سرد أحداث متسلسلة؟ </vt:lpstr>
      <vt:lpstr>ضعوا علامة أمام النشاط الأخير على الصفحة24. وأنجزوه على دفاتر البحث.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223</cp:revision>
  <dcterms:created xsi:type="dcterms:W3CDTF">2023-09-20T21:35:22Z</dcterms:created>
  <dcterms:modified xsi:type="dcterms:W3CDTF">2026-02-07T06:39:47Z</dcterms:modified>
</cp:coreProperties>
</file>