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71"/>
  </p:notesMasterIdLst>
  <p:handoutMasterIdLst>
    <p:handoutMasterId r:id="rId72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445" r:id="rId20"/>
    <p:sldId id="2147482737" r:id="rId21"/>
    <p:sldId id="2147482738" r:id="rId22"/>
    <p:sldId id="2147482453" r:id="rId23"/>
    <p:sldId id="2147482694" r:id="rId24"/>
    <p:sldId id="2147482664" r:id="rId25"/>
    <p:sldId id="2147482775" r:id="rId26"/>
    <p:sldId id="2147482668" r:id="rId27"/>
    <p:sldId id="2147482739" r:id="rId28"/>
    <p:sldId id="2147482669" r:id="rId29"/>
    <p:sldId id="2147482695" r:id="rId30"/>
    <p:sldId id="2147482698" r:id="rId31"/>
    <p:sldId id="2147482699" r:id="rId32"/>
    <p:sldId id="2147482700" r:id="rId33"/>
    <p:sldId id="2147482701" r:id="rId34"/>
    <p:sldId id="2147482702" r:id="rId35"/>
    <p:sldId id="2147482751" r:id="rId36"/>
    <p:sldId id="2147482750" r:id="rId37"/>
    <p:sldId id="2147482755" r:id="rId38"/>
    <p:sldId id="2147482756" r:id="rId39"/>
    <p:sldId id="2147482779" r:id="rId40"/>
    <p:sldId id="2147482780" r:id="rId41"/>
    <p:sldId id="2147482754" r:id="rId42"/>
    <p:sldId id="2147482712" r:id="rId43"/>
    <p:sldId id="2147482781" r:id="rId44"/>
    <p:sldId id="2147482782" r:id="rId45"/>
    <p:sldId id="2147482783" r:id="rId46"/>
    <p:sldId id="2147482711" r:id="rId47"/>
    <p:sldId id="2147482784" r:id="rId48"/>
    <p:sldId id="2147482752" r:id="rId49"/>
    <p:sldId id="2147482785" r:id="rId50"/>
    <p:sldId id="2147482786" r:id="rId51"/>
    <p:sldId id="2147482703" r:id="rId52"/>
    <p:sldId id="2147482704" r:id="rId53"/>
    <p:sldId id="2147482787" r:id="rId54"/>
    <p:sldId id="2147482788" r:id="rId55"/>
    <p:sldId id="2147482789" r:id="rId56"/>
    <p:sldId id="2147482790" r:id="rId57"/>
    <p:sldId id="2147482791" r:id="rId58"/>
    <p:sldId id="2147482705" r:id="rId59"/>
    <p:sldId id="2147482792" r:id="rId60"/>
    <p:sldId id="2147482729" r:id="rId61"/>
    <p:sldId id="2147482771" r:id="rId62"/>
    <p:sldId id="2147482772" r:id="rId63"/>
    <p:sldId id="2147482773" r:id="rId64"/>
    <p:sldId id="2147482774" r:id="rId65"/>
    <p:sldId id="2147482740" r:id="rId66"/>
    <p:sldId id="2147482666" r:id="rId67"/>
    <p:sldId id="2147482742" r:id="rId68"/>
    <p:sldId id="2147482744" r:id="rId69"/>
    <p:sldId id="2147482745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56B64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10"/>
  </p:normalViewPr>
  <p:slideViewPr>
    <p:cSldViewPr snapToGrid="0">
      <p:cViewPr varScale="1">
        <p:scale>
          <a:sx n="71" d="100"/>
          <a:sy n="71" d="100"/>
        </p:scale>
        <p:origin x="97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 rtl="0"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 rtl="0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1614143" y="7717"/>
          <a:ext cx="2821805" cy="28218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2008179" y="340468"/>
        <a:ext cx="1626986" cy="2156302"/>
      </dsp:txXfrm>
    </dsp:sp>
    <dsp:sp modelId="{36491664-2419-41E6-938A-B96430DC3322}">
      <dsp:nvSpPr>
        <dsp:cNvPr id="0" name=""/>
        <dsp:cNvSpPr/>
      </dsp:nvSpPr>
      <dsp:spPr>
        <a:xfrm>
          <a:off x="3647877" y="7717"/>
          <a:ext cx="2821805" cy="28218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48659" y="340468"/>
        <a:ext cx="1626986" cy="2156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0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2.png"/><Relationship Id="rId11" Type="http://schemas.openxmlformats.org/officeDocument/2006/relationships/image" Target="../media/image17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8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diagramData" Target="../diagrams/data1.xml"/><Relationship Id="rId5" Type="http://schemas.openxmlformats.org/officeDocument/2006/relationships/image" Target="../media/image15.png"/><Relationship Id="rId10" Type="http://schemas.microsoft.com/office/2007/relationships/diagramDrawing" Target="../diagrams/drawing1.xml"/><Relationship Id="rId4" Type="http://schemas.openxmlformats.org/officeDocument/2006/relationships/image" Target="../media/image29.png"/><Relationship Id="rId9" Type="http://schemas.openxmlformats.org/officeDocument/2006/relationships/diagramColors" Target="../diagrams/colors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EEAEF8-00F9-EC81-37F2-ACFF30DDA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879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 (60)د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فن التمثيل.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464595" y="3380220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مراجعة وتوليف.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A6DAC9F3-04C2-E8E0-ACD0-BE5440061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91" y="3285069"/>
            <a:ext cx="468001" cy="5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291548" y="2983609"/>
            <a:ext cx="7581731" cy="890781"/>
            <a:chOff x="1144257" y="2851205"/>
            <a:chExt cx="6883288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144257" y="3134373"/>
              <a:ext cx="54245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التحدث باسترسال لمقارنة شيئين وتوضيح أوجه التشابه والاختلاف بينهما.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« 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فن التمثيل"  واستثماره لغويا؛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78BD-04A4-F347-A759-F339FA13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B035472-86CE-79F0-4663-A0F97DE5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0" y="684000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سنحدد الفائز بنجمة السلوك في نهاية الحصة.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757AF6-1A56-8485-02D4-F53C0CCF0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8FCA77-2A94-844E-FF86-98049937353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BB237-B996-CF5D-AB13-570DC0E2213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336EE-A0BF-ACF0-D558-0A6B99A7BB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829BF5-2220-CF45-1C62-CBD6C4494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B7AC2-2874-57B2-8C49-95CC27D37C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82139E-DB73-D9F2-2066-F00B3EE521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8A85D2-F66E-EEDB-DB77-F3BAE0FBC379}"/>
              </a:ext>
            </a:extLst>
          </p:cNvPr>
          <p:cNvSpPr txBox="1">
            <a:spLocks/>
          </p:cNvSpPr>
          <p:nvPr/>
        </p:nvSpPr>
        <p:spPr>
          <a:xfrm>
            <a:off x="1719030" y="339766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6" name="Image 5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360D6366-2C88-7304-EF15-7FBC38466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0BC97B-3E72-2F26-02F2-7D6609C87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719AF8DC-73F1-DC49-967E-CC9484BC8BA4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E9832-29EA-15CD-BDEB-CDF4EC5C1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C8DC7D-1D70-8AC7-9127-B3E260086E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5720741-CB88-4BBD-6222-BBD99824C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CCF7CC8-7721-A5DD-C7DE-57457932C6DA}"/>
              </a:ext>
            </a:extLst>
          </p:cNvPr>
          <p:cNvSpPr txBox="1">
            <a:spLocks/>
          </p:cNvSpPr>
          <p:nvPr/>
        </p:nvSpPr>
        <p:spPr>
          <a:xfrm>
            <a:off x="1719030" y="4371653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8917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97C4-E334-63F2-6FF6-C43D7122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B46DC-96A1-624B-47F9-7C179EC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ستواصلون التدرب على مقارنة شيئين وتحديد أوجه الاختلاف والتشابه بينهما.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6EB98-98ED-3039-9701-4295781094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C0C34A-C54C-0214-F115-B920446548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8E29E-56B5-9B44-3210-5107491F75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3F6B6C-BF3D-071F-1010-5B547671D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3398E6-4A10-5AF6-1C4C-13E158E0B4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879DEC-544B-090B-23E6-D659DEDF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8B60F5-2CD5-2B33-314C-B0C4E0B625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A0DB01-F977-2810-18CC-AFD2ED3F2845}"/>
              </a:ext>
            </a:extLst>
          </p:cNvPr>
          <p:cNvSpPr txBox="1"/>
          <p:nvPr/>
        </p:nvSpPr>
        <p:spPr>
          <a:xfrm>
            <a:off x="1535295" y="3270638"/>
            <a:ext cx="6073410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أَوْجُهُ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وَٱلتَّشابُهِ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55686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327CE-717D-011B-2348-489DBF0E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76" y="756000"/>
            <a:ext cx="7269034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استعينوا بالأساليب التالية واستعدوا للتحدث باسترسال لمقارنة شيئين من اختياركم (يمكن تقديم مقترحات)  وتحديد أوجه التشابه والاختلاف بينهما.( يمكن استعمال أساليب أخرى 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EE328-545C-52A5-1B2E-DEB654FDA99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F7667B-C3CB-D1C9-EDE3-36870F1C16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25C20-D952-1F5B-613E-1D6D445FA2F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FFC538-41AA-DDFF-002E-E34BCAC6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A480E-8104-7ECD-8A8F-B9586E65DA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28A3F8-69C0-7CF3-A64A-F374EA50C0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59145E-3F70-DAFD-3A6E-B76848816A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63C3E1-02CD-87B5-CF8B-1B0BAF427974}"/>
              </a:ext>
            </a:extLst>
          </p:cNvPr>
          <p:cNvSpPr txBox="1"/>
          <p:nvPr/>
        </p:nvSpPr>
        <p:spPr>
          <a:xfrm>
            <a:off x="810184" y="329873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فَهُما 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BD2A500-FF4E-228D-A67A-DB66663E34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767" y="1388666"/>
            <a:ext cx="734742" cy="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7451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DFF1E-391E-34FE-73D4-131F08A3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C1972-FDB1-4B36-80B0-3D9245DA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يتحدث باسترسال وبلغة سليمة لمقارنة الشيئين اللذين اختارهما؟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A502F9-F00A-3E3F-2D35-23E862DCF4C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8CA79-146F-F704-D03A-E53948C4A41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CF9D8-46E7-ECDD-E7D6-A83BEEA4951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504A85-1254-24C6-4D7B-717FAC1C9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DC4974-E6AD-84DA-E99D-202FCD4668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C17223-C776-1F48-C319-F4CD63A800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2FDBF5-07D2-A943-1887-5B95774EF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E4EACA-4863-1CE5-19E4-F8443626C62A}"/>
              </a:ext>
            </a:extLst>
          </p:cNvPr>
          <p:cNvSpPr txBox="1"/>
          <p:nvPr/>
        </p:nvSpPr>
        <p:spPr>
          <a:xfrm>
            <a:off x="2373159" y="3120588"/>
            <a:ext cx="4397682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أَتَحَدَّثُ بِٱسْتِرْسالٍ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790126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9DAE-4AC3-C86C-8BA4-8BBED3C7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D80DC-AC17-7727-D86C-07828206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نظركم، من الفائز في نشاط التحدث باسترسال؟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7671-9BDB-6F82-D34F-56C6E5C6A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28007A-44E3-02DC-3365-35067CCD7D5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82DF1-581B-3710-BE73-7844517692F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8C33E6-06ED-BE8A-95A7-D615ACF7C72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FBCC0-96EC-1351-4D53-3B03C5DFA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763418-3AC2-F55F-359A-5B1FF8B19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79DF79-B485-3DCB-8097-F6E22EC03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F030772-7BC1-74C0-5274-C8235644D7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686319" y="223403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133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فن التمثيل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65388882-FA84-A3DB-22AF-138C0A756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581591"/>
            <a:ext cx="782644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جملا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233280" y="29165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جُمَلاً 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-22-. اقرؤوا النص قراءة صامتة.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423" y="1451920"/>
            <a:ext cx="734742" cy="845580"/>
          </a:xfrm>
          <a:prstGeom prst="rect">
            <a:avLst/>
          </a:prstGeom>
        </p:spPr>
      </p:pic>
      <p:pic>
        <p:nvPicPr>
          <p:cNvPr id="13" name="Image 12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61720A-4190-ADE1-C2D1-7EF7D6CAD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6674" y="1584000"/>
            <a:ext cx="3476053" cy="4753087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بشكل الجمل غير المشكولة في النص. (سأسجلها على السبورة استعداد للتصحيح.)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B976C35-9DA3-D08C-B1AD-823804DA9D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674" y="1584000"/>
            <a:ext cx="3476053" cy="4753087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5243" y="2215840"/>
            <a:ext cx="3487484" cy="28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ويشكل الجملة الأولى؟ (مناقشة الجواب قبل الانتقال إلى الجملة الموالية.)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F9909F69-04A1-43B2-8FEE-529467EC67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490" y="2265680"/>
            <a:ext cx="6715759" cy="3098800"/>
          </a:xfrm>
          <a:prstGeom prst="rect">
            <a:avLst/>
          </a:prstGeom>
          <a:ln w="3810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أخطاءكم.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AD994-C5F2-B30D-2EA1-3B3DCA22F036}"/>
              </a:ext>
            </a:extLst>
          </p:cNvPr>
          <p:cNvSpPr txBox="1"/>
          <p:nvPr/>
        </p:nvSpPr>
        <p:spPr>
          <a:xfrm>
            <a:off x="841525" y="2019016"/>
            <a:ext cx="7460950" cy="4154984"/>
          </a:xfrm>
          <a:prstGeom prst="rect">
            <a:avLst/>
          </a:prstGeom>
          <a:noFill/>
          <a:ln w="1905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•	فَنُّ ٱلتَّمْثيلِ هُوَ أَداءٌ يُجَسِّدُ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خِلالِهِ شَخْصِيَّةً وَيَنْقُلُ خُصوصِيَّتَها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ٱلْمُتَمَيِّزَةَ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•	فَفي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يَقومُ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ٱلْمُمَثِّلونَ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وَٱلْمُمَثِّلاتُ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بِتَشْخيصِ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يَشْتَغِلونَ عَلَيْها.</a:t>
            </a:r>
          </a:p>
          <a:p>
            <a:pPr marL="354013" indent="-354013" algn="just" rtl="1">
              <a:buFont typeface="Arial" panose="020B0604020202020204" pitchFamily="34" charset="0"/>
              <a:buChar char="•"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كَما تَتَميَّزُ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ٱلسّينِما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بِٱلتَّصْويرِ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ٱلْمُتَقَطِّعِ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لِلْمَشاهِدِ قَبْلَ إِعادَةِ تَرْكيبِها بِشَكْلٍ مُتَّصِلٍ.</a:t>
            </a:r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 على كراسته؟ . (قراءتان 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4534DC-F695-7011-3337-FFEA4A6B3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7154" y="1584000"/>
            <a:ext cx="3476053" cy="4753087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 استثمار المعجم وفهم النص.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D1832E-0595-DF79-A6AC-FACA3D6BF0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AAF319C9-9A2A-7C19-6B91-9929FD8FC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500" y="1792177"/>
            <a:ext cx="3299851" cy="456397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1" name="Image 10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EB28E1C-7DA9-1885-C42E-C5F8D11658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0176" y="1792177"/>
            <a:ext cx="3476053" cy="456397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9FA2D5-5997-E0A7-B487-FB71691994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75" y="2408982"/>
            <a:ext cx="3399676" cy="26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A72F-D931-AB7D-5858-CB80BD76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15731-D16C-EBA6-9967-16154ECA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" y="756000"/>
            <a:ext cx="705163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(الانتقال إلى السؤال الموالي بعد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F1CC9F-C5F3-8DE3-5FF9-4C218BAA48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87680-DB16-FD5E-8F3A-30C84106EC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C183E-8F9B-2F73-474B-49B2EEA4A3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ECDBA2-0736-2AF1-36E9-42489A9FB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969D6E-9EE6-DE93-809B-456585103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DFA6AD-E516-A31E-E20A-ADD7CBD33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38A4EE-C4ED-8A48-8E15-841712E52B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393D213C-CC96-7551-FB5F-B81E023D6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75" y="1792177"/>
            <a:ext cx="3299851" cy="456397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2" name="Image 11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677433-61BE-5D8B-E9E5-C71A187B6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701" y="1792177"/>
            <a:ext cx="3476053" cy="456397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C2A582-12E9-A12C-0423-6AFF95D87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675" y="2408982"/>
            <a:ext cx="3299852" cy="26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71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 أسئلة المعجم.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B63F8B-5499-4B7B-E543-EC5F3714EC49}"/>
              </a:ext>
            </a:extLst>
          </p:cNvPr>
          <p:cNvSpPr txBox="1"/>
          <p:nvPr/>
        </p:nvSpPr>
        <p:spPr>
          <a:xfrm>
            <a:off x="287051" y="1738691"/>
            <a:ext cx="80838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  اَلْمُمَثِّلونَ -اَلْمُمَثِّلاتُ- اَلشَّخْصِيَّةُ –تَقَمَّصَ-اَلْفُنونَ - اَلْمَسْرَحُ – اَلسّينِما – اَلْجُمْهورُ – اَلتَّصْويرُ - ...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2.   - يُجَسِّدُ : يُمَثِّلُ                          -  يُجَسِّدُ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شَخْصِيَّةَ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ٱلْبَطَلِ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خَشَبَةِ 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- اَلتَّعْديلُ: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اَلتَغْييرُ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بِٱلْحَذْفِ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ٱلْإِضافَةِ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   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يَتِمُّ تَعْديلُ مَشاهِدِ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ٱلْفيلْمِ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وَيُعادُ تَرْتيبُها.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165D6493-37E4-0B32-DD99-13A2013AE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778134"/>
              </p:ext>
            </p:extLst>
          </p:nvPr>
        </p:nvGraphicFramePr>
        <p:xfrm>
          <a:off x="402788" y="4020760"/>
          <a:ext cx="8083826" cy="2837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D316E31B-9FF1-994F-42DD-5AE8A7C07D94}"/>
              </a:ext>
            </a:extLst>
          </p:cNvPr>
          <p:cNvSpPr txBox="1"/>
          <p:nvPr/>
        </p:nvSpPr>
        <p:spPr>
          <a:xfrm>
            <a:off x="3560982" y="4239809"/>
            <a:ext cx="12750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اَلتَّمْثيلُ- مُمَثِّلونَ    اَلشَخْصيّاتُ-      اَلْموسيقى.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9165131-0DE1-2D6D-53A5-80FD5C7E27B2}"/>
              </a:ext>
            </a:extLst>
          </p:cNvPr>
          <p:cNvSpPr/>
          <p:nvPr/>
        </p:nvSpPr>
        <p:spPr>
          <a:xfrm>
            <a:off x="1154618" y="3719567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اَلْمَسْرَحُ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4896ED8-2607-D044-489B-5AD8217B83BB}"/>
              </a:ext>
            </a:extLst>
          </p:cNvPr>
          <p:cNvSpPr/>
          <p:nvPr/>
        </p:nvSpPr>
        <p:spPr>
          <a:xfrm>
            <a:off x="6167914" y="3778572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اَلسّينِما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29A4A6-B1CA-20A0-2F16-B36FC59A667F}"/>
              </a:ext>
            </a:extLst>
          </p:cNvPr>
          <p:cNvSpPr txBox="1"/>
          <p:nvPr/>
        </p:nvSpPr>
        <p:spPr>
          <a:xfrm>
            <a:off x="4962149" y="4700658"/>
            <a:ext cx="180378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تَصْويرٌ مُتَقَطِّعٌ- إِعادَةُ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ٱلتَّرْكيبِ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اَلتَّعْديلُ- قاعاتُ سينِمائِيَّةٌ. 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9E182ED-B9C8-54D1-0D0D-056F716BA7CA}"/>
              </a:ext>
            </a:extLst>
          </p:cNvPr>
          <p:cNvSpPr txBox="1"/>
          <p:nvPr/>
        </p:nvSpPr>
        <p:spPr>
          <a:xfrm>
            <a:off x="2285888" y="4575866"/>
            <a:ext cx="127509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خَشَبَةُ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اِتِّصالٌ مُباشِرٌ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بِٱلْجُمْهورِ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أسئلة الفهم.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1A7B43-AB9C-8DA4-1423-5BB3D6940A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879C780-4833-158C-7D4F-CB5D5BDD70BF}"/>
              </a:ext>
            </a:extLst>
          </p:cNvPr>
          <p:cNvSpPr txBox="1"/>
          <p:nvPr/>
        </p:nvSpPr>
        <p:spPr>
          <a:xfrm>
            <a:off x="648510" y="2176038"/>
            <a:ext cx="78003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أَهَمُّ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تَعْتَمِدُ في أَعْمالِها عَلى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ٱلتَّمْثيلِ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بِحَسَبِ ٱلنَّصِّ، هِيَ: 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ٱلسّينِما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وَٱلْمَسْرَحُ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just" rtl="1">
              <a:buAutoNum type="arabicPeriod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يَتِمُّ عَرْضُ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ٱلْأَفْلامِ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حَيٍّ أَمامَ ٱلْجُمْهورِ لأَنَّ إِعْدادَها يَسْتَغْرِقُ أَشْهُراً وَيَمُرُّ مِنْ عَمَلِيَّةِ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ٱلتَّعْديلِ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وٱلتَّرْكيبِ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just" rtl="1">
              <a:buAutoNum type="arabicPeriod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تُقْبَلُ جَميعُ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ٱلْأَجْوِبَةِ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وَٱلْمُبَرَّرَةِ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أسئلة استثمار الظواهر اللغوية. أجيبوا عن السؤالين 4 و5.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981B962-3D87-0B8C-50BC-EEE1F55A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368000"/>
            <a:ext cx="574359" cy="660814"/>
          </a:xfrm>
          <a:prstGeom prst="rect">
            <a:avLst/>
          </a:prstGeom>
        </p:spPr>
      </p:pic>
      <p:pic>
        <p:nvPicPr>
          <p:cNvPr id="14" name="Image 1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C15EAE22-9878-0D38-1F0B-6CB0B2820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927" y="1512880"/>
            <a:ext cx="3299851" cy="477848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96F8D0-3409-888C-B5A9-6DEA62CFD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4775" y="4919650"/>
            <a:ext cx="3299852" cy="12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CFBB-99FF-BC08-833C-1ADD5DF6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33F81-0B6B-C162-B101-D66BE93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368D35-B89A-5D4C-108E-978AEB7E3E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096CB-E168-976B-4139-F8917D8461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DC0610-DD71-4F92-6789-ADAB629E9D5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BD14-CEAC-3BDA-5259-2BD62F4A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5CD0CA-1671-B7B1-23B5-D9E03A562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2525E3-6476-7AB7-3F1E-0286F2E3EA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106EA-86B6-C152-3BDA-2681E1E3F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D0E1C4B-1704-312B-EA9F-44BE466842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04" y="2446890"/>
            <a:ext cx="7765774" cy="2865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9229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9075-D166-77D1-5B7A-C758F1B4B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370BA-62E1-9A96-2E1E-6ECE0482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CFA07-C7F1-FBF2-4584-9E97AFC912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F92AB-D49B-4AA6-F026-87255CF66B8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4849A-869F-161D-406A-A9E6F2F1DE8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01145-7ADF-FA19-54F6-28AFD05C8E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21F059-A869-46D9-B0CD-A95961087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1F3EC-D2F0-23B6-C126-23C6E8917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AB9698-EBD6-AB0C-5909-05623C06A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505A0D3-FA2A-2E07-3398-13FF257C0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75" y="2129278"/>
            <a:ext cx="7765774" cy="4044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D43187-B4F8-D95D-699B-DA7171DA0091}"/>
              </a:ext>
            </a:extLst>
          </p:cNvPr>
          <p:cNvSpPr txBox="1"/>
          <p:nvPr/>
        </p:nvSpPr>
        <p:spPr>
          <a:xfrm>
            <a:off x="5707553" y="3269668"/>
            <a:ext cx="108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إِعْدادٌ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3C7BFD-7BDC-8986-78F2-2A94B054243A}"/>
              </a:ext>
            </a:extLst>
          </p:cNvPr>
          <p:cNvSpPr txBox="1"/>
          <p:nvPr/>
        </p:nvSpPr>
        <p:spPr>
          <a:xfrm>
            <a:off x="5477518" y="3825929"/>
            <a:ext cx="1341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3600" b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تَشْخيصٌ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EBA4C6-549C-68F7-F166-05A1F5138B9B}"/>
              </a:ext>
            </a:extLst>
          </p:cNvPr>
          <p:cNvSpPr txBox="1"/>
          <p:nvPr/>
        </p:nvSpPr>
        <p:spPr>
          <a:xfrm>
            <a:off x="5793829" y="4348171"/>
            <a:ext cx="102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B37510-0978-7723-4A09-DAB7DCA0DEBC}"/>
              </a:ext>
            </a:extLst>
          </p:cNvPr>
          <p:cNvSpPr txBox="1"/>
          <p:nvPr/>
        </p:nvSpPr>
        <p:spPr>
          <a:xfrm>
            <a:off x="1005459" y="3300298"/>
            <a:ext cx="4407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إِعْدادُ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ٱلْفيلْمِ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يَحْتاجُ لِعَمَلِيَّةِ تَعْديلٍ.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A5C47C-BAE9-470E-6953-2E8B5CD03523}"/>
              </a:ext>
            </a:extLst>
          </p:cNvPr>
          <p:cNvSpPr txBox="1"/>
          <p:nvPr/>
        </p:nvSpPr>
        <p:spPr>
          <a:xfrm>
            <a:off x="1476172" y="3781916"/>
            <a:ext cx="391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يَقومُ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ٱلْمُمَثِّلُ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بِتَشْخيصِ دَوْرِ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ٱلْأَميرِ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E5DED5-A5A7-3026-4305-60268BEF4A6C}"/>
              </a:ext>
            </a:extLst>
          </p:cNvPr>
          <p:cNvSpPr txBox="1"/>
          <p:nvPr/>
        </p:nvSpPr>
        <p:spPr>
          <a:xfrm>
            <a:off x="1486858" y="4400859"/>
            <a:ext cx="391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ٱلرَّسّامِ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مُمْتِعٌ.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EB731B-0B88-AC64-2D36-1100BB879A7E}"/>
              </a:ext>
            </a:extLst>
          </p:cNvPr>
          <p:cNvSpPr txBox="1"/>
          <p:nvPr/>
        </p:nvSpPr>
        <p:spPr>
          <a:xfrm>
            <a:off x="7444567" y="5527669"/>
            <a:ext cx="37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ـأَ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E4CB31-86F6-C9C9-7E72-8D5448413E16}"/>
              </a:ext>
            </a:extLst>
          </p:cNvPr>
          <p:cNvSpPr txBox="1"/>
          <p:nvPr/>
        </p:nvSpPr>
        <p:spPr>
          <a:xfrm>
            <a:off x="6514885" y="5527669"/>
            <a:ext cx="37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36A4F62-63CC-B952-FD56-43AC01C721AA}"/>
              </a:ext>
            </a:extLst>
          </p:cNvPr>
          <p:cNvSpPr txBox="1"/>
          <p:nvPr/>
        </p:nvSpPr>
        <p:spPr>
          <a:xfrm>
            <a:off x="5860152" y="5516744"/>
            <a:ext cx="37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ءً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ACA7F79-87E1-875D-BD2D-D6EFA751A300}"/>
              </a:ext>
            </a:extLst>
          </p:cNvPr>
          <p:cNvSpPr txBox="1"/>
          <p:nvPr/>
        </p:nvSpPr>
        <p:spPr>
          <a:xfrm>
            <a:off x="4636538" y="5516744"/>
            <a:ext cx="75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ئِـاً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EF7518-268F-5682-1CC9-365B5E799433}"/>
              </a:ext>
            </a:extLst>
          </p:cNvPr>
          <p:cNvSpPr txBox="1"/>
          <p:nvPr/>
        </p:nvSpPr>
        <p:spPr>
          <a:xfrm>
            <a:off x="3434107" y="5527669"/>
            <a:ext cx="37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ءٍ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E94C165-DDF7-FCF3-7070-0CBA67D24EE5}"/>
              </a:ext>
            </a:extLst>
          </p:cNvPr>
          <p:cNvSpPr txBox="1"/>
          <p:nvPr/>
        </p:nvSpPr>
        <p:spPr>
          <a:xfrm>
            <a:off x="2013499" y="5501420"/>
            <a:ext cx="37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ءُ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0DDFE7E-7BF7-DEC7-428F-B05B070AC182}"/>
              </a:ext>
            </a:extLst>
          </p:cNvPr>
          <p:cNvSpPr txBox="1"/>
          <p:nvPr/>
        </p:nvSpPr>
        <p:spPr>
          <a:xfrm>
            <a:off x="1039669" y="5516744"/>
            <a:ext cx="542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ـــئِ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976535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 بتعريف "خطاطة نص"؟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648F52-BF3C-DF7D-60CD-2F30A82CC2C0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EFDF23-270F-F870-CE83-A29479FE0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13DA-974F-5497-DBAF-29A38429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6BB79-1045-F0F6-3B16-3925F8B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9C289-4164-2E1B-E545-435289E433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FB17BE-1430-97A0-9777-E49BFC197CE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47D250-F9DB-C1A2-53EF-91281AC053D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22E02D-B48F-945A-EE44-00A42669F7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87B40-1449-6DD5-AB93-96259BA5E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0E2B-59C0-4180-AB2A-4701E014FF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2CDF0C-044E-8746-532B-617097B2E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70E4A68-D985-4784-66D4-418A26C64B9F}"/>
              </a:ext>
            </a:extLst>
          </p:cNvPr>
          <p:cNvSpPr txBox="1"/>
          <p:nvPr/>
        </p:nvSpPr>
        <p:spPr>
          <a:xfrm>
            <a:off x="465073" y="2678737"/>
            <a:ext cx="7959255" cy="2349579"/>
          </a:xfrm>
          <a:prstGeom prst="round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3328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166F-200B-7A34-D3D5-FE2B41C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C8CA6-8298-D841-CD84-07F50DAA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لإنشاء خطاطة نص ، نحتاج إلى تحديد أفكاره.  من يذكرنا بخطوات تحديد الفكرة الرئيسة 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B52962-65AC-1D7A-04B2-6311C182B6E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892D5-1911-F299-0E4F-D2D83BCB0C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F533B-3E78-490B-08D2-C50B5DC597E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C3E95-46DB-4BD9-A804-562F6098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9983BC-5EEB-7F2F-5E2D-B9C910870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9AA2A9-D7AC-2163-A382-F4D3E33E3E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EAA1E1-3A77-E56B-74A9-BF9C75925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4FD79-CDE5-6A6C-0333-AD03E3330497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425772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A52E-2F87-EA99-3F89-54A7BADA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49D9-E78A-CF81-4290-A1631492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135F1F-6546-710A-54F0-A81C70A0EC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B2E0B-DEC1-CBA3-AF0A-4101A98AC43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28B46-2289-5485-2B61-55E793E3A1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D20D00-0CBB-B223-D622-25389FD5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C40E-62AF-B9FE-1CF4-D0D3D7BAD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6AB24D-A942-2B4D-03FF-E33E687C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327013-2A13-F0AF-FE58-6B7A26716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7689E1-4A23-A66B-E57D-1974FA60693D}"/>
              </a:ext>
            </a:extLst>
          </p:cNvPr>
          <p:cNvSpPr/>
          <p:nvPr/>
        </p:nvSpPr>
        <p:spPr>
          <a:xfrm>
            <a:off x="1147529" y="2623218"/>
            <a:ext cx="6776720" cy="2586923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 </a:t>
            </a:r>
          </a:p>
        </p:txBody>
      </p:sp>
    </p:spTree>
    <p:extLst>
      <p:ext uri="{BB962C8B-B14F-4D97-AF65-F5344CB8AC3E}">
        <p14:creationId xmlns:p14="http://schemas.microsoft.com/office/powerpoint/2010/main" val="21348475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803A1C-9BDA-089A-76EB-57A1D728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1944-3344-D9AC-7D5D-47D159E6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5E8C2-EAF1-8961-A831-0D5D9188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دفاتركم الأفكار الرئيسة لنص " التمثيل " (3 أفكار)  ثم أنشئوا خطاطته.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7D424-BACF-21FC-56D4-DBDA4244BE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0F84D-AD07-C443-B96A-65FB9CD598E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40E115-08B9-1D73-62BA-8DA2BDE445D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D3B51-6E79-DB2D-8A98-A95C6186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E7E95-06BF-6214-C235-858A955D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9A2837-2E4B-D350-DDCE-2D21277660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3E0E1-61ED-9E91-F4E7-EE3E9BF6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FEEE1B8E-1E03-2D11-6C9C-4C4A3CA3E6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pic>
        <p:nvPicPr>
          <p:cNvPr id="11" name="Image 10" descr="Une image contenant texte, lettr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8F4E17D-603C-40ED-5BB0-5375830E0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9056" y="1884270"/>
            <a:ext cx="3476053" cy="456397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60449579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F590-E68D-0C47-7C35-D18C8C3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B89F9-337E-D2FA-CC60-AC7164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يحدد الكلمات المفاتيح للفقرة الأولى ثم يقرأ فكرتها؟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(الانتقال إلى الفقرة الموالية بعد مناقشة الأفكار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2AD78-903E-9C83-3175-B608822EEC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DEC77-9498-7296-4836-05FE609FE08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1808C-03F9-E339-B8C9-1BD6EEC80D5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C95B2A-96FE-723C-01E4-CA10BF44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720907-1427-4CF5-E538-9FD83A03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31E9D4-E3CB-3691-0619-4D252758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0B01C-C055-9707-4B71-3E2502622E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B0C667-F3ED-F302-A09F-48A6B5ECF234}"/>
              </a:ext>
            </a:extLst>
          </p:cNvPr>
          <p:cNvSpPr txBox="1"/>
          <p:nvPr/>
        </p:nvSpPr>
        <p:spPr>
          <a:xfrm>
            <a:off x="890402" y="3111863"/>
            <a:ext cx="6468154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في تَحْديدِ أَفْكارِ ٱلنَّصِّ.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05696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8951-5744-AD11-5071-FE2FD017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A398C-C4CD-73C6-F45B-7E21D60C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لإنشاء خطاطة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A0034-3A73-B7A3-2598-216EC1D9816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55C7C6-A902-2CFF-F5B0-98ABF4A655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56FD7-5135-AF6E-AF57-7B25CB3E30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C978B1-B5E0-C212-24B6-369F953C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54DCA-CC5C-A67C-611B-71303F90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66C34C-162C-3871-70F9-278B64A0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66C126-7374-9F27-4B55-592F6A9124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58313A8-767B-5AA1-E74D-97300256704F}"/>
              </a:ext>
            </a:extLst>
          </p:cNvPr>
          <p:cNvSpPr/>
          <p:nvPr/>
        </p:nvSpPr>
        <p:spPr>
          <a:xfrm>
            <a:off x="3644241" y="3412606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ٱلتَّمْثيلِ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9DC342EE-5633-8FEB-CA7C-3D7A905196C6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50526" y="3412606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6331C50-C231-622E-DEF5-7730E5E13D20}"/>
              </a:ext>
            </a:extLst>
          </p:cNvPr>
          <p:cNvCxnSpPr>
            <a:cxnSpLocks/>
            <a:endCxn id="17" idx="0"/>
          </p:cNvCxnSpPr>
          <p:nvPr/>
        </p:nvCxnSpPr>
        <p:spPr>
          <a:xfrm rot="5400000">
            <a:off x="3103115" y="4714816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C27CC625-1D18-5B90-6C26-83C49CF766F2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17097" y="2617714"/>
            <a:ext cx="885428" cy="7996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E0A09987-7BC5-CE9B-6AC8-3043AAED522E}"/>
              </a:ext>
            </a:extLst>
          </p:cNvPr>
          <p:cNvSpPr/>
          <p:nvPr/>
        </p:nvSpPr>
        <p:spPr>
          <a:xfrm>
            <a:off x="1139826" y="1889276"/>
            <a:ext cx="2480395" cy="701923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27672183-C404-2157-38C1-4A176489031C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6779"/>
              <a:gd name="adj2" fmla="val -5340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BB933C91-2916-0236-CBC1-4DCE5E8C16C6}"/>
              </a:ext>
            </a:extLst>
          </p:cNvPr>
          <p:cNvSpPr/>
          <p:nvPr/>
        </p:nvSpPr>
        <p:spPr>
          <a:xfrm>
            <a:off x="2146959" y="5471586"/>
            <a:ext cx="2480395" cy="701923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endParaRPr lang="ar-MA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50733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BBA4-4FD8-91A8-6D60-BE358519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E1F0A-3AAC-3754-38C8-6D342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09B9D-11A2-ECC9-3603-FEE4C13A58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C9B2E-E8FD-69ED-BF52-6FAB43B1D80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A2AE6-1731-1DE0-4527-727F8ABD82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4164AA-1756-0622-AE1E-56C6069C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DECD62-EC5A-3292-83B8-8789CA551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48B00-CD70-A059-B089-8792A6BA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9C024-CB97-960C-AA93-7CCFDBCCF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8792D81-8946-1770-BE6F-46203AC63735}"/>
              </a:ext>
            </a:extLst>
          </p:cNvPr>
          <p:cNvSpPr/>
          <p:nvPr/>
        </p:nvSpPr>
        <p:spPr>
          <a:xfrm>
            <a:off x="3644241" y="3412606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ٱلتَّمْثيلِ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B779EBB5-4101-29C5-6A68-F5B7210A25DA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4950526" y="3412606"/>
            <a:ext cx="1002931" cy="559837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942F195F-24AF-B853-3CB9-21C3B3511EBC}"/>
              </a:ext>
            </a:extLst>
          </p:cNvPr>
          <p:cNvCxnSpPr>
            <a:cxnSpLocks/>
          </p:cNvCxnSpPr>
          <p:nvPr/>
        </p:nvCxnSpPr>
        <p:spPr>
          <a:xfrm rot="5400000">
            <a:off x="3000818" y="4545371"/>
            <a:ext cx="1040813" cy="47272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6CCAF3C0-6973-AC24-F9F1-CB2DC114E181}"/>
              </a:ext>
            </a:extLst>
          </p:cNvPr>
          <p:cNvCxnSpPr>
            <a:cxnSpLocks/>
          </p:cNvCxnSpPr>
          <p:nvPr/>
        </p:nvCxnSpPr>
        <p:spPr>
          <a:xfrm rot="10800000">
            <a:off x="3284862" y="2824480"/>
            <a:ext cx="674755" cy="635752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772ACC19-F959-E31A-9F9A-97619F7AD6B6}"/>
              </a:ext>
            </a:extLst>
          </p:cNvPr>
          <p:cNvSpPr/>
          <p:nvPr/>
        </p:nvSpPr>
        <p:spPr>
          <a:xfrm>
            <a:off x="496026" y="1622855"/>
            <a:ext cx="3086734" cy="1141477"/>
          </a:xfrm>
          <a:prstGeom prst="wedgeRoundRectCallout">
            <a:avLst>
              <a:gd name="adj1" fmla="val 30207"/>
              <a:gd name="adj2" fmla="val -3489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خَصائِصُ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ٱلتَّمْثيلِ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ٱلْمَسْرَحِيِّ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وَعَناصِرُ ٱلْعَرْضِ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ٱلْمَسْرَحِيِّ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ٱلْمُتَكامِلِ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4CAB6D87-CD6A-3939-FF1E-0B384FC71D4C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5709"/>
              <a:gd name="adj2" fmla="val -4889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فَنِّ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ٱلتَّمْثيلِ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وَمَجالاتُهُ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ٱلْمُخْتَلِفَةُ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380535D0-5EF6-622F-E5BE-60475F45B2EF}"/>
              </a:ext>
            </a:extLst>
          </p:cNvPr>
          <p:cNvSpPr/>
          <p:nvPr/>
        </p:nvSpPr>
        <p:spPr>
          <a:xfrm>
            <a:off x="1381568" y="5302141"/>
            <a:ext cx="3333355" cy="882028"/>
          </a:xfrm>
          <a:prstGeom prst="wedgeRoundRectCallout">
            <a:avLst>
              <a:gd name="adj1" fmla="val 31026"/>
              <a:gd name="adj2" fmla="val -50819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خَصائِصُ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ٱلتَّمْثيلِ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ٱلسّينِمائِيِّ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وَمَراحِلُ إِنْتاجِ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ٱلْأَفْلامِ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4162EE-4576-B8EC-4F4B-2E036D8402FC}"/>
              </a:ext>
            </a:extLst>
          </p:cNvPr>
          <p:cNvSpPr/>
          <p:nvPr/>
        </p:nvSpPr>
        <p:spPr>
          <a:xfrm>
            <a:off x="7358556" y="2655075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C0D2731-6D29-A730-0D52-B359C86F4C0C}"/>
              </a:ext>
            </a:extLst>
          </p:cNvPr>
          <p:cNvSpPr/>
          <p:nvPr/>
        </p:nvSpPr>
        <p:spPr>
          <a:xfrm>
            <a:off x="3637100" y="1963367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B46F1EA-B364-43FF-54EA-491799449D02}"/>
              </a:ext>
            </a:extLst>
          </p:cNvPr>
          <p:cNvSpPr/>
          <p:nvPr/>
        </p:nvSpPr>
        <p:spPr>
          <a:xfrm>
            <a:off x="2664881" y="4814860"/>
            <a:ext cx="383364" cy="4872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121156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المصدر. حاولوا حفظ أوزان الأفعال وأوزان المصادر  الواردة في الجدول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4DFBE6-6B57-C56A-2241-863470B9B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34DCBFC-5B17-1FA6-17E7-AB5D7877D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375419"/>
              </p:ext>
            </p:extLst>
          </p:nvPr>
        </p:nvGraphicFramePr>
        <p:xfrm>
          <a:off x="2377657" y="1584000"/>
          <a:ext cx="4134087" cy="4941121"/>
        </p:xfrm>
        <a:graphic>
          <a:graphicData uri="http://schemas.openxmlformats.org/drawingml/2006/table">
            <a:tbl>
              <a:tblPr firstRow="1" firstCol="1" bandRow="1"/>
              <a:tblGrid>
                <a:gridCol w="2150730">
                  <a:extLst>
                    <a:ext uri="{9D8B030D-6E8A-4147-A177-3AD203B41FA5}">
                      <a16:colId xmlns:a16="http://schemas.microsoft.com/office/drawing/2014/main" val="90234279"/>
                    </a:ext>
                  </a:extLst>
                </a:gridCol>
                <a:gridCol w="1983357">
                  <a:extLst>
                    <a:ext uri="{9D8B030D-6E8A-4147-A177-3AD203B41FA5}">
                      <a16:colId xmlns:a16="http://schemas.microsoft.com/office/drawing/2014/main" val="1051959440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مَصْدَرِهِ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ٱلْفِعْلِ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96796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فَعْلَلَةٌ (دَحْرَجَةٌ)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فَعْلَلَ (دَحْرَجَ)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0407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تَفْعيلٌ (تَصْحيحٌ)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فَعَّلَ (صَحَّحَ)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485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تَفْعِلَةٌ (تَرْبِيَةٌ)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فعَّلَ (رَبّى)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923462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إِفْعالٌ (إِقْبالٌ)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أَفْعَلَ (أَقْبَلَ)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02647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مُفاعَلَةٌ (مُساعَدَةٌ)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فاعَلَ (ساعَدَ)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2852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فْتِ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عالٌ (اِنْتِشارٌ)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فْتَعَلَ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(اِنْتَشَرَ)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26066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اِفْعِلالٌ (اِحْمِرارٌ)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اِفْعَلَّ (اِحْمَرَّ)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5625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اِفْتَعالٌ (اِرْتِكابٌ)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اِفْتَعَلَ (اِرْتَكَبَ)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25840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تَفَعُّلٌ (تَقَدُّمٌ)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تَفَعَّلَ (تَقَدَّمَ)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5569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تَفاعُلٌ (تَعاوُنٌ)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تَفاعَلَ (تَعاوَنَ)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6386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اِسْتِفْعالٌ (اِسْتِقْبالٌ) </a:t>
                      </a:r>
                      <a:endParaRPr lang="fr-FR" sz="24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اِسْتَفْعَلَ (اِسْتَقْبَلَ)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54620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50F9D069-25B7-53AE-D85F-2BCDE6FB65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303" y="1584000"/>
            <a:ext cx="734742" cy="8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مصدر الفعل التالي: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5C9416A-026D-453A-0E03-7BC1AAB57A2C}"/>
              </a:ext>
            </a:extLst>
          </p:cNvPr>
          <p:cNvSpPr txBox="1"/>
          <p:nvPr/>
        </p:nvSpPr>
        <p:spPr>
          <a:xfrm>
            <a:off x="2510601" y="267498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اِسْتَعْمَلَ </a:t>
            </a:r>
            <a:endParaRPr lang="fr-FR" sz="9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35576-9C3A-92D4-EA3C-DCD30AB95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6DE51E-3E83-F6D9-3880-EF1D3C9D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مصدر الفعل التالي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: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456FB9A-5E40-A0C6-2BFE-91865FF5B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70A967-DC9D-20B5-2D80-537C2825F4C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76535-E161-5C26-4215-C5CED71328C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6A341-0A87-D2B5-9B95-02D34A5405C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03AC36-DBAA-5C3A-523F-E12AB34B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0D6B65-5F2E-CEA9-7A81-B0CB1DF515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46A033-A0E9-08E8-5CC6-BB2E10CF5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7336B91-84E2-933A-4FA0-F7A6DF9B6E66}"/>
              </a:ext>
            </a:extLst>
          </p:cNvPr>
          <p:cNvSpPr txBox="1"/>
          <p:nvPr/>
        </p:nvSpPr>
        <p:spPr>
          <a:xfrm>
            <a:off x="2510601" y="27969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طَوَّرَ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3737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EFED6-9DDA-7C4D-E83F-09DFA5C29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92320-29DF-FFD2-1EB0-04A42DC1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مصدر الفعل التالي: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B159F7C-DB89-C0F6-7565-7C2AC6E900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8EA4F6-ED83-EC37-E993-62C20AA6A2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FE1308-9A3B-F053-8636-DC95B2DBA6AE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E1EB51-6210-1F45-321D-A813229FDA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B36E77-2484-1BF7-4F26-B3B40CB32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9AA5E-32C9-190C-7762-C12D0345A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FD2909-ED33-00DF-4AA1-A9C5B7FBC7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1F5C001-608F-5E82-1B9F-BCB6B9B8E1B9}"/>
              </a:ext>
            </a:extLst>
          </p:cNvPr>
          <p:cNvSpPr txBox="1"/>
          <p:nvPr/>
        </p:nvSpPr>
        <p:spPr>
          <a:xfrm>
            <a:off x="2527851" y="305090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ساعَدَ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72420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D43C-93DB-3691-0A7C-D9755710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5C41B-86AA-F9BD-FCAE-6FDDB25B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مصدر الفعل التالي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519FBB-BDBF-86DC-826D-6CE8D9A15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5182E-BCA8-B4FA-A498-6F530091E38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4C8F9-AAF5-3A32-FB39-9A72779A0F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9BF3-D19C-6EB5-87D6-6F293595026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9EA96C-0DF8-E252-0A28-983DE037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EBC1DA-2E58-7C94-ACE3-2FD6CD848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CBCA0-5098-96C2-A5B7-6C15D609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AF4F12-49CA-434F-C45F-2F9478F480CC}"/>
              </a:ext>
            </a:extLst>
          </p:cNvPr>
          <p:cNvSpPr txBox="1"/>
          <p:nvPr/>
        </p:nvSpPr>
        <p:spPr>
          <a:xfrm>
            <a:off x="2510601" y="290866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كَتَبَ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720806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18BF1-B80C-E816-046A-96B1A2ED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256C4-CE0F-2434-A304-74E87BD5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مصدر الفعل التالي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B5AB9B-1391-9A37-FFC1-CD8D83ACBD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3F287E-7D90-209F-7F40-451B9C82523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02B6F2-B2E8-A98C-8E1E-54DDC911EC5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EFE22-0AD1-B9EE-7E1F-6E02E676C83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F40741-359F-BBBE-7C30-9138A34866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BC610D-DC1A-5A01-084C-660F04B1B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C93231-A668-90B6-0E08-71BBF2FA8E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4C14677-8B7C-2A9F-BB4C-9629146FC0EB}"/>
              </a:ext>
            </a:extLst>
          </p:cNvPr>
          <p:cNvSpPr txBox="1"/>
          <p:nvPr/>
        </p:nvSpPr>
        <p:spPr>
          <a:xfrm>
            <a:off x="2532712" y="292898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رَسَمَ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79864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BA47-E7D6-3C0E-B1D4-40159585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6B2AA-537A-0CE0-3354-117B79FE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 مصدر الفعل التالي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: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91226-E5B0-ABF9-4FE6-3CB864F34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8C5970-8500-05A3-F111-91949A31CF7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FE71CA-1B32-8D73-4900-7AD94661C7B2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9762FC-B19A-DF52-8140-0AE576B1FBB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5BC7E5-B342-A8B3-7F29-451CF680BC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B1994-052C-462C-17C5-6597319A7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F72A88-55C3-7466-6C49-EAF2511D5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EC19BB8-B726-E46B-4C12-6AB93DA60B53}"/>
              </a:ext>
            </a:extLst>
          </p:cNvPr>
          <p:cNvSpPr txBox="1"/>
          <p:nvPr/>
        </p:nvSpPr>
        <p:spPr>
          <a:xfrm>
            <a:off x="2510601" y="2705463"/>
            <a:ext cx="3837331" cy="173664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96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أَقْبَلَ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593597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الهمزة المتطرفة. من يذكرنا بأنشودة قواعد رسهما.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ADEADF-042F-DAAB-C499-A0CC519D3E69}"/>
              </a:ext>
            </a:extLst>
          </p:cNvPr>
          <p:cNvSpPr txBox="1"/>
          <p:nvPr/>
        </p:nvSpPr>
        <p:spPr>
          <a:xfrm>
            <a:off x="2191584" y="3121699"/>
            <a:ext cx="4506234" cy="91940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أُنْشودَةُ </a:t>
            </a:r>
            <a:r>
              <a:rPr lang="ar-MA" sz="4800" dirty="0" err="1"/>
              <a:t>ٱلْهَمْزَةِ</a:t>
            </a:r>
            <a:r>
              <a:rPr lang="ar-MA" sz="4800" dirty="0"/>
              <a:t> </a:t>
            </a:r>
            <a:r>
              <a:rPr lang="ar-MA" sz="4800" dirty="0" err="1"/>
              <a:t>ٱلْمُتَطَرِّفَةِ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AD049-B464-ABAB-DD46-93C5F24A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0AC55-38F1-3F5B-8FE1-643D30E4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رددوا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D9C9A-94F2-18E2-28D0-251038BFD0A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F83677-9F5D-AD79-70E0-572F662CD87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8FAF6-54DA-75F9-C585-23F4E6D6506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B10B64-7A8D-CB13-9151-B345542801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F6BE0-FB0B-217A-49BB-C83C315AD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73A2C2-7935-E26D-4FF1-E3F78AF4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D6FF68-3244-5799-503D-376D2AA7B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94810F-D197-7459-0E25-D6EDE12FB6EE}"/>
              </a:ext>
            </a:extLst>
          </p:cNvPr>
          <p:cNvSpPr txBox="1"/>
          <p:nvPr/>
        </p:nvSpPr>
        <p:spPr>
          <a:xfrm>
            <a:off x="2424646" y="1898535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631028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2C3A0F-0A00-427C-B2A7-4CEDAA956180}"/>
              </a:ext>
            </a:extLst>
          </p:cNvPr>
          <p:cNvSpPr txBox="1"/>
          <p:nvPr/>
        </p:nvSpPr>
        <p:spPr>
          <a:xfrm>
            <a:off x="618910" y="1909469"/>
            <a:ext cx="7651581" cy="45970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فَصُل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بِسِحْرٍ آسِرٍ وَجَمالٍ أَخّاذٍ، وَبَدَأَ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ٱلنَّدى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يَتَلَأْلَأُ عَلى أَوْراقِ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كَحَبّاتِ لُؤْلُؤٍ مُبَعْثَرَةٍ. شَرَعَتِ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ٱلْفَراشاتُ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تَتَراقَصُ في هُدوءٍ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ٱلْمُتَفَتِّحَةِ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ٱنْتَشَرَتِ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أَنْحاءِ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أَلْحاناً شَجِيَّةً تَمْلَأُ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أَنْغاماً عَذْبةً.</a:t>
            </a: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10810D5-1549-8285-A352-C4465EC8130E}"/>
              </a:ext>
            </a:extLst>
          </p:cNvPr>
          <p:cNvSpPr txBox="1"/>
          <p:nvPr/>
        </p:nvSpPr>
        <p:spPr>
          <a:xfrm>
            <a:off x="618910" y="1909469"/>
            <a:ext cx="7651581" cy="45970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فَصُل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بِسِحْرٍ آسِرٍ وَجَمالٍ أَخّاذٍ، وَبَدَأَ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ٱلنَّدى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يَتَلَأْلَأُ عَلى أَوْراقِ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كَحَبّاتِ لُؤْلُؤٍ مُبَعْثَرَةٍ. شَرَعَتِ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ٱلْفَراشاتُ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تَتَراقَصُ في هُدوءٍ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ٱلْمُتَفَتِّحَةِ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ٱنْتَشَرَتِ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أَنْحاءِ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أَلْحاناً شَجِيَّةً تَمْلَأُ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أَنْغاماً عَذْبةً.</a:t>
            </a: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كلمة رسمت في آخرها همزة و يوضح لزملائه لم  رسمت بذلك الشكل؟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CFBD19-E0B6-F5F1-C042-DA5F1D391EFB}"/>
              </a:ext>
            </a:extLst>
          </p:cNvPr>
          <p:cNvSpPr txBox="1"/>
          <p:nvPr/>
        </p:nvSpPr>
        <p:spPr>
          <a:xfrm>
            <a:off x="618910" y="1909469"/>
            <a:ext cx="7651581" cy="45970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فَصُل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بِسِحْرٍ آسِرٍ وَجَمالٍ أَخّاذٍ، وَبَدَأَ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ٱلنَّدى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يَتَلَأْلَأُ عَلى أَوْراقِ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كَحَبّاتِ لُؤْلُؤٍ مُبَعْثَرَةٍ. شَرَعَتِ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ٱلْفَراشاتُ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تَتَراقَصُ في هُدوءٍ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ٱلْمُتَفَتِّحَةِ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ٱنْتَشَرَتِ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أَنْحاءِ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أَلْحاناً شَجِيَّةً تَمْلَأُ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أَنْغاماً عَذْبةً.</a:t>
            </a: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05C9-1042-4D88-B2DA-A263AA2A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ACD7C-C621-8A48-7260-BB8B1D4E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"الفرشات"؟ وآخر يعرب كلمة " المتفتحة".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795B5-0579-AB35-A542-BBABD46545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DAF98-F35D-4DE6-A947-651FF95ED7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DA326D-B15A-B125-042C-5FBF0D0DC4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3DC35-52DC-D187-A81B-D9C06B5D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4C2045-E98C-0B1A-426F-AF77FFAD5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61982-42A7-EB19-1D52-FC0CBBFF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6B5BA2-C015-3B69-C08B-22D6E27F83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B7AEF7B-431E-F708-2F8B-5E33CE0DD853}"/>
              </a:ext>
            </a:extLst>
          </p:cNvPr>
          <p:cNvSpPr txBox="1"/>
          <p:nvPr/>
        </p:nvSpPr>
        <p:spPr>
          <a:xfrm>
            <a:off x="618910" y="1909469"/>
            <a:ext cx="7651581" cy="45970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 فَصُل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فَٱمْتَلَأَ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بِسِحْرٍ آسِرٍ وَجَمالٍ أَخّاذٍ، وَبَدَأَ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ٱلنَّدى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يَتَلَأْلَأُ عَلى أَوْراقِ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كَحَبّاتِ لُؤْلُؤٍ مُبَعْثَرَةٍ. شَرَعَتِ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ٱلْفَراشاتُ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تَتَراقَصُ في هُدوءٍ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ٱلْمُتَفَتِّحَةِ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ٱنْتَشَرَتِ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أَنْحاءِ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تُغَرِّدُ أَلْحاناً شَجِيَّةً تَمْلَأُ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ٱلْهادِئَ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أَنْغاماً عَذْبةً.</a:t>
            </a:r>
          </a:p>
        </p:txBody>
      </p:sp>
    </p:spTree>
    <p:extLst>
      <p:ext uri="{BB962C8B-B14F-4D97-AF65-F5344CB8AC3E}">
        <p14:creationId xmlns:p14="http://schemas.microsoft.com/office/powerpoint/2010/main" val="229762632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فيم تفيد  خطاطة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4F7E0C-316B-D5F9-B7B2-F3AE579527AD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فيمَ تُفيدُ خُطاطَةُ ٱلنَّصِّ؟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18254</TotalTime>
  <Words>1692</Words>
  <Application>Microsoft Office PowerPoint</Application>
  <PresentationFormat>Affichage à l'écran (4:3)</PresentationFormat>
  <Paragraphs>338</Paragraphs>
  <Slides>56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56</vt:i4>
      </vt:variant>
    </vt:vector>
  </HeadingPairs>
  <TitlesOfParts>
    <vt:vector size="77" baseType="lpstr">
      <vt:lpstr>Aptos</vt:lpstr>
      <vt:lpstr>Aptos Display</vt:lpstr>
      <vt:lpstr>Arial</vt:lpstr>
      <vt:lpstr>Calibri</vt:lpstr>
      <vt:lpstr>Dosis ExtraBold</vt:lpstr>
      <vt:lpstr>Microsoft Uighur</vt:lpstr>
      <vt:lpstr>Wingdings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سنحدد الفائز بنجمة السلوك في نهاية الحصة. </vt:lpstr>
      <vt:lpstr>ضعوا الكراسة والدفتر واللوحة في القمطر.</vt:lpstr>
      <vt:lpstr>ستواصلون التدرب على مقارنة شيئين وتحديد أوجه الاختلاف والتشابه بينهما.</vt:lpstr>
      <vt:lpstr> استعينوا بالأساليب التالية واستعدوا للتحدث باسترسال لمقارنة شيئين من اختياركم (يمكن تقديم مقترحات)  وتحديد أوجه التشابه والاختلاف بينهما.( يمكن استعمال أساليب أخرى )</vt:lpstr>
      <vt:lpstr>من يتحدث باسترسال وبلغة سليمة لمقارنة الشيئين اللذين اختارهما؟ </vt:lpstr>
      <vt:lpstr>في نظركم، من الفائز في نشاط التحدث باسترسال؟</vt:lpstr>
      <vt:lpstr>Présentation PowerPoint</vt:lpstr>
      <vt:lpstr> في حصة اليوم، ستشكلون جملا من نص ثم تستثمرونه لغويا بعد فهم مضامينه. </vt:lpstr>
      <vt:lpstr>خذوا كراساتكم الصفحة -22-. اقرؤوا النص قراءة صامتة.</vt:lpstr>
      <vt:lpstr>قوموا بشكل الجمل غير المشكولة في النص. (سأسجلها على السبورة استعداد للتصحيح.)</vt:lpstr>
      <vt:lpstr>من يقوم إلى السبورة ويشكل الجملة الأولى؟ (مناقشة الجواب قبل الانتقال إلى الجملة الموالية.)</vt:lpstr>
      <vt:lpstr>صححوا أخطاءكم.</vt:lpstr>
      <vt:lpstr>من يقرأ النص بطلاقة  على كراسته؟ . (قراءتان  فقط). </vt:lpstr>
      <vt:lpstr>أجيبوا عن أسئلة  استثمار المعجم وفهم النص. </vt:lpstr>
      <vt:lpstr>نصحح. من يجيب عن السؤال الأول؟ (الانتقال إلى السؤال الموالي بعد مناقشة الأجوبة المقترحة.)</vt:lpstr>
      <vt:lpstr>صححوا على كراساتكم أسئلة المعجم. </vt:lpstr>
      <vt:lpstr>صححوا أسئلة الفهم.</vt:lpstr>
      <vt:lpstr>ننتقل إلى أسئلة استثمار الظواهر اللغوية. أجيبوا عن السؤالين 4 و5.</vt:lpstr>
      <vt:lpstr>نصحح جماعة. </vt:lpstr>
      <vt:lpstr>صححوا على كراساتكم.</vt:lpstr>
      <vt:lpstr>توجيه</vt:lpstr>
      <vt:lpstr>من يذكرنا  بتعريف "خطاطة نص"؟</vt:lpstr>
      <vt:lpstr>نتذكر جماعة. من يقرأ؟ </vt:lpstr>
      <vt:lpstr>لإنشاء خطاطة نص ، نحتاج إلى تحديد أفكاره.  من يذكرنا بخطوات تحديد الفكرة الرئيسة لفقرة؟ </vt:lpstr>
      <vt:lpstr>نتذكر جماعة.  من يقرأ؟ </vt:lpstr>
      <vt:lpstr>خذوا دفاتر القسم. وسجلوا تاريخ اليوم.</vt:lpstr>
      <vt:lpstr>سجلوا على دفاتركم الأفكار الرئيسة لنص " التمثيل " (3 أفكار)  ثم أنشئوا خطاطته. </vt:lpstr>
      <vt:lpstr>من يحدد الكلمات المفاتيح للفقرة الأولى ثم يقرأ فكرتها؟  (الانتقال إلى الفقرة الموالية بعد مناقشة الأفكار المقترحة.)</vt:lpstr>
      <vt:lpstr>من يقوم إلى السبورة لإنشاء خطاطة النص.</vt:lpstr>
      <vt:lpstr>هذا مقترح آخر.  من يقرأ؟ </vt:lpstr>
      <vt:lpstr>ننتقل إلى درس المصدر. حاولوا حفظ أوزان الأفعال وأوزان المصادر  الواردة في الجدول التالي:</vt:lpstr>
      <vt:lpstr>خذوا ألواحكم. سجلوا عليها مصدر الفعل التالي:</vt:lpstr>
      <vt:lpstr>سجلوا على ألواحكم  مصدر الفعل التالي:</vt:lpstr>
      <vt:lpstr>سجلوا على ألواحكم  مصدر الفعل التالي: </vt:lpstr>
      <vt:lpstr>سجلوا على ألواحكم  مصدر الفعل التالي:  </vt:lpstr>
      <vt:lpstr>سجلوا على ألواحكم  مصدر الفعل التالي: </vt:lpstr>
      <vt:lpstr>سجلوا على ألواحكم  مصدر الفعل التالي:</vt:lpstr>
      <vt:lpstr>ننتقل إلى درس الهمزة المتطرفة. من يذكرنا بأنشودة قواعد رسهما. </vt:lpstr>
      <vt:lpstr>رددوا جماعة. </vt:lpstr>
      <vt:lpstr> خذوا دفاتر القسم. سأملي عليكم فقرة. </vt:lpstr>
      <vt:lpstr>يفصل الأستاذ الحاسوب عن الشاشة ثم يسمع الفقرة قبل أن يمليها جملة جملة.</vt:lpstr>
      <vt:lpstr>من يقرأ؟  (مطالبة التلاميذ بعد ذلك بالتصحيح الفردي على دفاترهم.)</vt:lpstr>
      <vt:lpstr>من يحدد كلمة رسمت في آخرها همزة و يوضح لزملائه لم  رسمت بذلك الشكل؟</vt:lpstr>
      <vt:lpstr>من يعرب كلمة "الفرشات"؟ وآخر يعرب كلمة " المتفتحة".</vt:lpstr>
      <vt:lpstr>اختتام الحصة</vt:lpstr>
      <vt:lpstr>فيم تفيد  خطاطة النص؟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206</cp:revision>
  <dcterms:created xsi:type="dcterms:W3CDTF">2023-09-20T21:35:22Z</dcterms:created>
  <dcterms:modified xsi:type="dcterms:W3CDTF">2026-01-31T20:48:39Z</dcterms:modified>
</cp:coreProperties>
</file>