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67"/>
  </p:notesMasterIdLst>
  <p:handoutMasterIdLst>
    <p:handoutMasterId r:id="rId68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450" r:id="rId28"/>
    <p:sldId id="2147482509" r:id="rId29"/>
    <p:sldId id="2147482742" r:id="rId30"/>
    <p:sldId id="2147482743" r:id="rId31"/>
    <p:sldId id="2147482459" r:id="rId32"/>
    <p:sldId id="2147482726" r:id="rId33"/>
    <p:sldId id="2147482707" r:id="rId34"/>
    <p:sldId id="2147482628" r:id="rId35"/>
    <p:sldId id="2147482629" r:id="rId36"/>
    <p:sldId id="2147482713" r:id="rId37"/>
    <p:sldId id="2147482725" r:id="rId38"/>
    <p:sldId id="2147482730" r:id="rId39"/>
    <p:sldId id="2147482715" r:id="rId40"/>
    <p:sldId id="2147482731" r:id="rId41"/>
    <p:sldId id="2147482630" r:id="rId42"/>
    <p:sldId id="2147482634" r:id="rId43"/>
    <p:sldId id="2147482665" r:id="rId44"/>
    <p:sldId id="2147482635" r:id="rId45"/>
    <p:sldId id="2147482744" r:id="rId46"/>
    <p:sldId id="2147482717" r:id="rId47"/>
    <p:sldId id="2147482708" r:id="rId48"/>
    <p:sldId id="2147482452" r:id="rId49"/>
    <p:sldId id="2147482711" r:id="rId50"/>
    <p:sldId id="2147482736" r:id="rId51"/>
    <p:sldId id="2147482745" r:id="rId52"/>
    <p:sldId id="2147482531" r:id="rId53"/>
    <p:sldId id="2147482720" r:id="rId54"/>
    <p:sldId id="2147482666" r:id="rId55"/>
    <p:sldId id="2147482746" r:id="rId56"/>
    <p:sldId id="2147482747" r:id="rId57"/>
    <p:sldId id="2147482748" r:id="rId58"/>
    <p:sldId id="2147482738" r:id="rId59"/>
    <p:sldId id="2147482719" r:id="rId60"/>
    <p:sldId id="2147482704" r:id="rId61"/>
    <p:sldId id="2147482484" r:id="rId62"/>
    <p:sldId id="2147482724" r:id="rId63"/>
    <p:sldId id="2147482579" r:id="rId64"/>
    <p:sldId id="2147482710" r:id="rId65"/>
    <p:sldId id="2147482701" r:id="rId66"/>
  </p:sldIdLst>
  <p:sldSz cx="9144000" cy="6858000" type="screen4x3"/>
  <p:notesSz cx="6858000" cy="9144000"/>
  <p:embeddedFontLst>
    <p:embeddedFont>
      <p:font typeface="Dosis ExtraBold" pitchFamily="2" charset="0"/>
      <p:bold r:id="rId69"/>
    </p:embeddedFont>
    <p:embeddedFont>
      <p:font typeface="Microsoft Uighur" panose="02000000000000000000" pitchFamily="2" charset="-78"/>
      <p:regular r:id="rId70"/>
      <p:bold r:id="rId71"/>
    </p:embeddedFont>
    <p:embeddedFont>
      <p:font typeface="Sakkal Majalla" panose="02000000000000000000" pitchFamily="2" charset="-78"/>
      <p:regular r:id="rId72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3" autoAdjust="0"/>
    <p:restoredTop sz="94694"/>
  </p:normalViewPr>
  <p:slideViewPr>
    <p:cSldViewPr snapToGrid="0">
      <p:cViewPr varScale="1">
        <p:scale>
          <a:sx n="71" d="100"/>
          <a:sy n="71" d="100"/>
        </p:scale>
        <p:origin x="972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handoutMaster" Target="handoutMasters/handout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font" Target="fonts/font1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font" Target="fonts/font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906FA6C-7DC0-80FA-72DD-4673C7DAA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والتحدث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</a:t>
            </a:r>
            <a:r>
              <a:rPr lang="fr-FR" dirty="0"/>
              <a:t> </a:t>
            </a:r>
            <a:r>
              <a:rPr lang="ar-SA" dirty="0"/>
              <a:t>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232159" y="3380220"/>
            <a:ext cx="1375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الفن التشكيلي(ح4).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تحديد عناصر الخبر.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 مفردات  معجم الأسبوع.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"الفن التشكيلي".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خبر.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البداية،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اَلْإِنْسانُ </a:t>
            </a:r>
            <a:r>
              <a:rPr lang="ar-MA" sz="4000" dirty="0" err="1"/>
              <a:t>ٱلْقَديمُ</a:t>
            </a:r>
            <a:endParaRPr lang="ar-MA" sz="4000" dirty="0"/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اَلْفَنُّ</a:t>
            </a:r>
            <a:endParaRPr sz="4000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اَلْفَنُّ </a:t>
            </a:r>
            <a:r>
              <a:rPr lang="ar-MA" sz="4000" dirty="0" err="1">
                <a:sym typeface="Sakkal Majalla"/>
              </a:rPr>
              <a:t>ٱلتَّشْكيلِيُّ</a:t>
            </a:r>
            <a:endParaRPr lang="ar-MA" sz="4000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أَبْدَعَ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اَلْمَسْرَحُ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اَلرَّسْمُ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285907" y="4124513"/>
            <a:ext cx="2666031" cy="85125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اَلنُّقوشُ 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اَلْمَوْهِبَةُ</a:t>
            </a:r>
            <a:endParaRPr sz="4000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Calibri"/>
              </a:rPr>
              <a:t>اَلسّينِما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اَلْمَغاراتُ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اَلتَّعْبيرُ 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اَلنّادي </a:t>
            </a:r>
            <a:r>
              <a:rPr lang="ar-MA" sz="4000" dirty="0" err="1">
                <a:sym typeface="Sakkal Majalla"/>
              </a:rPr>
              <a:t>ٱلثَّقافِيُّ</a:t>
            </a:r>
            <a:endParaRPr lang="ar-MA" sz="4000" dirty="0"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36F71-82BF-31B9-85CC-853FE23B4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796C4-D569-E701-24A8-A2F03664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200B5D-1410-B983-61C3-FE8B7EDC21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EB2C47-A1F2-E9D5-5D86-4676B257F4E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B01B36-EECA-3FFB-76BB-14525009072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E25BC8-F7FE-E513-1023-0C315AD1CAB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340984-AE6B-06CD-643D-FF7809B70BD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9AE360-D69F-2451-956D-2B13DE478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202145-3414-54A6-D912-1321107B4B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E08E33-5256-B10B-FF49-07370FC1C1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88B023E-45DC-503E-758F-D32C701ADF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2E72FF-3110-3CA3-0AA2-7AAC0BCE3101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اَلْإِنْسانُ </a:t>
            </a:r>
            <a:r>
              <a:rPr lang="ar-MA" sz="4000" dirty="0" err="1"/>
              <a:t>ٱلْقَديمُ</a:t>
            </a:r>
            <a:endParaRPr lang="ar-MA" sz="4000" dirty="0"/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4A257DAD-9276-4998-E61B-2D9184AC68E2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اَلْفَنُّ</a:t>
            </a:r>
            <a:endParaRPr sz="4000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32692C3-416C-7F1B-D8BC-3D498A74A86D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اَلْفَنُّ </a:t>
            </a:r>
            <a:r>
              <a:rPr lang="ar-MA" sz="4000" dirty="0" err="1">
                <a:sym typeface="Sakkal Majalla"/>
              </a:rPr>
              <a:t>ٱلتَّشْكيلِيُّ</a:t>
            </a:r>
            <a:endParaRPr lang="ar-MA" sz="4000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FE139E3D-BA79-AEAD-924E-EAEC30D07F77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أَبْدَعَ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997070A6-D820-23BA-63DF-3DF9034EF1C9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اَلْمَسْرَحُ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849E091-6402-D1B1-93C7-D617B5D0FF86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اَلرَّسْمُ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5D55265-C389-3DE2-B05C-ADB1E5C0E99A}"/>
              </a:ext>
            </a:extLst>
          </p:cNvPr>
          <p:cNvSpPr txBox="1"/>
          <p:nvPr/>
        </p:nvSpPr>
        <p:spPr>
          <a:xfrm>
            <a:off x="3285907" y="4124513"/>
            <a:ext cx="2666031" cy="85125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اَلنُّقوشُ 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6DEEA17F-02F0-AB61-62C5-1FD8C56A9CE6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اَلْمَوْهِبَةُ</a:t>
            </a:r>
            <a:endParaRPr sz="4000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0E89BE7-9E94-3EF2-3E11-3A1A7118632B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Calibri"/>
              </a:rPr>
              <a:t>اَلسّينِما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AEE28D-E8DF-F7C4-1DDD-57D1CB330075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اَلْمَغاراتُ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FF1A05A-032D-3A34-8471-12B29D5CB26C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اَلتَّعْبيرُ 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337071-FB55-DEC4-950E-B91CB4E84180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اَلنّادي </a:t>
            </a:r>
            <a:r>
              <a:rPr lang="ar-MA" sz="4000" dirty="0" err="1">
                <a:sym typeface="Sakkal Majalla"/>
              </a:rPr>
              <a:t>ٱلثَّقافِيُّ</a:t>
            </a:r>
            <a:endParaRPr lang="ar-MA" sz="4000" dirty="0"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305480096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18BD7-734D-49AF-6DE2-7488805A3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22BB3-D554-F5A6-531D-478C985D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. اكتبوا فقرة باستعمال المفردات التالية. الفائز من استطاع كتابة فقرة منسجمة.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53842C-4A56-9E01-C2A6-6B2D9B6982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1FB38A-10DB-4298-08CD-B67DD7BD603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5F778B-8ABA-3824-FC4F-76F2F52A2F0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B83A21-2E8C-3A6C-CD3E-ED64854BF79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B25B2-80ED-EF33-EA55-4DEE8A06EDD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04A606-07D8-697F-9422-969503B0F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1AE5D6-6036-F972-98AB-4EEA33A1BB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57ACC4-9476-5204-0A60-70DAD5D740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4B815F-C870-33C8-7774-09CE1EC93C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D3F2FFD-E1BB-5FF2-6A49-C0610A88FB03}"/>
              </a:ext>
            </a:extLst>
          </p:cNvPr>
          <p:cNvSpPr txBox="1"/>
          <p:nvPr/>
        </p:nvSpPr>
        <p:spPr>
          <a:xfrm>
            <a:off x="450149" y="4192617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اَلْإِنْسانُ </a:t>
            </a:r>
            <a:r>
              <a:rPr lang="ar-MA" sz="4000" dirty="0" err="1"/>
              <a:t>ٱلْقَديمُ</a:t>
            </a:r>
            <a:endParaRPr lang="ar-MA" sz="4000" dirty="0"/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CECDB34E-84D1-47CC-F61F-F5FB7F0114D6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اَلْفَنُّ</a:t>
            </a:r>
            <a:endParaRPr sz="4000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5C271C10-289A-95B1-40C8-589A64E029F8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اَلْفَنُّ </a:t>
            </a:r>
            <a:r>
              <a:rPr lang="ar-MA" sz="4000" dirty="0" err="1">
                <a:sym typeface="Sakkal Majalla"/>
              </a:rPr>
              <a:t>ٱلتَّشْكيلِيُّ</a:t>
            </a:r>
            <a:endParaRPr lang="ar-MA" sz="4000" dirty="0">
              <a:sym typeface="Sakkal Majalla"/>
            </a:endParaRP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6FDF6255-751F-F576-49DC-F201D991728D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أَبْدَعَ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6A980969-B510-85E3-1CC7-8E8CA5E07B06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اَلْمَسْرَحُ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32F6D25-3B7C-FF38-64B5-4B469859E53C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اَلرَّسْمُ</a:t>
            </a:r>
            <a:endParaRPr lang="fr-FR" sz="4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D32603F-B7C2-ABCE-206E-06F89B739D2D}"/>
              </a:ext>
            </a:extLst>
          </p:cNvPr>
          <p:cNvSpPr txBox="1"/>
          <p:nvPr/>
        </p:nvSpPr>
        <p:spPr>
          <a:xfrm>
            <a:off x="3285907" y="4124513"/>
            <a:ext cx="2666031" cy="85125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/>
              <a:t>اَلنُّقوشُ 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E44A4CDB-CC5C-51C2-CF37-EEFF83F34FE8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Calibri"/>
              </a:rPr>
              <a:t>اَلْمَوْهِبَةُ</a:t>
            </a:r>
            <a:endParaRPr sz="4000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16A9D60-B0CC-932D-8EF0-B6C659BCE367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Calibri"/>
              </a:rPr>
              <a:t>اَلسّينَما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BC63623-2CBD-B105-D8FF-E2A885523281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 اَلْمَغاراتُ</a:t>
            </a:r>
            <a:endParaRPr lang="fr-FR" sz="40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49652AD-AB12-CF05-EF96-31D1638C7B92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اَلتَّعْبيرُ 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A4EE3E-21D4-28E9-F65A-02268FC9AF43}"/>
              </a:ext>
            </a:extLst>
          </p:cNvPr>
          <p:cNvSpPr txBox="1"/>
          <p:nvPr/>
        </p:nvSpPr>
        <p:spPr>
          <a:xfrm>
            <a:off x="450149" y="5422570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اَلنّادي </a:t>
            </a:r>
            <a:r>
              <a:rPr lang="ar-MA" sz="4000" dirty="0" err="1">
                <a:sym typeface="Sakkal Majalla"/>
              </a:rPr>
              <a:t>ٱلثَّقافِيُّ</a:t>
            </a:r>
            <a:endParaRPr lang="ar-MA" sz="4000" dirty="0"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15758336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الفن التشكيلي.(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الفن التشكيلي".  خذوا كراساتكم الصفحة –12-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F1D65C-DF24-A41A-C621-7A1AAF973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166" y="1910953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3" name="Image 12" descr="Une image contenant texte, lettre, liv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60B35DD-3539-9099-8F5F-B6708197E2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4532" y="2133771"/>
            <a:ext cx="2641599" cy="3977581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4" name="Image 13" descr="Une image contenant texte, lettre, liv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E67C5D-E1D7-6623-E475-6AC3813E41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97" y="2316651"/>
            <a:ext cx="2640717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استخرجوا من  الصفحة الأولى 4  كلمات  تنتمي إلى شبكة كلمة الفن.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2401193" y="3429000"/>
            <a:ext cx="4341614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شَبَكَةُ كَلِمَةِ "اَلْفَنِّ"</a:t>
            </a:r>
            <a:endParaRPr lang="fr-FR" sz="6000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8E9937-9E01-EAFF-7299-4EB6AE0F1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82" y="17212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975361" y="2580640"/>
            <a:ext cx="7013768" cy="27736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اَلتَّشْكيلِيُّ - اَلتَّعْبيرُ – اَلرُّسوماتُ- اَلْمَنْحوتاتُ - اَلْإِبْداعاتُ - نُقوشٌ   - يُحاكي - اَلصّورَةُ...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الفقرة الأولى  من النص عن مصدرين  يوافقان الوزنين التاليين وسجلوهما 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1EADD56-FEF6-EFF8-B3E8-B67DEE976E4B}"/>
              </a:ext>
            </a:extLst>
          </p:cNvPr>
          <p:cNvSpPr txBox="1">
            <a:spLocks/>
          </p:cNvSpPr>
          <p:nvPr/>
        </p:nvSpPr>
        <p:spPr>
          <a:xfrm>
            <a:off x="5505474" y="3310938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تَفْعيلٌ </a:t>
            </a:r>
            <a:endParaRPr lang="fr-FR" sz="7200" dirty="0"/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7A6E851-91DB-60B5-9BDC-57749DF43A1D}"/>
              </a:ext>
            </a:extLst>
          </p:cNvPr>
          <p:cNvSpPr txBox="1">
            <a:spLocks/>
          </p:cNvSpPr>
          <p:nvPr/>
        </p:nvSpPr>
        <p:spPr>
          <a:xfrm>
            <a:off x="1426320" y="3310938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تَفاعُلٌ </a:t>
            </a:r>
            <a:endParaRPr lang="fr-FR" sz="7200" dirty="0"/>
          </a:p>
        </p:txBody>
      </p:sp>
      <p:pic>
        <p:nvPicPr>
          <p:cNvPr id="13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84DA993-7386-D74F-B02C-F65ECC018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45644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2900" y="1738582"/>
            <a:ext cx="3838199" cy="2750451"/>
          </a:xfrm>
          <a:prstGeom prst="rect">
            <a:avLst/>
          </a:prstGeom>
        </p:spPr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2C03727D-A533-5F52-2B15-9A0C738D2185}"/>
              </a:ext>
            </a:extLst>
          </p:cNvPr>
          <p:cNvSpPr txBox="1">
            <a:spLocks/>
          </p:cNvSpPr>
          <p:nvPr/>
        </p:nvSpPr>
        <p:spPr>
          <a:xfrm>
            <a:off x="5419361" y="5119418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تَعْبيرٌ </a:t>
            </a:r>
            <a:endParaRPr lang="fr-FR" sz="7200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87C17733-1DF0-A06F-AEB5-5B18E4495273}"/>
              </a:ext>
            </a:extLst>
          </p:cNvPr>
          <p:cNvSpPr txBox="1">
            <a:spLocks/>
          </p:cNvSpPr>
          <p:nvPr/>
        </p:nvSpPr>
        <p:spPr>
          <a:xfrm>
            <a:off x="1580215" y="5119417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تَواصُلٌ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 طرح أسئلة حول النص. من يختار فقرة  ثم يطرح سؤالا عن مضمونها كما في المثال :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ٱلَّذي جَعَلَ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يَتَجاوَزُ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ٱلْحُدودَ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وَٱلْجُغْرافِيَّةَ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écriture manuscrite, Police, texte, calligraphie&#10;&#10;Le contenu généré par l’IA peut être incorrect.">
            <a:extLst>
              <a:ext uri="{FF2B5EF4-FFF2-40B4-BE49-F238E27FC236}">
                <a16:creationId xmlns:a16="http://schemas.microsoft.com/office/drawing/2014/main" id="{EC3189AE-8A3A-E599-5939-136192B952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465" y="1584000"/>
            <a:ext cx="6331777" cy="2671814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رقم-17- ودفاتر القسم. أجيبوا  عن الأسئلة الخمسة الأولى؟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220FCEA1-4FC0-FBA5-ADBD-9A3592DBF0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8942" y="1686891"/>
            <a:ext cx="3247139" cy="4642789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D5B4C2-61BC-3E88-1296-A72FA4C3A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6318" y="2348602"/>
            <a:ext cx="3385073" cy="335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السؤال ثم يجيب عنه بجملة مفيدة؟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213B08BC-60DE-352D-8A5F-1DF0AF347B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8942" y="1686891"/>
            <a:ext cx="3247139" cy="4642789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AEF7B3-3570-9F76-CB17-AA2034B02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6318" y="2348602"/>
            <a:ext cx="3385073" cy="335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(جواب السؤال الثالث في الشريحة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446285" y="1533847"/>
            <a:ext cx="724444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AutoNum type="arabicPeriod"/>
            </a:pP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ٱلْفَنُّ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ٱلتَّشْكيلِيُّ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لُغَةٌ تُساعِدُ عَلى  ٱلتَّعْبيرِ عَنْ  ٱلْمَشاعِرِ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وَٱلْأَفْكارِ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يَفْهَمُها جَميعُ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أَدى إِلى تَلاشي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ٱلْحُدودِ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وَٱلْجُغْرافِيَّةِ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يُمْكِنُ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ٱسْتِخْلاصُ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ٱلْفَراعِنَةَ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 يَمْلِكونَ حَضارَةً مُتَطَوِّرَةً تَجْمَعُ بَيْنَ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وَٱلْهَنْدَسَةِ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ٱلْمِعْمارِيَّةِ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وَأَنَّهُمْ كانوا يَهْتَمّونَ بِزَخْرَفَةِ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ٱلْقُبورِ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بِٱلنُّقوشِ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وَٱلرُّسوماتِ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تُعَبِّرُ عَنْ مُعْتَقَداتِهِمْ. </a:t>
            </a:r>
          </a:p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    مِنْ وَظائِفِ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حَسَبَ ٱلنَّصِّ، نَذْكُرُ : </a:t>
            </a:r>
          </a:p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-ٱلتَّعْبيرُ عَنِ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وَما يُخالِجُها مِنْ مَشاعِرَ وَمَواقِفَ.</a:t>
            </a:r>
          </a:p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- تَحْقيقُ ٱلتَّواصُلِ بَيْنَ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- تَجْسيدُ عَلاقَةِ ٱلْإِنْسانِ بِبيئَتِهِ...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08E2-F935-9524-AC4C-86761CC0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6FE0D-555E-41C8-05AC-A6D2983F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السؤال الثالث.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4BD6E7-738A-8D6D-068A-8FCE8DED7CD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93C6B8-80DB-243B-F3CD-CFA1C21B13F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9FF6C-67B2-C427-42A3-7D9D324A9BB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0559F-A1CF-D4C2-EE71-57F9089C4BF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E4CD5B-921E-1571-2F7B-0EB7AFA20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B4CE52-8AC9-F2B8-B1AF-92A3A113A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51B3C1-0AAF-99F4-4C4F-9E4C8130CB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588786-0FC4-3FDF-9BD2-5E56B34E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C42A4E-4CF7-656D-6B98-9AA67648BD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0CA8853-3764-517D-58F4-64B7CB48A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767853"/>
              </p:ext>
            </p:extLst>
          </p:nvPr>
        </p:nvGraphicFramePr>
        <p:xfrm>
          <a:off x="567416" y="1584000"/>
          <a:ext cx="7371861" cy="492033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216851">
                  <a:extLst>
                    <a:ext uri="{9D8B030D-6E8A-4147-A177-3AD203B41FA5}">
                      <a16:colId xmlns:a16="http://schemas.microsoft.com/office/drawing/2014/main" val="303231608"/>
                    </a:ext>
                  </a:extLst>
                </a:gridCol>
                <a:gridCol w="6155010">
                  <a:extLst>
                    <a:ext uri="{9D8B030D-6E8A-4147-A177-3AD203B41FA5}">
                      <a16:colId xmlns:a16="http://schemas.microsoft.com/office/drawing/2014/main" val="1804347261"/>
                    </a:ext>
                  </a:extLst>
                </a:gridCol>
              </a:tblGrid>
              <a:tr h="454229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16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fr-FR" sz="10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007" marR="64007" marT="0" marB="0"/>
                </a:tc>
                <a:tc>
                  <a:txBody>
                    <a:bodyPr/>
                    <a:lstStyle/>
                    <a:p>
                      <a:pPr marL="457200" marR="11303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مُمَيِّزاتُ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ٱلْفَنِّ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ٱلتَّشْكيلِيِّ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4007" marR="64007" marT="0" marB="0"/>
                </a:tc>
                <a:extLst>
                  <a:ext uri="{0D108BD9-81ED-4DB2-BD59-A6C34878D82A}">
                    <a16:rowId xmlns:a16="http://schemas.microsoft.com/office/drawing/2014/main" val="1049947865"/>
                  </a:ext>
                </a:extLst>
              </a:tr>
              <a:tr h="1363698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اَلْفَنُّ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ٱلتَّشْكيلِيُّ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مِصْرَ ٱلْقَديمَةِ.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4007" marR="64007" marT="0" marB="0" anchor="ctr"/>
                </a:tc>
                <a:tc>
                  <a:txBody>
                    <a:bodyPr/>
                    <a:lstStyle/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اِرْتَبطَ 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بِٱلْهَنْدَسَةِ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ٱلْمِعْمارِيَّةِ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اِسْتُخْدِمَ   في زَخْرَفَةِ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ٱلْقُبورِ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وَٱلْمَعابِدِ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اِتَّسَمَ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بِٱلنِّظامِ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وَٱلتَّناسُقِ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</a:t>
                      </a:r>
                    </a:p>
                  </a:txBody>
                  <a:tcPr marL="64007" marR="64007" marT="0" marB="0"/>
                </a:tc>
                <a:extLst>
                  <a:ext uri="{0D108BD9-81ED-4DB2-BD59-A6C34878D82A}">
                    <a16:rowId xmlns:a16="http://schemas.microsoft.com/office/drawing/2014/main" val="3967557506"/>
                  </a:ext>
                </a:extLst>
              </a:tr>
              <a:tr h="1519399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اَلْفَنُّ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ٱلتَّشْكيلِيُّ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عِنْدَ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ٱلْيونانِ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4007" marR="64007" marT="0" marB="0" anchor="ctr"/>
                </a:tc>
                <a:tc>
                  <a:txBody>
                    <a:bodyPr/>
                    <a:lstStyle/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رَصَدَ مَكامِنَ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ٱلْجَمالِ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ٱلطَّبيعَةِ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وَٱلْإِنْسانِ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اِسْتَخْدَمَ تَدَرُّجَ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ٱلْأَلْوانِ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وَٱلظِّلالَ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تَمَيَّزَ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ٱلنَّحْتُ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بِٱلْواقِعِيَّةِ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وَدِقَّةِ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ٱلْأَبْعادِ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10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007" marR="64007" marT="0" marB="0"/>
                </a:tc>
                <a:extLst>
                  <a:ext uri="{0D108BD9-81ED-4DB2-BD59-A6C34878D82A}">
                    <a16:rowId xmlns:a16="http://schemas.microsoft.com/office/drawing/2014/main" val="439709031"/>
                  </a:ext>
                </a:extLst>
              </a:tr>
              <a:tr h="1049572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اَلْفَنُّ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ٱلتَّشْكيلِيُّ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ٱلْمُعاصِرُ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4007" marR="64007" marT="0" marB="0" anchor="ctr"/>
                </a:tc>
                <a:tc>
                  <a:txBody>
                    <a:bodyPr/>
                    <a:lstStyle/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اِسْتَخْدَمَ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ٱلتِّكْنولوجِيا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وَٱلْبَرامِجَ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ٱلْحَديثَةَ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اِعْتَمَدَ عَلى  تَأْثيراتٍ ثُلاثِيَّةَ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ٱلْأَبْعادِ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وَعَلى 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ٱلصُّوَرِ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ٱلْمُتَحَرِّكَةِ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؛</a:t>
                      </a:r>
                    </a:p>
                    <a:p>
                      <a:pPr marL="800100" marR="113030" indent="-342900" algn="r" rtl="1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مَنَحَ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ٱلْفَنّانَ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أَساليبَ أَكْثَرَ دِقَّةً.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4007" marR="64007" marT="0" marB="0"/>
                </a:tc>
                <a:extLst>
                  <a:ext uri="{0D108BD9-81ED-4DB2-BD59-A6C34878D82A}">
                    <a16:rowId xmlns:a16="http://schemas.microsoft.com/office/drawing/2014/main" val="1735767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83816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جماعة مضامين النص. من يجيب عن السؤال التالي:  (استعملوا الأساليب التي تعلمتموها سابقا)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779906" y="3153680"/>
            <a:ext cx="7584188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أَوْجُهُ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ٱلتَّشابُهِ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وَٱلِاخْتِلافِ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ٱلْفَتْرَةِ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وَٱلْفَتْرَةِ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ٱلْمُعاصِرَةِ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خبر.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ستتدربون على كتابة  خبر عن حدث. من يذكرنا بمعنى الخبر؟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2D7A9-385B-0F75-F89B-0B250EC0392B}"/>
              </a:ext>
            </a:extLst>
          </p:cNvPr>
          <p:cNvSpPr txBox="1"/>
          <p:nvPr/>
        </p:nvSpPr>
        <p:spPr>
          <a:xfrm>
            <a:off x="779474" y="282883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بِٱلْخَبَرِ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33AEE7-A2DE-0A31-28AD-D4DDC44EDAC2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اَلْخَبَرُ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مَجْموعَةٌ مِنَ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حَدَثٍ أَوْ ظاهِرَةٍ يَتِمُّ تَبْليغُها لِلْغَيْرِ بِشَكْلٍ شَفَهِيٍّ أَوْ كِتابِيٍّ.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نتبعها لتحديد عناصر الخبر؟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ABC3AB-FB4E-33BF-8EBE-9350D1308AA5}"/>
              </a:ext>
            </a:extLst>
          </p:cNvPr>
          <p:cNvSpPr txBox="1"/>
          <p:nvPr/>
        </p:nvSpPr>
        <p:spPr>
          <a:xfrm>
            <a:off x="648510" y="3146614"/>
            <a:ext cx="779624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نَتَّبِعُها لِتَحْديدِ عَناصِرِ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A82332-40F5-A421-3422-AA1C8207A09B}"/>
              </a:ext>
            </a:extLst>
          </p:cNvPr>
          <p:cNvSpPr txBox="1"/>
          <p:nvPr/>
        </p:nvSpPr>
        <p:spPr>
          <a:xfrm>
            <a:off x="648510" y="2239105"/>
            <a:ext cx="7433314" cy="350734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مُخَطَّطاً شَمْسِيّاً وَأَضَعُ وَسَطَهُ عِبارَةَ "عَناصِرُ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"؛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عَنْ أَسْئِلَةِ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ٱلْمُخَطَّطِ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ٱلشَّمْسِيِّ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ماذا؟ مَنْ؟ مَتى؟ أَيْنَ؟ لِماذا؟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تَتَضَمَّنُ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ٱلْأَجْوِبَةَ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ٱلْمُقَدَّمَةَ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الأسئلة التي تساعدنا على  تحديد عناصر الخبر؟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D0F71-2289-95F3-F61E-DE0384369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130C2-54BB-509A-2CC0-2D3E7E6465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3891E-0F03-BCC3-392C-317B35D5A78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BFCE-0F16-FAE6-EDA9-38C3559D0B0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13908-BA78-F58F-CAF3-3ABF19D4DE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458879-7D30-751C-76BD-4491B1CF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B5690A-8BDA-0D33-58EF-FD24007D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F0DB2C-1F03-A9AC-B387-7558DB2C0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7C93F8-8C06-C7B3-3871-246116494B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010837-98E1-661D-9CA7-B96D865209BA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D726-E775-D18E-CE77-158E7AE2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915E1-B1DF-9860-FF8E-FDFA3332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أسئلة المخطط الشمسي لعناصر الخبر؟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9C7989-F1EA-FF88-BC77-D0D0902FE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EAB83F-5BE8-AB62-43F8-B6104170216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C581CE-CD6F-563C-FD4F-69F1A814595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89BAE2-2FA6-80FD-6116-BC6EC470454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FBC13-33B1-77E4-1C2D-68680AE83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510EDA-B519-FD4A-8954-5848BB858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89352B-E311-2858-8581-85D7521209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DC682-89D1-B712-FDE6-D5F7AEE9E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7896D7-23F8-8CD1-118C-F7939692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4203E309-0ABB-8BE6-776D-B678CA15FF31}"/>
              </a:ext>
            </a:extLst>
          </p:cNvPr>
          <p:cNvSpPr/>
          <p:nvPr/>
        </p:nvSpPr>
        <p:spPr>
          <a:xfrm>
            <a:off x="3643477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C7552E00-D8C7-7E8D-760C-A8C88543C3E6}"/>
              </a:ext>
            </a:extLst>
          </p:cNvPr>
          <p:cNvCxnSpPr>
            <a:cxnSpLocks/>
          </p:cNvCxnSpPr>
          <p:nvPr/>
        </p:nvCxnSpPr>
        <p:spPr>
          <a:xfrm flipV="1">
            <a:off x="4691825" y="2881133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1303F44A-6B80-832D-D8E3-4465403D9763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69A3145-F4DA-7221-5180-DE59A0611080}"/>
              </a:ext>
            </a:extLst>
          </p:cNvPr>
          <p:cNvSpPr/>
          <p:nvPr/>
        </p:nvSpPr>
        <p:spPr>
          <a:xfrm>
            <a:off x="5531081" y="2616818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52C35BD4-7A2A-F2A8-1663-817C3BA82D98}"/>
              </a:ext>
            </a:extLst>
          </p:cNvPr>
          <p:cNvCxnSpPr>
            <a:cxnSpLocks/>
          </p:cNvCxnSpPr>
          <p:nvPr/>
        </p:nvCxnSpPr>
        <p:spPr>
          <a:xfrm>
            <a:off x="4949762" y="4147166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2768F0E1-1655-41D9-7C41-6E9C85131C3D}"/>
              </a:ext>
            </a:extLst>
          </p:cNvPr>
          <p:cNvSpPr/>
          <p:nvPr/>
        </p:nvSpPr>
        <p:spPr>
          <a:xfrm>
            <a:off x="5967511" y="428457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BA8079DB-8B13-594E-9326-373CC6BBC9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36400" y="4879103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A57567D8-D638-BE90-581A-082731A561F5}"/>
              </a:ext>
            </a:extLst>
          </p:cNvPr>
          <p:cNvSpPr/>
          <p:nvPr/>
        </p:nvSpPr>
        <p:spPr>
          <a:xfrm>
            <a:off x="4029695" y="557337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9FECCE55-30F1-D846-B048-C184B88CF20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368D6037-2494-2103-E63B-F1B6306FACCC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137FA605-3E5B-D97F-FA1B-C82AFFEF87B3}"/>
              </a:ext>
            </a:extLst>
          </p:cNvPr>
          <p:cNvCxnSpPr>
            <a:cxnSpLocks/>
            <a:stCxn id="6" idx="1"/>
            <a:endCxn id="14" idx="5"/>
          </p:cNvCxnSpPr>
          <p:nvPr/>
        </p:nvCxnSpPr>
        <p:spPr>
          <a:xfrm rot="16200000" flipV="1">
            <a:off x="2996124" y="2754317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56E1E4B0-F7D4-29A8-8EAD-AC331127E9D1}"/>
              </a:ext>
            </a:extLst>
          </p:cNvPr>
          <p:cNvSpPr/>
          <p:nvPr/>
        </p:nvSpPr>
        <p:spPr>
          <a:xfrm>
            <a:off x="610750" y="2801460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49940F88-9C63-6107-8DA5-D78B5E11182E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A1EC4EA6-E3A8-04F0-2AA7-1C471E36C261}"/>
              </a:ext>
            </a:extLst>
          </p:cNvPr>
          <p:cNvSpPr/>
          <p:nvPr/>
        </p:nvSpPr>
        <p:spPr>
          <a:xfrm>
            <a:off x="5481431" y="5080776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E1D7A3B-0411-760F-68E1-F854782C895F}"/>
              </a:ext>
            </a:extLst>
          </p:cNvPr>
          <p:cNvSpPr/>
          <p:nvPr/>
        </p:nvSpPr>
        <p:spPr>
          <a:xfrm>
            <a:off x="1541205" y="5900526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C867A3C3-F658-7FEE-6BC1-39B78712DB23}"/>
              </a:ext>
            </a:extLst>
          </p:cNvPr>
          <p:cNvSpPr/>
          <p:nvPr/>
        </p:nvSpPr>
        <p:spPr>
          <a:xfrm>
            <a:off x="610749" y="4962964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81537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769-777F-909D-5476-13A281D2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012B-8BDA-6141-3FD4-1E9F2071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الصفحة" 21". من يقرأ التعليمة؟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3C609E-F05C-D400-1D91-A393C67FC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29D93-AC12-1B44-1B0A-38D184CDAC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8D069-162B-6712-5D78-25C6A28E5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B3A27-5F8F-D2F4-E2B1-916A2C7E8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89ED1-C2C8-AF0D-9F5F-98E1AF97B8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13FEF4-C31C-AF2E-3AD5-64A508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DE7988-E0D2-97B9-9D7A-E63400E808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967B1-7A5F-AE1A-AE1D-545084E8F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69E84-988E-EAEE-467F-0936DEE4E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capture d’écran, lettre, diagramme&#10;&#10;Le contenu généré par l’IA peut être incorrect.">
            <a:extLst>
              <a:ext uri="{FF2B5EF4-FFF2-40B4-BE49-F238E27FC236}">
                <a16:creationId xmlns:a16="http://schemas.microsoft.com/office/drawing/2014/main" id="{490F52BC-6D67-748E-E986-4AE4904CC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3459" y="1584000"/>
            <a:ext cx="3537932" cy="4938976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97F246-5C5C-17CF-40C6-D39448BDD3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2870" y="2534000"/>
            <a:ext cx="3537932" cy="24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8498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8755-63A5-B829-1891-296211E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460D8-D3E2-1607-795A-E05C2D7A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قوموا بتعبئة المخطط الشمسي.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EC95C6-380B-FA6E-1A9B-683BD72D7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323BD-D856-B770-3AB1-28C3C63DFDF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FBCD8-5B79-9903-66ED-E7E03F97599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5FF18-C0F9-7252-7510-8B5E9680591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E2B53-5035-CB97-9C85-B157AAB02C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A5D572-17C9-6580-A35B-4196516B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855F10-89BA-E4BC-844E-42DBAE2EF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BA7E5-7484-E7B4-5DE8-993F53BB1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3BA72-B1B7-50F2-BAFE-4F3AEBE39C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capture d’écran, lettre, diagramme&#10;&#10;Le contenu généré par l’IA peut être incorrect.">
            <a:extLst>
              <a:ext uri="{FF2B5EF4-FFF2-40B4-BE49-F238E27FC236}">
                <a16:creationId xmlns:a16="http://schemas.microsoft.com/office/drawing/2014/main" id="{8E1952C9-B5D5-980A-2A6F-0A82E41B86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3459" y="1584000"/>
            <a:ext cx="3537932" cy="4938976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83F1FE-B111-D422-31CF-9BC2F7577D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2870" y="2534000"/>
            <a:ext cx="3537932" cy="1448720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E0C88F02-0E54-BE4D-59A6-7F8D70D26F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" y="1323113"/>
            <a:ext cx="632368" cy="7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106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A1E4A-0847-F7EC-1FEA-14DE0985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88BF4-A694-1AA9-9461-806D9558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يجيب عن سؤال:  ماذا؟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تسجيل المقترحات المناسبة على السبورة قبل الانتقال إلى السؤال الموالي.)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E382D9-AC5D-ACDB-28AC-32B313AE3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17929F-244F-AE7D-18A8-FC442AFA5BF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CDF34-887E-440B-8A2D-8A9B37280A8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6B941-08B0-2EBB-A7D6-A0ECFC354AC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7FA553-C763-DEFA-3C54-7BFD2942935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8BB7CB-09AB-F1A7-8A5F-C4A0749CEC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EA989E-B2B0-D0D5-FE8E-6C78101877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5F27B2-D46B-5BE0-2509-93CCB4C05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390D3F-EE57-45DD-4F1F-CF85BC61F5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capture d’écran, lettre, diagramme&#10;&#10;Le contenu généré par l’IA peut être incorrect.">
            <a:extLst>
              <a:ext uri="{FF2B5EF4-FFF2-40B4-BE49-F238E27FC236}">
                <a16:creationId xmlns:a16="http://schemas.microsoft.com/office/drawing/2014/main" id="{A1005693-B0FE-2FDE-CBFC-AFA2D8E436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3459" y="1584000"/>
            <a:ext cx="3537932" cy="4938976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D7A508-4505-3BB2-0F36-672C02CD40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2870" y="2534000"/>
            <a:ext cx="3537932" cy="1448720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0514B4A-A028-5015-6651-1350450241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" y="1323113"/>
            <a:ext cx="632368" cy="7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5189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8CBC2-1768-5625-FCA9-C00EADBD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51CF63-16A9-D4C4-F01B-CEE3C73A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الحصيلة المسجلة على السبورة؟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CEB017-FF60-0930-0395-BEB3C64B12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B005E8-B2C3-EF6A-FEF6-D589D4C93A1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AE0E1-0AA3-4DDF-64E7-FAE3DBF6AED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7C702-5277-398E-C2CF-848F351B667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E09EAF-50B8-073E-BFCC-BC1BE7D223A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9F916A-BE57-B102-2097-1FBC538897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D1461-69D1-31E8-C8D1-4E874A01C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6E5B85-7A2A-AA07-A440-620F2E5B3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264419-471F-6115-EF14-66D2FFF412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A828A3-AFEF-1051-5A76-D82898E6466A}"/>
              </a:ext>
            </a:extLst>
          </p:cNvPr>
          <p:cNvSpPr txBox="1"/>
          <p:nvPr/>
        </p:nvSpPr>
        <p:spPr>
          <a:xfrm>
            <a:off x="729583" y="327092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ٱلْحَصيلَةَ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ٱلْمُسَجَّلَةَ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444891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F72E-20F2-E99C-3827-8E63BE3F1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1693F-CB7E-ABA0-CF26-694FEE85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بالمقترحات المسجلة على السبورة واكتبوا فقرة  على كراساتكم  لتقديم الخبر.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EFFE61-E3FB-2D0E-F2F0-5493747C5C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315ABA-5CD7-64ED-E2D9-7280EDEC047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19195-1EE3-19F5-D1B5-76FAE1FA5A3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2A8D9F-B277-482D-FC2F-7547513F59E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AB8DAC-2B95-F3F5-3A9C-8E1428A51DC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65613FB-464C-071C-88AE-5EE0C3315E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69E86A-7631-953C-A62E-D420DBD687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3AB25A-6F06-9238-0BCB-40AC58FA7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778FE3-E011-EC39-3082-4CA812D31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lettre, diagramme&#10;&#10;Le contenu généré par l’IA peut être incorrect.">
            <a:extLst>
              <a:ext uri="{FF2B5EF4-FFF2-40B4-BE49-F238E27FC236}">
                <a16:creationId xmlns:a16="http://schemas.microsoft.com/office/drawing/2014/main" id="{C00680A8-500C-29C5-26DF-4AEC0AD3D9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937" y="1472240"/>
            <a:ext cx="3537932" cy="4938976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9A9E15-277B-441C-0772-0C9293A107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3459" y="3814160"/>
            <a:ext cx="3628410" cy="1113440"/>
          </a:xfrm>
          <a:prstGeom prst="rect">
            <a:avLst/>
          </a:prstGeom>
        </p:spPr>
      </p:pic>
      <p:pic>
        <p:nvPicPr>
          <p:cNvPr id="14" name="Image 1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2FBFE3DC-27E0-D2E8-414C-D89B3B073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" y="1323113"/>
            <a:ext cx="632368" cy="7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2902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2407A-AC02-D971-268B-ED396CA12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95E8D-7281-F6FE-CAA8-B410560B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إنتاجه؟( تصحح الإنتاجات وفق العناصر التالية:)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777112-698A-63F3-5195-627EBE666F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FA551B-3CA9-C76A-5BDB-007E6C5154C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781CD3-33BA-962E-6601-808B4CC9408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AF73C7-A6CE-E808-B6C5-9DDA519C074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07727B-117E-CBDC-F4CA-E65D9E4D2FA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6DC0A8-2C65-8672-F3BD-A16E2E66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486271-2030-0288-B9E0-F1A01FE884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A3346B-4227-7AE5-1229-FD7AA3EB4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106A1F-7607-ACBC-A522-D23BB2E407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D4210EE-4F57-79B0-8FAE-029D32491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523797"/>
              </p:ext>
            </p:extLst>
          </p:nvPr>
        </p:nvGraphicFramePr>
        <p:xfrm>
          <a:off x="634134" y="2484120"/>
          <a:ext cx="7875731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5039">
                  <a:extLst>
                    <a:ext uri="{9D8B030D-6E8A-4147-A177-3AD203B41FA5}">
                      <a16:colId xmlns:a16="http://schemas.microsoft.com/office/drawing/2014/main" val="2677167573"/>
                    </a:ext>
                  </a:extLst>
                </a:gridCol>
                <a:gridCol w="960189">
                  <a:extLst>
                    <a:ext uri="{9D8B030D-6E8A-4147-A177-3AD203B41FA5}">
                      <a16:colId xmlns:a16="http://schemas.microsoft.com/office/drawing/2014/main" val="3959907345"/>
                    </a:ext>
                  </a:extLst>
                </a:gridCol>
                <a:gridCol w="6030503">
                  <a:extLst>
                    <a:ext uri="{9D8B030D-6E8A-4147-A177-3AD203B41FA5}">
                      <a16:colId xmlns:a16="http://schemas.microsoft.com/office/drawing/2014/main" val="3087891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نعم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337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أَجابَ عَنْ جَميعِ أَسْئِلَةِ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ٱلْمُخَطَّطِ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ٱلشَّمْسِيِّ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127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40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كانَتْ جُمَلُ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ٱلْفِقْرَةِ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مُنْسَجِمَةً؟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80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40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كانَتِ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ٱللُّغَةُ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سَليمَةً مِنَ ٱلْأَخْطاءِ؟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5189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04430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 " الفن التشكيلي"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أَفكارِ نَصِّ "اَلْفَنُّ </a:t>
            </a:r>
            <a:r>
              <a:rPr lang="ar-MA" dirty="0" err="1"/>
              <a:t>ٱلتَّشْكيلِيُّ</a:t>
            </a:r>
            <a:r>
              <a:rPr lang="ar-MA" dirty="0"/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الأسئلة التي تساعدنا على  تحديد عناصر الخبر؟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420C5C-6C24-C2A2-B44C-A803EF8F6917}"/>
              </a:ext>
            </a:extLst>
          </p:cNvPr>
          <p:cNvSpPr txBox="1"/>
          <p:nvPr/>
        </p:nvSpPr>
        <p:spPr>
          <a:xfrm>
            <a:off x="648510" y="26714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18166</TotalTime>
  <Words>1407</Words>
  <Application>Microsoft Office PowerPoint</Application>
  <PresentationFormat>Affichage à l'écran (4:3)</PresentationFormat>
  <Paragraphs>350</Paragraphs>
  <Slides>48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48</vt:i4>
      </vt:variant>
    </vt:vector>
  </HeadingPairs>
  <TitlesOfParts>
    <vt:vector size="74" baseType="lpstr">
      <vt:lpstr>Wingdings</vt:lpstr>
      <vt:lpstr>Sakkal Majalla</vt:lpstr>
      <vt:lpstr>Microsoft Uighur</vt:lpstr>
      <vt:lpstr>Dosis ExtraBold</vt:lpstr>
      <vt:lpstr>Aptos Display</vt:lpstr>
      <vt:lpstr>Calibri</vt:lpstr>
      <vt:lpstr>Arial</vt:lpstr>
      <vt:lpstr>Aptos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حاولوا الالتزام  بهذه السلوكات. سنحدد في نهاية الحصة الفائز بنجمة السلوك. </vt:lpstr>
      <vt:lpstr>ضعوا الكراسة والدفتر واللوحة في القمطر.</vt:lpstr>
      <vt:lpstr> في البداية، من يذكرنا بالمفردات الجديدة التي تعلمتموها في هذا الأسبوع . </vt:lpstr>
      <vt:lpstr>هذه بعضها. من يقرأ؟</vt:lpstr>
      <vt:lpstr>من يختار مفردة ويشرحها باستعمال المرادف أو الضد أو بتركيبها في جملة مفيدة؟</vt:lpstr>
      <vt:lpstr>خذوا دفاتر البحث . اكتبوا فقرة باستعمال المفردات التالية. الفائز من استطاع كتابة فقرة منسجمة.</vt:lpstr>
      <vt:lpstr> من يقرأ إنتاجه؟</vt:lpstr>
      <vt:lpstr> من الفائز في المسابقة؟ </vt:lpstr>
      <vt:lpstr>Présentation PowerPoint</vt:lpstr>
      <vt:lpstr>ستقومون باستثمار نص " الفن التشكيلي".  خذوا كراساتكم الصفحة –12-</vt:lpstr>
      <vt:lpstr>أعيدوا قراءة النص قراءة صامتة وسريعة.</vt:lpstr>
      <vt:lpstr>خذوا ألواحكم. استخرجوا من  الصفحة الأولى 4  كلمات  تنتمي إلى شبكة كلمة الفن.  </vt:lpstr>
      <vt:lpstr>ارفعوا ألواحكم. ( مناقشة الأجوبة المقترحة.)</vt:lpstr>
      <vt:lpstr>هذه مقترحات أخرى. من يقرأ؟ </vt:lpstr>
      <vt:lpstr>ابحثوا في الفقرة الأولى  من النص عن مصدرين  يوافقان الوزنين التاليين وسجلوهما  على ألواحكم.</vt:lpstr>
      <vt:lpstr>ارفعوا ألواحكم. ( مناقشة الأجوبة المقترحة.)</vt:lpstr>
      <vt:lpstr>نمر إلى  طرح أسئلة حول النص. من يختار فقرة  ثم يطرح سؤالا عن مضمونها كما في المثال :  </vt:lpstr>
      <vt:lpstr>خذوا الصفحة رقم-17- ودفاتر القسم. أجيبوا  عن الأسئلة الخمسة الأولى؟</vt:lpstr>
      <vt:lpstr>نصحح جماعة. من يقرأ السؤال ثم يجيب عنه بجملة مفيدة؟</vt:lpstr>
      <vt:lpstr>صححوا على دفاتركم. (جواب السؤال الثالث في الشريحة الموالية)</vt:lpstr>
      <vt:lpstr>صححوا السؤال الثالث.</vt:lpstr>
      <vt:lpstr>لنناقش جماعة مضامين النص. من يجيب عن السؤال التالي:  (استعملوا الأساليب التي تعلمتموها سابقا)</vt:lpstr>
      <vt:lpstr>Présentation PowerPoint</vt:lpstr>
      <vt:lpstr>في حصة الإنتاج الكتابي ستتدربون على كتابة  خبر عن حدث. من يذكرنا بمعنى الخبر؟</vt:lpstr>
      <vt:lpstr>نتذكر  جماعة. من يقرأ؟</vt:lpstr>
      <vt:lpstr>ما الخطوات التي نتبعها لتحديد عناصر الخبر؟</vt:lpstr>
      <vt:lpstr>نتذكر جماعة. من يقرأ؟ </vt:lpstr>
      <vt:lpstr>ما الأسئلة التي تساعدنا على  تحديد عناصر الخبر؟ </vt:lpstr>
      <vt:lpstr>من يقرأ أسئلة المخطط الشمسي لعناصر الخبر؟ </vt:lpstr>
      <vt:lpstr>خذوا كراساتكم الصفحة" 21". من يقرأ التعليمة؟</vt:lpstr>
      <vt:lpstr>قوموا بتعبئة المخطط الشمسي. </vt:lpstr>
      <vt:lpstr>نصحح جماعة. من يجيب عن سؤال:  ماذا؟  ( تسجيل المقترحات المناسبة على السبورة قبل الانتقال إلى السؤال الموالي.)</vt:lpstr>
      <vt:lpstr>من يقرأ الحصيلة المسجلة على السبورة؟</vt:lpstr>
      <vt:lpstr>استعينوا بالمقترحات المسجلة على السبورة واكتبوا فقرة  على كراساتكم  لتقديم الخبر.</vt:lpstr>
      <vt:lpstr>من يقرأ إنتاجه؟( تصحح الإنتاجات وفق العناصر التالية:)</vt:lpstr>
      <vt:lpstr>اختتام الحصة</vt:lpstr>
      <vt:lpstr>من يذكرنا بأهم أفكار نص " الفن التشكيلي"</vt:lpstr>
      <vt:lpstr>ما الأسئلة التي تساعدنا على  تحديد عناصر الخبر؟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206</cp:revision>
  <dcterms:created xsi:type="dcterms:W3CDTF">2023-09-20T21:35:22Z</dcterms:created>
  <dcterms:modified xsi:type="dcterms:W3CDTF">2026-01-31T20:53:46Z</dcterms:modified>
</cp:coreProperties>
</file>