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88"/>
  </p:notesMasterIdLst>
  <p:handoutMasterIdLst>
    <p:handoutMasterId r:id="rId89"/>
  </p:handoutMasterIdLst>
  <p:sldIdLst>
    <p:sldId id="2147482669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667" r:id="rId28"/>
    <p:sldId id="2147482721" r:id="rId29"/>
    <p:sldId id="2147482450" r:id="rId30"/>
    <p:sldId id="2147482459" r:id="rId31"/>
    <p:sldId id="2147482460" r:id="rId32"/>
    <p:sldId id="2147482692" r:id="rId33"/>
    <p:sldId id="2147482694" r:id="rId34"/>
    <p:sldId id="2147482466" r:id="rId35"/>
    <p:sldId id="2147482695" r:id="rId36"/>
    <p:sldId id="2147482723" r:id="rId37"/>
    <p:sldId id="2147482724" r:id="rId38"/>
    <p:sldId id="2147482726" r:id="rId39"/>
    <p:sldId id="2147482591" r:id="rId40"/>
    <p:sldId id="2147482728" r:id="rId41"/>
    <p:sldId id="2147482730" r:id="rId42"/>
    <p:sldId id="2147482731" r:id="rId43"/>
    <p:sldId id="2147482755" r:id="rId44"/>
    <p:sldId id="2147482756" r:id="rId45"/>
    <p:sldId id="2147482757" r:id="rId46"/>
    <p:sldId id="2147482758" r:id="rId47"/>
    <p:sldId id="2147482759" r:id="rId48"/>
    <p:sldId id="2147482594" r:id="rId49"/>
    <p:sldId id="2147482760" r:id="rId50"/>
    <p:sldId id="2147482595" r:id="rId51"/>
    <p:sldId id="2147482697" r:id="rId52"/>
    <p:sldId id="2147482638" r:id="rId53"/>
    <p:sldId id="2147482641" r:id="rId54"/>
    <p:sldId id="2147482639" r:id="rId55"/>
    <p:sldId id="2147482735" r:id="rId56"/>
    <p:sldId id="2147482761" r:id="rId57"/>
    <p:sldId id="2147482698" r:id="rId58"/>
    <p:sldId id="2147482452" r:id="rId59"/>
    <p:sldId id="2147482699" r:id="rId60"/>
    <p:sldId id="2147482580" r:id="rId61"/>
    <p:sldId id="2147482644" r:id="rId62"/>
    <p:sldId id="2147482739" r:id="rId63"/>
    <p:sldId id="2147482646" r:id="rId64"/>
    <p:sldId id="2147482647" r:id="rId65"/>
    <p:sldId id="2147482648" r:id="rId66"/>
    <p:sldId id="2147482763" r:id="rId67"/>
    <p:sldId id="2147482762" r:id="rId68"/>
    <p:sldId id="2147482764" r:id="rId69"/>
    <p:sldId id="2147482765" r:id="rId70"/>
    <p:sldId id="2147482766" r:id="rId71"/>
    <p:sldId id="2147482767" r:id="rId72"/>
    <p:sldId id="2147482768" r:id="rId73"/>
    <p:sldId id="2147482769" r:id="rId74"/>
    <p:sldId id="2147482770" r:id="rId75"/>
    <p:sldId id="2147482771" r:id="rId76"/>
    <p:sldId id="2147482740" r:id="rId77"/>
    <p:sldId id="2147482650" r:id="rId78"/>
    <p:sldId id="2147482772" r:id="rId79"/>
    <p:sldId id="2147482663" r:id="rId80"/>
    <p:sldId id="2147482664" r:id="rId81"/>
    <p:sldId id="2147482704" r:id="rId82"/>
    <p:sldId id="2147482654" r:id="rId83"/>
    <p:sldId id="2147482773" r:id="rId84"/>
    <p:sldId id="2147482579" r:id="rId85"/>
    <p:sldId id="2147482706" r:id="rId86"/>
    <p:sldId id="2147482701" r:id="rId87"/>
  </p:sldIdLst>
  <p:sldSz cx="9144000" cy="6858000" type="screen4x3"/>
  <p:notesSz cx="6858000" cy="9144000"/>
  <p:embeddedFontLst>
    <p:embeddedFont>
      <p:font typeface="Dosis ExtraBold" pitchFamily="2" charset="0"/>
      <p:bold r:id="rId90"/>
    </p:embeddedFont>
    <p:embeddedFont>
      <p:font typeface="Microsoft Uighur" panose="02000000000000000000" pitchFamily="2" charset="-78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FFFFFF"/>
    <a:srgbClr val="F2F2F2"/>
    <a:srgbClr val="56B64A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5" autoAdjust="0"/>
    <p:restoredTop sz="94694"/>
  </p:normalViewPr>
  <p:slideViewPr>
    <p:cSldViewPr snapToGrid="0">
      <p:cViewPr varScale="1">
        <p:scale>
          <a:sx n="71" d="100"/>
          <a:sy n="71" d="100"/>
        </p:scale>
        <p:origin x="1074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handoutMaster" Target="handoutMasters/handout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.fntdata"/><Relationship Id="rId95" Type="http://schemas.openxmlformats.org/officeDocument/2006/relationships/theme" Target="theme/theme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2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29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2BB551-D487-30CD-BCDC-73DADF3BC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02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 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الهمزة المتطرفة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عناصر الخبر.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 الهمزة المتطرفة بشكل صحيح.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عناصر الخبر.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633861" y="340807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630713" y="4377032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C462-33D6-5443-7641-8852CB58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006B59F-B947-A4D7-5BA1-40451048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شفهيا. خذوا  كراساتكم ودفاتر البحث.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1B4AB0-DBCE-E1AF-F211-0DE72EA0EEB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D43356-CB40-9B6D-E242-A9ECFDB555B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D6D7D-008C-AFDB-102C-D620651128F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9C5A8-09E1-2EDA-65DB-A5DE9D3D3B5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720C84-00E7-892D-1715-E567EB430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9781FF-1188-161A-47DE-B95052FEE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E7ECA-1A77-2187-36B8-5BF3C1606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9C188E-1F9D-1D98-49FE-D36FD00751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87D9006B-16C9-22F9-FE9E-1D520822B1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9A3BAA18-42D4-3033-2033-E7AD3DE509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6" y="1788160"/>
            <a:ext cx="3407426" cy="4770397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521818-BF3A-B126-DE62-F88501B127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719" y="5841999"/>
            <a:ext cx="3413943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6449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658C-C0EC-7FD3-4A17-D7C65AED1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A619556-6001-E775-5A71-078295CB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70454"/>
            <a:ext cx="7209032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مصدر فعل " مثل" ثم يركبه في جملة ؟( مناقشة الأجوبة ثم الانتقال إلى الفعل الموالي.)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BE0E99-ECAD-1C75-9661-1A3B716F84A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A0C516-EE60-84D3-65BF-EEED8B361A2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5EF9A4-BD7D-C4C0-8343-FB6ED73093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65BC5A-EC3C-E3A6-8DB9-C75D1BA055D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D5633D-B540-EED1-472A-423FE908C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1A1B02-41B9-5AC2-9926-46586A9098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FB002A-127E-3DE4-A94C-FA483EB647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CEAB43-BBE7-7626-7D59-04E4270AB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CCE147A-DF7F-0773-4056-A86DAE1F5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B8C6FF4-B7BE-2B90-A059-72A2495E7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537" y="2861242"/>
            <a:ext cx="7674975" cy="1562235"/>
          </a:xfrm>
          <a:prstGeom prst="roundRect">
            <a:avLst>
              <a:gd name="adj" fmla="val 16667"/>
            </a:avLst>
          </a:prstGeom>
          <a:ln w="38100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31604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الطلاقة. من يقرأ النص؟ الفائز من لم يرتكب أي خطأ.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3DADAA-A492-459C-1DC2-65DC4F4237E5}"/>
              </a:ext>
            </a:extLst>
          </p:cNvPr>
          <p:cNvSpPr txBox="1"/>
          <p:nvPr/>
        </p:nvSpPr>
        <p:spPr>
          <a:xfrm>
            <a:off x="497840" y="1704227"/>
            <a:ext cx="7972436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خِلالَ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ٱلِابْتِدائِيَّةِ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في قَلْبِ مُحَمَّدٍ حُلْمٌ يَتَوَهَّجُ كَشُعْلَةٍ لا تَنْطَفِئُ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يُريدُ أَنْ يَغْدُوَ كاتِباً تَتَناقَلُ ٱلْأَجْيالُ إِبْداعاتِهِ.</a:t>
            </a:r>
          </a:p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سارَ مُحَمَّدٌ في مَسيرَتِهِ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بِخُطىً واثِقَةٍ، وَقَدْ تَمَيَّزَ بِعِشْقِهِ لِلْمُطالَعَةِ حَتّى باتَتِ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رِفاقَ وَحْدَتِهِ وَأُنْسَ سَهَراتِهِ. دَأَبَ عَلى أَنْ يَجْعَلَ مِنْ كُلِّ يَوْمٍ مَحَطَّةً لِلْمُراجَعَةِ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وَٱلتَّحْصيلِ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راسِماً بِيَدَيْهِ مَعالِمَ مُسْتَقْبَلِهِ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ٱلزّاهِرِ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وَلَمّا بَلَغَ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ٱلثّانَوِيَّةَ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بَدَأَتْ رِحْلَتُهُ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تَتَبَلْوَرُ،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فَكَتَبَ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قِصَصاً خَيالِيَّةً ساحِرَةً لِلصِّغارِ، تَتَراقَصُ كَلِماتُها عَلى صَفَحاتِ مَجَلّاتِهِم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ٱلْمَحْبوبَةِ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لْتَحَقَ بَعْدَ ذلِكَ بِكُلِّيَّةِ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ٱلْآدابِ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نَهَلَ مِنْ يَنابيعِ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نالَ شَهادَةَ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ٱلدُّكْتوراه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تَتْويجاً لِجُهودِهِ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ٱلْحَثيثَةِ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وَمَعَ تَعاقُبِ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ٱلْأَيّامِ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مُحَمَّدٌ يَخوضُ في مَواضيعَ شَتّى، مُؤَلِّفاً كُتُباً نافِعَةً تُثْري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ٱلْعُقولَ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وَتُنيرُ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وَما لَبِثَ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ٱسْمُهُ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تَأَلَّقَ في سَماءِ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ٱلْأَدَبِ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مُتَرَبِّعاً عَلى صَفَحاتِ أَعْرَقِ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ٱلْمَجَلّاتِ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وَأَشْهَرِها، مُحَقِّقاً بِذلِكَ حُلْمَ ٱلطُّفولَةِ ٱلَّذي ظَلَّ يُراوِدُهُ مُنْذُ نُعومَةِ أَظْفارِهِ.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17B08-98F3-56F7-0FF7-2B1B4AE7D7A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CA03A-C051-006E-1DA2-2B810536012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2A35-C2F4-B5AC-8B9F-0885A1AE06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9CD85-4686-B2F0-634B-8B0F452A7F1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27042CB-46A6-3C4D-AE19-925746B1E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2163A1-EAD5-C892-9341-C4C8F44C6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ED8A32-079D-9F54-D07D-01FF3AB55F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E364AD-2EBA-9964-4507-26B1154C79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4ECD0C-4E1B-52B0-3758-AB525F9C0A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8CF575B-BBEB-66FD-AB62-36115FC81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حددوا على دفاتر البحث الفكرة العامة للنص.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1EA7C8-8AFE-03DE-F032-37CAC18A4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A7DEC-1047-058F-214B-1C79721A8F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88FA6-EA9D-5770-E1A9-E8B214D7AD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07F6B-349C-F410-B2AE-0074B69B3E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A988B5-EE49-937C-A118-67CDB2FBCCC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020FC5-D5DE-82DC-A182-368C3E9D8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9C19A-1F5D-DE38-C1B1-AEF70B051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333C-86F6-D3C5-F232-D83330779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7DE8A4-C221-5AFD-BDBD-4FCAC7806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7D1D4D-9FDA-D97C-F22F-48105AF7D382}"/>
              </a:ext>
            </a:extLst>
          </p:cNvPr>
          <p:cNvSpPr txBox="1"/>
          <p:nvPr/>
        </p:nvSpPr>
        <p:spPr>
          <a:xfrm>
            <a:off x="1709648" y="5408654"/>
            <a:ext cx="55215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ٱلْفِكْرَةَ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ٱلنَّصُّ.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0A048A-63A6-D748-B70A-8C417D9A9152}"/>
              </a:ext>
            </a:extLst>
          </p:cNvPr>
          <p:cNvSpPr txBox="1"/>
          <p:nvPr/>
        </p:nvSpPr>
        <p:spPr>
          <a:xfrm>
            <a:off x="416560" y="1568351"/>
            <a:ext cx="7708299" cy="3737134"/>
          </a:xfrm>
          <a:prstGeom prst="roundRect">
            <a:avLst>
              <a:gd name="adj" fmla="val 6229"/>
            </a:avLst>
          </a:prstGeom>
          <a:noFill/>
          <a:ln w="28575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خِلالَ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ٱلِابْتِدائِيَّةِ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في قَلْبِ مُحَمَّدٍ حُلْمٌ يَتَوَهَّجُ كَشُعْلَةٍ لا تَنْطَفِئُ. يُريدُ أَنْ يَغْدُوَ كاتِباً تَتَناقَلُ ٱلْأَجْيالُ إِبْداعاتِهِ.</a:t>
            </a:r>
          </a:p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سارَ مُحَمَّدٌ في مَسيرَتِهِ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ٱلْعِلْمِيَّةِ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بِخُطىً واثِقَةٍ، وَقَدْ تَمَيَّزَ بِعِشْقِهِ لِلْمُطالَعَةِ حَتّى باتَتِ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رِفاقَ وَحْدَتِهِ وَأُنْسَ سَهَراتِهِ. دَأَبَ عَلى أَنْ يَجْعَلَ مِنْ كُلِّ يَوْمٍ مَحَطَّةً لِلْمُراجَعَةِ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وَٱلتَّحْصيلِ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راسِماً بِيَدَيْهِ مَعالِمَ مُسْتَقْبَلِهِ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ٱلْمِهْنِيِّ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ٱلزّاهِرِ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وَلَمّا بَلَغَ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ٱلثّانَوِيَّةَ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بَدَأَتْ رِحْلَتُهُ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تَتَبَلْوَرُ، فَكَتَبَ قِصَصاً خَيالِيَّةً ساحِرَةً لِلصِّغارِ، تَتَراقَصُ كَلِماتُها عَلى صَفَحاتِ مَجَلّاتِهِمُ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ٱلْمَحْبوبَةِ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اِلْتَحَقَ بَعْدَ ذلِكَ بِكُلِّيَّةِ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ٱلْآدابِ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نَهَلَ مِنْ يَنابيعِ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حَتّى نالَ شَهادَةَ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ٱلدُّكْتوراه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تَتْويجاً لِجُهودِهِ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ٱلْحَثيثَةِ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وَمَعَ تَعاقُبِ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ٱلْأَيّامِ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بَدَأَ مُحَمَّدٌ يَخوضُ في مَواضيعَ شَتّى، مُؤَلِّفاً كُتُباً نافِعَةً تُثْري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ٱلْعُقولَ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وَتُنيرُ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ٱلدُّروبَ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وَما لَبِثَ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ٱسْمُهُ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تَأَلَّقَ في سَماءِ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ٱلْأَدَبِ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مُتَرَبِّعاً عَلى صَفَحاتِ أَعْرَقِ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ٱلْمَجَلّاتِ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وَأَشْهَرِها، مُحَقِّقاً بِذلِكَ حُلْمَ ٱلطُّفولَةِ ٱلَّذي ظَلَّ يُراوِدُهُ مُنْذُ نُعومَةِ أَظْفارِهِ</a:t>
            </a:r>
            <a:r>
              <a:rPr lang="ar-MA" sz="2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DCAB29-A1DA-95B3-D297-973615568615}"/>
              </a:ext>
            </a:extLst>
          </p:cNvPr>
          <p:cNvSpPr txBox="1"/>
          <p:nvPr/>
        </p:nvSpPr>
        <p:spPr>
          <a:xfrm>
            <a:off x="1934125" y="3191006"/>
            <a:ext cx="4941287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لِلنَّصِّ.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الهمزة المتطرفة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86480"/>
            <a:ext cx="703131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من مكون الإملاء، ستتعلمون طريقة بسيطة لرسم الهمزة  في آخر الكلمة.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B1AB3-79CA-FCC9-5BD9-1BB7834C70E7}"/>
              </a:ext>
            </a:extLst>
          </p:cNvPr>
          <p:cNvSpPr/>
          <p:nvPr/>
        </p:nvSpPr>
        <p:spPr>
          <a:xfrm>
            <a:off x="1349502" y="2696747"/>
            <a:ext cx="5965753" cy="217849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في آخِرِ ٱلْكَلِمَةِ (اَلْهَمْزَةُ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ٱلْمُتَطَرِّفَةُ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بمختلف أشكال رسم الهمزة في آخر الكلمة.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D21ED9-E569-5B8F-83C9-A85496FAA06E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أَشْكالُ رَسْمِ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آخِرِ ٱلْكَلِمَةِ؟ 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738A-C95C-F721-2E6A-EB31B36A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BD5A1-A18D-1E11-F292-C324769C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C5C74F-0829-9485-15E0-D279F1F431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EEEDE9-63C8-865C-63CB-9B92385543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C6C77-FDDB-F08E-B204-A89AFDF311E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AD2336-CB8E-AFC4-D0CD-7827B4ED134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D54384-B5D6-26ED-6FC9-CD52AEFB203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73A853-69F0-C974-C027-ED49278120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C138EF-FC3F-95B4-122B-1BA97B6D3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4D629-9EFF-2B7A-0340-1B0B5033C7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4206C9-4161-BCCF-2664-41F4CD048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4BB1BD3-487F-4C42-DD2F-276C54F3FCB2}"/>
              </a:ext>
            </a:extLst>
          </p:cNvPr>
          <p:cNvSpPr/>
          <p:nvPr/>
        </p:nvSpPr>
        <p:spPr>
          <a:xfrm>
            <a:off x="877489" y="2213810"/>
            <a:ext cx="6611021" cy="40709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آخِرِ ٱلْكَلِمَةِ عَلى: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اَلْأَلِفِ(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اَلْياءِ(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اَلْواوِ(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اَلسَّطْرِ(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  <a:p>
            <a:pPr algn="ctr" rtl="1"/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45359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084-4A81-3B30-8A6C-F7927E0E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2EECAF-F5FD-8A5B-E9E6-734E31E96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 إلى السؤال التالي: كيف نحدد الرسم المناسب للهمزة في آخر الكلمة؟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36C79-6964-71AE-691B-3063E35184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85A522-AB73-0E80-FF51-9F1B46E8AD2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2B804-50B7-0943-B87B-98812B524D7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5B0CE0-2A2D-D30E-5288-98126032D6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CD4ED6-ECB6-2610-0FC6-4156330BA8E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8EE3-61E7-572D-7F26-1468B4D9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AD7FE5-3383-1573-E166-065BC1148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734D40-DA25-87C5-64A4-EDF813822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4BF5E5-384E-5BAE-3555-73A36F8C4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FED9174-1333-6F5C-CC78-5810FAEE2F96}"/>
              </a:ext>
            </a:extLst>
          </p:cNvPr>
          <p:cNvSpPr/>
          <p:nvPr/>
        </p:nvSpPr>
        <p:spPr>
          <a:xfrm>
            <a:off x="648510" y="3429000"/>
            <a:ext cx="7856374" cy="12269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كَيفَ نُحَدِّدُ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لِلْهَمْزَةِ في آخِرِ ٱلْكَلِمَةِ؟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214692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6609C-6D2F-DA64-7A4D-1B340CA9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39A81-70D7-8A21-4325-5AD5772D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كيف سأحدد الرسم المناسب للهمزة في آخر الكلمة التالية: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E8098B-611E-CBE3-1288-3B81248228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9313F3-214F-73EB-E254-8C9AA9D81A6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79A614-0426-4B98-1124-405D86C6D81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1D075-2DF7-0916-A829-AC6F6EA31E5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3DF70-6B8A-C330-DCB3-95D46CDF84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29D8-4290-40FF-EC31-30C3286667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A200DC-CF5A-618A-CD76-57B9993A2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A34889-23F2-AEAE-229F-2E9A75159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6A6F04-D307-D1AC-A752-868E9CF76B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845914-81CD-4977-1CF0-68277351EA28}"/>
              </a:ext>
            </a:extLst>
          </p:cNvPr>
          <p:cNvSpPr/>
          <p:nvPr/>
        </p:nvSpPr>
        <p:spPr>
          <a:xfrm>
            <a:off x="2272724" y="2895188"/>
            <a:ext cx="4264090" cy="217501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أَنْشَـ....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818965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8B7E-4F1E-46EC-1E37-D4FA8C6A5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AC4D27-F875-E78B-AD03-EF3425CD9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أحدد حركة الحرف الذي قبل الهمزة ( قبل الأخير).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665610-604A-2961-AFFB-CAB16618B5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485AC2-4378-1380-FF2B-01C681180A4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97DBD7-1F59-FB91-EBF6-B78DA02AB9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F1363-77AC-6D30-720D-9206A98AB2D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BADD1A-B337-08F1-4797-9C221C9ED9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2C9193-2651-DEE2-52A8-59B81A655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667ADE-3783-51B8-FEBC-2332187D83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4E2BB5-2BE6-C047-530E-7AE24A3FD8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8F9AA34-F356-5A08-EFBE-C3059EF70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B09572E-D364-8A37-712E-B2B6974A8190}"/>
              </a:ext>
            </a:extLst>
          </p:cNvPr>
          <p:cNvSpPr/>
          <p:nvPr/>
        </p:nvSpPr>
        <p:spPr>
          <a:xfrm>
            <a:off x="2272724" y="3265223"/>
            <a:ext cx="4264090" cy="174482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أَنْشَـ....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696DD7A-1763-6143-88F7-E79BDF6F22CD}"/>
              </a:ext>
            </a:extLst>
          </p:cNvPr>
          <p:cNvCxnSpPr>
            <a:cxnSpLocks/>
          </p:cNvCxnSpPr>
          <p:nvPr/>
        </p:nvCxnSpPr>
        <p:spPr>
          <a:xfrm>
            <a:off x="3760957" y="3118868"/>
            <a:ext cx="643812" cy="592262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5CC731F0-78A1-1E25-66B1-DF7F9BCADF03}"/>
              </a:ext>
            </a:extLst>
          </p:cNvPr>
          <p:cNvSpPr/>
          <p:nvPr/>
        </p:nvSpPr>
        <p:spPr>
          <a:xfrm>
            <a:off x="1484287" y="2262803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اَلْفَتْحَةُ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66569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05875-73C7-72FE-C104-15DD9318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0B14A8-400A-8860-6B39-9AC2EC3F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أحدد الرسم المناسب من خلال اللائحة جانبه.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54823B-71F5-5421-48B7-6F1A046BD6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978558-9AC7-6F44-B3C4-D5FEA0BD182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28B278-408B-588D-F9D8-09B4532B19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9FBF6-0684-0348-E30D-E0A2133E4AB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CACC40-1B09-601A-B2FB-855BB635E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5424E9-DB9E-CC5D-BAAE-20C16A380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9039A7-B392-2F9C-ECAE-5C16DAC9E7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623D6F-230C-C187-E616-F079B8CD89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7EB331B-95B4-3462-0A8B-268663674B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8C1FC90-6E69-C2CB-73EC-27137DFD69C3}"/>
              </a:ext>
            </a:extLst>
          </p:cNvPr>
          <p:cNvSpPr/>
          <p:nvPr/>
        </p:nvSpPr>
        <p:spPr>
          <a:xfrm>
            <a:off x="5863715" y="3623583"/>
            <a:ext cx="2290665" cy="114645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أَنْشَـ....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5ADD2A8-87EA-06B2-5867-7383B3AC5635}"/>
              </a:ext>
            </a:extLst>
          </p:cNvPr>
          <p:cNvCxnSpPr>
            <a:cxnSpLocks/>
          </p:cNvCxnSpPr>
          <p:nvPr/>
        </p:nvCxnSpPr>
        <p:spPr>
          <a:xfrm>
            <a:off x="6777060" y="3463563"/>
            <a:ext cx="323781" cy="526472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9C0BBA7F-A1EB-BD96-0284-E56ED3EF37A2}"/>
              </a:ext>
            </a:extLst>
          </p:cNvPr>
          <p:cNvSpPr/>
          <p:nvPr/>
        </p:nvSpPr>
        <p:spPr>
          <a:xfrm>
            <a:off x="5433989" y="2445837"/>
            <a:ext cx="2361974" cy="508750"/>
          </a:xfrm>
          <a:prstGeom prst="wedgeEllipseCallout">
            <a:avLst>
              <a:gd name="adj1" fmla="val 6956"/>
              <a:gd name="adj2" fmla="val 15420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اَلْفَتْحَةُ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1DF557-3ADB-83C3-F6C1-85FDF342869C}"/>
              </a:ext>
            </a:extLst>
          </p:cNvPr>
          <p:cNvSpPr txBox="1"/>
          <p:nvPr/>
        </p:nvSpPr>
        <p:spPr>
          <a:xfrm>
            <a:off x="491858" y="2445837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A9A0F09-16BD-CF8E-1D39-F6DF94068565}"/>
              </a:ext>
            </a:extLst>
          </p:cNvPr>
          <p:cNvCxnSpPr>
            <a:cxnSpLocks/>
          </p:cNvCxnSpPr>
          <p:nvPr/>
        </p:nvCxnSpPr>
        <p:spPr>
          <a:xfrm>
            <a:off x="424133" y="3199417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1DE9DBF-AD2B-D15C-6D17-1F1D46907BCF}"/>
              </a:ext>
            </a:extLst>
          </p:cNvPr>
          <p:cNvCxnSpPr>
            <a:cxnSpLocks/>
          </p:cNvCxnSpPr>
          <p:nvPr/>
        </p:nvCxnSpPr>
        <p:spPr>
          <a:xfrm flipV="1">
            <a:off x="4854817" y="2350331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92EC8BF-4E73-B3EC-8A3F-1D2641C39A43}"/>
              </a:ext>
            </a:extLst>
          </p:cNvPr>
          <p:cNvCxnSpPr>
            <a:cxnSpLocks/>
          </p:cNvCxnSpPr>
          <p:nvPr/>
        </p:nvCxnSpPr>
        <p:spPr>
          <a:xfrm>
            <a:off x="420531" y="2350331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56E70536-7CF9-5115-CE93-898DDF79E5EC}"/>
              </a:ext>
            </a:extLst>
          </p:cNvPr>
          <p:cNvSpPr/>
          <p:nvPr/>
        </p:nvSpPr>
        <p:spPr>
          <a:xfrm rot="4776885">
            <a:off x="5030869" y="2527561"/>
            <a:ext cx="238457" cy="5335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EE1018E-8383-E8AE-E8F0-054684AD1368}"/>
              </a:ext>
            </a:extLst>
          </p:cNvPr>
          <p:cNvCxnSpPr>
            <a:cxnSpLocks/>
          </p:cNvCxnSpPr>
          <p:nvPr/>
        </p:nvCxnSpPr>
        <p:spPr>
          <a:xfrm flipV="1">
            <a:off x="423031" y="2350331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26283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9527-0E1D-E426-E5D3-C36045D67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0C08E4-7D1A-552C-8CB4-0D0E5843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أرسم الهمزة بالشكل المناسب: على الألف.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3EB635-0F8B-D83A-EAD4-BBD88B39C32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6877B-78D5-7372-2F4C-BDBA4667427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CD446-4611-3C89-BC1D-844B1DC4094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6551AE-C1A7-BEA4-A97F-067677F3900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AA1D5E-D872-3FA9-6922-3AC87FC753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712FF-C085-144B-E6F4-84429C127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34AE41-DAFA-7DA8-AF2C-731D9C5722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E65DC8-6E7A-9B6D-DA72-4BA3B15CA2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03BAAE5-A249-767A-B45D-83273E628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4D0151-FE28-46DE-2820-DA61BCF20B89}"/>
              </a:ext>
            </a:extLst>
          </p:cNvPr>
          <p:cNvSpPr/>
          <p:nvPr/>
        </p:nvSpPr>
        <p:spPr>
          <a:xfrm>
            <a:off x="6115216" y="3370921"/>
            <a:ext cx="2290665" cy="114645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أَنْشَـــ</a:t>
            </a:r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ـأ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23B9021-BF5D-FD32-680D-ED4E6A831FD5}"/>
              </a:ext>
            </a:extLst>
          </p:cNvPr>
          <p:cNvCxnSpPr>
            <a:cxnSpLocks/>
          </p:cNvCxnSpPr>
          <p:nvPr/>
        </p:nvCxnSpPr>
        <p:spPr>
          <a:xfrm>
            <a:off x="7028561" y="3210901"/>
            <a:ext cx="323781" cy="526472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6E2C0469-FBAA-669B-1243-B443D73866AF}"/>
              </a:ext>
            </a:extLst>
          </p:cNvPr>
          <p:cNvSpPr/>
          <p:nvPr/>
        </p:nvSpPr>
        <p:spPr>
          <a:xfrm>
            <a:off x="5685490" y="2193175"/>
            <a:ext cx="2361974" cy="508750"/>
          </a:xfrm>
          <a:prstGeom prst="wedgeEllipseCallout">
            <a:avLst>
              <a:gd name="adj1" fmla="val 6956"/>
              <a:gd name="adj2" fmla="val 15420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اَلْفَتْحَةُ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2D6DDB-38DE-813A-6BBF-532C57343E7B}"/>
              </a:ext>
            </a:extLst>
          </p:cNvPr>
          <p:cNvSpPr txBox="1"/>
          <p:nvPr/>
        </p:nvSpPr>
        <p:spPr>
          <a:xfrm>
            <a:off x="743359" y="2193175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7FC092C-AB04-567C-9D80-DFAA1A2541C2}"/>
              </a:ext>
            </a:extLst>
          </p:cNvPr>
          <p:cNvCxnSpPr>
            <a:cxnSpLocks/>
          </p:cNvCxnSpPr>
          <p:nvPr/>
        </p:nvCxnSpPr>
        <p:spPr>
          <a:xfrm>
            <a:off x="675634" y="2946755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87EB6D8-7148-B68D-9390-6391298E5F4F}"/>
              </a:ext>
            </a:extLst>
          </p:cNvPr>
          <p:cNvCxnSpPr>
            <a:cxnSpLocks/>
          </p:cNvCxnSpPr>
          <p:nvPr/>
        </p:nvCxnSpPr>
        <p:spPr>
          <a:xfrm flipV="1">
            <a:off x="675106" y="2097669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0B11A27-EA11-72C9-66C2-68AE4D2269ED}"/>
              </a:ext>
            </a:extLst>
          </p:cNvPr>
          <p:cNvCxnSpPr>
            <a:cxnSpLocks/>
          </p:cNvCxnSpPr>
          <p:nvPr/>
        </p:nvCxnSpPr>
        <p:spPr>
          <a:xfrm flipV="1">
            <a:off x="5106318" y="2097669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CEDA9FD-B320-96CD-8841-0172E4D150F2}"/>
              </a:ext>
            </a:extLst>
          </p:cNvPr>
          <p:cNvCxnSpPr>
            <a:cxnSpLocks/>
          </p:cNvCxnSpPr>
          <p:nvPr/>
        </p:nvCxnSpPr>
        <p:spPr>
          <a:xfrm>
            <a:off x="672032" y="2097669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B3A91927-A1F4-5072-EAA1-7DD62067E8DE}"/>
              </a:ext>
            </a:extLst>
          </p:cNvPr>
          <p:cNvSpPr/>
          <p:nvPr/>
        </p:nvSpPr>
        <p:spPr>
          <a:xfrm rot="4776885">
            <a:off x="5282370" y="2274899"/>
            <a:ext cx="238457" cy="5335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5543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3B789-1B61-FF19-F7AB-166BA358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75FCC-5914-B450-A778-8F91C94E7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حددوا الرسم المناسب للهمزة  في آخر الكلمة التالية.  من يحدد حركة الحرف قبل الهمزة؟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D6C9B2-F1DC-EA30-CAD7-859DDFCB80A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4280C-A0FC-0638-49D4-F092A2DDAE8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2BF295-F71A-CE58-C40D-97B3FCC4BF5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41F8F1-33F2-90BB-D4E3-9B70448268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50133B0-D34C-2D17-332E-384799C5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5139C1-C350-E9DF-0794-EFC74C729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DD0178-C8DA-8A79-8AED-586BEF9C3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A74ECA-458C-F797-D866-B04D8DA3B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7AC0811-4C22-4C7A-F034-D952D672F6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01B42A-567C-6C05-E50D-901325E3DEE9}"/>
              </a:ext>
            </a:extLst>
          </p:cNvPr>
          <p:cNvSpPr/>
          <p:nvPr/>
        </p:nvSpPr>
        <p:spPr>
          <a:xfrm>
            <a:off x="2088677" y="3035696"/>
            <a:ext cx="4632183" cy="192824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مُهْتَرِ...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42049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3A453-5D56-CEF3-E520-79B2EB8C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DC7140-A71E-4F86-7937-35C62EF01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E71901-060B-1ED2-0222-B0146E670FA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6736D4-6D2A-69C9-2BA1-1394FE4E6C4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DBD045-AD7C-5D08-BC59-7374B6F224E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47F51F-D539-D236-4B3E-8F9439D60F9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9784DF-BFD6-4E64-658D-884A359F6C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61AFA2-49FE-02C7-87EF-9B2DAFD8D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CDD251-88CF-24A3-F40B-610446861E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606F1C-6357-43E6-9A86-CF7BE7C70F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C8A4A01-7C3B-092E-6F5B-5EE7B597E6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CADD58-8E9A-9A3A-F6C1-E00B94F146BF}"/>
              </a:ext>
            </a:extLst>
          </p:cNvPr>
          <p:cNvSpPr/>
          <p:nvPr/>
        </p:nvSpPr>
        <p:spPr>
          <a:xfrm>
            <a:off x="2088677" y="3035696"/>
            <a:ext cx="4632183" cy="192824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مُهْتَرِ...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EBBA8723-8FB2-620E-56A5-6984ADF27620}"/>
              </a:ext>
            </a:extLst>
          </p:cNvPr>
          <p:cNvSpPr/>
          <p:nvPr/>
        </p:nvSpPr>
        <p:spPr>
          <a:xfrm>
            <a:off x="409074" y="5183312"/>
            <a:ext cx="1985210" cy="508750"/>
          </a:xfrm>
          <a:prstGeom prst="wedgeEllipseCallout">
            <a:avLst>
              <a:gd name="adj1" fmla="val 68339"/>
              <a:gd name="adj2" fmla="val -2254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026D934-F9DB-AAB0-947E-31A761ACD32D}"/>
              </a:ext>
            </a:extLst>
          </p:cNvPr>
          <p:cNvCxnSpPr>
            <a:cxnSpLocks/>
          </p:cNvCxnSpPr>
          <p:nvPr/>
        </p:nvCxnSpPr>
        <p:spPr>
          <a:xfrm flipV="1">
            <a:off x="2783713" y="4836756"/>
            <a:ext cx="1202837" cy="473744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000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9FAC3-0B3A-92B4-88A3-9AF9322CE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DA3F9-74B8-2DEE-0351-7F42A0327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الرسم المناسب من خلال اللائحة جانبه؟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2BE9F5-1520-BCFA-BE8D-D35DD331E81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F5DE65-8782-4071-7E0E-5A442F76643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E6B349-7EBA-27D4-945B-805DFA665C8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CAA28A-894A-5087-B400-3D7C6493817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96EB1F-9252-0EAC-F8C3-6D7270AB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0627B8-C277-6F2F-16C5-46542A589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15D36D-570F-481E-9683-4677614F0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0B0C68-49FD-6A25-3E9E-ED4233DFA9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929D070-7259-DA71-6B86-637C0E25B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8FCD504-C72E-0700-5FEC-AC8E0D41F90F}"/>
              </a:ext>
            </a:extLst>
          </p:cNvPr>
          <p:cNvSpPr/>
          <p:nvPr/>
        </p:nvSpPr>
        <p:spPr>
          <a:xfrm>
            <a:off x="5397937" y="3332748"/>
            <a:ext cx="2526312" cy="130398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مُهْتَرِ...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7442E3DB-E1E3-5CF9-2804-1EE72F26D8CC}"/>
              </a:ext>
            </a:extLst>
          </p:cNvPr>
          <p:cNvSpPr/>
          <p:nvPr/>
        </p:nvSpPr>
        <p:spPr>
          <a:xfrm>
            <a:off x="5939039" y="5460039"/>
            <a:ext cx="1985210" cy="508750"/>
          </a:xfrm>
          <a:prstGeom prst="wedgeEllipseCallout">
            <a:avLst>
              <a:gd name="adj1" fmla="val -5600"/>
              <a:gd name="adj2" fmla="val -5092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E307180-DDE3-5414-C2C3-3BB33B44D611}"/>
              </a:ext>
            </a:extLst>
          </p:cNvPr>
          <p:cNvCxnSpPr>
            <a:cxnSpLocks/>
          </p:cNvCxnSpPr>
          <p:nvPr/>
        </p:nvCxnSpPr>
        <p:spPr>
          <a:xfrm flipH="1" flipV="1">
            <a:off x="6468189" y="4511904"/>
            <a:ext cx="463455" cy="948135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4F5B1AE4-4C0B-CE0E-9F8E-CBDB694E0ADF}"/>
              </a:ext>
            </a:extLst>
          </p:cNvPr>
          <p:cNvSpPr txBox="1"/>
          <p:nvPr/>
        </p:nvSpPr>
        <p:spPr>
          <a:xfrm>
            <a:off x="651726" y="2236539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74390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A67CF-789B-B1B6-63B4-D69A5CD3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939E01-A4A5-974F-654A-3A3F5E7EC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80756-C0F8-DBC6-7338-0585AABA228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B3A8-81B1-AE28-7641-D05C9D3B1CA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42B6A-8679-8202-D783-1F941364702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3064AB-8251-1BE0-B4C3-CCBE70B837A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7D1D48-C5BE-689D-A7BC-BA9AD4953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C7C118-7CB1-B586-56BB-F8BC479B7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87D49B-3AFA-4FBE-F298-C83E8D46F2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5D6510-A3EE-E7A7-862F-9C9A4478F6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37054E7-F8DA-FD82-727A-FDC7697DB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204F188-B1A1-918C-E611-EED60AB96808}"/>
              </a:ext>
            </a:extLst>
          </p:cNvPr>
          <p:cNvSpPr/>
          <p:nvPr/>
        </p:nvSpPr>
        <p:spPr>
          <a:xfrm>
            <a:off x="6213241" y="3170206"/>
            <a:ext cx="2526312" cy="130398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مُهْتَرِ...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76653213-DDAF-064C-4CCE-41615AFFBF14}"/>
              </a:ext>
            </a:extLst>
          </p:cNvPr>
          <p:cNvSpPr/>
          <p:nvPr/>
        </p:nvSpPr>
        <p:spPr>
          <a:xfrm>
            <a:off x="5939039" y="5460039"/>
            <a:ext cx="1985210" cy="508750"/>
          </a:xfrm>
          <a:prstGeom prst="wedgeEllipseCallout">
            <a:avLst>
              <a:gd name="adj1" fmla="val -5600"/>
              <a:gd name="adj2" fmla="val -5092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6906F58-D269-68D4-06A4-84DD15F60648}"/>
              </a:ext>
            </a:extLst>
          </p:cNvPr>
          <p:cNvCxnSpPr>
            <a:cxnSpLocks/>
          </p:cNvCxnSpPr>
          <p:nvPr/>
        </p:nvCxnSpPr>
        <p:spPr>
          <a:xfrm flipV="1">
            <a:off x="6931644" y="4331368"/>
            <a:ext cx="383611" cy="1128671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2E49C80-3F10-6F56-AB20-CBCE3CA41120}"/>
              </a:ext>
            </a:extLst>
          </p:cNvPr>
          <p:cNvSpPr txBox="1"/>
          <p:nvPr/>
        </p:nvSpPr>
        <p:spPr>
          <a:xfrm>
            <a:off x="651726" y="2236539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3E214CF-43D4-0D38-EEFF-DB6D8F4EEF4D}"/>
              </a:ext>
            </a:extLst>
          </p:cNvPr>
          <p:cNvCxnSpPr>
            <a:cxnSpLocks/>
          </p:cNvCxnSpPr>
          <p:nvPr/>
        </p:nvCxnSpPr>
        <p:spPr>
          <a:xfrm>
            <a:off x="612663" y="3713219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C492018-2D23-BEC9-95AA-B3E9B983BED0}"/>
              </a:ext>
            </a:extLst>
          </p:cNvPr>
          <p:cNvCxnSpPr>
            <a:cxnSpLocks/>
          </p:cNvCxnSpPr>
          <p:nvPr/>
        </p:nvCxnSpPr>
        <p:spPr>
          <a:xfrm flipV="1">
            <a:off x="612135" y="2864133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8D985EB-5C9C-529D-6557-C4C4FFAFC69C}"/>
              </a:ext>
            </a:extLst>
          </p:cNvPr>
          <p:cNvCxnSpPr>
            <a:cxnSpLocks/>
          </p:cNvCxnSpPr>
          <p:nvPr/>
        </p:nvCxnSpPr>
        <p:spPr>
          <a:xfrm flipV="1">
            <a:off x="5043347" y="2864133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491A9C0-B6B6-DCC2-6842-F74C6E34B4A2}"/>
              </a:ext>
            </a:extLst>
          </p:cNvPr>
          <p:cNvCxnSpPr>
            <a:cxnSpLocks/>
          </p:cNvCxnSpPr>
          <p:nvPr/>
        </p:nvCxnSpPr>
        <p:spPr>
          <a:xfrm>
            <a:off x="609061" y="2864133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C773F1E9-DE5C-C733-8BF3-A8BA869E5A13}"/>
              </a:ext>
            </a:extLst>
          </p:cNvPr>
          <p:cNvSpPr/>
          <p:nvPr/>
        </p:nvSpPr>
        <p:spPr>
          <a:xfrm rot="6308445" flipH="1">
            <a:off x="5442973" y="3069134"/>
            <a:ext cx="323498" cy="1147537"/>
          </a:xfrm>
          <a:prstGeom prst="downArrow">
            <a:avLst>
              <a:gd name="adj1" fmla="val 3744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86388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9814F-38FA-2F93-2BFC-ADDFBB447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54656-138C-4DAD-544C-FF820BE67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يكتب الكلمة على السبورة مع رسم الهمزة بالشكل المناسب؟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B23E69-D244-E510-9BF0-FCAEEBBA9A9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962389-3495-EC3C-B44C-AAA03567F20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3362CE-E626-244C-B8E8-27691708738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D9D29D-A348-5C34-0257-F0DE5F63704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C0AC69-216A-D7D2-7872-1A2B6ECDE4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490DFC-AF08-98BA-A29A-5B3653461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E08298-72E8-8E88-D526-535614BAC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008FB4-A481-1250-5668-1724BE1A27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0934C7D-14CA-2C8F-7021-30BD79CE63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3CBBAAE-1550-6E6F-080E-A7A670B16631}"/>
              </a:ext>
            </a:extLst>
          </p:cNvPr>
          <p:cNvSpPr/>
          <p:nvPr/>
        </p:nvSpPr>
        <p:spPr>
          <a:xfrm>
            <a:off x="6213241" y="3170206"/>
            <a:ext cx="2526312" cy="130398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مُهْتَرِ...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5DB53126-677E-EAAD-89AD-3F9133A89E3D}"/>
              </a:ext>
            </a:extLst>
          </p:cNvPr>
          <p:cNvSpPr/>
          <p:nvPr/>
        </p:nvSpPr>
        <p:spPr>
          <a:xfrm>
            <a:off x="5939039" y="5460039"/>
            <a:ext cx="1985210" cy="508750"/>
          </a:xfrm>
          <a:prstGeom prst="wedgeEllipseCallout">
            <a:avLst>
              <a:gd name="adj1" fmla="val -5600"/>
              <a:gd name="adj2" fmla="val -5092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27158A8-E346-9B8C-540D-8B88425447B3}"/>
              </a:ext>
            </a:extLst>
          </p:cNvPr>
          <p:cNvCxnSpPr>
            <a:cxnSpLocks/>
          </p:cNvCxnSpPr>
          <p:nvPr/>
        </p:nvCxnSpPr>
        <p:spPr>
          <a:xfrm flipV="1">
            <a:off x="6931644" y="4331368"/>
            <a:ext cx="383611" cy="1128671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36040BB-9FB4-92F0-29CF-B26AF2D98CAA}"/>
              </a:ext>
            </a:extLst>
          </p:cNvPr>
          <p:cNvSpPr txBox="1"/>
          <p:nvPr/>
        </p:nvSpPr>
        <p:spPr>
          <a:xfrm>
            <a:off x="651726" y="2236539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723BEAC-0154-119C-E167-839F18FDA486}"/>
              </a:ext>
            </a:extLst>
          </p:cNvPr>
          <p:cNvCxnSpPr>
            <a:cxnSpLocks/>
          </p:cNvCxnSpPr>
          <p:nvPr/>
        </p:nvCxnSpPr>
        <p:spPr>
          <a:xfrm>
            <a:off x="612663" y="3713219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AEC123D4-B5BB-78D6-EFAB-0D9AD1EAA218}"/>
              </a:ext>
            </a:extLst>
          </p:cNvPr>
          <p:cNvCxnSpPr>
            <a:cxnSpLocks/>
          </p:cNvCxnSpPr>
          <p:nvPr/>
        </p:nvCxnSpPr>
        <p:spPr>
          <a:xfrm flipV="1">
            <a:off x="612135" y="2864133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FC30EFF-CFC2-B2BE-4D9B-6DE7EA9145FE}"/>
              </a:ext>
            </a:extLst>
          </p:cNvPr>
          <p:cNvCxnSpPr>
            <a:cxnSpLocks/>
          </p:cNvCxnSpPr>
          <p:nvPr/>
        </p:nvCxnSpPr>
        <p:spPr>
          <a:xfrm flipV="1">
            <a:off x="5043347" y="2864133"/>
            <a:ext cx="0" cy="8490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0C01965-97CA-2718-096D-6ABA543C3A89}"/>
              </a:ext>
            </a:extLst>
          </p:cNvPr>
          <p:cNvCxnSpPr>
            <a:cxnSpLocks/>
          </p:cNvCxnSpPr>
          <p:nvPr/>
        </p:nvCxnSpPr>
        <p:spPr>
          <a:xfrm>
            <a:off x="609061" y="2864133"/>
            <a:ext cx="44373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1123532B-BB24-9AB5-F3DF-9EC28A7831EE}"/>
              </a:ext>
            </a:extLst>
          </p:cNvPr>
          <p:cNvSpPr/>
          <p:nvPr/>
        </p:nvSpPr>
        <p:spPr>
          <a:xfrm rot="6308445" flipH="1">
            <a:off x="5442973" y="3069134"/>
            <a:ext cx="323498" cy="1147537"/>
          </a:xfrm>
          <a:prstGeom prst="downArrow">
            <a:avLst>
              <a:gd name="adj1" fmla="val 3744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46933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91C50-BE04-EE92-8636-1B4D7B765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69A0A-B464-E93D-0115-92E181AF9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الهمزة على الياء.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92BD01-C8F4-5CFE-6741-25D56C3FB2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5992BB0-5B70-40F6-269F-38462FFBE0D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8657F5-5AB4-BDF6-C420-E853C9B51E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45056B-8EE7-B90B-E0C5-C8AB77BBBB7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AC2555-8A0C-7F0D-E252-A6C79CED921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99AEC7-F25E-59FB-91A2-9EC8C1E88B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AB6008-A6CE-AEEE-2566-808A073E4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33C3A4-3185-3EC9-5099-C12E2DD22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C516EE-1A94-5216-15DA-081172AB17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564E5E6-ED2E-77F8-E9C4-3188D4C2DC26}"/>
              </a:ext>
            </a:extLst>
          </p:cNvPr>
          <p:cNvSpPr/>
          <p:nvPr/>
        </p:nvSpPr>
        <p:spPr>
          <a:xfrm>
            <a:off x="2566468" y="2661057"/>
            <a:ext cx="4011064" cy="19350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مُهْتَرِ</a:t>
            </a:r>
            <a:r>
              <a:rPr lang="ar-MA" sz="13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</a:p>
        </p:txBody>
      </p:sp>
    </p:spTree>
    <p:extLst>
      <p:ext uri="{BB962C8B-B14F-4D97-AF65-F5344CB8AC3E}">
        <p14:creationId xmlns:p14="http://schemas.microsoft.com/office/powerpoint/2010/main" val="267572507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3B6B-5698-BA2A-3E9C-8F1667ACB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39D57-B72C-BF88-E2FA-277EC729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تحديد الرسم المناسب للهمزة المتطرفة؟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CBC95D-F43C-B708-3E96-BE34B3255B1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8E7D8-57AF-FFD6-1644-78169775376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B791C-59C5-D2C3-0204-33DEA3CBC1E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BFCDEB-43E0-E55C-628C-0AF9E8B2C5E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1AA494-D4A3-A226-762D-BFD62CA399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CF7778-DD17-5AEC-6905-660A2C128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808E65-9BBD-49EC-65C3-E78A304BF6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8B61F4-95AF-970E-FAB5-8A77D03A56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2A33DEF-D817-EB8F-258C-FA2BC078D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F237F9-FD4A-0E0B-229E-C29B1F4104D4}"/>
              </a:ext>
            </a:extLst>
          </p:cNvPr>
          <p:cNvSpPr/>
          <p:nvPr/>
        </p:nvSpPr>
        <p:spPr>
          <a:xfrm>
            <a:off x="656738" y="3134487"/>
            <a:ext cx="7938622" cy="1457833"/>
          </a:xfrm>
          <a:prstGeom prst="roundRect">
            <a:avLst/>
          </a:prstGeom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نَتَّبِعُها لِرَسْمِ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صَحيحٍ؟</a:t>
            </a:r>
          </a:p>
        </p:txBody>
      </p:sp>
    </p:spTree>
    <p:extLst>
      <p:ext uri="{BB962C8B-B14F-4D97-AF65-F5344CB8AC3E}">
        <p14:creationId xmlns:p14="http://schemas.microsoft.com/office/powerpoint/2010/main" val="3504526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297D1-E099-A5AC-BCB0-4B4D318C3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C6B5F-2285-F276-F4E2-023DAC8A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4B9989-8318-CD1D-FE37-02091A344A8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BB80B8-BEFC-130C-52D8-AB548B1BCFC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4176D5-F36C-7022-AA75-309CB0262DF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40E80-08F7-7987-90D0-F6518B61255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C1AEBC-AD2F-473B-DB0A-B22AFC9EFC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4936DF-8E88-5834-2D0F-F42ADEBDC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AA4906-C2E4-C509-669B-3324067B29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43F816-545C-D3A2-9A72-48E485B738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51DE563-E5C0-B5E7-59D1-5C65F2F62E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2106;p52">
            <a:extLst>
              <a:ext uri="{FF2B5EF4-FFF2-40B4-BE49-F238E27FC236}">
                <a16:creationId xmlns:a16="http://schemas.microsoft.com/office/drawing/2014/main" id="{4CA4F5C2-0E8B-4A82-955B-70E530EA0993}"/>
              </a:ext>
            </a:extLst>
          </p:cNvPr>
          <p:cNvSpPr txBox="1"/>
          <p:nvPr/>
        </p:nvSpPr>
        <p:spPr>
          <a:xfrm flipH="1">
            <a:off x="530823" y="2542773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قَبْلَ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92A00C-85BF-9B78-42B1-72F2898AEEF8}"/>
              </a:ext>
            </a:extLst>
          </p:cNvPr>
          <p:cNvSpPr txBox="1"/>
          <p:nvPr/>
        </p:nvSpPr>
        <p:spPr>
          <a:xfrm>
            <a:off x="545303" y="3731244"/>
            <a:ext cx="7266929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أُحَدِّدُ </a:t>
            </a:r>
            <a:r>
              <a:rPr lang="ar-MA" sz="3600" dirty="0" err="1"/>
              <a:t>ٱلرَّسْمَ</a:t>
            </a:r>
            <a:r>
              <a:rPr lang="ar-MA" sz="3600" dirty="0"/>
              <a:t> </a:t>
            </a:r>
            <a:r>
              <a:rPr lang="ar-MA" sz="3600" dirty="0" err="1"/>
              <a:t>ٱلْمُناسِبَ</a:t>
            </a:r>
            <a:r>
              <a:rPr lang="ar-MA" sz="3600" dirty="0"/>
              <a:t> لِلْهَمْزَةِ حَسَبَ حَرَكَةِ </a:t>
            </a:r>
            <a:r>
              <a:rPr lang="ar-MA" sz="3600" dirty="0" err="1"/>
              <a:t>ٱلْحَرْفِ</a:t>
            </a:r>
            <a:r>
              <a:rPr lang="ar-MA" sz="3600" dirty="0"/>
              <a:t> ٱلَّذي قَبْلَها؛</a:t>
            </a:r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667077-A0D1-C988-9A2F-8B93E6CEF90D}"/>
              </a:ext>
            </a:extLst>
          </p:cNvPr>
          <p:cNvSpPr txBox="1"/>
          <p:nvPr/>
        </p:nvSpPr>
        <p:spPr>
          <a:xfrm>
            <a:off x="559784" y="505274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آخِرِ ٱلْكَلِمَةِ.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BE7AA78-DAD2-0800-7460-AFC1F340500A}"/>
              </a:ext>
            </a:extLst>
          </p:cNvPr>
          <p:cNvSpPr/>
          <p:nvPr/>
        </p:nvSpPr>
        <p:spPr>
          <a:xfrm>
            <a:off x="7852577" y="27311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69289CF-E26E-435E-0D6C-C2C2B817E99D}"/>
              </a:ext>
            </a:extLst>
          </p:cNvPr>
          <p:cNvSpPr/>
          <p:nvPr/>
        </p:nvSpPr>
        <p:spPr>
          <a:xfrm>
            <a:off x="7852577" y="384563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6AB6E21-4C3F-2558-D1EB-1B69C0891A80}"/>
              </a:ext>
            </a:extLst>
          </p:cNvPr>
          <p:cNvSpPr/>
          <p:nvPr/>
        </p:nvSpPr>
        <p:spPr>
          <a:xfrm>
            <a:off x="7852577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88842175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97B4-32EC-EED0-5E88-E3848B96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A18D51-5FA2-AF54-B822-49215B95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 أنشودة رسم الهمزة المتطرفة.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6BECA-18F6-81F2-B60B-59CD0FCB3B4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B2E41F-AE74-43D4-0F7C-E61F2A25689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93DA9F-BDEA-13F5-9AED-D995938BF3F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8496F-C0AC-1ABC-92B8-4D66529A275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082164-DA3E-C980-D30F-F3B9E5AEEE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3B0FF5-9D14-5832-B257-F5BCD3FB4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1531DE-C987-2FCA-DD5D-13A407131B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D45B19-C6A8-E65E-6474-63D971071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1773E4-8B01-8FA6-26E3-FA47C1EB7D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BA7F6D-E3B7-A77C-891E-6F0671C81B60}"/>
              </a:ext>
            </a:extLst>
          </p:cNvPr>
          <p:cNvSpPr txBox="1"/>
          <p:nvPr/>
        </p:nvSpPr>
        <p:spPr>
          <a:xfrm>
            <a:off x="2257415" y="2128255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851617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19. أنجزوا على كراساتكم نشاط" أنجز مع زملائي".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8278E5F-86B2-3712-4C18-73661930A0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322" y="1661850"/>
            <a:ext cx="3241646" cy="454575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C69E3E-D935-0224-93D4-E1C792FC1A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7742" y="3505201"/>
            <a:ext cx="3341385" cy="1137920"/>
          </a:xfrm>
          <a:prstGeom prst="rect">
            <a:avLst/>
          </a:prstGeom>
        </p:spPr>
      </p:pic>
      <p:pic>
        <p:nvPicPr>
          <p:cNvPr id="20" name="Image 19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FB5AC15-540E-E2B9-5E6D-FC975BDDDD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471176"/>
            <a:ext cx="741680" cy="85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93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EA97-EECF-6E0C-ADCD-433D7B9E2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07B79-D931-D773-93DE-417273EF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يحدد حركة الحرف قبل الهمزة في كلمة "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لؤل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ـ.." والرسم الموافق لها ثم يكتبها على السبورة.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الانتقال إلى الكلمة الموالية بعد مناقشة الجواب.)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CF06F-D156-F19C-B972-8A94BFA793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D386-A32D-4DDC-A923-B7669029C68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AD45-CC2E-97E8-4502-16DF99684C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B5DC-AE6B-B2C7-0CEB-429018BD59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8C6340-76FB-369D-8102-BA40C3D0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E72404-3041-FC56-8937-F66EBD1B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B7F70D-EE28-4B1D-EE96-9542E3D036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58DFFE-95AD-09EA-9CA8-4FA268089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589B31-5D7E-CF5C-EB8E-8D6AC211CE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712" y="1522638"/>
            <a:ext cx="795864" cy="915921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F545F5-25E3-E387-4192-C222F0306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8167F0F-5CDA-02B3-CA5A-0A83E5F3C3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644" y="2438559"/>
            <a:ext cx="7442712" cy="3215919"/>
          </a:xfrm>
          <a:prstGeom prst="rect">
            <a:avLst/>
          </a:prstGeom>
          <a:ln w="38100">
            <a:solidFill>
              <a:srgbClr val="48B2DC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12456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E01D6-16B1-0566-A026-9E95FFF2C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3B8DC-637D-CE8D-F935-8B97A5358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AFCD-AD72-B0C2-19EF-AEBE65B112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C41E2E-25AC-7371-19C8-975AAE5FD46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169A05-BCA4-5116-AFA1-53F0CEC997F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DCD021-47B0-4264-961C-BA01B997EB9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387E0D-C8ED-FC46-5A1E-04E8491902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1F18947-76F0-1F9D-707E-D6FD5AEC88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594F52-E4BE-5C26-99FE-7D4EFF1DE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AF466A-EB10-8575-695A-FA93328733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21171E-5786-764F-04FB-45CD89965C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9DC3A1A-EE59-AE1F-34CB-517B2EB00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644" y="1920227"/>
            <a:ext cx="7442712" cy="4500893"/>
          </a:xfrm>
          <a:prstGeom prst="rect">
            <a:avLst/>
          </a:prstGeom>
          <a:ln w="38100">
            <a:solidFill>
              <a:srgbClr val="48B2DC"/>
            </a:solidFill>
          </a:ln>
          <a:effectLst>
            <a:softEdge rad="11250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1B3232-1061-A952-83E0-C2EC060F1637}"/>
              </a:ext>
            </a:extLst>
          </p:cNvPr>
          <p:cNvSpPr txBox="1"/>
          <p:nvPr/>
        </p:nvSpPr>
        <p:spPr>
          <a:xfrm>
            <a:off x="5017858" y="3447977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اَلضَّمَّةُ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3C3199-6094-F3B4-11FA-F6EB1D3F2D0F}"/>
              </a:ext>
            </a:extLst>
          </p:cNvPr>
          <p:cNvSpPr txBox="1"/>
          <p:nvPr/>
        </p:nvSpPr>
        <p:spPr>
          <a:xfrm>
            <a:off x="2893348" y="3410065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عَلى </a:t>
            </a:r>
            <a:r>
              <a:rPr lang="ar-MA" sz="3200" dirty="0" err="1">
                <a:solidFill>
                  <a:srgbClr val="FF0000"/>
                </a:solidFill>
              </a:rPr>
              <a:t>ٱلْواوِ</a:t>
            </a:r>
            <a:r>
              <a:rPr lang="ar-MA" sz="3200" dirty="0">
                <a:solidFill>
                  <a:srgbClr val="FF0000"/>
                </a:solidFill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19C69B-A0EA-013F-F1D5-F93103454940}"/>
              </a:ext>
            </a:extLst>
          </p:cNvPr>
          <p:cNvSpPr txBox="1"/>
          <p:nvPr/>
        </p:nvSpPr>
        <p:spPr>
          <a:xfrm>
            <a:off x="1018245" y="3447977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لُؤْلُ</a:t>
            </a:r>
            <a:r>
              <a:rPr lang="ar-MA" sz="3200" dirty="0">
                <a:solidFill>
                  <a:srgbClr val="00B050"/>
                </a:solidFill>
              </a:rPr>
              <a:t>ؤٌ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250FB8-C0F3-716E-2360-90E451E7220E}"/>
              </a:ext>
            </a:extLst>
          </p:cNvPr>
          <p:cNvSpPr txBox="1"/>
          <p:nvPr/>
        </p:nvSpPr>
        <p:spPr>
          <a:xfrm>
            <a:off x="5089309" y="4204208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اَلْمَدُّ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4E12549-52A7-B5FC-94B3-EDA71A3A4ED7}"/>
              </a:ext>
            </a:extLst>
          </p:cNvPr>
          <p:cNvSpPr txBox="1"/>
          <p:nvPr/>
        </p:nvSpPr>
        <p:spPr>
          <a:xfrm>
            <a:off x="5186498" y="5729560"/>
            <a:ext cx="1686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اَلْفَتْحَةُ</a:t>
            </a:r>
            <a:r>
              <a:rPr lang="ar-MA" sz="2800" b="1" dirty="0">
                <a:solidFill>
                  <a:srgbClr val="FF0000"/>
                </a:solidFill>
              </a:rPr>
              <a:t>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9F1DED2-1C0F-1772-6418-106593BA479F}"/>
              </a:ext>
            </a:extLst>
          </p:cNvPr>
          <p:cNvSpPr txBox="1"/>
          <p:nvPr/>
        </p:nvSpPr>
        <p:spPr>
          <a:xfrm>
            <a:off x="5096120" y="4960438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اَلْكَسْرَةُ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9B8A08F-DF17-7578-6C76-6E0757CF0BCF}"/>
              </a:ext>
            </a:extLst>
          </p:cNvPr>
          <p:cNvSpPr txBox="1"/>
          <p:nvPr/>
        </p:nvSpPr>
        <p:spPr>
          <a:xfrm>
            <a:off x="2881533" y="4254679"/>
            <a:ext cx="1884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عَلى </a:t>
            </a:r>
            <a:r>
              <a:rPr lang="ar-MA" sz="3200" dirty="0" err="1">
                <a:solidFill>
                  <a:srgbClr val="FF0000"/>
                </a:solidFill>
              </a:rPr>
              <a:t>ٱلسَّطْرِ</a:t>
            </a:r>
            <a:r>
              <a:rPr lang="ar-MA" sz="3200" dirty="0">
                <a:solidFill>
                  <a:srgbClr val="FF0000"/>
                </a:solidFill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E78F93B-6240-0EB3-78A9-1E0E99AF890E}"/>
              </a:ext>
            </a:extLst>
          </p:cNvPr>
          <p:cNvSpPr txBox="1"/>
          <p:nvPr/>
        </p:nvSpPr>
        <p:spPr>
          <a:xfrm>
            <a:off x="3033496" y="4909086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عَلى </a:t>
            </a:r>
            <a:r>
              <a:rPr lang="ar-MA" sz="3200" dirty="0" err="1">
                <a:solidFill>
                  <a:srgbClr val="FF0000"/>
                </a:solidFill>
              </a:rPr>
              <a:t>ٱلْياءِ</a:t>
            </a:r>
            <a:r>
              <a:rPr lang="ar-MA" sz="3200" dirty="0">
                <a:solidFill>
                  <a:srgbClr val="FF0000"/>
                </a:solidFill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0C80FDD-28B0-340F-5E15-7FF5F86D1191}"/>
              </a:ext>
            </a:extLst>
          </p:cNvPr>
          <p:cNvSpPr txBox="1"/>
          <p:nvPr/>
        </p:nvSpPr>
        <p:spPr>
          <a:xfrm>
            <a:off x="2922103" y="5692332"/>
            <a:ext cx="1879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عَلى </a:t>
            </a:r>
            <a:r>
              <a:rPr lang="ar-MA" sz="3200" dirty="0" err="1">
                <a:solidFill>
                  <a:srgbClr val="FF0000"/>
                </a:solidFill>
              </a:rPr>
              <a:t>ٱلْأَلِفِ</a:t>
            </a:r>
            <a:r>
              <a:rPr lang="ar-MA" sz="3200" dirty="0">
                <a:solidFill>
                  <a:srgbClr val="FF0000"/>
                </a:solidFill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1AB821C-40CE-43F5-5145-C8B0445E398E}"/>
              </a:ext>
            </a:extLst>
          </p:cNvPr>
          <p:cNvSpPr txBox="1"/>
          <p:nvPr/>
        </p:nvSpPr>
        <p:spPr>
          <a:xfrm>
            <a:off x="1061833" y="4206226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هُدو</a:t>
            </a:r>
            <a:r>
              <a:rPr lang="ar-MA" sz="3200" dirty="0">
                <a:solidFill>
                  <a:srgbClr val="00B050"/>
                </a:solidFill>
              </a:rPr>
              <a:t>ءٌ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C7691D6-0726-7E9B-D013-2008FB3ABC40}"/>
              </a:ext>
            </a:extLst>
          </p:cNvPr>
          <p:cNvSpPr txBox="1"/>
          <p:nvPr/>
        </p:nvSpPr>
        <p:spPr>
          <a:xfrm>
            <a:off x="969211" y="4865207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أُنْشِــ</a:t>
            </a:r>
            <a:r>
              <a:rPr lang="ar-MA" sz="3200" dirty="0">
                <a:solidFill>
                  <a:srgbClr val="00B050"/>
                </a:solidFill>
              </a:rPr>
              <a:t>ئَ</a:t>
            </a:r>
            <a:endParaRPr lang="fr-FR" sz="3200" dirty="0">
              <a:solidFill>
                <a:srgbClr val="00B05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7CC6418-E418-BD68-310D-C14112808F0E}"/>
              </a:ext>
            </a:extLst>
          </p:cNvPr>
          <p:cNvSpPr txBox="1"/>
          <p:nvPr/>
        </p:nvSpPr>
        <p:spPr>
          <a:xfrm>
            <a:off x="969211" y="5661553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مَلْجَــــ</a:t>
            </a:r>
            <a:r>
              <a:rPr lang="ar-MA" sz="3200" dirty="0">
                <a:solidFill>
                  <a:srgbClr val="00B050"/>
                </a:solidFill>
              </a:rPr>
              <a:t>أٌ</a:t>
            </a:r>
            <a:endParaRPr lang="fr-FR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705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F5C6-AE5B-80D2-5A2C-32ECDAD9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E9E6D-FD09-C081-A8F0-9530E04B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أنجزوه بسرعة.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43A69-51FC-5CEF-920B-396EB4CB4F6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1EE2EF-DEDB-47CE-1D17-A1E65787B5C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3D6FA2-A945-521F-3419-6DC61C5A27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4AB81-C5F8-E612-C968-94D81B939C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B80852-8A9B-83D5-F861-D08D7B6B0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BEC8B-1C8A-852F-14E6-FA57848E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5DC0BC-490C-5E9C-0D62-2A32297079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471362-1C9B-80FE-A226-A6A7C13FD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F0AB13C-6918-FD8F-49A4-F2D8D38BB2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5A9B52D-4249-4B26-835B-E22376C5E4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322" y="1661850"/>
            <a:ext cx="3241646" cy="4545757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D54AD3-356B-DECB-2592-A59500D1BA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7368" y="4612639"/>
            <a:ext cx="3341385" cy="9855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35022C-B036-FEC5-AB9A-02CEB20D3FB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510" y="1441358"/>
            <a:ext cx="795864" cy="9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79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7982-E55C-2014-D4DC-213D3EE3A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15900-3387-487D-27F3-2A998FF3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21177-E984-E822-51A6-97CC348889E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3C499-BC65-4C89-6CA1-41E463150D1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169CC-1C34-30BC-F6A7-925874BCD0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CFD87-B2E2-83BE-23ED-2A622DD77E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534E49-757A-F7BB-E2A0-774DE2E63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93B59B-FDF8-C0CE-9CF1-FBAAE735D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65D3B5-CFB0-AF5F-0970-77D2F00EC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363A7C-66CF-4354-ADFA-4FD7ACBD8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2735421-5E96-685E-4395-75A75E776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53A8972-7A4F-F935-AE36-702F45965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536784"/>
              </p:ext>
            </p:extLst>
          </p:nvPr>
        </p:nvGraphicFramePr>
        <p:xfrm>
          <a:off x="522825" y="3016155"/>
          <a:ext cx="8098349" cy="16824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4054531">
                  <a:extLst>
                    <a:ext uri="{9D8B030D-6E8A-4147-A177-3AD203B41FA5}">
                      <a16:colId xmlns:a16="http://schemas.microsoft.com/office/drawing/2014/main" val="2681568525"/>
                    </a:ext>
                  </a:extLst>
                </a:gridCol>
                <a:gridCol w="4043818">
                  <a:extLst>
                    <a:ext uri="{9D8B030D-6E8A-4147-A177-3AD203B41FA5}">
                      <a16:colId xmlns:a16="http://schemas.microsoft.com/office/drawing/2014/main" val="12050242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يَبْدَ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ٱلْمُتَوَضِّ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ــــ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ـئُ</a:t>
                      </a:r>
                      <a:r>
                        <a:rPr lang="ar-S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بِٱلْبَسْمَلَةِ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يُهَيِّـ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ـــــ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ئُ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ٱلْأَطِبّا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ٱلدّوا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ءَ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7484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اَلنَّبَ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ــأُ 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فاجِ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ــــــ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ئُ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أَشَدُّ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ٱلْأَنْبا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أَخْطَ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ـــــــ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ٱلْمُخْط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ــــــ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ئُ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أَخْط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ءً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كَثيرَةٍ. 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6472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عَمَّ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ٱلْهُدو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ءُ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وَٱلدِّفْ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شَواطِ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</a:t>
                      </a:r>
                      <a:r>
                        <a:rPr lang="ar-S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ئَ</a:t>
                      </a:r>
                      <a:r>
                        <a:rPr lang="ar-S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ٱلْمَمْلَكَةِ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يُض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</a:t>
                      </a:r>
                      <a:r>
                        <a:rPr lang="ar-MA" sz="3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ٱلْمُقْرِ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ئُ</a:t>
                      </a:r>
                      <a:r>
                        <a:rPr lang="ar-S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بِصَوْتِهِ أَرْجا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ءَ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ٱلسّما</a:t>
                      </a: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ءِ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143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9266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E962-EEEE-61CE-265F-DAF9FF95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6ACC4-1E06-4991-E5DD-200599D48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من يقوم إلى السبورة ويشخص بالحركات فقط  فنا من الفنون التالية.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يحاول الأخرون تحديد اسمه.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E110FF-1DB8-61A5-B2A5-93DD9AD20D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949F62-0AB7-29EB-045A-2FD6952B43F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D9194-AC50-EF94-0065-B01DC92299C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E421CB-15D8-060F-FF45-2CB267D3914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35D3BF-7EA4-16E0-E3AA-C9A68DAA88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4994BF-9439-E521-79A6-0B5BE3DEC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27E954-37B9-78ED-164B-35E2D1A3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99A6031-82D9-0B48-73D5-4DF8B0AE8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4BD442E-D412-F3BD-8C9B-838AFE573A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004848-B9C0-FC79-EC89-D4BC1D22E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6" y="2330620"/>
            <a:ext cx="3995585" cy="36615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6099EA-E738-6BDF-DEAF-553A7F772F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36" y="2330620"/>
            <a:ext cx="4052581" cy="35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0254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52320" y="3159000"/>
            <a:ext cx="51120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تحديد عناصر الخبر.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في حصص الإنتاج الكتابي خلال  هذه المرحلة كيف تكتبون مقالا عن حدث  لنشره في مجلة القسم.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D56EDB-6075-8D7B-F43A-8DE24592320E}"/>
              </a:ext>
            </a:extLst>
          </p:cNvPr>
          <p:cNvSpPr txBox="1"/>
          <p:nvPr/>
        </p:nvSpPr>
        <p:spPr>
          <a:xfrm>
            <a:off x="919748" y="2804096"/>
            <a:ext cx="7004501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سَأَتَعَلَّمُ كَيْفَ أَكْتُبُ خَبَراً.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بالخبر 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بِٱلْخَبَرِ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402753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اَلْخَبَرُ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مَجْموعَةٌ مِنَ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حَدَثٍ أَوْ ظاهِرَةٍ يَتِمُّ تَبْليغُها لِلْغَيْرِ بِشَكْلٍ شَفَهِيٍّ أَوْ كِتابِيٍّ.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E81B-7B84-BBF3-341E-DC0C6E0C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C2140-568C-A848-7C4C-71736CC0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لزملائه أحداثا يمكن أن تكون موضوع خبر 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93F8-3D12-B6C0-A63B-F443DA4324F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6941F-FC47-6070-4973-AC639FAE91A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936335-D08C-4485-4D5F-6E0814F80A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AEC6F2-3D02-F7BA-BB14-1DEA3997F15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E70F2B-126C-318F-08B2-79D467DF5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9B0EAD-A90E-9AA9-DC9C-7D2929AF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4E16F8-B63C-9A6B-1BF5-53197A98D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2E48F4-E564-E04B-DC91-AA21BB607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1CA541-F4B2-35A6-EB40-F7BB2E526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23760F-561E-6F37-6499-44DE0C06EE17}"/>
              </a:ext>
            </a:extLst>
          </p:cNvPr>
          <p:cNvSpPr txBox="1"/>
          <p:nvPr/>
        </p:nvSpPr>
        <p:spPr>
          <a:xfrm>
            <a:off x="2002348" y="3152274"/>
            <a:ext cx="4804841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خَبَرٌ عَنْ......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822767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2D2C-F2A3-6177-F7F9-A47005706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F30E8-D4AF-57CB-0E61-81092E3D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 أخرى.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9AED04-94CC-16C5-DD55-583C3127C7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5EC93-DB69-A46A-8CE7-FC2013AAD2D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EFA2D-E9BC-7DF8-2BD9-8D853B80B79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C3BE0C-8BC6-EDF8-0FA4-9934558A98C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20E713-68CC-BCBB-E8B3-482B4FC5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D1BBFD-8DFC-C75B-C744-23B454C9D7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B6B647-3C5D-468C-9C7F-3BE25D942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9BE8C0-1167-E962-77EC-789B27FC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08A2B2-9CB8-AD35-9BC7-4C9C45B3D5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D14E12-3E5F-1BF4-512F-2A448CD692F5}"/>
              </a:ext>
            </a:extLst>
          </p:cNvPr>
          <p:cNvSpPr txBox="1"/>
          <p:nvPr/>
        </p:nvSpPr>
        <p:spPr>
          <a:xfrm>
            <a:off x="1070253" y="2248899"/>
            <a:ext cx="6545179" cy="350734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خَبَرُ تَنْظيمِ يَوْمٍ ثَقافِيٍّ في مَدْرَسَةِ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خَبَرُ فَوْزِ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ٱلْمُنْتَخَبِ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ٱلْمَغْرِبِيِّ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لِلشَّبابِ بِكَأْسِ ٱلْعالَمِ. 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خَبَرُ نَشْرَةٍ إِنْذارِيَّةٍ لِلْأَرْصادِ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ٱلْجَوِّيَّةِ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خَبَرُ تَنْظيمِ حَمْلَةِ نَظافَةٍ داخِلَ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653480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172FB-01AC-DAF6-042F-E6403AE60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AF367EC-DAED-C8C0-1D32-7944185B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تتذكرون الخبر الذي قدمه التلميذ عدنان من خلال إذاعة المدرسة. سنعيد الاستماع إليه.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CDA53F-9496-924E-34B5-926A0A7B7E0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A8314-B250-4320-3DFA-060E85EF336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</a:t>
            </a: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709FF0-2CA7-521F-0E55-8374D50FE3A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3958D-EC41-419D-BB67-030558839E2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ACD013-42DC-3863-C43F-53CC2EA90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39A236-AABC-C414-6054-3DC0464674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D9B855-9EE4-77A6-5EE6-B28BA175B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47A547-2704-82EC-3598-251CC93B58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1744B4-6AF4-0D94-6246-81264E0549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FINALE - يوم ثقافي في مدرستنا V1 DONE-720p-260128">
            <a:hlinkClick r:id="" action="ppaction://media"/>
            <a:extLst>
              <a:ext uri="{FF2B5EF4-FFF2-40B4-BE49-F238E27FC236}">
                <a16:creationId xmlns:a16="http://schemas.microsoft.com/office/drawing/2014/main" id="{EBA38EC9-E2B9-3991-0088-D76AB8C790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3400" y="1873624"/>
            <a:ext cx="8056282" cy="45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73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4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04692-4227-2DE5-3D4E-C0CDD0E6C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FBCAE-71D8-EEE7-BB04-91CB1042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سنحدد عناصر هذا الخبر باعتماد المخطط الشمسي التالي.  من يقرأ؟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75E5C0-EDC2-D7FE-2BDC-D6BE9E9B3A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DCFC32-444B-B908-0091-F065D0B7A13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52F587-3764-D61D-2526-26882284C73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F830F5-B985-E55C-3885-289D5ABDDEE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921978-095A-65C9-47AA-10FD97C077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A014B0-A80B-0E3E-8459-4C6F042139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D7BF39-5921-CF1E-A2B5-A11646E59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2A0E92-E22A-FB67-96F6-F5931E6D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F86DCE-B349-3B4E-CE6D-ED7597A0B5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183110FB-4133-0993-BB16-D573C87D8970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0" name="Connecteur : en arc 19">
            <a:extLst>
              <a:ext uri="{FF2B5EF4-FFF2-40B4-BE49-F238E27FC236}">
                <a16:creationId xmlns:a16="http://schemas.microsoft.com/office/drawing/2014/main" id="{DCB424CE-F659-A2D9-9920-E9634E0B2948}"/>
              </a:ext>
            </a:extLst>
          </p:cNvPr>
          <p:cNvCxnSpPr>
            <a:cxnSpLocks/>
          </p:cNvCxnSpPr>
          <p:nvPr/>
        </p:nvCxnSpPr>
        <p:spPr>
          <a:xfrm flipV="1">
            <a:off x="4691825" y="2881133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CC46BB9F-2085-B32A-52D4-5D97FBFFFE53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7A68C08-87C1-72E9-F5F5-4582FAF9B030}"/>
              </a:ext>
            </a:extLst>
          </p:cNvPr>
          <p:cNvSpPr/>
          <p:nvPr/>
        </p:nvSpPr>
        <p:spPr>
          <a:xfrm>
            <a:off x="5531081" y="2616818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886CA496-121B-A2B0-BA16-4096A6C66715}"/>
              </a:ext>
            </a:extLst>
          </p:cNvPr>
          <p:cNvCxnSpPr>
            <a:cxnSpLocks/>
          </p:cNvCxnSpPr>
          <p:nvPr/>
        </p:nvCxnSpPr>
        <p:spPr>
          <a:xfrm>
            <a:off x="4949762" y="4147166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02193294-5096-9025-C4A0-7B6F03667C83}"/>
              </a:ext>
            </a:extLst>
          </p:cNvPr>
          <p:cNvSpPr/>
          <p:nvPr/>
        </p:nvSpPr>
        <p:spPr>
          <a:xfrm>
            <a:off x="5967511" y="428457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1F7F3107-0413-992D-15CF-761507E4F72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36400" y="4879103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EA832157-F925-282F-6FC1-86789AA9C89B}"/>
              </a:ext>
            </a:extLst>
          </p:cNvPr>
          <p:cNvSpPr/>
          <p:nvPr/>
        </p:nvSpPr>
        <p:spPr>
          <a:xfrm>
            <a:off x="4029695" y="557337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DB4B96F0-8E6C-FBDD-E1F5-283A4C1F7546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1C943736-CF29-E787-5B4B-E230B133B93C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9" name="Connecteur : en arc 28">
            <a:extLst>
              <a:ext uri="{FF2B5EF4-FFF2-40B4-BE49-F238E27FC236}">
                <a16:creationId xmlns:a16="http://schemas.microsoft.com/office/drawing/2014/main" id="{BF059A40-93B8-BEB0-D222-6FE80FE9F4D6}"/>
              </a:ext>
            </a:extLst>
          </p:cNvPr>
          <p:cNvCxnSpPr>
            <a:cxnSpLocks/>
            <a:stCxn id="19" idx="1"/>
            <a:endCxn id="21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ulle narrative : rectangle à coins arrondis 40">
            <a:extLst>
              <a:ext uri="{FF2B5EF4-FFF2-40B4-BE49-F238E27FC236}">
                <a16:creationId xmlns:a16="http://schemas.microsoft.com/office/drawing/2014/main" id="{0194104A-C3F8-2F00-063C-B492A1AB9D31}"/>
              </a:ext>
            </a:extLst>
          </p:cNvPr>
          <p:cNvSpPr/>
          <p:nvPr/>
        </p:nvSpPr>
        <p:spPr>
          <a:xfrm>
            <a:off x="610750" y="2801460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Bulle narrative : rectangle à coins arrondis 41">
            <a:extLst>
              <a:ext uri="{FF2B5EF4-FFF2-40B4-BE49-F238E27FC236}">
                <a16:creationId xmlns:a16="http://schemas.microsoft.com/office/drawing/2014/main" id="{2A5D39FD-FBFA-0200-DBFC-1960D91586C9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Bulle narrative : rectangle à coins arrondis 42">
            <a:extLst>
              <a:ext uri="{FF2B5EF4-FFF2-40B4-BE49-F238E27FC236}">
                <a16:creationId xmlns:a16="http://schemas.microsoft.com/office/drawing/2014/main" id="{A7444442-9900-976D-C757-7FF2CB146491}"/>
              </a:ext>
            </a:extLst>
          </p:cNvPr>
          <p:cNvSpPr/>
          <p:nvPr/>
        </p:nvSpPr>
        <p:spPr>
          <a:xfrm>
            <a:off x="5481431" y="5080776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Bulle narrative : rectangle à coins arrondis 43">
            <a:extLst>
              <a:ext uri="{FF2B5EF4-FFF2-40B4-BE49-F238E27FC236}">
                <a16:creationId xmlns:a16="http://schemas.microsoft.com/office/drawing/2014/main" id="{02571EA4-FACA-AC86-6842-E041E37302A5}"/>
              </a:ext>
            </a:extLst>
          </p:cNvPr>
          <p:cNvSpPr/>
          <p:nvPr/>
        </p:nvSpPr>
        <p:spPr>
          <a:xfrm>
            <a:off x="1541205" y="5900526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Bulle narrative : rectangle à coins arrondis 44">
            <a:extLst>
              <a:ext uri="{FF2B5EF4-FFF2-40B4-BE49-F238E27FC236}">
                <a16:creationId xmlns:a16="http://schemas.microsoft.com/office/drawing/2014/main" id="{FA81D7AC-1DBA-0A72-7FEC-10C3F15A7E45}"/>
              </a:ext>
            </a:extLst>
          </p:cNvPr>
          <p:cNvSpPr/>
          <p:nvPr/>
        </p:nvSpPr>
        <p:spPr>
          <a:xfrm>
            <a:off x="610749" y="4962964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036895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F2A87-DA6D-4A48-7D09-54CAC758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D2F2FAB-4D96-3D19-64F8-7C8A2056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انطلاقا من الخبر الذي استمعتم إليه. من يجيب عن السؤال : "ماذا؟ "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CC1171-7ABF-91F6-BD04-B89D00A9EA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F8070-5185-0DE5-14C0-AAB6AD89239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BF5EE8-5B30-FBE9-F0D2-F2D74D4855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0574D5-1799-6FCC-46D4-8E458538D40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B1BAB6-9E7C-E849-A6AA-B6CA34115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388BEC-49BA-9652-36A6-4592985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947861-8556-A7B6-2529-34FD6F88B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961F73-54B3-F2DC-7021-2E5E767AC6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5FFEA1-8233-1ABE-0BC6-ABD66EE9C8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08B4A396-78C7-A1C5-D0B2-5B247C3ED209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ADA5301-4B13-BCFB-1AE2-D9CED2CA176C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A82DA361-CF18-019D-98E4-46935CA1732B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06D2C691-DD25-6225-1521-7028CF32D53D}"/>
              </a:ext>
            </a:extLst>
          </p:cNvPr>
          <p:cNvSpPr/>
          <p:nvPr/>
        </p:nvSpPr>
        <p:spPr>
          <a:xfrm>
            <a:off x="486381" y="2891049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010020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882F-212E-F188-4B3F-7FF840D36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615111-F4C3-E696-051A-BCAED09A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9E2E5C-E0E7-640E-9C50-86514CE123F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215FE8-6267-5D2C-9691-A6BF0D42B99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C54386-5E53-CAF1-312A-E26273AB61A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CB3CCE-0B21-AECA-EFE5-18703096F6D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6CDDA5-21D3-882F-4348-F00C1EF780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1FE3A5-9C88-FC11-8109-75E2B5F640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D7A1CD-6943-901F-D704-04427A20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1D4CB7-2BF7-9A41-4C80-5668648B65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669D36-CBA8-1994-3309-886B30C05A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7755A140-7B49-3BAB-4610-9733AE13510F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5739261-D43E-789E-870F-019972E2C38B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E815FF64-3C0B-BA18-3FAA-E9356F07E111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B1C4CECB-D6CF-C372-65E0-6B88AB04F964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59992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0D4A-914B-6394-1C15-25B147F22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8E9485-34AD-A6DB-F601-34F0C1A0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سؤال "من"؟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88D67B-D6FD-563F-9F4E-E48AED05B10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777E05-0808-069F-5FA6-3684B8892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9E5130-7C41-6708-1775-475CB80F1C4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A33D28-AFD5-2EA5-1C4E-CC4B7056FE1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F8831A-0F7D-22F9-E9CC-89EE005DEA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0E2B89-6223-5BE5-E6FE-FC10732CEF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1D4AA7-B859-DE50-ACD5-42C9FB2204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436BD6-5830-AA93-3B44-D280765E4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05EF44-7DAD-BE97-956C-E71E61F0B9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DBC8BE77-4C8C-54D1-9479-443D80BEBC57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5920CCB-22FF-471A-8CD4-EB423E433185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1F26E4CB-0DE1-7363-091C-18C6087580BC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BE03A745-3CA0-8D1C-D0F2-A74F26A4B3D3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A6311236-0CB2-6AB3-E7C2-751955E4406C}"/>
              </a:ext>
            </a:extLst>
          </p:cNvPr>
          <p:cNvCxnSpPr>
            <a:cxnSpLocks/>
          </p:cNvCxnSpPr>
          <p:nvPr/>
        </p:nvCxnSpPr>
        <p:spPr>
          <a:xfrm flipV="1">
            <a:off x="4470436" y="2404301"/>
            <a:ext cx="1262138" cy="1122558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18CF0074-13FD-EF35-0DB8-BEF1FB47A0C6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C38A6E71-04DA-C982-7921-6C86F4566C2E}"/>
              </a:ext>
            </a:extLst>
          </p:cNvPr>
          <p:cNvSpPr/>
          <p:nvPr/>
        </p:nvSpPr>
        <p:spPr>
          <a:xfrm>
            <a:off x="5777025" y="2710226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780469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698E6-0872-E186-B38F-22DCC55D6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5A2FE8-8ECB-9291-1167-A4A88AC0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124D51-A949-9242-3632-8858F6638A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4591A4-0864-5247-34CD-FD2B24B33DF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5FCC35-EC84-7F9F-74E9-162111FFEA5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883971-6829-9560-FDAF-5DB619889AD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4AABDA-B87F-EAA0-DBCC-2799528A6F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232A16-D55F-F9E6-39CA-096234F82A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D4BE9B-B6D8-98AE-AE36-536FA8E0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55275F9-8073-98E7-1071-A002BF6AD3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B3B316-640A-ECF6-74BC-E94CA87A62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71E029C1-52DB-D1FF-F7EB-4240F6A1A432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5301FCA-D1D0-B7D1-A990-1E57114D45D9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3BC23A29-514E-C5DB-FD97-B12F7926634E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6201DD4B-3943-630B-CDF7-86E49FA04FE2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F6BF4021-5103-7936-F4DC-6785D528607E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AAF4EA50-7701-B8E8-A61E-4A91E7ECB495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FB6A3C2E-92BE-CD1D-FADA-F6DB92BE54E3}"/>
              </a:ext>
            </a:extLst>
          </p:cNvPr>
          <p:cNvSpPr/>
          <p:nvPr/>
        </p:nvSpPr>
        <p:spPr>
          <a:xfrm>
            <a:off x="5777025" y="2710226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004412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7EC0-F071-8988-1000-B9600BAA2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74F05A-D08C-B10C-99F2-4A337F032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سؤال "أين"؟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22F580-EEEF-F4D4-078F-9333009009C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9643EE-3022-919E-7A53-D3C47F5C8FD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4E92C6-0648-D9FB-9D8B-7DFE4CF8E48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700DF4-6705-7E51-2869-04BF77C17E2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6C212D-B5C8-A099-25BD-EE1EA57F72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154AF6-0CA9-2A84-2E77-47A3397507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162A77-4697-BCFE-C6D7-20771E889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D79503-BB10-395C-39BD-9E414EEDDA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46ADC6-57DE-8103-510D-063A9BFE77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E9402407-1DF0-5D72-881C-10DB9D77D17E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DA82D63-5D06-EDA5-251F-53FBF7FBFB47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A592FD2D-D954-B2A6-A72C-9CCA07108C47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650994DD-6D36-926D-0E67-07C6F4745582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3B3E88B7-6EB5-CE2B-E277-DF752C4B7479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A441853A-AB4E-84C7-CEDE-0237C088750E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6F53BAC3-DD3A-4025-F20B-7B1860100FBB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806327EB-24FE-DE7F-0233-C04C0ADB5E19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6F7EBDCA-EC0D-2A37-CC12-D3C79237151E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911F4BF6-D7C4-51AA-13C0-58F56631635C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080145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4ED6B-BA50-6573-A491-A2F49B61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0A5A1A-EF6F-298C-22DE-4D7A632D1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84C7CD-F2C4-5DC5-A046-06F0CD6B1A2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2F807-F681-92AF-49A6-71F1FB40CA0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C1C8AA-4AB1-374F-D1C6-EE862C95921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B7850C-9CAE-2D29-8951-E0BD14C23CB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7CF730-D710-80D9-4E79-114D4547CC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555233-5908-D0C0-8AF6-7AEB74C7E4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A41F5B-8A9F-0037-25FB-A7F7E7F8C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98F2D3-8C48-F88C-78EC-FDD521DC57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C51B92-6DEF-F7F9-EBFF-354D3B7E53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E17214AB-6B54-5ED7-D67D-B6C7AACAA3D0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F93B06A-A016-044B-85A1-CA2D67532B7B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276F6B10-4D01-2B0E-FEAB-A9395A82E080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240B7D15-7205-8D14-8278-10EF930FCE7D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يوم ثقافي حول المسرح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A3ED4160-43D6-386A-6209-77BB42FAFB54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423276E8-4B33-D7AF-64AB-236BA91AD554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00DA082E-2158-B134-7D13-6838A8278BCC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10BE461A-8F6F-E780-0DF2-F63AA09D0277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BC295256-F812-DAE8-B5E0-04579F852D98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F32CC819-DD0C-1F4E-3D30-7687499080E1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804894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DAE32-836B-B81F-2C01-1239C82EE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F6E373F-57A0-E64D-B020-341B956D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سؤال : "متى"؟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77CAB3-3D7D-1C30-CD83-07DAD285EF0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5CB36F-6D9A-F3C1-1933-8F1E7E4E592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8A1F89-0818-BA49-478B-643CE0FD9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643636-AB57-9AFC-8AEF-06F60CA2647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122DCE-961A-22C9-D452-9A242FF19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6C8843-0865-F06A-E95B-5069D69853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690C68-7105-6CA5-6BBD-F54DF7AAA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EC24F1-7EEB-CEAE-FB54-39BF13638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B1C46F-A932-FD6D-9675-27DB654D3F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42B031A1-44E8-861A-E057-8278034CC86B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85737B4-573C-0F04-D2CC-9715A1EDEDAD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1EA9F901-67C4-F616-0482-3DF774ABACFF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9365EBC2-31FC-F6DA-0B3A-E273C52AAAA0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يوم ثقافي حول المسرح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70663C88-1604-62CB-73BC-8B0ABDAD1FBE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752A36A7-C342-48BC-29B9-DBEF7AA2A900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3A9B1A0D-2777-CD09-DF8F-0D2C3E299969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F7BC93E4-53EC-D91B-6C3A-37300AB840BE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65CDC2D7-29C5-E8C5-5CAD-C8ABC53C5472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2C055E69-E852-F286-067F-4C075885C55D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75EE5870-7F89-1F0E-82BF-38A553F8EDB9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94302" y="4721199"/>
            <a:ext cx="661062" cy="3160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710C4D3-511E-E963-5510-8CF6A7E30C76}"/>
              </a:ext>
            </a:extLst>
          </p:cNvPr>
          <p:cNvSpPr/>
          <p:nvPr/>
        </p:nvSpPr>
        <p:spPr>
          <a:xfrm>
            <a:off x="4196223" y="5122159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78ECB57B-10FB-B5EA-BFA4-E7DDC9AD6567}"/>
              </a:ext>
            </a:extLst>
          </p:cNvPr>
          <p:cNvSpPr/>
          <p:nvPr/>
        </p:nvSpPr>
        <p:spPr>
          <a:xfrm>
            <a:off x="5335980" y="5704341"/>
            <a:ext cx="2480395" cy="701923"/>
          </a:xfrm>
          <a:prstGeom prst="wedgeRoundRectCallout">
            <a:avLst>
              <a:gd name="adj1" fmla="val -56361"/>
              <a:gd name="adj2" fmla="val -601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679852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BA92-FD2C-B462-08B7-B52E55EC4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6389F5-408F-0F68-2FC0-1EC23BC7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189315-46AF-59DF-208E-545A4325BCB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D7BD97-8884-0ABC-D2D3-9821AADE32B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6101-4395-B80B-B5EA-4A0BCF7E706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927214-AA66-4E37-D01B-4F6D38BEEE5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0509792-645C-AC09-69AE-E5F8CFDD68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0819C8-2A1C-E18A-2C7E-79C50D1E74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C9C34C-7ECA-C867-74D5-36CE54ED9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AB8447-5054-B3BE-D5BF-03A0B0529D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D1CF3C-04F7-EA2C-130A-43B410B6F2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57A1E9A7-4DE1-23F9-AEC9-EAE949D13A39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6B7DBCB-7B21-6FC8-8E97-1DE5FA9491DE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09F4D035-34E1-8CA1-B36D-E6B759E4D2EC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A69DE883-03D0-03A1-DA8F-5A18A079A978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277C3CBD-38D2-2E39-D80A-FA2D0BFFBDDE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290A62C7-42AE-FCAA-D90E-F33937E3DAAA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4F58EFD6-2CDD-B90B-3A75-81D69E00CE57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24DEBDA8-7413-173E-249E-5E463E4571DC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4D9C5DE8-E482-1087-BA4C-7DBFC4BADA52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908BCC45-F868-069A-1529-C3B02029B644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1C4E1FA9-E0BD-1D51-1636-9B49085339B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94302" y="4721199"/>
            <a:ext cx="661062" cy="3160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80B302C6-104C-2F9E-314F-2CA9AC5000A7}"/>
              </a:ext>
            </a:extLst>
          </p:cNvPr>
          <p:cNvSpPr/>
          <p:nvPr/>
        </p:nvSpPr>
        <p:spPr>
          <a:xfrm>
            <a:off x="4196223" y="5122159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F9E5AA72-B8FD-2A00-96B5-27B98A5CFABE}"/>
              </a:ext>
            </a:extLst>
          </p:cNvPr>
          <p:cNvSpPr/>
          <p:nvPr/>
        </p:nvSpPr>
        <p:spPr>
          <a:xfrm>
            <a:off x="5335980" y="5704341"/>
            <a:ext cx="2929715" cy="701923"/>
          </a:xfrm>
          <a:prstGeom prst="wedgeRoundRectCallout">
            <a:avLst>
              <a:gd name="adj1" fmla="val -56361"/>
              <a:gd name="adj2" fmla="val -601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اَلسَّبْتُ 24 يناير 2026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36238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1713A-2232-36A0-01CF-BAB54C486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3C4F46-DCE4-31AA-D760-1D111A03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سؤال : لماذا؟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24C1C0-A62C-6772-F886-4EEDF2B2494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B704B7-4674-BEEE-1B06-EA38FA5C955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06B9CC-40D6-2E2C-03E7-44E0A835D97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FDC1A-3C19-1C06-726E-AA872AE9D4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69ED81-7870-9B8E-796C-DDD4BEC26F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BDB605-4310-47D3-01AC-30C9DFBAB9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3D0EC0-4E9A-C766-CC80-D5AAFD988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21104-2752-D635-6430-10310A2205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072D74-7C17-FAAE-B237-C93AF2928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F02F6B95-5192-A47F-8A07-E32D6B839FE0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8C41903-E469-591E-1263-A3D204668C94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1977B0A1-4F7D-9290-14B4-214B5F0CD149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054887C7-9493-02FC-1718-11F74284B01C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2677DC40-56FE-198C-8A3B-1685F9021CD9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9C3FA780-EC31-D6FE-476F-A8634B2FBC3F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7DBC3305-2F42-517F-9868-21477589650D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8A0AB1B2-9B00-86D4-3F89-EF7A8769EF2C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780E08E9-BF88-EE02-BBDD-8D16833DED11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9C1C073-66DE-EE3B-006F-E25DF284BA6D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546CC7A0-0864-1693-E49D-69621F66E0B5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94302" y="4721199"/>
            <a:ext cx="661062" cy="3160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3AD5E357-6EAD-9166-E829-24A56407B2C8}"/>
              </a:ext>
            </a:extLst>
          </p:cNvPr>
          <p:cNvSpPr/>
          <p:nvPr/>
        </p:nvSpPr>
        <p:spPr>
          <a:xfrm>
            <a:off x="4196223" y="5122159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C2A95A96-4B03-4BCA-1018-D90A72548379}"/>
              </a:ext>
            </a:extLst>
          </p:cNvPr>
          <p:cNvSpPr/>
          <p:nvPr/>
        </p:nvSpPr>
        <p:spPr>
          <a:xfrm>
            <a:off x="5335980" y="5704341"/>
            <a:ext cx="2929715" cy="701923"/>
          </a:xfrm>
          <a:prstGeom prst="wedgeRoundRectCallout">
            <a:avLst>
              <a:gd name="adj1" fmla="val -56361"/>
              <a:gd name="adj2" fmla="val -60152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اَلسَّبْتُ 24 يناير 2026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B21B1B45-98A1-50AB-7810-D65634DD484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2278D7E1-E62F-2569-5160-FF346B7E7DE5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F77126E-DAF8-0E1E-ED1C-1B4C87A2B817}"/>
              </a:ext>
            </a:extLst>
          </p:cNvPr>
          <p:cNvSpPr/>
          <p:nvPr/>
        </p:nvSpPr>
        <p:spPr>
          <a:xfrm>
            <a:off x="610749" y="4962964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321222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85C8E-C2E9-30DC-2023-6059A996A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D065495-F37D-3102-2DC9-3C859E93D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939D4C-A152-E985-5557-0E1F670DE47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A5B711-BE7C-BA81-A0A6-D1DB638408F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67FB38-442A-EA71-4B49-97516C690A2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8A85B3-951F-4ED4-759F-3E852D18EF7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DEDB49-9D23-F6F2-D4E3-B2E9846F9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4937B5-7B4C-EB7A-A974-3C5293800F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691615-DCAD-8BDE-58B4-207BB9402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F31AE9-4211-93E7-F1D1-1A6322833D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F906EA-139C-7AB8-C7CD-69E172D879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1C49C695-A3C8-9ADB-5BA5-6E06191B2CA8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876AB62-998F-E477-A13C-49D5755FFFBC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B5D7DEB3-BD81-2D9F-940E-CE68A6D55F50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7E83C0B4-2F88-50E4-0437-83A4FE9FEAB5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ثَقافِيٌّ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03759C58-10C2-2501-A558-D38472CE64D7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841A8A3A-014D-DC15-6AA2-B77EAB4FE37A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F85F79FA-438A-B9BC-35C8-FA0228298D2E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E2E6569D-9443-CB32-5060-5FB817D02C21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AEF0D2A6-F169-2625-DCA7-6D22420EE07D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D3A85298-7521-27DD-61CC-588380104894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1C368B9B-13BE-470E-1AA0-2E2F63CDE6DE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94302" y="4721199"/>
            <a:ext cx="661062" cy="3160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E937C155-6149-E156-C5AC-C88CA6563940}"/>
              </a:ext>
            </a:extLst>
          </p:cNvPr>
          <p:cNvSpPr/>
          <p:nvPr/>
        </p:nvSpPr>
        <p:spPr>
          <a:xfrm>
            <a:off x="4196223" y="5122159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65ED8149-762A-9AEE-F8DE-00D36F4C9854}"/>
              </a:ext>
            </a:extLst>
          </p:cNvPr>
          <p:cNvSpPr/>
          <p:nvPr/>
        </p:nvSpPr>
        <p:spPr>
          <a:xfrm>
            <a:off x="5335980" y="5704341"/>
            <a:ext cx="2929715" cy="701923"/>
          </a:xfrm>
          <a:prstGeom prst="wedgeRoundRectCallout">
            <a:avLst>
              <a:gd name="adj1" fmla="val -56361"/>
              <a:gd name="adj2" fmla="val -60152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اَلسَّبْتُ 24 يناير 2026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96F3960D-A62F-55BB-5B2E-2AE58A60ADB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C4BF2508-966F-BC1F-B8AC-91802966D731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77BC5EB3-6519-34E5-D03E-444DDA676BBA}"/>
              </a:ext>
            </a:extLst>
          </p:cNvPr>
          <p:cNvSpPr/>
          <p:nvPr/>
        </p:nvSpPr>
        <p:spPr>
          <a:xfrm>
            <a:off x="610749" y="4962964"/>
            <a:ext cx="3224030" cy="1329552"/>
          </a:xfrm>
          <a:prstGeom prst="wedgeRoundRectCallout">
            <a:avLst>
              <a:gd name="adj1" fmla="val 7925"/>
              <a:gd name="adj2" fmla="val -5895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اَلتَّعْريفُ بِفَنِّ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وَمُشاهَدَةُ عُروضٍ مَسْرَحِيَّةٍ.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717291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1B77F-FB1B-7B11-514B-853677482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EE94CD-3F8B-0281-2ABF-C52E679D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جميع عناصر الخبر؟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D63D8-5E55-263E-4CA8-A089E8489F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BD0DDC-720C-0FE2-F994-ACC3762BA8A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9D9D9C-2200-876E-BDED-E71DCFBDBDB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8B6E0D-F8D9-A497-AA3A-0BB28F8CB08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E9F49B-044A-6F83-C820-2B37DF021A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E16CF6-2D74-3808-6311-48A269FC0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6B486D-E59C-4383-E37D-D9F59D9E2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258703-FE03-F2E1-5A51-D3AB3CE8C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BB1AE5-6A24-7DCF-5D07-C61B389F2D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EBA0EB0F-7794-5680-0146-21E01723A9A7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17C2878-8369-E83C-F1C0-A20FAB38A73F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23CCE49A-75C7-11E4-8200-4CD6177ACD78}"/>
              </a:ext>
            </a:extLst>
          </p:cNvPr>
          <p:cNvCxnSpPr>
            <a:cxnSpLocks/>
            <a:stCxn id="20" idx="1"/>
            <a:endCxn id="22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773598E8-C92F-189F-93CE-CC7974D8188F}"/>
              </a:ext>
            </a:extLst>
          </p:cNvPr>
          <p:cNvSpPr/>
          <p:nvPr/>
        </p:nvSpPr>
        <p:spPr>
          <a:xfrm>
            <a:off x="486381" y="2891049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ثَقافِيٌّ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CF442F1D-76F2-9487-4325-52092636D8E8}"/>
              </a:ext>
            </a:extLst>
          </p:cNvPr>
          <p:cNvCxnSpPr>
            <a:cxnSpLocks/>
          </p:cNvCxnSpPr>
          <p:nvPr/>
        </p:nvCxnSpPr>
        <p:spPr>
          <a:xfrm flipV="1">
            <a:off x="4572000" y="2404301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E11D2B7D-413A-6A90-A811-1C3E41EEE797}"/>
              </a:ext>
            </a:extLst>
          </p:cNvPr>
          <p:cNvSpPr/>
          <p:nvPr/>
        </p:nvSpPr>
        <p:spPr>
          <a:xfrm>
            <a:off x="5531081" y="20451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1CD98594-95D5-F7FF-4DDA-F6EF1DDBAD84}"/>
              </a:ext>
            </a:extLst>
          </p:cNvPr>
          <p:cNvSpPr/>
          <p:nvPr/>
        </p:nvSpPr>
        <p:spPr>
          <a:xfrm>
            <a:off x="5777025" y="273250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34FB21C7-EEC3-BEE0-C050-85263F01BE83}"/>
              </a:ext>
            </a:extLst>
          </p:cNvPr>
          <p:cNvCxnSpPr>
            <a:cxnSpLocks/>
          </p:cNvCxnSpPr>
          <p:nvPr/>
        </p:nvCxnSpPr>
        <p:spPr>
          <a:xfrm>
            <a:off x="4984719" y="3872913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42DD8907-C449-B47E-41C3-571BF025F241}"/>
              </a:ext>
            </a:extLst>
          </p:cNvPr>
          <p:cNvSpPr/>
          <p:nvPr/>
        </p:nvSpPr>
        <p:spPr>
          <a:xfrm>
            <a:off x="6153023" y="3730895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AE5EB8F0-0D28-DF18-83A0-FC01344CD953}"/>
              </a:ext>
            </a:extLst>
          </p:cNvPr>
          <p:cNvSpPr/>
          <p:nvPr/>
        </p:nvSpPr>
        <p:spPr>
          <a:xfrm>
            <a:off x="6055255" y="4507812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E3116CD1-B855-81D0-D703-D50DCBF3BA5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94302" y="4721199"/>
            <a:ext cx="661062" cy="3160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F7F54348-E453-D8D0-5AED-3502FBE221DE}"/>
              </a:ext>
            </a:extLst>
          </p:cNvPr>
          <p:cNvSpPr/>
          <p:nvPr/>
        </p:nvSpPr>
        <p:spPr>
          <a:xfrm>
            <a:off x="4196223" y="5122159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44D2216F-3132-DF12-0F72-97D1FFFDADB7}"/>
              </a:ext>
            </a:extLst>
          </p:cNvPr>
          <p:cNvSpPr/>
          <p:nvPr/>
        </p:nvSpPr>
        <p:spPr>
          <a:xfrm>
            <a:off x="5335980" y="5704341"/>
            <a:ext cx="2929715" cy="701923"/>
          </a:xfrm>
          <a:prstGeom prst="wedgeRoundRectCallout">
            <a:avLst>
              <a:gd name="adj1" fmla="val -56361"/>
              <a:gd name="adj2" fmla="val -60152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اَلسَّبْتُ 24 يناير 2026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1069C0E2-18C2-518D-7417-8078DAE99CA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B68F029E-9C75-0553-FDE9-DA3C38C7BE2A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CA00E6B-ACA2-6A3B-43C8-0BC14BD46BA6}"/>
              </a:ext>
            </a:extLst>
          </p:cNvPr>
          <p:cNvSpPr/>
          <p:nvPr/>
        </p:nvSpPr>
        <p:spPr>
          <a:xfrm>
            <a:off x="610749" y="4962964"/>
            <a:ext cx="3224030" cy="1329552"/>
          </a:xfrm>
          <a:prstGeom prst="wedgeRoundRectCallout">
            <a:avLst>
              <a:gd name="adj1" fmla="val 7925"/>
              <a:gd name="adj2" fmla="val -58959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اَلتَّعْريفُ بِفَنِّ ٱلمَسْرَحِ وَمُشاهَدَةُ عُروضٍ مَسْرَحِيَّةٍ.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096718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DBD65-853D-116C-6A06-6DD802B1C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A1BBFD-ABF2-6F78-5994-0513227C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تركيب عناصر الخبر في فقرة مستعملا  الأساليب التالية:  (يمكن اقتراح أساليب أخرى)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664C68-3C11-51FF-22BE-9C928AF3223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30221-1866-011C-303A-C651913C742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639A00-1411-719D-6586-D312362AB36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683B2C-A4AB-EE08-64C5-A0290B92BF7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1FB56F-EA11-268C-F0F0-12DC796F5B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5351A9-EF70-0355-ED32-9DAC09E34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91E346-6C6E-4AE6-9F8C-5FA871B6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E2F96-31EF-9EE6-084B-7B97FC7B2E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86D35A-08AD-C850-81A2-B442FB525E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 descr="Une image contenant texte, écriture manuscrite, Police, diagramme&#10;&#10;Le contenu généré par l’IA peut être incorrect.">
            <a:extLst>
              <a:ext uri="{FF2B5EF4-FFF2-40B4-BE49-F238E27FC236}">
                <a16:creationId xmlns:a16="http://schemas.microsoft.com/office/drawing/2014/main" id="{896A3569-5BC3-4D9A-B5FD-9748EC22C3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0865" y="1584000"/>
            <a:ext cx="5122270" cy="2553432"/>
          </a:xfrm>
          <a:prstGeom prst="rect">
            <a:avLst/>
          </a:prstGeom>
          <a:ln>
            <a:solidFill>
              <a:srgbClr val="48B2DC"/>
            </a:solidFill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A5AE2CD-226E-356D-3D39-DDC9FB0CE667}"/>
              </a:ext>
            </a:extLst>
          </p:cNvPr>
          <p:cNvSpPr txBox="1"/>
          <p:nvPr/>
        </p:nvSpPr>
        <p:spPr>
          <a:xfrm>
            <a:off x="716371" y="4612280"/>
            <a:ext cx="7932933" cy="1323439"/>
          </a:xfrm>
          <a:prstGeom prst="rect">
            <a:avLst/>
          </a:prstGeom>
          <a:solidFill>
            <a:schemeClr val="bg2"/>
          </a:solidFill>
          <a:ln w="38100">
            <a:solidFill>
              <a:srgbClr val="0AD0FE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(مَنْ؟)......... (ماذا؟) 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 أين).....،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وَذلك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(متى؟).....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أَجْلِ/ بِهَدَفِ/ لِـ 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لِماذا؟)</a:t>
            </a:r>
          </a:p>
        </p:txBody>
      </p:sp>
    </p:spTree>
    <p:extLst>
      <p:ext uri="{BB962C8B-B14F-4D97-AF65-F5344CB8AC3E}">
        <p14:creationId xmlns:p14="http://schemas.microsoft.com/office/powerpoint/2010/main" val="344188008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F5C83-1F72-4A44-37DE-D6EB6B4A3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07FF-7EF1-2F00-2407-9E39B8A9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50" y="766160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499690-C677-BA44-D236-71AED9A45C0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B87EF2-C6B9-956F-9025-294FE32DA49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FFE621-105C-F25C-FFAF-92422B0F8C1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D4CC4E-EF75-491D-BBC0-1B939945C3D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F09ACFC-395C-F22E-C2FD-2A1AB9FBB1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08D51F-B53A-40D7-DF6D-753DEF9367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CC8A3A-A4AF-E0EA-AB94-2DBBB35B5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10612E-9BE9-1D2F-8D9F-AA638ADA2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8120D7-5356-D9EB-F7C6-6171AE91C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E7090EB-5F19-6763-2BC2-8C8B4D786AD0}"/>
              </a:ext>
            </a:extLst>
          </p:cNvPr>
          <p:cNvSpPr txBox="1"/>
          <p:nvPr/>
        </p:nvSpPr>
        <p:spPr>
          <a:xfrm>
            <a:off x="694800" y="2938757"/>
            <a:ext cx="7754400" cy="2145268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نَظَّمَ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ٱلثَّقافِيُّ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يَوْماً ثَقافِيّاً حَوْلَ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ساحَةِ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ٱلسَّبْتِ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24 يَنايِرَ 2026،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أَجْلِ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ٱلتَّعْريفِ بِفَنِّ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وَمُشاهَدَةِ عُروضٍ مَسْرَحِيَّةٍ.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354680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01A3D-1CD0-077C-278F-B850A829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170EB-16C6-F96C-E1DB-A82D24530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50" y="766160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خلاصة الدرس.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84DF2-D2BA-9037-6B78-CB6A68F9A36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968859-F9B3-F39A-C990-3304DDAC774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83E77D-4375-2E64-5CB5-E8B854633D6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7CF6D6-BBFC-8FB7-C77F-BA7B5B06EA9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F5E0D7-F105-2A7C-5338-A600CA8595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222248-0BCB-60F8-40DF-3FD347E119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60FC74-8569-CE59-91E1-98696BCF0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8E5465-0D7B-770F-D1BA-EC1F76196E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24F904-73E2-3B11-0EE5-BE001681B4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1358302-13CF-633C-F91F-C94A02BE1880}"/>
              </a:ext>
            </a:extLst>
          </p:cNvPr>
          <p:cNvSpPr txBox="1"/>
          <p:nvPr/>
        </p:nvSpPr>
        <p:spPr>
          <a:xfrm>
            <a:off x="688112" y="1781308"/>
            <a:ext cx="7433314" cy="4392692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اَلْخَبَرُ هُوَ مَجْموعَةٌ مِنَ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حَدَثٍ أَوْ ظاهِرَةٍ يَتِمُّ تَبْليغُها لِلْغَيْرِ بِشَكْلٍ شَفَهِيٍّ أَوْ كِتابِيٍّ. وَلِتَحْديدِ عَناصِرِهِ أَتَّبِعُ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مُخَطَّطاً شَمْسِيّاً وَأَضَعُ وَسَطَهُ عِبارَةَ "عَناصِرُ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"؛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عَنْ أَسْئِلَةِ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ٱلْمُخَطَّطِ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ماذا؟ مَنْ؟ مَتى؟ أَيْنَ؟ لِماذا؟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تَتَضَمَّنُ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ٱلْأَجْوِبَةَ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ٱلْمُقَدَّمَةَ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55804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351F-3A1C-4A3A-C863-87895504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8267A2-D027-D4E7-7F96-60F51E61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20. أنجزوا نشاط " أتدرب مع زملائي".  من يقرأ التعليمة؟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(يمكن اقتراح حدث  آخر  عاشه التلاميذ في المدرسة 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F78C47-52C7-E8BB-1259-A986D2996D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EA18EE-233E-655C-CE59-472CF68799B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6C638-A1BE-7A9D-CAE5-3EEB154864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D5FEB-CB3D-FE3E-5B13-F6F2844D03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4F39F-0D2E-6AC5-4B51-5AA56B5A8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0623BE-8589-B4E9-FEED-DB9CEE963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001783-9631-A284-B1F2-EC155CAFE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37E9BD-615A-F4D5-C3BF-CD85F9D74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818E1265-EE82-9D22-0D3A-1358764513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3630" y="1368000"/>
            <a:ext cx="468000" cy="468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835294B-6090-B5B8-A649-DA37A3CD2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760FD62-8DBF-DE28-41A2-12FB6AE659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343" y="1510880"/>
            <a:ext cx="3447454" cy="4824160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447D04-4B5F-0363-305B-E370AB7318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7801" y="3621120"/>
            <a:ext cx="3447454" cy="23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75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26AC-45B0-4EEB-EC94-9B4C12B1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B7C8DF-A47C-5F97-4823-06832045E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 يحدد عناصر الخبر ثم يقرأ الفقرة التي قام بكتابتها؟  (مناقشة المقترحات.)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8A12E5-50AD-76E5-0EAA-65A1C6C992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EA2E0A-5E7D-75B5-2546-679623E1A63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799812-9D7F-C8D8-88DE-E1A8052E5E7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6151-163E-47EC-E6F6-F7D33B1289A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FA7234-C97E-6171-E4B6-A64A44083C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E0B3A4-D15D-9BD0-5825-ADE7368BD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6EE86-F3C7-F25D-6315-D46381E7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E6AA38-7D6B-59EC-7076-C5BC517159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84C18A2-FAF7-DA79-4C87-58946D112D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2CD67E73-DE55-5CF9-D84C-A2EA088273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3659" y="1584000"/>
            <a:ext cx="6022219" cy="48238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391292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بأنشودة رسم الهمزة المتطرفة؟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1118741" y="3149601"/>
            <a:ext cx="6572056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أُنْشودَةُ رَسْمِ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5AFC-9DFE-7352-3285-963D621B5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4BEA79-4466-CE9A-1BAF-39E11301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الأسئلة التي تساعدنا  على تحديد عناصر الخبر؟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B7AD0-3C7F-B792-87F6-DC54455AB2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24682-DA03-5898-B9A5-42986441B84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B04EF-01AB-26B9-3147-3A72192326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1DDBD-D1DF-CDB5-A5A3-E8D7A841D9A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7EC7-108A-8130-1E0E-9659BDFC3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3A9295-0513-2395-8FD7-6C9319CC16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9444F7-ED40-6D7B-D261-EA173FCC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B74C4F-7F5B-3F38-7E6F-59E01B39B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A2DD56-E95D-BE86-62A3-A7F955961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976AC0-BFBA-1728-DF1E-0D37F5172F29}"/>
              </a:ext>
            </a:extLst>
          </p:cNvPr>
          <p:cNvSpPr txBox="1"/>
          <p:nvPr/>
        </p:nvSpPr>
        <p:spPr>
          <a:xfrm>
            <a:off x="1462118" y="288544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452412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18957</TotalTime>
  <Words>2361</Words>
  <Application>Microsoft Office PowerPoint</Application>
  <PresentationFormat>Affichage à l'écran (4:3)</PresentationFormat>
  <Paragraphs>557</Paragraphs>
  <Slides>69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69</vt:i4>
      </vt:variant>
    </vt:vector>
  </HeadingPairs>
  <TitlesOfParts>
    <vt:vector size="94" baseType="lpstr">
      <vt:lpstr>Wingdings</vt:lpstr>
      <vt:lpstr>Microsoft Uighur</vt:lpstr>
      <vt:lpstr>Dosis ExtraBold</vt:lpstr>
      <vt:lpstr>Aptos Display</vt:lpstr>
      <vt:lpstr>Calibri</vt:lpstr>
      <vt:lpstr>Arial</vt:lpstr>
      <vt:lpstr>Aptos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حاولوا الالتزام  بهذه السلوكات. سنحدد الفائز بنجمة السلوك في نهاية كل حصة. </vt:lpstr>
      <vt:lpstr>ضعوا الكراسة والدفتر واللوحة في القمطر.</vt:lpstr>
      <vt:lpstr>نبدأ حصتنا في القراءة بتصحيح الواجب المنزلي شفهيا. خذوا  كراساتكم ودفاتر البحث. </vt:lpstr>
      <vt:lpstr>من يحدد مصدر فعل " مثل" ثم يركبه في جملة ؟( مناقشة الأجوبة ثم الانتقال إلى الفعل الموالي.)</vt:lpstr>
      <vt:lpstr>ننتقل إلى نشاط الطلاقة. من يقرأ النص؟ الفائز من لم يرتكب أي خطأ.</vt:lpstr>
      <vt:lpstr>الفائزون في هذه الحصة هم ........................................................................... </vt:lpstr>
      <vt:lpstr>بعد قراءتكم للنص، حددوا على دفاتر البحث الفكرة العامة للنص. </vt:lpstr>
      <vt:lpstr>من يقرأ الفكرة التي صاغها؟ </vt:lpstr>
      <vt:lpstr>Présentation PowerPoint</vt:lpstr>
      <vt:lpstr>في هذه الحصة من مكون الإملاء، ستتعلمون طريقة بسيطة لرسم الهمزة  في آخر الكلمة. </vt:lpstr>
      <vt:lpstr>في البداية، من يذكرنا بمختلف أشكال رسم الهمزة في آخر الكلمة. </vt:lpstr>
      <vt:lpstr> من يقرأ؟ </vt:lpstr>
      <vt:lpstr>انتبهوا  إلى السؤال التالي: كيف نحدد الرسم المناسب للهمزة في آخر الكلمة؟</vt:lpstr>
      <vt:lpstr>لاحظوا معي كيف سأحدد الرسم المناسب للهمزة في آخر الكلمة التالية: </vt:lpstr>
      <vt:lpstr>أولا، أحدد حركة الحرف الذي قبل الهمزة ( قبل الأخير).</vt:lpstr>
      <vt:lpstr>ثانيا، أحدد الرسم المناسب من خلال اللائحة جانبه.</vt:lpstr>
      <vt:lpstr>ثالثا، أرسم الهمزة بالشكل المناسب: على الألف.</vt:lpstr>
      <vt:lpstr>دوركم. حددوا الرسم المناسب للهمزة  في آخر الكلمة التالية.  من يحدد حركة الحرف قبل الهمزة؟</vt:lpstr>
      <vt:lpstr>نصحح جماعة. </vt:lpstr>
      <vt:lpstr>من يحدد الرسم المناسب من خلال اللائحة جانبه؟</vt:lpstr>
      <vt:lpstr>نصحح جماعة. من يقرأ؟</vt:lpstr>
      <vt:lpstr>من يكتب الكلمة على السبورة مع رسم الهمزة بالشكل المناسب؟</vt:lpstr>
      <vt:lpstr>تكتب الهمزة على الياء. </vt:lpstr>
      <vt:lpstr>من يذكرنا بخطوات تحديد الرسم المناسب للهمزة المتطرفة؟</vt:lpstr>
      <vt:lpstr>نتذكر جماعة. من يقرأ؟ </vt:lpstr>
      <vt:lpstr>رددوا  أنشودة رسم الهمزة المتطرفة. </vt:lpstr>
      <vt:lpstr> خذوا كراساتكم الصفحة 19. أنجزوا على كراساتكم نشاط" أنجز مع زملائي". </vt:lpstr>
      <vt:lpstr>نصحح من يحدد حركة الحرف قبل الهمزة في كلمة " لؤلـ.." والرسم الموافق لها ثم يكتبها على السبورة.  ( الانتقال إلى الكلمة الموالية بعد مناقشة الجواب.) </vt:lpstr>
      <vt:lpstr>صححوا على كراساتكم.</vt:lpstr>
      <vt:lpstr>ننتقل إلى النشاط الثاني. أنجزوه بسرعة. </vt:lpstr>
      <vt:lpstr>صححوا على كراساتكم. </vt:lpstr>
      <vt:lpstr>قبل أن نواصل. من يقوم إلى السبورة ويشخص بالحركات فقط  فنا من الفنون التالية.  يحاول الأخرون تحديد اسمه.</vt:lpstr>
      <vt:lpstr>Présentation PowerPoint</vt:lpstr>
      <vt:lpstr>ستتعلمون في حصص الإنتاج الكتابي خلال  هذه المرحلة كيف تكتبون مقالا عن حدث  لنشره في مجلة القسم.</vt:lpstr>
      <vt:lpstr>في البداية، ماذا نقصد بالخبر ؟ </vt:lpstr>
      <vt:lpstr>من  يقرأ التعريف التالي؟ </vt:lpstr>
      <vt:lpstr>من يقدم لزملائه أحداثا يمكن أن تكون موضوع خبر ؟</vt:lpstr>
      <vt:lpstr>أمثلة أخرى. من يقرأ؟</vt:lpstr>
      <vt:lpstr>تتذكرون الخبر الذي قدمه التلميذ عدنان من خلال إذاعة المدرسة. سنعيد الاستماع إليه. </vt:lpstr>
      <vt:lpstr> سنحدد عناصر هذا الخبر باعتماد المخطط الشمسي التالي.  من يقرأ؟</vt:lpstr>
      <vt:lpstr>انطلاقا من الخبر الذي استمعتم إليه. من يجيب عن السؤال : "ماذا؟ "</vt:lpstr>
      <vt:lpstr>من يقرأ الجواب؟ </vt:lpstr>
      <vt:lpstr>من يجيب عن سؤال "من"؟ </vt:lpstr>
      <vt:lpstr>من يقرأ الجواب؟ </vt:lpstr>
      <vt:lpstr>من يجيب عن سؤال "أين"؟ </vt:lpstr>
      <vt:lpstr>من يقرأ الجواب؟ </vt:lpstr>
      <vt:lpstr>من يجيب عن سؤال : "متى"؟ </vt:lpstr>
      <vt:lpstr>من يقرأ الجواب؟ </vt:lpstr>
      <vt:lpstr>من يجيب عن سؤال : لماذا؟</vt:lpstr>
      <vt:lpstr>من يقرأ الجواب؟ </vt:lpstr>
      <vt:lpstr>من يعيد قراءة جميع عناصر الخبر؟ </vt:lpstr>
      <vt:lpstr>من يحاول تركيب عناصر الخبر في فقرة مستعملا  الأساليب التالية:  (يمكن اقتراح أساليب أخرى)</vt:lpstr>
      <vt:lpstr>هذا مقترح آخر. من يقرأ؟ </vt:lpstr>
      <vt:lpstr>نتذكر جماعة خلاصة الدرس. من يقرأ؟ </vt:lpstr>
      <vt:lpstr>خذوا كراساتكم الصفحة 20. أنجزوا نشاط " أتدرب مع زملائي".  من يقرأ التعليمة؟   (يمكن اقتراح حدث  آخر  عاشه التلاميذ في المدرسة )</vt:lpstr>
      <vt:lpstr>نصحح. من  يحدد عناصر الخبر ثم يقرأ الفقرة التي قام بكتابتها؟  (مناقشة المقترحات.)</vt:lpstr>
      <vt:lpstr>اختتام الحصة</vt:lpstr>
      <vt:lpstr>من يذكرنا بأنشودة رسم الهمزة المتطرفة؟ </vt:lpstr>
      <vt:lpstr>ما الأسئلة التي تساعدنا  على تحديد عناصر الخبر؟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213</cp:revision>
  <dcterms:created xsi:type="dcterms:W3CDTF">2023-09-20T21:35:22Z</dcterms:created>
  <dcterms:modified xsi:type="dcterms:W3CDTF">2026-01-31T21:01:17Z</dcterms:modified>
</cp:coreProperties>
</file>