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6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7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8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9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10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11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2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4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5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6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theme/theme17.xml" ContentType="application/vnd.openxmlformats-officedocument.theme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theme/theme18.xml" ContentType="application/vnd.openxmlformats-officedocument.theme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786" r:id="rId11"/>
    <p:sldMasterId id="2147483822" r:id="rId12"/>
    <p:sldMasterId id="2147483845" r:id="rId13"/>
    <p:sldMasterId id="2147483868" r:id="rId14"/>
    <p:sldMasterId id="2147483891" r:id="rId15"/>
    <p:sldMasterId id="2147483914" r:id="rId16"/>
    <p:sldMasterId id="2147483937" r:id="rId17"/>
    <p:sldMasterId id="2147483741" r:id="rId18"/>
    <p:sldMasterId id="2147483686" r:id="rId19"/>
  </p:sldMasterIdLst>
  <p:notesMasterIdLst>
    <p:notesMasterId r:id="rId102"/>
  </p:notesMasterIdLst>
  <p:handoutMasterIdLst>
    <p:handoutMasterId r:id="rId103"/>
  </p:handoutMasterIdLst>
  <p:sldIdLst>
    <p:sldId id="2147482627" r:id="rId20"/>
    <p:sldId id="2147482632" r:id="rId21"/>
    <p:sldId id="2147482469" r:id="rId22"/>
    <p:sldId id="2147482516" r:id="rId23"/>
    <p:sldId id="2147482633" r:id="rId24"/>
    <p:sldId id="2147482691" r:id="rId25"/>
    <p:sldId id="2147482445" r:id="rId26"/>
    <p:sldId id="2147482453" r:id="rId27"/>
    <p:sldId id="2147482713" r:id="rId28"/>
    <p:sldId id="2147482626" r:id="rId29"/>
    <p:sldId id="2147482779" r:id="rId30"/>
    <p:sldId id="2147482780" r:id="rId31"/>
    <p:sldId id="2147482781" r:id="rId32"/>
    <p:sldId id="2147482694" r:id="rId33"/>
    <p:sldId id="2147482551" r:id="rId34"/>
    <p:sldId id="2147482585" r:id="rId35"/>
    <p:sldId id="2147482586" r:id="rId36"/>
    <p:sldId id="2147482466" r:id="rId37"/>
    <p:sldId id="2147482553" r:id="rId38"/>
    <p:sldId id="2147482707" r:id="rId39"/>
    <p:sldId id="2147482748" r:id="rId40"/>
    <p:sldId id="2147482751" r:id="rId41"/>
    <p:sldId id="2147482783" r:id="rId42"/>
    <p:sldId id="2147482782" r:id="rId43"/>
    <p:sldId id="2147482785" r:id="rId44"/>
    <p:sldId id="2147482787" r:id="rId45"/>
    <p:sldId id="2147482788" r:id="rId46"/>
    <p:sldId id="2147482784" r:id="rId47"/>
    <p:sldId id="2147482552" r:id="rId48"/>
    <p:sldId id="2147482589" r:id="rId49"/>
    <p:sldId id="2147482724" r:id="rId50"/>
    <p:sldId id="2147482591" r:id="rId51"/>
    <p:sldId id="2147482753" r:id="rId52"/>
    <p:sldId id="2147482789" r:id="rId53"/>
    <p:sldId id="2147482754" r:id="rId54"/>
    <p:sldId id="2147482791" r:id="rId55"/>
    <p:sldId id="2147482755" r:id="rId56"/>
    <p:sldId id="2147482792" r:id="rId57"/>
    <p:sldId id="2147482793" r:id="rId58"/>
    <p:sldId id="2147482695" r:id="rId59"/>
    <p:sldId id="2147482763" r:id="rId60"/>
    <p:sldId id="2147482764" r:id="rId61"/>
    <p:sldId id="2147482765" r:id="rId62"/>
    <p:sldId id="2147482766" r:id="rId63"/>
    <p:sldId id="2147482452" r:id="rId64"/>
    <p:sldId id="2147482595" r:id="rId65"/>
    <p:sldId id="2147482767" r:id="rId66"/>
    <p:sldId id="2147482596" r:id="rId67"/>
    <p:sldId id="2147482768" r:id="rId68"/>
    <p:sldId id="2147482769" r:id="rId69"/>
    <p:sldId id="2147482770" r:id="rId70"/>
    <p:sldId id="2147482808" r:id="rId71"/>
    <p:sldId id="2147482796" r:id="rId72"/>
    <p:sldId id="2147482794" r:id="rId73"/>
    <p:sldId id="2147482795" r:id="rId74"/>
    <p:sldId id="2147482809" r:id="rId75"/>
    <p:sldId id="2147482797" r:id="rId76"/>
    <p:sldId id="2147482798" r:id="rId77"/>
    <p:sldId id="2147482799" r:id="rId78"/>
    <p:sldId id="2147482800" r:id="rId79"/>
    <p:sldId id="2147482801" r:id="rId80"/>
    <p:sldId id="2147482771" r:id="rId81"/>
    <p:sldId id="2147482802" r:id="rId82"/>
    <p:sldId id="2147482597" r:id="rId83"/>
    <p:sldId id="2147482772" r:id="rId84"/>
    <p:sldId id="2147482778" r:id="rId85"/>
    <p:sldId id="2147482773" r:id="rId86"/>
    <p:sldId id="2147482803" r:id="rId87"/>
    <p:sldId id="2147482805" r:id="rId88"/>
    <p:sldId id="2147482804" r:id="rId89"/>
    <p:sldId id="2147482806" r:id="rId90"/>
    <p:sldId id="2147482573" r:id="rId91"/>
    <p:sldId id="2147482739" r:id="rId92"/>
    <p:sldId id="2147482740" r:id="rId93"/>
    <p:sldId id="2147482704" r:id="rId94"/>
    <p:sldId id="2147482625" r:id="rId95"/>
    <p:sldId id="2147482580" r:id="rId96"/>
    <p:sldId id="2147482807" r:id="rId97"/>
    <p:sldId id="2147482624" r:id="rId98"/>
    <p:sldId id="2147482705" r:id="rId99"/>
    <p:sldId id="2147482646" r:id="rId100"/>
    <p:sldId id="2147482634" r:id="rId101"/>
  </p:sldIdLst>
  <p:sldSz cx="9144000" cy="6858000" type="screen4x3"/>
  <p:notesSz cx="6858000" cy="9144000"/>
  <p:embeddedFontLst>
    <p:embeddedFont>
      <p:font typeface="Dosis" pitchFamily="2" charset="0"/>
      <p:regular r:id="rId104"/>
      <p:bold r:id="rId105"/>
    </p:embeddedFont>
    <p:embeddedFont>
      <p:font typeface="Dosis ExtraBold" pitchFamily="2" charset="0"/>
      <p:bold r:id="rId106"/>
    </p:embeddedFont>
    <p:embeddedFont>
      <p:font typeface="Dosis Medium" pitchFamily="2" charset="0"/>
      <p:regular r:id="rId107"/>
    </p:embeddedFont>
    <p:embeddedFont>
      <p:font typeface="Microsoft Uighur" panose="02000000000000000000" pitchFamily="2" charset="-78"/>
      <p:regular r:id="rId108"/>
      <p:bold r:id="rId109"/>
    </p:embeddedFont>
    <p:embeddedFont>
      <p:font typeface="Modern Love" panose="04090805081005020601" pitchFamily="82" charset="0"/>
      <p:regular r:id="rId11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7B2"/>
    <a:srgbClr val="48B2DC"/>
    <a:srgbClr val="56B64A"/>
    <a:srgbClr val="B1EDEA"/>
    <a:srgbClr val="565F88"/>
    <a:srgbClr val="CC0000"/>
    <a:srgbClr val="B5EEF2"/>
    <a:srgbClr val="9CA3C0"/>
    <a:srgbClr val="94E4E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044" autoAdjust="0"/>
    <p:restoredTop sz="94694"/>
  </p:normalViewPr>
  <p:slideViewPr>
    <p:cSldViewPr snapToGrid="0">
      <p:cViewPr varScale="1">
        <p:scale>
          <a:sx n="71" d="100"/>
          <a:sy n="71" d="100"/>
        </p:scale>
        <p:origin x="898" y="2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7.xml"/><Relationship Id="rId21" Type="http://schemas.openxmlformats.org/officeDocument/2006/relationships/slide" Target="slides/slide2.xml"/><Relationship Id="rId42" Type="http://schemas.openxmlformats.org/officeDocument/2006/relationships/slide" Target="slides/slide23.xml"/><Relationship Id="rId47" Type="http://schemas.openxmlformats.org/officeDocument/2006/relationships/slide" Target="slides/slide28.xml"/><Relationship Id="rId63" Type="http://schemas.openxmlformats.org/officeDocument/2006/relationships/slide" Target="slides/slide44.xml"/><Relationship Id="rId68" Type="http://schemas.openxmlformats.org/officeDocument/2006/relationships/slide" Target="slides/slide49.xml"/><Relationship Id="rId84" Type="http://schemas.openxmlformats.org/officeDocument/2006/relationships/slide" Target="slides/slide65.xml"/><Relationship Id="rId89" Type="http://schemas.openxmlformats.org/officeDocument/2006/relationships/slide" Target="slides/slide70.xml"/><Relationship Id="rId112" Type="http://schemas.openxmlformats.org/officeDocument/2006/relationships/viewProps" Target="viewProps.xml"/><Relationship Id="rId16" Type="http://schemas.openxmlformats.org/officeDocument/2006/relationships/slideMaster" Target="slideMasters/slideMaster16.xml"/><Relationship Id="rId107" Type="http://schemas.openxmlformats.org/officeDocument/2006/relationships/font" Target="fonts/font4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3.xml"/><Relationship Id="rId37" Type="http://schemas.openxmlformats.org/officeDocument/2006/relationships/slide" Target="slides/slide18.xml"/><Relationship Id="rId53" Type="http://schemas.openxmlformats.org/officeDocument/2006/relationships/slide" Target="slides/slide34.xml"/><Relationship Id="rId58" Type="http://schemas.openxmlformats.org/officeDocument/2006/relationships/slide" Target="slides/slide39.xml"/><Relationship Id="rId74" Type="http://schemas.openxmlformats.org/officeDocument/2006/relationships/slide" Target="slides/slide55.xml"/><Relationship Id="rId79" Type="http://schemas.openxmlformats.org/officeDocument/2006/relationships/slide" Target="slides/slide60.xml"/><Relationship Id="rId102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1.xml"/><Relationship Id="rId95" Type="http://schemas.openxmlformats.org/officeDocument/2006/relationships/slide" Target="slides/slide76.xml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43" Type="http://schemas.openxmlformats.org/officeDocument/2006/relationships/slide" Target="slides/slide24.xml"/><Relationship Id="rId48" Type="http://schemas.openxmlformats.org/officeDocument/2006/relationships/slide" Target="slides/slide29.xml"/><Relationship Id="rId64" Type="http://schemas.openxmlformats.org/officeDocument/2006/relationships/slide" Target="slides/slide45.xml"/><Relationship Id="rId69" Type="http://schemas.openxmlformats.org/officeDocument/2006/relationships/slide" Target="slides/slide50.xml"/><Relationship Id="rId113" Type="http://schemas.openxmlformats.org/officeDocument/2006/relationships/theme" Target="theme/theme1.xml"/><Relationship Id="rId80" Type="http://schemas.openxmlformats.org/officeDocument/2006/relationships/slide" Target="slides/slide61.xml"/><Relationship Id="rId85" Type="http://schemas.openxmlformats.org/officeDocument/2006/relationships/slide" Target="slides/slide66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4.xml"/><Relationship Id="rId38" Type="http://schemas.openxmlformats.org/officeDocument/2006/relationships/slide" Target="slides/slide19.xml"/><Relationship Id="rId59" Type="http://schemas.openxmlformats.org/officeDocument/2006/relationships/slide" Target="slides/slide40.xml"/><Relationship Id="rId103" Type="http://schemas.openxmlformats.org/officeDocument/2006/relationships/handoutMaster" Target="handoutMasters/handoutMaster1.xml"/><Relationship Id="rId108" Type="http://schemas.openxmlformats.org/officeDocument/2006/relationships/font" Target="fonts/font5.fntdata"/><Relationship Id="rId54" Type="http://schemas.openxmlformats.org/officeDocument/2006/relationships/slide" Target="slides/slide35.xml"/><Relationship Id="rId70" Type="http://schemas.openxmlformats.org/officeDocument/2006/relationships/slide" Target="slides/slide51.xml"/><Relationship Id="rId75" Type="http://schemas.openxmlformats.org/officeDocument/2006/relationships/slide" Target="slides/slide56.xml"/><Relationship Id="rId91" Type="http://schemas.openxmlformats.org/officeDocument/2006/relationships/slide" Target="slides/slide72.xml"/><Relationship Id="rId96" Type="http://schemas.openxmlformats.org/officeDocument/2006/relationships/slide" Target="slides/slide7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36" Type="http://schemas.openxmlformats.org/officeDocument/2006/relationships/slide" Target="slides/slide17.xml"/><Relationship Id="rId49" Type="http://schemas.openxmlformats.org/officeDocument/2006/relationships/slide" Target="slides/slide30.xml"/><Relationship Id="rId57" Type="http://schemas.openxmlformats.org/officeDocument/2006/relationships/slide" Target="slides/slide38.xml"/><Relationship Id="rId106" Type="http://schemas.openxmlformats.org/officeDocument/2006/relationships/font" Target="fonts/font3.fntdata"/><Relationship Id="rId114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2.xml"/><Relationship Id="rId44" Type="http://schemas.openxmlformats.org/officeDocument/2006/relationships/slide" Target="slides/slide25.xml"/><Relationship Id="rId52" Type="http://schemas.openxmlformats.org/officeDocument/2006/relationships/slide" Target="slides/slide33.xml"/><Relationship Id="rId60" Type="http://schemas.openxmlformats.org/officeDocument/2006/relationships/slide" Target="slides/slide41.xml"/><Relationship Id="rId65" Type="http://schemas.openxmlformats.org/officeDocument/2006/relationships/slide" Target="slides/slide46.xml"/><Relationship Id="rId73" Type="http://schemas.openxmlformats.org/officeDocument/2006/relationships/slide" Target="slides/slide54.xml"/><Relationship Id="rId78" Type="http://schemas.openxmlformats.org/officeDocument/2006/relationships/slide" Target="slides/slide59.xml"/><Relationship Id="rId81" Type="http://schemas.openxmlformats.org/officeDocument/2006/relationships/slide" Target="slides/slide62.xml"/><Relationship Id="rId86" Type="http://schemas.openxmlformats.org/officeDocument/2006/relationships/slide" Target="slides/slide67.xml"/><Relationship Id="rId94" Type="http://schemas.openxmlformats.org/officeDocument/2006/relationships/slide" Target="slides/slide75.xml"/><Relationship Id="rId99" Type="http://schemas.openxmlformats.org/officeDocument/2006/relationships/slide" Target="slides/slide80.xml"/><Relationship Id="rId101" Type="http://schemas.openxmlformats.org/officeDocument/2006/relationships/slide" Target="slides/slide8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0.xml"/><Relationship Id="rId109" Type="http://schemas.openxmlformats.org/officeDocument/2006/relationships/font" Target="fonts/font6.fntdata"/><Relationship Id="rId34" Type="http://schemas.openxmlformats.org/officeDocument/2006/relationships/slide" Target="slides/slide15.xml"/><Relationship Id="rId50" Type="http://schemas.openxmlformats.org/officeDocument/2006/relationships/slide" Target="slides/slide31.xml"/><Relationship Id="rId55" Type="http://schemas.openxmlformats.org/officeDocument/2006/relationships/slide" Target="slides/slide36.xml"/><Relationship Id="rId76" Type="http://schemas.openxmlformats.org/officeDocument/2006/relationships/slide" Target="slides/slide57.xml"/><Relationship Id="rId97" Type="http://schemas.openxmlformats.org/officeDocument/2006/relationships/slide" Target="slides/slide78.xml"/><Relationship Id="rId104" Type="http://schemas.openxmlformats.org/officeDocument/2006/relationships/font" Target="fonts/font1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2.xml"/><Relationship Id="rId92" Type="http://schemas.openxmlformats.org/officeDocument/2006/relationships/slide" Target="slides/slide7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0.xml"/><Relationship Id="rId24" Type="http://schemas.openxmlformats.org/officeDocument/2006/relationships/slide" Target="slides/slide5.xml"/><Relationship Id="rId40" Type="http://schemas.openxmlformats.org/officeDocument/2006/relationships/slide" Target="slides/slide21.xml"/><Relationship Id="rId45" Type="http://schemas.openxmlformats.org/officeDocument/2006/relationships/slide" Target="slides/slide26.xml"/><Relationship Id="rId66" Type="http://schemas.openxmlformats.org/officeDocument/2006/relationships/slide" Target="slides/slide47.xml"/><Relationship Id="rId87" Type="http://schemas.openxmlformats.org/officeDocument/2006/relationships/slide" Target="slides/slide68.xml"/><Relationship Id="rId110" Type="http://schemas.openxmlformats.org/officeDocument/2006/relationships/font" Target="fonts/font7.fntdata"/><Relationship Id="rId61" Type="http://schemas.openxmlformats.org/officeDocument/2006/relationships/slide" Target="slides/slide42.xml"/><Relationship Id="rId82" Type="http://schemas.openxmlformats.org/officeDocument/2006/relationships/slide" Target="slides/slide63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1.xml"/><Relationship Id="rId35" Type="http://schemas.openxmlformats.org/officeDocument/2006/relationships/slide" Target="slides/slide16.xml"/><Relationship Id="rId56" Type="http://schemas.openxmlformats.org/officeDocument/2006/relationships/slide" Target="slides/slide37.xml"/><Relationship Id="rId77" Type="http://schemas.openxmlformats.org/officeDocument/2006/relationships/slide" Target="slides/slide58.xml"/><Relationship Id="rId100" Type="http://schemas.openxmlformats.org/officeDocument/2006/relationships/slide" Target="slides/slide81.xml"/><Relationship Id="rId105" Type="http://schemas.openxmlformats.org/officeDocument/2006/relationships/font" Target="fonts/font2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2.xml"/><Relationship Id="rId72" Type="http://schemas.openxmlformats.org/officeDocument/2006/relationships/slide" Target="slides/slide53.xml"/><Relationship Id="rId93" Type="http://schemas.openxmlformats.org/officeDocument/2006/relationships/slide" Target="slides/slide74.xml"/><Relationship Id="rId98" Type="http://schemas.openxmlformats.org/officeDocument/2006/relationships/slide" Target="slides/slide79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6.xml"/><Relationship Id="rId46" Type="http://schemas.openxmlformats.org/officeDocument/2006/relationships/slide" Target="slides/slide27.xml"/><Relationship Id="rId67" Type="http://schemas.openxmlformats.org/officeDocument/2006/relationships/slide" Target="slides/slide48.xml"/><Relationship Id="rId20" Type="http://schemas.openxmlformats.org/officeDocument/2006/relationships/slide" Target="slides/slide1.xml"/><Relationship Id="rId41" Type="http://schemas.openxmlformats.org/officeDocument/2006/relationships/slide" Target="slides/slide22.xml"/><Relationship Id="rId62" Type="http://schemas.openxmlformats.org/officeDocument/2006/relationships/slide" Target="slides/slide43.xml"/><Relationship Id="rId83" Type="http://schemas.openxmlformats.org/officeDocument/2006/relationships/slide" Target="slides/slide64.xml"/><Relationship Id="rId88" Type="http://schemas.openxmlformats.org/officeDocument/2006/relationships/slide" Target="slides/slide69.xml"/><Relationship Id="rId111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1D6F6C-46E9-464D-9108-E586A7D7D44B}" type="doc">
      <dgm:prSet loTypeId="urn:microsoft.com/office/officeart/2005/8/layout/venn1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fr-FR"/>
        </a:p>
      </dgm:t>
    </dgm:pt>
    <dgm:pt modelId="{19168A75-9210-49EB-BF76-2E987167DF4B}">
      <dgm:prSet phldrT="[Texte]" custT="1"/>
      <dgm:spPr/>
      <dgm:t>
        <a:bodyPr/>
        <a:lstStyle/>
        <a:p>
          <a:pPr rtl="1"/>
          <a:r>
            <a:rPr lang="ar-MA" sz="5400" b="1" kern="1200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اَلْغِناءُ</a:t>
          </a:r>
          <a:endParaRPr lang="fr-FR" sz="5400" b="1" kern="1200" dirty="0"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297DB15F-29DC-4EC4-AB01-C8A762900735}" type="parTrans" cxnId="{046587B8-0BE5-4530-84A6-BB3011DF0EB9}">
      <dgm:prSet/>
      <dgm:spPr/>
      <dgm:t>
        <a:bodyPr/>
        <a:lstStyle/>
        <a:p>
          <a:endParaRPr lang="fr-FR"/>
        </a:p>
      </dgm:t>
    </dgm:pt>
    <dgm:pt modelId="{B4FE16FB-7DCC-429A-9FDF-3EF0A2BF498E}" type="sibTrans" cxnId="{046587B8-0BE5-4530-84A6-BB3011DF0EB9}">
      <dgm:prSet/>
      <dgm:spPr/>
      <dgm:t>
        <a:bodyPr/>
        <a:lstStyle/>
        <a:p>
          <a:endParaRPr lang="fr-FR"/>
        </a:p>
      </dgm:t>
    </dgm:pt>
    <dgm:pt modelId="{EB1239A1-499A-44BF-ACD8-08104B651B4C}">
      <dgm:prSet phldrT="[Texte]" phldr="0" custT="1"/>
      <dgm:spPr/>
      <dgm:t>
        <a:bodyPr/>
        <a:lstStyle/>
        <a:p>
          <a:r>
            <a:rPr lang="ar-MA" sz="4800" b="1" kern="1200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اَلْموسيقى</a:t>
          </a:r>
          <a:endParaRPr lang="fr-FR" sz="4800" b="1" kern="1200" dirty="0"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102F987B-9C2E-423E-BDD7-A2E8F29DB890}" type="parTrans" cxnId="{82A29CEF-929F-4AC7-B984-040B3D998EC0}">
      <dgm:prSet/>
      <dgm:spPr/>
      <dgm:t>
        <a:bodyPr/>
        <a:lstStyle/>
        <a:p>
          <a:endParaRPr lang="fr-FR"/>
        </a:p>
      </dgm:t>
    </dgm:pt>
    <dgm:pt modelId="{7001411A-7BB7-45D7-958C-BB26194A9463}" type="sibTrans" cxnId="{82A29CEF-929F-4AC7-B984-040B3D998EC0}">
      <dgm:prSet/>
      <dgm:spPr/>
      <dgm:t>
        <a:bodyPr/>
        <a:lstStyle/>
        <a:p>
          <a:endParaRPr lang="fr-FR"/>
        </a:p>
      </dgm:t>
    </dgm:pt>
    <dgm:pt modelId="{B64679D0-F322-440A-9B76-C1D2B275661D}" type="pres">
      <dgm:prSet presAssocID="{0D1D6F6C-46E9-464D-9108-E586A7D7D44B}" presName="compositeShape" presStyleCnt="0">
        <dgm:presLayoutVars>
          <dgm:chMax val="7"/>
          <dgm:dir/>
          <dgm:resizeHandles val="exact"/>
        </dgm:presLayoutVars>
      </dgm:prSet>
      <dgm:spPr/>
    </dgm:pt>
    <dgm:pt modelId="{04773D10-1D52-42C0-80A0-B2EB68790752}" type="pres">
      <dgm:prSet presAssocID="{19168A75-9210-49EB-BF76-2E987167DF4B}" presName="circ1" presStyleLbl="vennNode1" presStyleIdx="0" presStyleCnt="2"/>
      <dgm:spPr/>
    </dgm:pt>
    <dgm:pt modelId="{6B5F0606-9A1B-445E-B037-4147C8DF84F2}" type="pres">
      <dgm:prSet presAssocID="{19168A75-9210-49EB-BF76-2E987167DF4B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AD77BBD1-2707-4BCA-BF56-A7D8064E48A0}" type="pres">
      <dgm:prSet presAssocID="{EB1239A1-499A-44BF-ACD8-08104B651B4C}" presName="circ2" presStyleLbl="vennNode1" presStyleIdx="1" presStyleCnt="2"/>
      <dgm:spPr/>
    </dgm:pt>
    <dgm:pt modelId="{2523E628-4069-4354-88CB-58D91DDF484E}" type="pres">
      <dgm:prSet presAssocID="{EB1239A1-499A-44BF-ACD8-08104B651B4C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5EF7482B-49CA-45A4-BD4F-761442843477}" type="presOf" srcId="{19168A75-9210-49EB-BF76-2E987167DF4B}" destId="{6B5F0606-9A1B-445E-B037-4147C8DF84F2}" srcOrd="1" destOrd="0" presId="urn:microsoft.com/office/officeart/2005/8/layout/venn1"/>
    <dgm:cxn modelId="{C5F6332F-3649-4A12-865B-8F6300EC4277}" type="presOf" srcId="{19168A75-9210-49EB-BF76-2E987167DF4B}" destId="{04773D10-1D52-42C0-80A0-B2EB68790752}" srcOrd="0" destOrd="0" presId="urn:microsoft.com/office/officeart/2005/8/layout/venn1"/>
    <dgm:cxn modelId="{7AC6735F-32E5-4564-A2E8-73C3897C0A68}" type="presOf" srcId="{0D1D6F6C-46E9-464D-9108-E586A7D7D44B}" destId="{B64679D0-F322-440A-9B76-C1D2B275661D}" srcOrd="0" destOrd="0" presId="urn:microsoft.com/office/officeart/2005/8/layout/venn1"/>
    <dgm:cxn modelId="{0DEA6F55-10F1-4F50-9ADA-16DEB6B279E0}" type="presOf" srcId="{EB1239A1-499A-44BF-ACD8-08104B651B4C}" destId="{AD77BBD1-2707-4BCA-BF56-A7D8064E48A0}" srcOrd="0" destOrd="0" presId="urn:microsoft.com/office/officeart/2005/8/layout/venn1"/>
    <dgm:cxn modelId="{573D4199-7CDA-4C59-9304-892804F505D3}" type="presOf" srcId="{EB1239A1-499A-44BF-ACD8-08104B651B4C}" destId="{2523E628-4069-4354-88CB-58D91DDF484E}" srcOrd="1" destOrd="0" presId="urn:microsoft.com/office/officeart/2005/8/layout/venn1"/>
    <dgm:cxn modelId="{046587B8-0BE5-4530-84A6-BB3011DF0EB9}" srcId="{0D1D6F6C-46E9-464D-9108-E586A7D7D44B}" destId="{19168A75-9210-49EB-BF76-2E987167DF4B}" srcOrd="0" destOrd="0" parTransId="{297DB15F-29DC-4EC4-AB01-C8A762900735}" sibTransId="{B4FE16FB-7DCC-429A-9FDF-3EF0A2BF498E}"/>
    <dgm:cxn modelId="{82A29CEF-929F-4AC7-B984-040B3D998EC0}" srcId="{0D1D6F6C-46E9-464D-9108-E586A7D7D44B}" destId="{EB1239A1-499A-44BF-ACD8-08104B651B4C}" srcOrd="1" destOrd="0" parTransId="{102F987B-9C2E-423E-BDD7-A2E8F29DB890}" sibTransId="{7001411A-7BB7-45D7-958C-BB26194A9463}"/>
    <dgm:cxn modelId="{2764331B-6E82-4275-8FEE-8C685BA75E6E}" type="presParOf" srcId="{B64679D0-F322-440A-9B76-C1D2B275661D}" destId="{04773D10-1D52-42C0-80A0-B2EB68790752}" srcOrd="0" destOrd="0" presId="urn:microsoft.com/office/officeart/2005/8/layout/venn1"/>
    <dgm:cxn modelId="{1B4CF885-6667-47E4-BA1A-3F17F7376AE1}" type="presParOf" srcId="{B64679D0-F322-440A-9B76-C1D2B275661D}" destId="{6B5F0606-9A1B-445E-B037-4147C8DF84F2}" srcOrd="1" destOrd="0" presId="urn:microsoft.com/office/officeart/2005/8/layout/venn1"/>
    <dgm:cxn modelId="{446F5D9E-FA37-4846-8457-060B28F868CC}" type="presParOf" srcId="{B64679D0-F322-440A-9B76-C1D2B275661D}" destId="{AD77BBD1-2707-4BCA-BF56-A7D8064E48A0}" srcOrd="2" destOrd="0" presId="urn:microsoft.com/office/officeart/2005/8/layout/venn1"/>
    <dgm:cxn modelId="{167BDE38-3732-4083-94B9-52A9451D713B}" type="presParOf" srcId="{B64679D0-F322-440A-9B76-C1D2B275661D}" destId="{2523E628-4069-4354-88CB-58D91DDF484E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D1D6F6C-46E9-464D-9108-E586A7D7D44B}" type="doc">
      <dgm:prSet loTypeId="urn:microsoft.com/office/officeart/2005/8/layout/venn1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fr-FR"/>
        </a:p>
      </dgm:t>
    </dgm:pt>
    <dgm:pt modelId="{19168A75-9210-49EB-BF76-2E987167DF4B}">
      <dgm:prSet phldrT="[Texte]" custT="1"/>
      <dgm:spPr/>
      <dgm:t>
        <a:bodyPr/>
        <a:lstStyle/>
        <a:p>
          <a:r>
            <a:rPr lang="ar-MA" sz="5400" b="1" kern="1200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اَلْغِناءُ</a:t>
          </a:r>
          <a:endParaRPr lang="fr-FR" sz="5400" b="1" kern="1200" dirty="0"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297DB15F-29DC-4EC4-AB01-C8A762900735}" type="parTrans" cxnId="{046587B8-0BE5-4530-84A6-BB3011DF0EB9}">
      <dgm:prSet/>
      <dgm:spPr/>
      <dgm:t>
        <a:bodyPr/>
        <a:lstStyle/>
        <a:p>
          <a:endParaRPr lang="fr-FR"/>
        </a:p>
      </dgm:t>
    </dgm:pt>
    <dgm:pt modelId="{B4FE16FB-7DCC-429A-9FDF-3EF0A2BF498E}" type="sibTrans" cxnId="{046587B8-0BE5-4530-84A6-BB3011DF0EB9}">
      <dgm:prSet/>
      <dgm:spPr/>
      <dgm:t>
        <a:bodyPr/>
        <a:lstStyle/>
        <a:p>
          <a:endParaRPr lang="fr-FR"/>
        </a:p>
      </dgm:t>
    </dgm:pt>
    <dgm:pt modelId="{EB1239A1-499A-44BF-ACD8-08104B651B4C}">
      <dgm:prSet phldrT="[Texte]" phldr="0" custT="1"/>
      <dgm:spPr/>
      <dgm:t>
        <a:bodyPr/>
        <a:lstStyle/>
        <a:p>
          <a:r>
            <a:rPr lang="ar-MA" sz="4800" b="1" kern="1200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اَلْموسيقى</a:t>
          </a:r>
          <a:endParaRPr lang="fr-FR" sz="4800" b="1" kern="1200" dirty="0"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gm:t>
    </dgm:pt>
    <dgm:pt modelId="{102F987B-9C2E-423E-BDD7-A2E8F29DB890}" type="parTrans" cxnId="{82A29CEF-929F-4AC7-B984-040B3D998EC0}">
      <dgm:prSet/>
      <dgm:spPr/>
      <dgm:t>
        <a:bodyPr/>
        <a:lstStyle/>
        <a:p>
          <a:endParaRPr lang="fr-FR"/>
        </a:p>
      </dgm:t>
    </dgm:pt>
    <dgm:pt modelId="{7001411A-7BB7-45D7-958C-BB26194A9463}" type="sibTrans" cxnId="{82A29CEF-929F-4AC7-B984-040B3D998EC0}">
      <dgm:prSet/>
      <dgm:spPr/>
      <dgm:t>
        <a:bodyPr/>
        <a:lstStyle/>
        <a:p>
          <a:endParaRPr lang="fr-FR"/>
        </a:p>
      </dgm:t>
    </dgm:pt>
    <dgm:pt modelId="{B64679D0-F322-440A-9B76-C1D2B275661D}" type="pres">
      <dgm:prSet presAssocID="{0D1D6F6C-46E9-464D-9108-E586A7D7D44B}" presName="compositeShape" presStyleCnt="0">
        <dgm:presLayoutVars>
          <dgm:chMax val="7"/>
          <dgm:dir/>
          <dgm:resizeHandles val="exact"/>
        </dgm:presLayoutVars>
      </dgm:prSet>
      <dgm:spPr/>
    </dgm:pt>
    <dgm:pt modelId="{04773D10-1D52-42C0-80A0-B2EB68790752}" type="pres">
      <dgm:prSet presAssocID="{19168A75-9210-49EB-BF76-2E987167DF4B}" presName="circ1" presStyleLbl="vennNode1" presStyleIdx="0" presStyleCnt="2"/>
      <dgm:spPr/>
    </dgm:pt>
    <dgm:pt modelId="{6B5F0606-9A1B-445E-B037-4147C8DF84F2}" type="pres">
      <dgm:prSet presAssocID="{19168A75-9210-49EB-BF76-2E987167DF4B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AD77BBD1-2707-4BCA-BF56-A7D8064E48A0}" type="pres">
      <dgm:prSet presAssocID="{EB1239A1-499A-44BF-ACD8-08104B651B4C}" presName="circ2" presStyleLbl="vennNode1" presStyleIdx="1" presStyleCnt="2"/>
      <dgm:spPr/>
    </dgm:pt>
    <dgm:pt modelId="{2523E628-4069-4354-88CB-58D91DDF484E}" type="pres">
      <dgm:prSet presAssocID="{EB1239A1-499A-44BF-ACD8-08104B651B4C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5EF7482B-49CA-45A4-BD4F-761442843477}" type="presOf" srcId="{19168A75-9210-49EB-BF76-2E987167DF4B}" destId="{6B5F0606-9A1B-445E-B037-4147C8DF84F2}" srcOrd="1" destOrd="0" presId="urn:microsoft.com/office/officeart/2005/8/layout/venn1"/>
    <dgm:cxn modelId="{C5F6332F-3649-4A12-865B-8F6300EC4277}" type="presOf" srcId="{19168A75-9210-49EB-BF76-2E987167DF4B}" destId="{04773D10-1D52-42C0-80A0-B2EB68790752}" srcOrd="0" destOrd="0" presId="urn:microsoft.com/office/officeart/2005/8/layout/venn1"/>
    <dgm:cxn modelId="{7AC6735F-32E5-4564-A2E8-73C3897C0A68}" type="presOf" srcId="{0D1D6F6C-46E9-464D-9108-E586A7D7D44B}" destId="{B64679D0-F322-440A-9B76-C1D2B275661D}" srcOrd="0" destOrd="0" presId="urn:microsoft.com/office/officeart/2005/8/layout/venn1"/>
    <dgm:cxn modelId="{0DEA6F55-10F1-4F50-9ADA-16DEB6B279E0}" type="presOf" srcId="{EB1239A1-499A-44BF-ACD8-08104B651B4C}" destId="{AD77BBD1-2707-4BCA-BF56-A7D8064E48A0}" srcOrd="0" destOrd="0" presId="urn:microsoft.com/office/officeart/2005/8/layout/venn1"/>
    <dgm:cxn modelId="{573D4199-7CDA-4C59-9304-892804F505D3}" type="presOf" srcId="{EB1239A1-499A-44BF-ACD8-08104B651B4C}" destId="{2523E628-4069-4354-88CB-58D91DDF484E}" srcOrd="1" destOrd="0" presId="urn:microsoft.com/office/officeart/2005/8/layout/venn1"/>
    <dgm:cxn modelId="{046587B8-0BE5-4530-84A6-BB3011DF0EB9}" srcId="{0D1D6F6C-46E9-464D-9108-E586A7D7D44B}" destId="{19168A75-9210-49EB-BF76-2E987167DF4B}" srcOrd="0" destOrd="0" parTransId="{297DB15F-29DC-4EC4-AB01-C8A762900735}" sibTransId="{B4FE16FB-7DCC-429A-9FDF-3EF0A2BF498E}"/>
    <dgm:cxn modelId="{82A29CEF-929F-4AC7-B984-040B3D998EC0}" srcId="{0D1D6F6C-46E9-464D-9108-E586A7D7D44B}" destId="{EB1239A1-499A-44BF-ACD8-08104B651B4C}" srcOrd="1" destOrd="0" parTransId="{102F987B-9C2E-423E-BDD7-A2E8F29DB890}" sibTransId="{7001411A-7BB7-45D7-958C-BB26194A9463}"/>
    <dgm:cxn modelId="{2764331B-6E82-4275-8FEE-8C685BA75E6E}" type="presParOf" srcId="{B64679D0-F322-440A-9B76-C1D2B275661D}" destId="{04773D10-1D52-42C0-80A0-B2EB68790752}" srcOrd="0" destOrd="0" presId="urn:microsoft.com/office/officeart/2005/8/layout/venn1"/>
    <dgm:cxn modelId="{1B4CF885-6667-47E4-BA1A-3F17F7376AE1}" type="presParOf" srcId="{B64679D0-F322-440A-9B76-C1D2B275661D}" destId="{6B5F0606-9A1B-445E-B037-4147C8DF84F2}" srcOrd="1" destOrd="0" presId="urn:microsoft.com/office/officeart/2005/8/layout/venn1"/>
    <dgm:cxn modelId="{446F5D9E-FA37-4846-8457-060B28F868CC}" type="presParOf" srcId="{B64679D0-F322-440A-9B76-C1D2B275661D}" destId="{AD77BBD1-2707-4BCA-BF56-A7D8064E48A0}" srcOrd="2" destOrd="0" presId="urn:microsoft.com/office/officeart/2005/8/layout/venn1"/>
    <dgm:cxn modelId="{167BDE38-3732-4083-94B9-52A9451D713B}" type="presParOf" srcId="{B64679D0-F322-440A-9B76-C1D2B275661D}" destId="{2523E628-4069-4354-88CB-58D91DDF484E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773D10-1D52-42C0-80A0-B2EB68790752}">
      <dsp:nvSpPr>
        <dsp:cNvPr id="0" name=""/>
        <dsp:cNvSpPr/>
      </dsp:nvSpPr>
      <dsp:spPr>
        <a:xfrm>
          <a:off x="108874" y="224388"/>
          <a:ext cx="2685582" cy="2685582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kern="1200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اَلْغِناءُ</a:t>
          </a:r>
          <a:endParaRPr lang="fr-FR" sz="5400" b="1" kern="1200" dirty="0"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483888" y="541076"/>
        <a:ext cx="1548444" cy="2052206"/>
      </dsp:txXfrm>
    </dsp:sp>
    <dsp:sp modelId="{AD77BBD1-2707-4BCA-BF56-A7D8064E48A0}">
      <dsp:nvSpPr>
        <dsp:cNvPr id="0" name=""/>
        <dsp:cNvSpPr/>
      </dsp:nvSpPr>
      <dsp:spPr>
        <a:xfrm>
          <a:off x="2044430" y="224388"/>
          <a:ext cx="2685582" cy="2685582"/>
        </a:xfrm>
        <a:prstGeom prst="ellipse">
          <a:avLst/>
        </a:prstGeom>
        <a:solidFill>
          <a:schemeClr val="accent3">
            <a:alpha val="50000"/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800" b="1" kern="1200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اَلْموسيقى</a:t>
          </a:r>
          <a:endParaRPr lang="fr-FR" sz="4800" b="1" kern="1200" dirty="0"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2806555" y="541076"/>
        <a:ext cx="1548444" cy="20522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773D10-1D52-42C0-80A0-B2EB68790752}">
      <dsp:nvSpPr>
        <dsp:cNvPr id="0" name=""/>
        <dsp:cNvSpPr/>
      </dsp:nvSpPr>
      <dsp:spPr>
        <a:xfrm>
          <a:off x="108874" y="224388"/>
          <a:ext cx="2685582" cy="2685582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kern="1200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اَلْغِناءُ</a:t>
          </a:r>
          <a:endParaRPr lang="fr-FR" sz="5400" b="1" kern="1200" dirty="0"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483888" y="541076"/>
        <a:ext cx="1548444" cy="2052206"/>
      </dsp:txXfrm>
    </dsp:sp>
    <dsp:sp modelId="{AD77BBD1-2707-4BCA-BF56-A7D8064E48A0}">
      <dsp:nvSpPr>
        <dsp:cNvPr id="0" name=""/>
        <dsp:cNvSpPr/>
      </dsp:nvSpPr>
      <dsp:spPr>
        <a:xfrm>
          <a:off x="2044430" y="224388"/>
          <a:ext cx="2685582" cy="2685582"/>
        </a:xfrm>
        <a:prstGeom prst="ellipse">
          <a:avLst/>
        </a:prstGeom>
        <a:solidFill>
          <a:schemeClr val="accent3">
            <a:alpha val="50000"/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800" b="1" kern="1200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rPr>
            <a:t>اَلْموسيقى</a:t>
          </a:r>
          <a:endParaRPr lang="fr-FR" sz="4800" b="1" kern="1200" dirty="0">
            <a:latin typeface="Microsoft Uighur" panose="02000000000000000000" pitchFamily="2" charset="-78"/>
            <a:ea typeface="Calibri" panose="020F0502020204030204" pitchFamily="34" charset="0"/>
            <a:cs typeface="Microsoft Uighur" panose="02000000000000000000" pitchFamily="2" charset="-78"/>
          </a:endParaRPr>
        </a:p>
      </dsp:txBody>
      <dsp:txXfrm>
        <a:off x="2806555" y="541076"/>
        <a:ext cx="1548444" cy="2052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31/01/2026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8.png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8.png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18.png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8.png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8.png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8.png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7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6800033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952144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32EFA6-237F-989E-6D7C-2CBEF9D7F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C66F254-2EAE-436D-90DD-6DF87FB101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0B24DF3-8903-19F1-2D3A-55DBA0D393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A3F8227-809A-4717-975D-3E27A3403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9F9C4-71C9-4999-8579-5E99107E4126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C39E234-37C1-7D4D-4CE3-7243A3D76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0DB0F4A-E5B2-0421-5E40-63038AD6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1E720-0EA5-446F-BCF2-8928A01B82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4172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31472123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2646477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380848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7089401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275663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2323616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211565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7462151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0758260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697124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1241277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652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56542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523583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609542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8339584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540523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9685742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846232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7568545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3564861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76597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5774366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017813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027585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334709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73661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07046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9821535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305435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496264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4756541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629446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0683712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03738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67622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42389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94806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735497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648933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8500187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06047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39203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304350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3858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9407403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519874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341400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352349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2975165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6127664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98064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1799827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85732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69960609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277373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1703406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417403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1545761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0649256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901721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666858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3139008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3904734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56636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125278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489079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78582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8021004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34824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08857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4530379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1274767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580681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7008815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827468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84554134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0735132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3818923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1814473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7282790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3382914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4176748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7184787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531771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8722723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5243045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7984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261009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929620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1341275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5906638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2737295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3583036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943374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368366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381101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669578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2897603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936135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735358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463889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1942420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1697145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7361261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2634609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7631498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262470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5670886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529363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6291013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586205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9910660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2326156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504158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1430930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3758402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6153380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383706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8708649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41938892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673406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445710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9616824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7164590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8496380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31054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6088556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7417407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9764991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8457292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6460932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10009990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9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theme" Target="../theme/theme3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6.xml"/><Relationship Id="rId15" Type="http://schemas.openxmlformats.org/officeDocument/2006/relationships/image" Target="../media/image9.png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5.xml"/><Relationship Id="rId9" Type="http://schemas.openxmlformats.org/officeDocument/2006/relationships/theme" Target="../theme/theme4.xml"/><Relationship Id="rId14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2.xml"/><Relationship Id="rId7" Type="http://schemas.openxmlformats.org/officeDocument/2006/relationships/theme" Target="../theme/theme5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44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43.xml"/><Relationship Id="rId9" Type="http://schemas.openxmlformats.org/officeDocument/2006/relationships/image" Target="../media/image6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47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0.xml"/><Relationship Id="rId15" Type="http://schemas.openxmlformats.org/officeDocument/2006/relationships/image" Target="../media/image5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image" Target="../media/image8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56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9.xml"/><Relationship Id="rId15" Type="http://schemas.openxmlformats.org/officeDocument/2006/relationships/image" Target="../media/image9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image" Target="../media/image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65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68.xml"/><Relationship Id="rId15" Type="http://schemas.openxmlformats.org/officeDocument/2006/relationships/image" Target="../media/image9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image" Target="../media/image6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4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7.xml"/><Relationship Id="rId15" Type="http://schemas.openxmlformats.org/officeDocument/2006/relationships/image" Target="../media/image9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8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6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image" Target="../media/image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92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95.xml"/><Relationship Id="rId15" Type="http://schemas.openxmlformats.org/officeDocument/2006/relationships/image" Target="../media/image5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image" Target="../media/image8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12.xml"/><Relationship Id="rId18" Type="http://schemas.openxmlformats.org/officeDocument/2006/relationships/slideLayout" Target="../slideLayouts/slideLayout117.xml"/><Relationship Id="rId26" Type="http://schemas.openxmlformats.org/officeDocument/2006/relationships/image" Target="../media/image12.png"/><Relationship Id="rId3" Type="http://schemas.openxmlformats.org/officeDocument/2006/relationships/slideLayout" Target="../slideLayouts/slideLayout102.xml"/><Relationship Id="rId21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17" Type="http://schemas.openxmlformats.org/officeDocument/2006/relationships/slideLayout" Target="../slideLayouts/slideLayout116.xml"/><Relationship Id="rId25" Type="http://schemas.openxmlformats.org/officeDocument/2006/relationships/image" Target="../media/image11.png"/><Relationship Id="rId2" Type="http://schemas.openxmlformats.org/officeDocument/2006/relationships/slideLayout" Target="../slideLayouts/slideLayout101.xml"/><Relationship Id="rId16" Type="http://schemas.openxmlformats.org/officeDocument/2006/relationships/slideLayout" Target="../slideLayouts/slideLayout115.xml"/><Relationship Id="rId20" Type="http://schemas.openxmlformats.org/officeDocument/2006/relationships/slideLayout" Target="../slideLayouts/slideLayout119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04.xml"/><Relationship Id="rId15" Type="http://schemas.openxmlformats.org/officeDocument/2006/relationships/slideLayout" Target="../slideLayouts/slideLayout114.xml"/><Relationship Id="rId23" Type="http://schemas.openxmlformats.org/officeDocument/2006/relationships/theme" Target="../theme/theme12.xml"/><Relationship Id="rId28" Type="http://schemas.openxmlformats.org/officeDocument/2006/relationships/image" Target="../media/image14.png"/><Relationship Id="rId10" Type="http://schemas.openxmlformats.org/officeDocument/2006/relationships/slideLayout" Target="../slideLayouts/slideLayout109.xml"/><Relationship Id="rId19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Layout" Target="../slideLayouts/slideLayout113.xml"/><Relationship Id="rId22" Type="http://schemas.openxmlformats.org/officeDocument/2006/relationships/slideLayout" Target="../slideLayouts/slideLayout121.xml"/><Relationship Id="rId27" Type="http://schemas.openxmlformats.org/officeDocument/2006/relationships/image" Target="../media/image13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4.xml"/><Relationship Id="rId18" Type="http://schemas.openxmlformats.org/officeDocument/2006/relationships/slideLayout" Target="../slideLayouts/slideLayout139.xml"/><Relationship Id="rId3" Type="http://schemas.openxmlformats.org/officeDocument/2006/relationships/slideLayout" Target="../slideLayouts/slideLayout124.xml"/><Relationship Id="rId21" Type="http://schemas.openxmlformats.org/officeDocument/2006/relationships/slideLayout" Target="../slideLayouts/slideLayout142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17" Type="http://schemas.openxmlformats.org/officeDocument/2006/relationships/slideLayout" Target="../slideLayouts/slideLayout138.xml"/><Relationship Id="rId2" Type="http://schemas.openxmlformats.org/officeDocument/2006/relationships/slideLayout" Target="../slideLayouts/slideLayout123.xml"/><Relationship Id="rId16" Type="http://schemas.openxmlformats.org/officeDocument/2006/relationships/slideLayout" Target="../slideLayouts/slideLayout137.xml"/><Relationship Id="rId20" Type="http://schemas.openxmlformats.org/officeDocument/2006/relationships/slideLayout" Target="../slideLayouts/slideLayout141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26.xml"/><Relationship Id="rId15" Type="http://schemas.openxmlformats.org/officeDocument/2006/relationships/slideLayout" Target="../slideLayouts/slideLayout136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131.xml"/><Relationship Id="rId19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slideLayout" Target="../slideLayouts/slideLayout135.xml"/><Relationship Id="rId22" Type="http://schemas.openxmlformats.org/officeDocument/2006/relationships/slideLayout" Target="../slideLayouts/slideLayout14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slideLayout" Target="../slideLayouts/slideLayout156.xml"/><Relationship Id="rId18" Type="http://schemas.openxmlformats.org/officeDocument/2006/relationships/slideLayout" Target="../slideLayouts/slideLayout161.xml"/><Relationship Id="rId3" Type="http://schemas.openxmlformats.org/officeDocument/2006/relationships/slideLayout" Target="../slideLayouts/slideLayout146.xml"/><Relationship Id="rId21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55.xml"/><Relationship Id="rId17" Type="http://schemas.openxmlformats.org/officeDocument/2006/relationships/slideLayout" Target="../slideLayouts/slideLayout160.xml"/><Relationship Id="rId2" Type="http://schemas.openxmlformats.org/officeDocument/2006/relationships/slideLayout" Target="../slideLayouts/slideLayout145.xml"/><Relationship Id="rId16" Type="http://schemas.openxmlformats.org/officeDocument/2006/relationships/slideLayout" Target="../slideLayouts/slideLayout159.xml"/><Relationship Id="rId20" Type="http://schemas.openxmlformats.org/officeDocument/2006/relationships/slideLayout" Target="../slideLayouts/slideLayout163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48.xml"/><Relationship Id="rId15" Type="http://schemas.openxmlformats.org/officeDocument/2006/relationships/slideLayout" Target="../slideLayouts/slideLayout158.xml"/><Relationship Id="rId23" Type="http://schemas.openxmlformats.org/officeDocument/2006/relationships/theme" Target="../theme/theme14.xml"/><Relationship Id="rId10" Type="http://schemas.openxmlformats.org/officeDocument/2006/relationships/slideLayout" Target="../slideLayouts/slideLayout153.xml"/><Relationship Id="rId19" Type="http://schemas.openxmlformats.org/officeDocument/2006/relationships/slideLayout" Target="../slideLayouts/slideLayout162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14" Type="http://schemas.openxmlformats.org/officeDocument/2006/relationships/slideLayout" Target="../slideLayouts/slideLayout157.xml"/><Relationship Id="rId22" Type="http://schemas.openxmlformats.org/officeDocument/2006/relationships/slideLayout" Target="../slideLayouts/slideLayout165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slideLayout" Target="../slideLayouts/slideLayout178.xml"/><Relationship Id="rId18" Type="http://schemas.openxmlformats.org/officeDocument/2006/relationships/slideLayout" Target="../slideLayouts/slideLayout183.xml"/><Relationship Id="rId3" Type="http://schemas.openxmlformats.org/officeDocument/2006/relationships/slideLayout" Target="../slideLayouts/slideLayout168.xml"/><Relationship Id="rId21" Type="http://schemas.openxmlformats.org/officeDocument/2006/relationships/slideLayout" Target="../slideLayouts/slideLayout186.xml"/><Relationship Id="rId7" Type="http://schemas.openxmlformats.org/officeDocument/2006/relationships/slideLayout" Target="../slideLayouts/slideLayout172.xml"/><Relationship Id="rId12" Type="http://schemas.openxmlformats.org/officeDocument/2006/relationships/slideLayout" Target="../slideLayouts/slideLayout177.xml"/><Relationship Id="rId17" Type="http://schemas.openxmlformats.org/officeDocument/2006/relationships/slideLayout" Target="../slideLayouts/slideLayout182.xml"/><Relationship Id="rId2" Type="http://schemas.openxmlformats.org/officeDocument/2006/relationships/slideLayout" Target="../slideLayouts/slideLayout167.xml"/><Relationship Id="rId16" Type="http://schemas.openxmlformats.org/officeDocument/2006/relationships/slideLayout" Target="../slideLayouts/slideLayout181.xml"/><Relationship Id="rId20" Type="http://schemas.openxmlformats.org/officeDocument/2006/relationships/slideLayout" Target="../slideLayouts/slideLayout185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70.xml"/><Relationship Id="rId15" Type="http://schemas.openxmlformats.org/officeDocument/2006/relationships/slideLayout" Target="../slideLayouts/slideLayout180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75.xml"/><Relationship Id="rId19" Type="http://schemas.openxmlformats.org/officeDocument/2006/relationships/slideLayout" Target="../slideLayouts/slideLayout184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Relationship Id="rId14" Type="http://schemas.openxmlformats.org/officeDocument/2006/relationships/slideLayout" Target="../slideLayouts/slideLayout179.xml"/><Relationship Id="rId22" Type="http://schemas.openxmlformats.org/officeDocument/2006/relationships/slideLayout" Target="../slideLayouts/slideLayout187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slideLayout" Target="../slideLayouts/slideLayout200.xml"/><Relationship Id="rId18" Type="http://schemas.openxmlformats.org/officeDocument/2006/relationships/slideLayout" Target="../slideLayouts/slideLayout205.xml"/><Relationship Id="rId3" Type="http://schemas.openxmlformats.org/officeDocument/2006/relationships/slideLayout" Target="../slideLayouts/slideLayout190.xml"/><Relationship Id="rId21" Type="http://schemas.openxmlformats.org/officeDocument/2006/relationships/slideLayout" Target="../slideLayouts/slideLayout208.xml"/><Relationship Id="rId7" Type="http://schemas.openxmlformats.org/officeDocument/2006/relationships/slideLayout" Target="../slideLayouts/slideLayout194.xml"/><Relationship Id="rId12" Type="http://schemas.openxmlformats.org/officeDocument/2006/relationships/slideLayout" Target="../slideLayouts/slideLayout199.xml"/><Relationship Id="rId17" Type="http://schemas.openxmlformats.org/officeDocument/2006/relationships/slideLayout" Target="../slideLayouts/slideLayout204.xml"/><Relationship Id="rId2" Type="http://schemas.openxmlformats.org/officeDocument/2006/relationships/slideLayout" Target="../slideLayouts/slideLayout189.xml"/><Relationship Id="rId16" Type="http://schemas.openxmlformats.org/officeDocument/2006/relationships/slideLayout" Target="../slideLayouts/slideLayout203.xml"/><Relationship Id="rId20" Type="http://schemas.openxmlformats.org/officeDocument/2006/relationships/slideLayout" Target="../slideLayouts/slideLayout207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92.xml"/><Relationship Id="rId15" Type="http://schemas.openxmlformats.org/officeDocument/2006/relationships/slideLayout" Target="../slideLayouts/slideLayout202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97.xml"/><Relationship Id="rId19" Type="http://schemas.openxmlformats.org/officeDocument/2006/relationships/slideLayout" Target="../slideLayouts/slideLayout206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Relationship Id="rId14" Type="http://schemas.openxmlformats.org/officeDocument/2006/relationships/slideLayout" Target="../slideLayouts/slideLayout201.xml"/><Relationship Id="rId22" Type="http://schemas.openxmlformats.org/officeDocument/2006/relationships/slideLayout" Target="../slideLayouts/slideLayout209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slideLayout" Target="../slideLayouts/slideLayout222.xml"/><Relationship Id="rId18" Type="http://schemas.openxmlformats.org/officeDocument/2006/relationships/slideLayout" Target="../slideLayouts/slideLayout227.xml"/><Relationship Id="rId3" Type="http://schemas.openxmlformats.org/officeDocument/2006/relationships/slideLayout" Target="../slideLayouts/slideLayout212.xml"/><Relationship Id="rId21" Type="http://schemas.openxmlformats.org/officeDocument/2006/relationships/slideLayout" Target="../slideLayouts/slideLayout230.xml"/><Relationship Id="rId7" Type="http://schemas.openxmlformats.org/officeDocument/2006/relationships/slideLayout" Target="../slideLayouts/slideLayout216.xml"/><Relationship Id="rId12" Type="http://schemas.openxmlformats.org/officeDocument/2006/relationships/slideLayout" Target="../slideLayouts/slideLayout221.xml"/><Relationship Id="rId17" Type="http://schemas.openxmlformats.org/officeDocument/2006/relationships/slideLayout" Target="../slideLayouts/slideLayout226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11.xml"/><Relationship Id="rId16" Type="http://schemas.openxmlformats.org/officeDocument/2006/relationships/slideLayout" Target="../slideLayouts/slideLayout225.xml"/><Relationship Id="rId20" Type="http://schemas.openxmlformats.org/officeDocument/2006/relationships/slideLayout" Target="../slideLayouts/slideLayout229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24" Type="http://schemas.openxmlformats.org/officeDocument/2006/relationships/theme" Target="../theme/theme17.xml"/><Relationship Id="rId5" Type="http://schemas.openxmlformats.org/officeDocument/2006/relationships/slideLayout" Target="../slideLayouts/slideLayout214.xml"/><Relationship Id="rId15" Type="http://schemas.openxmlformats.org/officeDocument/2006/relationships/slideLayout" Target="../slideLayouts/slideLayout224.xml"/><Relationship Id="rId23" Type="http://schemas.openxmlformats.org/officeDocument/2006/relationships/slideLayout" Target="../slideLayouts/slideLayout232.xml"/><Relationship Id="rId10" Type="http://schemas.openxmlformats.org/officeDocument/2006/relationships/slideLayout" Target="../slideLayouts/slideLayout219.xml"/><Relationship Id="rId19" Type="http://schemas.openxmlformats.org/officeDocument/2006/relationships/slideLayout" Target="../slideLayouts/slideLayout228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Relationship Id="rId14" Type="http://schemas.openxmlformats.org/officeDocument/2006/relationships/slideLayout" Target="../slideLayouts/slideLayout223.xml"/><Relationship Id="rId22" Type="http://schemas.openxmlformats.org/officeDocument/2006/relationships/slideLayout" Target="../slideLayouts/slideLayout231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0.xml"/><Relationship Id="rId3" Type="http://schemas.openxmlformats.org/officeDocument/2006/relationships/slideLayout" Target="../slideLayouts/slideLayout235.xml"/><Relationship Id="rId7" Type="http://schemas.openxmlformats.org/officeDocument/2006/relationships/slideLayout" Target="../slideLayouts/slideLayout239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234.xml"/><Relationship Id="rId1" Type="http://schemas.openxmlformats.org/officeDocument/2006/relationships/slideLayout" Target="../slideLayouts/slideLayout233.xml"/><Relationship Id="rId6" Type="http://schemas.openxmlformats.org/officeDocument/2006/relationships/slideLayout" Target="../slideLayouts/slideLayout238.xml"/><Relationship Id="rId11" Type="http://schemas.openxmlformats.org/officeDocument/2006/relationships/slideLayout" Target="../slideLayouts/slideLayout243.xml"/><Relationship Id="rId5" Type="http://schemas.openxmlformats.org/officeDocument/2006/relationships/slideLayout" Target="../slideLayouts/slideLayout237.xml"/><Relationship Id="rId10" Type="http://schemas.openxmlformats.org/officeDocument/2006/relationships/slideLayout" Target="../slideLayouts/slideLayout242.xml"/><Relationship Id="rId4" Type="http://schemas.openxmlformats.org/officeDocument/2006/relationships/slideLayout" Target="../slideLayouts/slideLayout236.xml"/><Relationship Id="rId9" Type="http://schemas.openxmlformats.org/officeDocument/2006/relationships/slideLayout" Target="../slideLayouts/slideLayout241.xml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theme" Target="../theme/theme19.xml"/><Relationship Id="rId2" Type="http://schemas.openxmlformats.org/officeDocument/2006/relationships/slideLayout" Target="../slideLayouts/slideLayout245.xml"/><Relationship Id="rId1" Type="http://schemas.openxmlformats.org/officeDocument/2006/relationships/slideLayout" Target="../slideLayouts/slideLayout244.xml"/><Relationship Id="rId4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737" r:id="rId10"/>
    <p:sldLayoutId id="2147483685" r:id="rId11"/>
    <p:sldLayoutId id="2147483684" r:id="rId12"/>
    <p:sldLayoutId id="2147483679" r:id="rId13"/>
    <p:sldLayoutId id="2147483731" r:id="rId14"/>
    <p:sldLayoutId id="2147483730" r:id="rId15"/>
    <p:sldLayoutId id="2147483680" r:id="rId16"/>
    <p:sldLayoutId id="2147483732" r:id="rId17"/>
    <p:sldLayoutId id="2147483733" r:id="rId18"/>
    <p:sldLayoutId id="2147483675" r:id="rId19"/>
    <p:sldLayoutId id="2147483676" r:id="rId20"/>
    <p:sldLayoutId id="2147483677" r:id="rId21"/>
    <p:sldLayoutId id="2147483961" r:id="rId22"/>
    <p:sldLayoutId id="2147483963" r:id="rId23"/>
    <p:sldLayoutId id="2147483964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AE1FF8-5740-329D-AD52-54FE4D877264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17958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  <p:sldLayoutId id="2147483840" r:id="rId18"/>
    <p:sldLayoutId id="2147483841" r:id="rId19"/>
    <p:sldLayoutId id="2147483842" r:id="rId20"/>
    <p:sldLayoutId id="2147483843" r:id="rId21"/>
    <p:sldLayoutId id="214748384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0078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  <p:sldLayoutId id="2147483862" r:id="rId17"/>
    <p:sldLayoutId id="2147483863" r:id="rId18"/>
    <p:sldLayoutId id="2147483864" r:id="rId19"/>
    <p:sldLayoutId id="2147483865" r:id="rId20"/>
    <p:sldLayoutId id="2147483866" r:id="rId21"/>
    <p:sldLayoutId id="214748386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8011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  <p:sldLayoutId id="2147483880" r:id="rId12"/>
    <p:sldLayoutId id="2147483881" r:id="rId13"/>
    <p:sldLayoutId id="2147483882" r:id="rId14"/>
    <p:sldLayoutId id="2147483883" r:id="rId15"/>
    <p:sldLayoutId id="2147483884" r:id="rId16"/>
    <p:sldLayoutId id="2147483885" r:id="rId17"/>
    <p:sldLayoutId id="2147483886" r:id="rId18"/>
    <p:sldLayoutId id="2147483887" r:id="rId19"/>
    <p:sldLayoutId id="2147483888" r:id="rId20"/>
    <p:sldLayoutId id="2147483889" r:id="rId21"/>
    <p:sldLayoutId id="214748389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951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  <p:sldLayoutId id="2147483903" r:id="rId12"/>
    <p:sldLayoutId id="2147483904" r:id="rId13"/>
    <p:sldLayoutId id="2147483905" r:id="rId14"/>
    <p:sldLayoutId id="2147483906" r:id="rId15"/>
    <p:sldLayoutId id="2147483907" r:id="rId16"/>
    <p:sldLayoutId id="2147483908" r:id="rId17"/>
    <p:sldLayoutId id="2147483909" r:id="rId18"/>
    <p:sldLayoutId id="2147483910" r:id="rId19"/>
    <p:sldLayoutId id="2147483911" r:id="rId20"/>
    <p:sldLayoutId id="2147483912" r:id="rId21"/>
    <p:sldLayoutId id="214748391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593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  <p:sldLayoutId id="2147483926" r:id="rId12"/>
    <p:sldLayoutId id="2147483927" r:id="rId13"/>
    <p:sldLayoutId id="2147483928" r:id="rId14"/>
    <p:sldLayoutId id="2147483929" r:id="rId15"/>
    <p:sldLayoutId id="2147483930" r:id="rId16"/>
    <p:sldLayoutId id="2147483931" r:id="rId17"/>
    <p:sldLayoutId id="2147483932" r:id="rId18"/>
    <p:sldLayoutId id="2147483933" r:id="rId19"/>
    <p:sldLayoutId id="2147483934" r:id="rId20"/>
    <p:sldLayoutId id="2147483935" r:id="rId21"/>
    <p:sldLayoutId id="214748393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6867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  <p:sldLayoutId id="2147483949" r:id="rId12"/>
    <p:sldLayoutId id="2147483950" r:id="rId13"/>
    <p:sldLayoutId id="2147483951" r:id="rId14"/>
    <p:sldLayoutId id="2147483952" r:id="rId15"/>
    <p:sldLayoutId id="2147483953" r:id="rId16"/>
    <p:sldLayoutId id="2147483954" r:id="rId17"/>
    <p:sldLayoutId id="2147483955" r:id="rId18"/>
    <p:sldLayoutId id="2147483956" r:id="rId19"/>
    <p:sldLayoutId id="2147483957" r:id="rId20"/>
    <p:sldLayoutId id="2147483958" r:id="rId21"/>
    <p:sldLayoutId id="2147483959" r:id="rId22"/>
    <p:sldLayoutId id="214748396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2718409" y="0"/>
            <a:ext cx="26271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فسحة 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34.bin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23.xml"/><Relationship Id="rId7" Type="http://schemas.openxmlformats.org/officeDocument/2006/relationships/image" Target="../media/image1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1.png"/><Relationship Id="rId7" Type="http://schemas.openxmlformats.org/officeDocument/2006/relationships/image" Target="../media/image36.png"/><Relationship Id="rId12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1.xml"/><Relationship Id="rId6" Type="http://schemas.openxmlformats.org/officeDocument/2006/relationships/image" Target="../media/image14.png"/><Relationship Id="rId11" Type="http://schemas.openxmlformats.org/officeDocument/2006/relationships/image" Target="../media/image40.png"/><Relationship Id="rId5" Type="http://schemas.openxmlformats.org/officeDocument/2006/relationships/image" Target="../media/image13.png"/><Relationship Id="rId10" Type="http://schemas.openxmlformats.org/officeDocument/2006/relationships/image" Target="../media/image39.png"/><Relationship Id="rId4" Type="http://schemas.openxmlformats.org/officeDocument/2006/relationships/image" Target="../media/image12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12.png"/><Relationship Id="rId7" Type="http://schemas.openxmlformats.org/officeDocument/2006/relationships/diagramData" Target="../diagrams/data1.xml"/><Relationship Id="rId12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21.png"/><Relationship Id="rId11" Type="http://schemas.microsoft.com/office/2007/relationships/diagramDrawing" Target="../diagrams/drawing1.xml"/><Relationship Id="rId5" Type="http://schemas.openxmlformats.org/officeDocument/2006/relationships/image" Target="../media/image14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13.png"/><Relationship Id="rId9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12.png"/><Relationship Id="rId7" Type="http://schemas.openxmlformats.org/officeDocument/2006/relationships/diagramData" Target="../diagrams/data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21.png"/><Relationship Id="rId11" Type="http://schemas.microsoft.com/office/2007/relationships/diagramDrawing" Target="../diagrams/drawing2.xml"/><Relationship Id="rId5" Type="http://schemas.openxmlformats.org/officeDocument/2006/relationships/image" Target="../media/image14.png"/><Relationship Id="rId10" Type="http://schemas.openxmlformats.org/officeDocument/2006/relationships/diagramColors" Target="../diagrams/colors2.xml"/><Relationship Id="rId4" Type="http://schemas.openxmlformats.org/officeDocument/2006/relationships/image" Target="../media/image13.png"/><Relationship Id="rId9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2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2.png"/><Relationship Id="rId7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10" Type="http://schemas.openxmlformats.org/officeDocument/2006/relationships/image" Target="../media/image45.png"/><Relationship Id="rId4" Type="http://schemas.openxmlformats.org/officeDocument/2006/relationships/image" Target="../media/image13.png"/><Relationship Id="rId9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11.png"/><Relationship Id="rId7" Type="http://schemas.openxmlformats.org/officeDocument/2006/relationships/image" Target="../media/image4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11.png"/><Relationship Id="rId7" Type="http://schemas.openxmlformats.org/officeDocument/2006/relationships/image" Target="../media/image5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8.png"/><Relationship Id="rId4" Type="http://schemas.openxmlformats.org/officeDocument/2006/relationships/image" Target="../media/image3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12.png"/><Relationship Id="rId7" Type="http://schemas.openxmlformats.org/officeDocument/2006/relationships/image" Target="../media/image5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41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12.png"/><Relationship Id="rId7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32.xml"/><Relationship Id="rId4" Type="http://schemas.openxmlformats.org/officeDocument/2006/relationships/image" Target="../media/image14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12.png"/><Relationship Id="rId7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48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29.xml"/><Relationship Id="rId7" Type="http://schemas.openxmlformats.org/officeDocument/2006/relationships/image" Target="../media/image13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1.png"/><Relationship Id="rId9" Type="http://schemas.openxmlformats.org/officeDocument/2006/relationships/image" Target="../media/image56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29.xml"/><Relationship Id="rId7" Type="http://schemas.openxmlformats.org/officeDocument/2006/relationships/image" Target="../media/image1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1.png"/><Relationship Id="rId9" Type="http://schemas.openxmlformats.org/officeDocument/2006/relationships/image" Target="../media/image57.pn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DBA423C-431F-8FFD-1B98-CB46EFD2B1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440" y="0"/>
            <a:ext cx="92354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812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220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2EB54-B007-E280-6076-F8F4E4C3E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843B3E9-1069-4C2C-54ED-70B2F4583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4FE10FE-387C-B842-D939-75049E9AE7D3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96A474D-F0E6-C371-73CA-21F1F6B35E56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382C2590-F0F7-EC0E-9F44-1A11B8F79ABE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B330579-C2B4-2E5A-C1E7-F180D118FDDA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3431B9F-7C42-7FF8-7547-4AE150CC157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55A3F271-476F-E2A6-C81A-DE2815E2A35B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10FCDD-51D4-E43E-25F1-A6ADF634946A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606C6CB-69A4-5472-FE0E-AF1BFB31917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D25B9E63-B560-D7DB-0A3D-30826BFACF8E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D8B1ACC-AB8F-4364-8C60-66E929CAE5A3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468BB99-3EA2-05D0-2A1B-7C42D7E1725D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5E14DC42-2128-206E-F13C-3C5D6D7778DD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122EF88A-98E7-29D5-52EC-4483E67F08EF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9F70246-EA09-0912-08EC-EE2376D14CD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1DDC7C9-9641-5927-83FB-E0D3383E5E9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4E43D979-6AAB-3E95-4A53-2E59ABA20206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1A9D2F8C-E0A5-4EC6-87B8-6D5BC36DFC2A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إملاء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– الحصة1 (30)د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4F985871-0C1E-CB34-3EF2-A01B3E84B358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معجم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استماع</a:t>
            </a:r>
            <a:r>
              <a:rPr lang="ar-MA" dirty="0"/>
              <a:t> والتحدث</a:t>
            </a:r>
            <a:r>
              <a:rPr lang="ar-SA" dirty="0"/>
              <a:t> . (30)د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0BCC33B1-DB39-9F03-A440-33C439C6D8E0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-4-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الحصة 2 (30)د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57C93782-7C19-A1B6-F994-B51443D72B90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-1- 30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الحصة-2- 30 د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31F024E-5D0E-887B-DC40-5D639FE7CD1A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مراجعة توليف (شكل وفهم)+ دعم  (60)د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6EC3270-B56E-9C68-862F-189DAB8D07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A587D45-59B7-FAE6-81F0-8FE788A9445E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نشاط اعتيادي (10)د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قراءة : الحصة-3- (30)د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صرف وتحويل  (30)د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A823E8E-EF54-EAB6-B9C2-9A2DD84139BC}"/>
              </a:ext>
            </a:extLst>
          </p:cNvPr>
          <p:cNvSpPr/>
          <p:nvPr/>
        </p:nvSpPr>
        <p:spPr>
          <a:xfrm>
            <a:off x="7005261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6187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51261" y="24441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5425450" y="2122576"/>
            <a:ext cx="12137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7376C49E-BF1C-0AFD-A327-2703332CF0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خطاطة النص.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4855454" y="3380220"/>
            <a:ext cx="1752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قراءة:  الفن التشكيلي (ح3).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8" name="Image 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122B2CB-2F13-1254-5812-873959BA6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413F80F0-575B-8346-0563-828649DC21B3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المصدر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7244DAA-70BD-0EB9-0E2A-8FF0D6F68D31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FCEDADDC-C8B3-2262-2D1E-64034BFF7A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25ED225A-DBE3-A7C4-0E10-BF45DC72DA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685991-7616-B0AC-16EA-AD117F343D7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74586" y="4691654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497840" y="2755009"/>
            <a:ext cx="7375439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502509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كتابة فقرة للتعبير عن  أوجه الاختلاف والتشابه بين شيئين.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497840" y="3657598"/>
            <a:ext cx="7375439" cy="1036249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331545" y="3145488"/>
              <a:ext cx="5202327" cy="3968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إنشاء  خطاطة نص "الفن التشكيلي " . 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97840" y="4730329"/>
            <a:ext cx="7375439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599089" y="3157064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صياغة مصدر فعل.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857FBEF0-0292-5793-CE5D-BA1AD1E313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2FCD737-C371-987D-1B88-87C3BA94EC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FCA5DF3-7F80-70B0-1307-0A36B928C9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C6C3841-085F-5C8D-0699-86A50259C5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1CFA1DF-7795-9936-738F-73F91F8326E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53C43C78-B1F3-43AF-6A41-262326A52C3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437DED5-2E26-997F-0499-B617B2BAD88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61EC73B-EDEE-E041-98FB-1C7230BADA27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14C312C-294F-2D43-2003-54A37F6837B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Espace réservé pour une image  19">
            <a:extLst>
              <a:ext uri="{FF2B5EF4-FFF2-40B4-BE49-F238E27FC236}">
                <a16:creationId xmlns:a16="http://schemas.microsoft.com/office/drawing/2014/main" id="{E9820B74-2CDB-7B4A-0AD0-302BCEA93C4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5684" r="5359" b="14000"/>
          <a:stretch>
            <a:fillRect/>
          </a:stretch>
        </p:blipFill>
        <p:spPr>
          <a:xfrm>
            <a:off x="1406989" y="1871021"/>
            <a:ext cx="5671325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3EB4661-804A-874F-3334-524A28822A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FAF6DBF-7C4A-13D8-EABC-A55DF8CD04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8EF176-DA5F-F0BF-43D6-C8222C72713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58DC1C0-5E7D-E21A-F4A7-0FAC0AE5B61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55C7331-2E1B-1D4F-8698-B5438E8435C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61EE04-BD75-4BCD-075C-5D181BDE32B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FCD100-A106-5D38-3211-02B3FCAAA91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CA62351-46D6-346C-C214-CE2CF74F5B3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34271306-E5B6-609F-BBF2-B0F619B2407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F3F370D0-1B78-2638-EEC7-492F5ADD9EB4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85665" y="2214775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32F2A-4BBB-939F-ED36-8070754B6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30D02495-B29D-D275-C15C-AA03125A7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بهذه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يذكرنا بها؟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B736428A-FEF6-B887-2B9D-56FF881BD7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1BF307D-E109-390D-4159-D9BB3F0A3A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0B83716-C3FF-FF8F-B5AF-527D79AB346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4FE5A0D-8282-EA64-704F-88A5B9FBD3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C8F3B94-4731-3DD7-7CFB-8BA431381A6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1952ACD8-7E8E-4210-E617-AA343BA4824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8A4E781-AB0B-9295-A636-CFEBBD0631B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683EED6-9346-0C92-A18B-73408092D3E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F5F8BB0-49C0-8227-D6B1-6D7C34A1390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6A5F9C06-71CC-E2CA-E08C-8D8AF763381B}"/>
              </a:ext>
            </a:extLst>
          </p:cNvPr>
          <p:cNvSpPr txBox="1">
            <a:spLocks/>
          </p:cNvSpPr>
          <p:nvPr/>
        </p:nvSpPr>
        <p:spPr>
          <a:xfrm>
            <a:off x="1329721" y="3363917"/>
            <a:ext cx="5241728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939AA70E-DAAC-2503-6172-0DDD9764FF32}"/>
              </a:ext>
            </a:extLst>
          </p:cNvPr>
          <p:cNvSpPr/>
          <p:nvPr/>
        </p:nvSpPr>
        <p:spPr>
          <a:xfrm>
            <a:off x="6842616" y="2035037"/>
            <a:ext cx="958027" cy="955347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5" name="Image 4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714C20-9D3D-B55B-2969-3F965546881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581" y="2098144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Image 11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5DBEBD16-AF14-1BF7-8AD8-EBBC3A807BE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Image 12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BC60C23-05A1-6F52-6DC9-3C78E0A6712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610" y="3228047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BB9CB06-2306-DB66-8416-BA689147DCA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940" y="2140279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" name="Image 1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A2B4F86F-091A-6D45-5EB3-469E3734380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324" y="2055175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2ABDC4F3-8593-4EAE-18B4-D161B4D8D644}"/>
              </a:ext>
            </a:extLst>
          </p:cNvPr>
          <p:cNvSpPr txBox="1">
            <a:spLocks/>
          </p:cNvSpPr>
          <p:nvPr/>
        </p:nvSpPr>
        <p:spPr>
          <a:xfrm>
            <a:off x="1329722" y="4226317"/>
            <a:ext cx="5241728" cy="68360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82347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ACE24-DB52-4A43-7205-C7A9FBFFF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328BA4-942D-358B-501B-0BA74B5D7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8" y="81381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ستواصلون التدرب على مقارنة شيئين وتحديد أوجه الاختلاف والتشابه بينهما.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F3B6CFB-7502-8405-89E5-157F92844C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A33346D-61E0-176B-36A7-B6142BCDE7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DCDF70A-A9BF-09D5-CBEB-9F7FCB9A1C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0CFBA44-5ECB-0BCE-8EB3-AAD445CAE05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28641AA-3516-63A8-FDB2-1942CF316689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BDB587-17C6-47EE-EA14-B12EB066007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167513-AF22-AF0A-2816-8657DDF90D7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F2B6AC-2ED6-A7F2-1A8A-8DC812DB3D9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6340585-8B47-2D01-5853-175997F6B829}"/>
              </a:ext>
            </a:extLst>
          </p:cNvPr>
          <p:cNvSpPr txBox="1"/>
          <p:nvPr/>
        </p:nvSpPr>
        <p:spPr>
          <a:xfrm>
            <a:off x="1468448" y="3097918"/>
            <a:ext cx="6073410" cy="1021556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أَوْجُهُ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ٱلِاخْتِلافِ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وَٱلتَّشابُهِ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43A2272-B2E9-47D3-6643-339DBCF2271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26016327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55799-8A44-E9E9-E475-6BC03D877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FA8183-78CB-60E1-4B70-62E01E064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8" y="81381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 الأساليب التي استعملتموها في الحصة السابقة. من يقرأ؟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3B6194A-E13D-830D-D23D-C3818381D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18FE87E-6875-FCD1-30DD-99F9D9E89C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C3C8710-E4D0-A1F2-73DE-DE89950CEC2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06EDFB7-C7F6-B1D9-1B51-D3A8D899AA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DEC206B-98B1-42AE-6E15-8A5B3BED388C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C1D585-FB3E-3B15-6152-636BBFCA51A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5701A6-E1DC-1947-F81C-E146AAAB770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52E90A0-8008-914F-C49E-7D859B062D0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8C3E2A1-F454-460D-F0B4-96AB5E1E46E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46B6596-FEA9-E73E-3444-766B9105A542}"/>
              </a:ext>
            </a:extLst>
          </p:cNvPr>
          <p:cNvSpPr txBox="1"/>
          <p:nvPr/>
        </p:nvSpPr>
        <p:spPr>
          <a:xfrm>
            <a:off x="937483" y="3065051"/>
            <a:ext cx="7269034" cy="132343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يَتَمَيَّز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بِـ...............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بَيْنَما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نْفَرِدُ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وَرَغْمَ </a:t>
            </a:r>
            <a:r>
              <a:rPr lang="ar-S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ٱخْتِلافِهِما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فَهُما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يَشْتَرِكانِ 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كَوْنِهِما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</a:t>
            </a:r>
            <a:r>
              <a:rPr lang="fr-FR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5558845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3977E-903D-D4EB-B575-8A237BA5F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B5C388-8A84-AD6E-4DBF-60042BF62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8" y="813815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 البحث، اكتبوا  فقرة لمقارنة الموسيقى والغناء لتحديد أوجه الاختلاف والتشابه  بينهما.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4601B67-A1DB-58B0-381C-458E0C729A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6607DC9-E249-FB17-9476-F6DF7B5A01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E8F2EDB-4FA6-7BD3-A5B6-4B5A38E5B6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06E4E9F-C156-A507-D15E-E6ABD4C270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4DA6545-83EE-FFC4-C3E9-8299F12A34A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4A5303-C6AD-640D-9EAF-7868D5BED31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90DA52E-D847-2EF7-1EEB-74104379C51C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1A6DCB-0876-B733-D8E0-76DFFA76436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DAF96B6-4E43-CC34-1AF1-51B96E79729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449BDC4-B02F-9E9D-74C2-043B14B3FEA5}"/>
              </a:ext>
            </a:extLst>
          </p:cNvPr>
          <p:cNvSpPr txBox="1"/>
          <p:nvPr/>
        </p:nvSpPr>
        <p:spPr>
          <a:xfrm>
            <a:off x="937483" y="4764073"/>
            <a:ext cx="7269034" cy="132343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يَتَمَيَّز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بِـ...............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بَيْنَما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نْفَرِدُ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وَرَغْمَ </a:t>
            </a:r>
            <a:r>
              <a:rPr lang="ar-S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ٱخْتِلافِهِما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فَهُما يَشْتَرِكانِ 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كَوْنِهِما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</a:t>
            </a:r>
            <a:r>
              <a:rPr lang="fr-FR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graphicFrame>
        <p:nvGraphicFramePr>
          <p:cNvPr id="6" name="Diagramme 5">
            <a:extLst>
              <a:ext uri="{FF2B5EF4-FFF2-40B4-BE49-F238E27FC236}">
                <a16:creationId xmlns:a16="http://schemas.microsoft.com/office/drawing/2014/main" id="{7E4638CD-F178-D6DB-98FE-B0E6111FD6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1608832"/>
              </p:ext>
            </p:extLst>
          </p:nvPr>
        </p:nvGraphicFramePr>
        <p:xfrm>
          <a:off x="1831436" y="1530541"/>
          <a:ext cx="4838888" cy="3134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3" name="Image 12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2BA41546-A30E-DFA3-04B5-150A4D7DAE1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55" y="1419073"/>
            <a:ext cx="586396" cy="674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46710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BF2FB-AAAB-925A-3BF3-C13D52BBE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C3A6CE-32B6-4BB8-98E8-4033F9662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8" y="81381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عمله؟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4C04279-9F50-E06E-53E7-F449833A5D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5CAB7D4-F45C-DCFD-F20D-1490733FEE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29CE829-8623-9DF6-D049-B5E609F3AD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605D715-58D5-B9A6-5057-A5469BFF20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D27FF6B-3727-4071-96C5-A1D7818D138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38F5D7-AC65-C03E-4DCC-FC9FA8688E2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948DC6-4561-F7A9-8170-829928418FA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96577B-DF63-0C38-F927-487DE154FA8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3A62C5-8841-D634-1D52-565F253896C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D65B196-0324-A4CD-081A-9E14CDE6444B}"/>
              </a:ext>
            </a:extLst>
          </p:cNvPr>
          <p:cNvSpPr txBox="1"/>
          <p:nvPr/>
        </p:nvSpPr>
        <p:spPr>
          <a:xfrm>
            <a:off x="937483" y="4764073"/>
            <a:ext cx="7269034" cy="132343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يَتَمَيَّز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بِـ...............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بَيْنَما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نْفَرِدُ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وَرَغْمَ </a:t>
            </a:r>
            <a:r>
              <a:rPr lang="ar-S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ٱخْتِلافِهِما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فَهُما يَشْتَرِكانِ 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كَوْنِهِما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</a:t>
            </a:r>
            <a:r>
              <a:rPr lang="fr-FR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graphicFrame>
        <p:nvGraphicFramePr>
          <p:cNvPr id="6" name="Diagramme 5">
            <a:extLst>
              <a:ext uri="{FF2B5EF4-FFF2-40B4-BE49-F238E27FC236}">
                <a16:creationId xmlns:a16="http://schemas.microsoft.com/office/drawing/2014/main" id="{0C01F328-BF0B-0689-8C57-ABE131FF5A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239297"/>
              </p:ext>
            </p:extLst>
          </p:nvPr>
        </p:nvGraphicFramePr>
        <p:xfrm>
          <a:off x="1831436" y="1530541"/>
          <a:ext cx="4838888" cy="3134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98689506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قراءة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3238137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إنشاء  خطاطة النص.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2047165" y="1771950"/>
            <a:ext cx="50517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الفن التشكيلي( ح3).</a:t>
            </a:r>
          </a:p>
        </p:txBody>
      </p:sp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412" y="1041591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BAD60-330F-D646-6CBB-8FDC90E61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1739E-7D28-87F0-BB31-6622F28C4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حصتنا في القراءة بتصحيح الواجب المنزلي . خذوا دفاتر البحث.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0EC9968-9BC9-80C6-BF7E-53B3372F49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DE1CD1-D14E-1AFD-C232-BA3BD4D328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E5570D2-01AE-BB7C-85EA-F09623A036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858A42-AC34-87DD-2C8C-5784847059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69C720F-DF9D-11EE-CEF1-9E0E681CAFA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92E736-3CAA-072B-D566-BF3B56AF08D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5DA672-190D-37B9-1EDA-BC818BDB6CB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C75330A-190D-B53D-DFBE-E7B2F932EF03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EF0F87E-F107-93B2-B143-C466FEE6C6AB}"/>
              </a:ext>
            </a:extLst>
          </p:cNvPr>
          <p:cNvSpPr txBox="1"/>
          <p:nvPr/>
        </p:nvSpPr>
        <p:spPr>
          <a:xfrm>
            <a:off x="1560446" y="2912129"/>
            <a:ext cx="5713523" cy="1328023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7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أُصَحِّحُ </a:t>
            </a:r>
            <a:r>
              <a:rPr lang="ar-MA" sz="7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ٱلْواجِبَ</a:t>
            </a:r>
            <a:r>
              <a:rPr lang="ar-MA" sz="7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7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ٱلْمَنْزِلِيَّ</a:t>
            </a:r>
            <a:r>
              <a:rPr lang="ar-MA" sz="7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7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5DF3E20-F3AC-332D-130C-B56014C4CA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30944476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C4333E-2E36-63E7-7663-B15955F1F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EB0F26-D3D2-4FA1-B24E-5CB6D1D14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التعريف الأول ويحدد المفردة المناسبة له. </a:t>
            </a:r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مناقشة الجواب ثم الانتقال إلى التعريف  الموالي.)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6807FBA-68E1-788C-351C-6008792511F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B799A76-A803-4F58-F529-15B7937ADC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FDC56F3-C422-A23E-1902-E6863B13DD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087FFAB-67FB-D255-C4FC-BE4EF2A229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DD1F5B1-2CF7-A724-664E-4DE1F34167F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80C2F7-DBE9-BD39-5C7B-4AFD4E4EA87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9ED798-BEF6-62BE-F808-290E1C6FACD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03E0E9-DE3E-A1F7-25CE-8F342887EDF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6799D3D-9D0F-D862-2085-825A88F8E2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FBF11E6-1E40-DD0C-10D7-0B5EEC51BD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8036" y="1783027"/>
            <a:ext cx="2495283" cy="3977580"/>
          </a:xfrm>
          <a:prstGeom prst="rect">
            <a:avLst/>
          </a:prstGeom>
          <a:ln w="28575">
            <a:solidFill>
              <a:srgbClr val="48B2DC"/>
            </a:solidFill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868CCB4-A7A2-5015-411B-5AD811EF55BF}"/>
              </a:ext>
            </a:extLst>
          </p:cNvPr>
          <p:cNvSpPr/>
          <p:nvPr/>
        </p:nvSpPr>
        <p:spPr>
          <a:xfrm>
            <a:off x="3398036" y="2407920"/>
            <a:ext cx="2495284" cy="61200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797880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730A1-D81A-0282-49A6-A514F64C7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978FEC-8E76-873E-B69C-8412A0BB6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043" y="791393"/>
            <a:ext cx="7310410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 التي وردت  فيها عبارة  " الفن التشكيلي "؟ </a:t>
            </a:r>
            <a:r>
              <a:rPr lang="ar-MA" sz="22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مناقشة الجواب ثم الانتقال إلى المفردة الموالية.)</a:t>
            </a:r>
            <a:endParaRPr lang="ar-MA" sz="2400" b="1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F6AD664-03C8-C28B-AD1B-E699B9097BD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BF795C-DE0E-9D70-1AB7-1192256F3D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46BDF25-ADE5-1D98-ED1B-0A7FE7C0F8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9F06F90-7667-907C-3069-CB115C6AA4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62EF5F2-6F06-529A-1C30-BE756213BF1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B3191E-CABC-E7BF-E69F-91C50FED6B1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443834-8944-40E4-3AB9-F7FC30AFFEE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0F70F3-846C-3DD4-7818-D34BDCCA5B0A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8EAE4A2-7683-B3C2-6FEE-BE4D1ECAAE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28243E2-C4C9-DBE5-65CB-3C14DC26EF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8036" y="1783027"/>
            <a:ext cx="2495283" cy="3977580"/>
          </a:xfrm>
          <a:prstGeom prst="rect">
            <a:avLst/>
          </a:prstGeom>
          <a:ln w="28575">
            <a:solidFill>
              <a:srgbClr val="48B2DC"/>
            </a:solidFill>
          </a:ln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A94646E-E6BB-F587-AD83-6E3A94FDA789}"/>
              </a:ext>
            </a:extLst>
          </p:cNvPr>
          <p:cNvSpPr/>
          <p:nvPr/>
        </p:nvSpPr>
        <p:spPr>
          <a:xfrm>
            <a:off x="3398036" y="2407920"/>
            <a:ext cx="2495284" cy="61200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2933080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FE0-0A16-D2F7-F1E0-101628AD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BB223-EB0E-5E27-31BC-9EC218BC5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 الصفحة -12-. من يقرأ النص مستحضرا ضوابط الطلاقة؟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5043D07-14E5-3617-22A6-FAE7D05FC0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E58C4FC-2B99-0025-37D3-4A64F9DB49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2BE5327-17D6-3ED1-3BAC-A35DC18ECB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ABD4D6-23AC-501E-5B37-16BEEBD25E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5030747-743A-06E1-5E4D-D1FA3F0A9C0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EC766B-684A-1EB7-A35D-831443D0C6D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D531089-1700-BABF-3B4A-CABCEB92317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BFFA7B-B656-DA92-BB95-7806ACA22D0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6E74C05-6BB4-7369-6D61-B9D04152DFE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Image 18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99EF6C2B-7582-8DC5-9793-DCBD257B4D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606" y="1419511"/>
            <a:ext cx="754159" cy="86767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31CEE59-4736-6443-D707-10C562B6D7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5166" y="1910953"/>
            <a:ext cx="2495283" cy="3977580"/>
          </a:xfrm>
          <a:prstGeom prst="rect">
            <a:avLst/>
          </a:prstGeom>
          <a:ln w="28575">
            <a:solidFill>
              <a:srgbClr val="48B2DC"/>
            </a:solidFill>
          </a:ln>
        </p:spPr>
      </p:pic>
      <p:pic>
        <p:nvPicPr>
          <p:cNvPr id="15" name="Image 14" descr="Une image contenant texte, lettre, livr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3BBDDB5C-8141-AA99-ACBF-9B7B22E4943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34532" y="2133771"/>
            <a:ext cx="2641599" cy="3977581"/>
          </a:xfrm>
          <a:prstGeom prst="rect">
            <a:avLst/>
          </a:prstGeom>
          <a:ln w="28575">
            <a:solidFill>
              <a:srgbClr val="48B2DC"/>
            </a:solidFill>
          </a:ln>
        </p:spPr>
      </p:pic>
      <p:pic>
        <p:nvPicPr>
          <p:cNvPr id="16" name="Image 15" descr="Une image contenant texte, lettre, livr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FEB43BE-32AF-3468-938C-6A045D91EA1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4297" y="2316651"/>
            <a:ext cx="2640717" cy="3977580"/>
          </a:xfrm>
          <a:prstGeom prst="rect">
            <a:avLst/>
          </a:prstGeom>
          <a:ln w="28575">
            <a:solidFill>
              <a:srgbClr val="48B2DC"/>
            </a:solidFill>
          </a:ln>
        </p:spPr>
      </p:pic>
    </p:spTree>
    <p:extLst>
      <p:ext uri="{BB962C8B-B14F-4D97-AF65-F5344CB8AC3E}">
        <p14:creationId xmlns:p14="http://schemas.microsoft.com/office/powerpoint/2010/main" val="545961399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1085B-B9C4-81E3-7329-9C6C44182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269670-2C5E-3E19-35A6-C245464E1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ننتقل إلى أسئلة الفهم. من يجيب عن السؤال التالي؟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36034FA-DA17-4DA0-6132-13C8CAB64C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DD29557-3D04-D793-8A0B-8A0ACC5E99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5A06003-D2FB-2E57-7369-88180E5803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D83ED95-751F-D9BD-9C56-BCA250DA2F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A30B739-F50B-17C2-B456-0530B6E3FA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BE6E9D0-0F23-5C7D-1984-C0B4E33B104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E3C233-9F48-8F76-C7E1-CDAE8FBCCBC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2B56937-3D90-BF7D-9E07-6015A4EC56B9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0DAB03D-DC17-D0CC-4C27-8A3ACDC975C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C734B1C-D8EE-894A-2A16-F4782EA08F1B}"/>
              </a:ext>
            </a:extLst>
          </p:cNvPr>
          <p:cNvSpPr txBox="1"/>
          <p:nvPr/>
        </p:nvSpPr>
        <p:spPr>
          <a:xfrm>
            <a:off x="918880" y="3119701"/>
            <a:ext cx="7436720" cy="1123712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1. عَمَّ تَحَدَّثَ </a:t>
            </a:r>
            <a:r>
              <a:rPr lang="ar-MA" sz="6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ٱلْجُزْءُ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ٱلْأَوَّلُ مِنَ ٱلنَّصُّ؟</a:t>
            </a:r>
          </a:p>
        </p:txBody>
      </p:sp>
    </p:spTree>
    <p:extLst>
      <p:ext uri="{BB962C8B-B14F-4D97-AF65-F5344CB8AC3E}">
        <p14:creationId xmlns:p14="http://schemas.microsoft.com/office/powerpoint/2010/main" val="3406038010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46FFA-7301-F93C-5C6F-BC748CDF8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C5A48E-BD51-3A96-6121-48E9B8BCC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مناقشة الجواب</a:t>
            </a:r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FED3D51-0EE9-6A72-1DA0-1FDEDE0A2A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D502288-B4D8-3BAD-84B9-C4DBF44A45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5FA2F3-3A67-A35A-3E71-04ED77EF25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66C95B9-ACAC-8662-F34E-B94226C965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9F8E175-98FF-5AE9-AAE5-D7239CB124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5C05CA-BB40-CCEF-B954-95851987383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6AF7CBD-3B8A-6169-F21E-333FD0E47AB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74E190-DB22-268B-CA07-72AAD2AC247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F29F15D-6D5A-1717-FD8D-2AF4A20F615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EF32A37-77E6-F5A2-581B-829944B2994F}"/>
              </a:ext>
            </a:extLst>
          </p:cNvPr>
          <p:cNvSpPr txBox="1"/>
          <p:nvPr/>
        </p:nvSpPr>
        <p:spPr>
          <a:xfrm>
            <a:off x="791288" y="2969299"/>
            <a:ext cx="7427730" cy="1736646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أَشْهَرُ مَواقِعِ </a:t>
            </a:r>
            <a:r>
              <a:rPr lang="ar-S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ٱلْفَنِّ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ٱلصَّخْرِيِّ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ٱلَّتي </a:t>
            </a:r>
            <a:r>
              <a:rPr lang="ar-S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ٱكْتَشَفَها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ٱلْعُلَماءُ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363344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41F20-1205-D40C-6DCC-3C6517BBF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F1DDF-381B-DFE9-FDCB-05BC15BD4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مناقشة الجواب</a:t>
            </a:r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1C61392-B980-48CE-D14E-0F5B4A54DE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5FE2E98-CE62-11C6-9CD0-24A4B8EBAE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F157668-21CB-8193-7D4D-207BE8C66E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955EF69-C1AC-55D3-9595-B5162E9C2A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1279515-1B9D-E2B6-D81A-1736AC3B17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F09BCA6-551D-F4F4-67A9-D090AC3A82B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A16E94F-F1E5-E723-1C82-62B0279E4298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5D05EEC-2ED4-C040-3ADD-E6868FB3D99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3459BCF-A035-FF75-3D1C-E7DFA540B4E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A9F2461-6939-EB6B-D008-27C330755AFF}"/>
              </a:ext>
            </a:extLst>
          </p:cNvPr>
          <p:cNvSpPr txBox="1"/>
          <p:nvPr/>
        </p:nvSpPr>
        <p:spPr>
          <a:xfrm>
            <a:off x="904240" y="2987621"/>
            <a:ext cx="7396480" cy="1123712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3. عَمَّ تَحَدَّثَ </a:t>
            </a:r>
            <a:r>
              <a:rPr lang="ar-MA" sz="6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ٱلْجُزْءُ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ٱلثّاني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مِنَ ٱلنَّصُّ؟</a:t>
            </a:r>
          </a:p>
        </p:txBody>
      </p:sp>
    </p:spTree>
    <p:extLst>
      <p:ext uri="{BB962C8B-B14F-4D97-AF65-F5344CB8AC3E}">
        <p14:creationId xmlns:p14="http://schemas.microsoft.com/office/powerpoint/2010/main" val="1153300413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867603-AD71-E548-7B37-96EE833A8E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556A27-7800-A2F9-2DF3-4F187450A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مناقشة الجواب</a:t>
            </a:r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E881155-5631-B09F-998C-20CBBFC235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6C21D4E-CD2E-D5E8-86B7-2ED4078CF2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DBC5B03-FBCF-37AF-22CF-708C499319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D5EA444-F555-B0F0-7B39-CEA0C5C1F9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AE6DA01-6568-9173-25F4-5E9696A21EC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B64BC87-5293-D41B-1820-97E79E9233BB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74BF359-3414-7C8E-2794-31217EDE470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0FD4869-F8FE-237B-198A-103F8EF6FB7E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DBB10EC-80D7-8B28-FA5A-90EC726687E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AAB5824-7E8B-E7D5-7F61-781661B65EDA}"/>
              </a:ext>
            </a:extLst>
          </p:cNvPr>
          <p:cNvSpPr txBox="1"/>
          <p:nvPr/>
        </p:nvSpPr>
        <p:spPr>
          <a:xfrm>
            <a:off x="745656" y="2969299"/>
            <a:ext cx="7518994" cy="1736646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4. ما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ٱلْحَضارَتانِ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ٱللَّتانِ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تَحَدَّثَ عَنْهُما ٱلنَّصُّ كَنَماذِجَ لِلْفَنِّ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ٱلتَّشْكيلِيِّ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ٱلْقَديمِ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49385313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05446F-58B5-9151-F902-BF0D19A6E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2AAFE0-F17E-C852-D0EA-8C02A49C2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مناقشة الجواب</a:t>
            </a:r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0F22CD3-76AA-7A56-8E23-6956FDA9EE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90836BB-A8F3-722C-0BFB-FD8811FF61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083B487-9E10-263E-4A51-ACD9A46E7B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FF0E7EF-351A-8B0C-B356-F4D9A814C6D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BF98A9D-B77B-844C-60E9-EE38499E99D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F56E688-0573-F965-B59F-4D486027B82C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EE08EF1-1AEA-A351-F233-9FD38ECA483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7EBAB53-469C-A412-B838-4567AEFBF2D7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49C5D40-38D6-FE2D-6258-E9333531CB93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21BE9FD-56E1-3D76-DB5D-39F961C4E061}"/>
              </a:ext>
            </a:extLst>
          </p:cNvPr>
          <p:cNvSpPr txBox="1"/>
          <p:nvPr/>
        </p:nvSpPr>
        <p:spPr>
          <a:xfrm>
            <a:off x="734766" y="3140021"/>
            <a:ext cx="7540773" cy="1123712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5. عَمَّ تَحَدَّثَ </a:t>
            </a:r>
            <a:r>
              <a:rPr lang="ar-MA" sz="6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ٱلْجُزْءُ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ٱلثّالِثُ  مِنَ ٱلنَّصُّ؟</a:t>
            </a:r>
          </a:p>
        </p:txBody>
      </p:sp>
    </p:spTree>
    <p:extLst>
      <p:ext uri="{BB962C8B-B14F-4D97-AF65-F5344CB8AC3E}">
        <p14:creationId xmlns:p14="http://schemas.microsoft.com/office/powerpoint/2010/main" val="4134593765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D0230F-302B-AB00-BE70-BE444B6D00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096ED3-FF48-2557-3C2D-2F9581B53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مناقشة الجواب</a:t>
            </a:r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1332256-7BDE-7DAD-2B60-429E432B6D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B4FA9E8-031B-BE71-7C0C-3D5B5ED53D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346F2D3-0081-26ED-F550-68C9AF7CD0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F5C2033-1577-B227-6916-46B2189F7E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7ED93C5-188F-83D9-2A83-41ABD4669B2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722134E-AFF5-FE86-050C-3525C525350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8E4230E-F2CC-216A-3802-73A13BBEB89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FFDB00F-642B-7814-0F84-F11A711644BE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28F9E52-027C-F987-3C8C-A01AE12F1C8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BA99118-0D04-4F06-7986-73654FCC2975}"/>
              </a:ext>
            </a:extLst>
          </p:cNvPr>
          <p:cNvSpPr txBox="1"/>
          <p:nvPr/>
        </p:nvSpPr>
        <p:spPr>
          <a:xfrm>
            <a:off x="791288" y="2969299"/>
            <a:ext cx="7518994" cy="1736646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6. ما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ٱلتَّأْثيراتُ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ٱلْجَديدَةُ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ٱلَّتي أَضافَتْها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ٱلتِّقْنِيّاتُ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ٱلْحَدِيثَةُ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لِفَنِّ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ٱلرَّسْمِ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61324199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822CE-F9DA-04B0-0E96-EDD28EEFD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EF03C9-4BA4-FCDE-2986-EE8270484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مناقشة الجواب</a:t>
            </a:r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A1FCF77-1BAB-E5AD-532C-EBDADE702B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577C2E8-F7E6-E7C6-5342-E2F689E1EE4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BA0E8AF-EB26-B5A6-5D7B-C945BAD576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11A31DF-881C-AFED-754C-94327DAE48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453180A-3E1C-DE6F-C27E-D034ED4CA40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9494AB1-931B-84C0-E78D-E9DF024D885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B69B3EA-C834-98A7-A904-BE56FAAF3DE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47804A3-F63E-95AA-EE43-24556C93028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5E95CB1-03D5-532E-1697-66604A2B595A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F254D60-A5E0-3278-734B-A701B3BF4919}"/>
              </a:ext>
            </a:extLst>
          </p:cNvPr>
          <p:cNvSpPr txBox="1"/>
          <p:nvPr/>
        </p:nvSpPr>
        <p:spPr>
          <a:xfrm>
            <a:off x="1785367" y="2235458"/>
            <a:ext cx="5687006" cy="919401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MA" dirty="0"/>
              <a:t>7.  ماذا يَفْعَلُ ٱلْكاتِبُ في ٱلنَّصِّ؟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2CE11DF-1CAA-D121-A028-0F7FB6E094A2}"/>
              </a:ext>
            </a:extLst>
          </p:cNvPr>
          <p:cNvSpPr txBox="1"/>
          <p:nvPr/>
        </p:nvSpPr>
        <p:spPr>
          <a:xfrm>
            <a:off x="5917992" y="3584691"/>
            <a:ext cx="2464904" cy="160043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يَسْرُدُ</a:t>
            </a:r>
            <a:r>
              <a:rPr lang="ar-MA" dirty="0"/>
              <a:t>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أَحْداثاً في زَمانٍ وَمكانٍ. 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7D0AFB4-690C-6493-5B94-9EC11E6F602A}"/>
              </a:ext>
            </a:extLst>
          </p:cNvPr>
          <p:cNvSpPr txBox="1"/>
          <p:nvPr/>
        </p:nvSpPr>
        <p:spPr>
          <a:xfrm>
            <a:off x="720862" y="3584691"/>
            <a:ext cx="3023138" cy="160043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يُقَدِّمُ مَعْلوماتٍ حَوْلَ مَوْضوعٍ.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3727AC94-3C92-D2F4-072A-203E56DF473A}"/>
              </a:ext>
            </a:extLst>
          </p:cNvPr>
          <p:cNvSpPr/>
          <p:nvPr/>
        </p:nvSpPr>
        <p:spPr>
          <a:xfrm>
            <a:off x="8423138" y="4212760"/>
            <a:ext cx="383306" cy="40131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tx1"/>
                </a:solidFill>
              </a:rPr>
              <a:t>1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3C27B06D-8A8E-3AA8-926E-66356A4A7AE8}"/>
              </a:ext>
            </a:extLst>
          </p:cNvPr>
          <p:cNvSpPr/>
          <p:nvPr/>
        </p:nvSpPr>
        <p:spPr>
          <a:xfrm>
            <a:off x="3744000" y="4222410"/>
            <a:ext cx="383306" cy="40131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tx1"/>
                </a:solidFill>
              </a:rPr>
              <a:t>2</a:t>
            </a:r>
            <a:endParaRPr lang="fr-F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8986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2744F-3070-5BC9-45A1-4B9FA6300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646BAD-F5F9-EF22-B544-562C6CF3B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مناقشة الجواب</a:t>
            </a:r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7AA94BE-4E6F-D496-FB98-9BC055B77A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30D161C-E56D-C056-0750-8DAAEEFFD4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9F7EF8C-95DF-D1AB-9CB9-A54DE265D6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4C79438-AD64-545B-2D94-7F9AB1FFDB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D079D65-873B-94E5-E4E6-0661D7D1AEA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B23E8FD-DB10-3C78-2039-19A9E541B4C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6DBC0D9-422C-A24B-0D56-E1242570249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ECB2A62-50CD-85C0-AC1C-FF8B48D76B29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46AACF4-22C2-ED01-B657-E41F12B4E5F0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C9D9D7E-201D-42BF-A84C-1E4E61BFFCD3}"/>
              </a:ext>
            </a:extLst>
          </p:cNvPr>
          <p:cNvSpPr txBox="1"/>
          <p:nvPr/>
        </p:nvSpPr>
        <p:spPr>
          <a:xfrm>
            <a:off x="2788028" y="2686821"/>
            <a:ext cx="3567944" cy="851297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4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 ما نَوْعِيَّةُ ٱلنَّصِّ؟ لِماذا؟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CA2C560-232D-7C31-AF66-59992E2F3F25}"/>
              </a:ext>
            </a:extLst>
          </p:cNvPr>
          <p:cNvSpPr txBox="1"/>
          <p:nvPr/>
        </p:nvSpPr>
        <p:spPr>
          <a:xfrm>
            <a:off x="5564310" y="4154204"/>
            <a:ext cx="2464904" cy="85129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أَدَبِيٌّ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4E6B104-23C4-AF94-0314-392A9931FF3F}"/>
              </a:ext>
            </a:extLst>
          </p:cNvPr>
          <p:cNvSpPr txBox="1"/>
          <p:nvPr/>
        </p:nvSpPr>
        <p:spPr>
          <a:xfrm>
            <a:off x="761104" y="4129422"/>
            <a:ext cx="2464904" cy="85129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مَعْلوماتِيٌّ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90824212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7114D-01D1-3977-97B5-9C9F336B1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0E03E9-028D-E900-B4D1-F40FA3AB0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نصحح من يقرأ؟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2C19CB2-173C-9B52-5DB6-8D2D2242C7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A0C39AB-DFB2-92A8-D3F1-48718441A6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D39B08B-FECA-36CA-45DA-205A83143A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8FA6962-630F-1B47-2190-BB81D07620E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4C58B8E-F3B0-F61C-7707-A12A1965D76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8CE3B78-6ACB-4CDF-E88F-D502B032F1D7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A1D51F-D856-DC3A-D7BA-31066ED95B7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C24738-4120-E664-E29D-6C4E7D9BE70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2AD68C-300C-A573-9882-4EDA19EA46F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52CCD76-B158-B865-97BC-B23217B7411B}"/>
              </a:ext>
            </a:extLst>
          </p:cNvPr>
          <p:cNvSpPr txBox="1"/>
          <p:nvPr/>
        </p:nvSpPr>
        <p:spPr>
          <a:xfrm>
            <a:off x="2788028" y="2242563"/>
            <a:ext cx="3567944" cy="85129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ما نَوْعِيَّةُ </a:t>
            </a:r>
            <a:r>
              <a:rPr lang="ar-MA" sz="4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 لِماذا؟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C00FB7A-01D0-6801-323A-3459598EFF64}"/>
              </a:ext>
            </a:extLst>
          </p:cNvPr>
          <p:cNvSpPr txBox="1"/>
          <p:nvPr/>
        </p:nvSpPr>
        <p:spPr>
          <a:xfrm>
            <a:off x="5703344" y="4156093"/>
            <a:ext cx="2464904" cy="851297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أَدَبِيٌّ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22866C4-B0C9-22AC-D997-C22421FAF06A}"/>
              </a:ext>
            </a:extLst>
          </p:cNvPr>
          <p:cNvSpPr txBox="1"/>
          <p:nvPr/>
        </p:nvSpPr>
        <p:spPr>
          <a:xfrm>
            <a:off x="761104" y="4129422"/>
            <a:ext cx="2464904" cy="85129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مَعْلوماتِيٌّ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AF01A57E-99F8-0F35-CF1F-FA60BEE69E18}"/>
              </a:ext>
            </a:extLst>
          </p:cNvPr>
          <p:cNvCxnSpPr>
            <a:cxnSpLocks/>
          </p:cNvCxnSpPr>
          <p:nvPr/>
        </p:nvCxnSpPr>
        <p:spPr>
          <a:xfrm flipH="1">
            <a:off x="2182499" y="3047552"/>
            <a:ext cx="2396463" cy="10495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6A33F6B2-19A7-7F4F-376F-7F1018DC899A}"/>
              </a:ext>
            </a:extLst>
          </p:cNvPr>
          <p:cNvSpPr txBox="1"/>
          <p:nvPr/>
        </p:nvSpPr>
        <p:spPr>
          <a:xfrm>
            <a:off x="517903" y="5066357"/>
            <a:ext cx="8108193" cy="1600438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اَلنَّصُّ مَعْلوماتِيٌّ لِأَنَّ ٱلْكاتِبَ يُقَدِّمُ فيهِ مَعْلوماتٍ حَوْلَ مَوْضوعِ </a:t>
            </a:r>
            <a:r>
              <a:rPr lang="ar-MA" sz="4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ٱلْفَنِّ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ٱلتَّشْكيلِيِّ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69250541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B9CEC-5A0A-87A3-8E99-7832AD80E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8DE717-D0F1-ADB8-672F-37C907BB9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ننتقل إلى صياغة الأفكار  الرئيسة لفقرات النص. من يذكرنا بخطوات تحديدها؟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319817-5B9A-0374-4E09-D7B20185B4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472E436-F734-23DD-58B3-AFCF4D3360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6E476F0-7548-A0A9-0F83-8B711F2DE0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EF1C48D-79E1-25BA-2076-9A61799A79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1EFFF86-76A6-694C-E74B-F7ED0977D16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C901EEF-7B0A-8B4F-AB0F-F1789F48012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FCC7CCC-8008-8E9E-0E63-8D62FA212C5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7E3D5E7-9ECD-195D-6348-40D3D1695CB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27CB3C-691A-D32A-57A2-74D401F5629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B677F72-381C-1A3D-BFDA-5E8E72A4B20B}"/>
              </a:ext>
            </a:extLst>
          </p:cNvPr>
          <p:cNvSpPr txBox="1"/>
          <p:nvPr/>
        </p:nvSpPr>
        <p:spPr>
          <a:xfrm>
            <a:off x="827215" y="2979783"/>
            <a:ext cx="7363196" cy="1940957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ٱلْخُطُواتُ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نَسْلُكُها لِتَحْديدِ ٱلْفِكْرَةِ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لِفِقْرَةٍ؟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70465222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8E233-F4AB-3194-3BB7-8A3575F4F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B28550-B539-4451-738B-BA23AD873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F43C48D-EF49-26CA-709D-0BC62735AD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4889" y="747035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3787F26-738B-8A6D-D78C-39B4A52439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C1376FE-A485-9523-31CA-5C0086BAB7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5405188-BC70-40DB-8441-62610AE53F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89DCBD2-1E96-4DFC-66C4-0C43085DD1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4DA99F6-D54F-C366-B261-E6972568A5FC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B6295A-6031-3189-3811-9F82220F97E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0E3902-6F53-915D-5391-AA2D221DF06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6BC8381-8F80-3C78-36EE-52C3D1932F0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F994D30-C3D6-688D-71E0-3E308962C237}"/>
              </a:ext>
            </a:extLst>
          </p:cNvPr>
          <p:cNvSpPr/>
          <p:nvPr/>
        </p:nvSpPr>
        <p:spPr>
          <a:xfrm>
            <a:off x="1076451" y="2627401"/>
            <a:ext cx="6776720" cy="2586923"/>
          </a:xfrm>
          <a:prstGeom prst="roundRect">
            <a:avLst>
              <a:gd name="adj" fmla="val 1963"/>
            </a:avLst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marR="0" lvl="0" indent="-4572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40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ٱلْكَلِماتِ ٱلْمَفاتيحَ لِلْفِقْرَةِ؛</a:t>
            </a:r>
          </a:p>
          <a:p>
            <a:pPr marL="457200" marR="0" lvl="0" indent="-4572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40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أَطْرَحُ ٱلسُّؤالَ: عَمَّ تَتَحَدَّثُ </a:t>
            </a:r>
            <a:r>
              <a:rPr lang="ar-MA" sz="40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ٱلْفِقْرَةُ</a:t>
            </a:r>
            <a:r>
              <a:rPr lang="ar-MA" sz="40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  <a:p>
            <a:pPr marL="457200" marR="0" lvl="0" indent="-4572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40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أَسْتَعينُ </a:t>
            </a:r>
            <a:r>
              <a:rPr lang="ar-MA" sz="40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بِٱلْكَلِماتِ</a:t>
            </a:r>
            <a:r>
              <a:rPr lang="ar-MA" sz="40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ٱلْمَفاتيحِ وَأُجيبُ عَنِ ٱلسُّؤالِ بِجُمْلَةٍ مُفيدَةٍ.  </a:t>
            </a:r>
          </a:p>
        </p:txBody>
      </p:sp>
    </p:spTree>
    <p:extLst>
      <p:ext uri="{BB962C8B-B14F-4D97-AF65-F5344CB8AC3E}">
        <p14:creationId xmlns:p14="http://schemas.microsoft.com/office/powerpoint/2010/main" val="2215471483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F239A-EF49-CA71-460A-ACA2E1D9F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8BC2BB-8285-68F7-78EF-6B9E591E0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سأوزع عليكم فقرات النص لتحددوا أفكارها. ستشتغلون في ثنائيات.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38EA0F4-78D4-2917-9A46-FF6D0D4036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F42BBC0-67B4-730E-8455-D5A86341D2B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56E2770-09F0-06BE-B1FD-55DB5166EF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120EC77-B2A1-F2C7-48C0-1834ECB465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2DD8898-279D-83EA-6BF7-B689A9340D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7E64537-323E-5AEF-C17D-7108C8E6159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1C98F5-F532-55F4-38E5-69DC17AA979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BF8DD9-5FFD-1CE5-FB01-BC4DB34AB5F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CBD291-CEF5-A6F9-210F-B887461FDF7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35550C7D-424C-EAB7-D694-B42E49658D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2993201"/>
              </p:ext>
            </p:extLst>
          </p:nvPr>
        </p:nvGraphicFramePr>
        <p:xfrm>
          <a:off x="1444335" y="1830529"/>
          <a:ext cx="6028038" cy="43538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09346">
                  <a:extLst>
                    <a:ext uri="{9D8B030D-6E8A-4147-A177-3AD203B41FA5}">
                      <a16:colId xmlns:a16="http://schemas.microsoft.com/office/drawing/2014/main" val="1655768630"/>
                    </a:ext>
                  </a:extLst>
                </a:gridCol>
                <a:gridCol w="2796994">
                  <a:extLst>
                    <a:ext uri="{9D8B030D-6E8A-4147-A177-3AD203B41FA5}">
                      <a16:colId xmlns:a16="http://schemas.microsoft.com/office/drawing/2014/main" val="2187763001"/>
                    </a:ext>
                  </a:extLst>
                </a:gridCol>
                <a:gridCol w="1221698">
                  <a:extLst>
                    <a:ext uri="{9D8B030D-6E8A-4147-A177-3AD203B41FA5}">
                      <a16:colId xmlns:a16="http://schemas.microsoft.com/office/drawing/2014/main" val="1827004678"/>
                    </a:ext>
                  </a:extLst>
                </a:gridCol>
              </a:tblGrid>
              <a:tr h="471805"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إِلى </a:t>
                      </a:r>
                      <a:endParaRPr lang="fr-FR" sz="2400" b="1" kern="120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مِنَ </a:t>
                      </a:r>
                      <a:endParaRPr lang="fr-FR" sz="2400" b="1" kern="120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اَلْفِقْرَةُ </a:t>
                      </a:r>
                      <a:endParaRPr lang="fr-FR" sz="2400" b="1" kern="120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rgbClr val="0097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8230083"/>
                  </a:ext>
                </a:extLst>
              </a:tr>
              <a:tr h="471805"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اَلْمَكانِ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بِدايَةُ ٱلنَّصِّ 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اَلْأُولى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656679"/>
                  </a:ext>
                </a:extLst>
              </a:tr>
              <a:tr h="471805"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اَلْعُصورِ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مُنْذُ أَنْ ظَهَرَ </a:t>
                      </a:r>
                      <a:r>
                        <a:rPr lang="ar-MA" sz="2400" b="1" kern="1200" dirty="0" err="1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ٱلْإِنْسانُ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اَلثّانِيَةُ 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176156"/>
                  </a:ext>
                </a:extLst>
              </a:tr>
              <a:tr h="471805"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صُخورٍ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هكَذا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اَلثّالِثَةُ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355517"/>
                  </a:ext>
                </a:extLst>
              </a:tr>
              <a:tr h="471805"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اَلْمَغْرِبِ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وَمَعَ </a:t>
                      </a:r>
                      <a:r>
                        <a:rPr lang="ar-MA" sz="2400" b="1" kern="1200" dirty="0" err="1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ٱلتَّطَوُّرِ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ٱلَّذي عَرَفَتْهُ </a:t>
                      </a:r>
                      <a:r>
                        <a:rPr lang="ar-MA" sz="2400" b="1" kern="1200" dirty="0" err="1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ٱلْحياةُ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اَلرّابِعَةُ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335196"/>
                  </a:ext>
                </a:extLst>
              </a:tr>
              <a:tr h="471805"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اَلْفَراعِنَةِ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لَقَدْ شَهِدَ </a:t>
                      </a:r>
                      <a:r>
                        <a:rPr lang="ar-MA" sz="2400" b="1" kern="1200" dirty="0" err="1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ٱلْفَنُّ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اَلْخامِسَةُ 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612239"/>
                  </a:ext>
                </a:extLst>
              </a:tr>
              <a:tr h="471805"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اَلْبْرونْزِ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أَمّا في </a:t>
                      </a:r>
                      <a:r>
                        <a:rPr lang="ar-MA" sz="2400" b="1" kern="1200" dirty="0" err="1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ٱلْيونانِ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اَلسّادِسَةُ 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983066"/>
                  </a:ext>
                </a:extLst>
              </a:tr>
              <a:tr h="579445"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أَكْثَرَ دِقَّةً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يُعَدُّ </a:t>
                      </a:r>
                      <a:r>
                        <a:rPr lang="ar-MA" sz="2400" b="1" kern="1200" dirty="0" err="1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ٱلْفَنُّ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ٱلتَّشْكيلِيُّ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اَلسّابِعَةُ 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914238"/>
                  </a:ext>
                </a:extLst>
              </a:tr>
              <a:tr h="471805"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اَلْإِنْسانِ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وَمَهْما </a:t>
                      </a:r>
                      <a:r>
                        <a:rPr lang="ar-MA" sz="2400" b="1" kern="1200" dirty="0" err="1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ٱخْتَلَفَتِ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ٱلْعُصورُ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اَلثّامِنَةُ 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7664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0786578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0EEA8E-7E10-0AB1-434C-3CEBB4C7E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ECF0AE-A89A-5F4E-4E81-CD5490712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416" y="767291"/>
            <a:ext cx="7152622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نبدأ بالفقرة الأولى. من يحدد فكرتها؟  (الانتقال إلى الفقرة الموالية بعد مناقشة الفكرة المقترحة.)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6585A90-4840-A605-E1AC-949F90F670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A6C63DE-B8CA-88FE-C901-12D0658625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2B4C454-D6DA-8669-B7BA-A8A3FF5A8D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B46DE12-9A15-EBCB-1F2B-4D578B3282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2CD5F51-C215-F0D1-BBBC-771A48BA02D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3E69930-11F5-935E-A95F-2310FE3A526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DABCDC-AC56-40BA-F615-2770D784C37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5801234-BBA8-658B-5A56-9B281EFB46E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2A75EF-2FA0-F9A9-98E4-9DAF994A786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CEAA21BF-95E1-B103-6548-B32089BB14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766136"/>
              </p:ext>
            </p:extLst>
          </p:nvPr>
        </p:nvGraphicFramePr>
        <p:xfrm>
          <a:off x="1444335" y="1830529"/>
          <a:ext cx="6028038" cy="43538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09346">
                  <a:extLst>
                    <a:ext uri="{9D8B030D-6E8A-4147-A177-3AD203B41FA5}">
                      <a16:colId xmlns:a16="http://schemas.microsoft.com/office/drawing/2014/main" val="1655768630"/>
                    </a:ext>
                  </a:extLst>
                </a:gridCol>
                <a:gridCol w="2796994">
                  <a:extLst>
                    <a:ext uri="{9D8B030D-6E8A-4147-A177-3AD203B41FA5}">
                      <a16:colId xmlns:a16="http://schemas.microsoft.com/office/drawing/2014/main" val="2187763001"/>
                    </a:ext>
                  </a:extLst>
                </a:gridCol>
                <a:gridCol w="1221698">
                  <a:extLst>
                    <a:ext uri="{9D8B030D-6E8A-4147-A177-3AD203B41FA5}">
                      <a16:colId xmlns:a16="http://schemas.microsoft.com/office/drawing/2014/main" val="1827004678"/>
                    </a:ext>
                  </a:extLst>
                </a:gridCol>
              </a:tblGrid>
              <a:tr h="471805"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إِلى </a:t>
                      </a:r>
                      <a:endParaRPr lang="fr-FR" sz="2400" b="1" kern="120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مِنَ </a:t>
                      </a:r>
                      <a:endParaRPr lang="fr-FR" sz="2400" b="1" kern="120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اَلْفِقْرَةُ </a:t>
                      </a:r>
                      <a:endParaRPr lang="fr-FR" sz="2400" b="1" kern="120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rgbClr val="0097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8230083"/>
                  </a:ext>
                </a:extLst>
              </a:tr>
              <a:tr h="471805"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اَلْمَكانِ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بِدايَةُ ٱلنَّصِّ 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اَلْأُولى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656679"/>
                  </a:ext>
                </a:extLst>
              </a:tr>
              <a:tr h="471805"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اَلْعُصورِ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مُنْذُ أَنْ ظَهَرَ </a:t>
                      </a:r>
                      <a:r>
                        <a:rPr lang="ar-MA" sz="2400" b="1" kern="1200" dirty="0" err="1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ٱلْإِنْسانُ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اَلثّانِيَةُ 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176156"/>
                  </a:ext>
                </a:extLst>
              </a:tr>
              <a:tr h="471805"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صُخورٍ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هكَذا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اَلثّالِثَةُ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355517"/>
                  </a:ext>
                </a:extLst>
              </a:tr>
              <a:tr h="471805"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اَلْمَغْرِبِ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وَمَعَ </a:t>
                      </a:r>
                      <a:r>
                        <a:rPr lang="ar-MA" sz="2400" b="1" kern="1200" dirty="0" err="1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ٱلتَّطَوُّرِ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ٱلَّذي عَرَفَتْهُ </a:t>
                      </a:r>
                      <a:r>
                        <a:rPr lang="ar-MA" sz="2400" b="1" kern="1200" dirty="0" err="1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ٱلْحياةُ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اَلرّابِعَةُ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335196"/>
                  </a:ext>
                </a:extLst>
              </a:tr>
              <a:tr h="471805"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اَلْفَراعِنَةِ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لَقَدْ شَهِدَ </a:t>
                      </a:r>
                      <a:r>
                        <a:rPr lang="ar-MA" sz="2400" b="1" kern="1200" dirty="0" err="1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ٱلْفَنُّ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اَلْخامِسَةُ 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612239"/>
                  </a:ext>
                </a:extLst>
              </a:tr>
              <a:tr h="471805"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اَلْبْرونْزِ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أَمّا في </a:t>
                      </a:r>
                      <a:r>
                        <a:rPr lang="ar-MA" sz="2400" b="1" kern="1200" dirty="0" err="1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ٱلْيونانِ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اَلسّادِسَةُ 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983066"/>
                  </a:ext>
                </a:extLst>
              </a:tr>
              <a:tr h="579445"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أَكْثَرَ دِقَّةً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يُعَدُّ </a:t>
                      </a:r>
                      <a:r>
                        <a:rPr lang="ar-MA" sz="2400" b="1" kern="1200" dirty="0" err="1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ٱلْفَنُّ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ٱلتَّشْكيلِيُّ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اَلسّابِعَةُ 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914238"/>
                  </a:ext>
                </a:extLst>
              </a:tr>
              <a:tr h="471805"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اَلْإِنْسانِ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وَمَهْما </a:t>
                      </a:r>
                      <a:r>
                        <a:rPr lang="ar-MA" sz="2400" b="1" kern="1200" dirty="0" err="1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ٱخْتَلَفَتِ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ٱلْعُصورُ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اَلثّامِنَةُ 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7664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2325913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604FB-B6F2-867E-7143-C7E21F0B1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8C3E69-0BC8-B7F4-40F4-D6E0F915C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مقترحات أخرى. من يقرأ؟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2ED60E0-8CB8-CEA2-36B3-47ED808804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175E0BC-7F91-4399-288E-EAF1FAEB509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9B736B6-1591-2BEC-3387-EBED43EB06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7052EBF-0C16-B095-4721-6BCED0416A7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321A8CC-E235-267A-BCDA-7DC0D169552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2FF73F2-EBD9-F846-AB16-FB4F4DAA9124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297AE3E-B23A-5CEA-2841-EACFBE47E30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2AF36C-AEEE-53FB-97E2-F2826A9CCA19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EB3FE3E-57C7-773A-7A85-4543B4D1C42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41EE72D-99B5-DF19-D410-B3CD269E9C0A}"/>
              </a:ext>
            </a:extLst>
          </p:cNvPr>
          <p:cNvSpPr/>
          <p:nvPr/>
        </p:nvSpPr>
        <p:spPr>
          <a:xfrm>
            <a:off x="4354837" y="2042772"/>
            <a:ext cx="3749076" cy="647700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6159500" algn="l"/>
              </a:tabLst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لْفَنُّ </a:t>
            </a:r>
            <a:r>
              <a:rPr kumimoji="0" lang="ar-SA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ٱلتَّشْكيلِيُّ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وَسيلَةٌ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لِلتَّعْبيرِ عَنِ </a:t>
            </a:r>
            <a:r>
              <a:rPr kumimoji="0" lang="ar-SA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ٱلذّاتِ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لُغَة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ٌ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لِلتَّواصُلِ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1BD39521-5488-B0CC-A615-1C564A2A03F1}"/>
              </a:ext>
            </a:extLst>
          </p:cNvPr>
          <p:cNvSpPr/>
          <p:nvPr/>
        </p:nvSpPr>
        <p:spPr>
          <a:xfrm>
            <a:off x="4354837" y="2823570"/>
            <a:ext cx="3815923" cy="748082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حَظِيَ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ٱلْفَنُّ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ٱلتَّشْكيلِيُّ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بِٱهْتِمامِ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مُنْذُ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ٱلْقِدَمِ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0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6189CA6-E731-951A-B283-2E91B609E793}"/>
              </a:ext>
            </a:extLst>
          </p:cNvPr>
          <p:cNvSpPr/>
          <p:nvPr/>
        </p:nvSpPr>
        <p:spPr>
          <a:xfrm>
            <a:off x="4354837" y="3717528"/>
            <a:ext cx="3829015" cy="900001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شَكَّلَتِ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ٱلنُّقوشُ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وَٱلْمَنْحوتاتُ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أولى مُحاوَلاتِ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ٱلْفَنِّ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ٱلتَّشْكيلِيِّ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0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291D58F6-BACA-AB30-6C0F-BB32C4A6EBC7}"/>
              </a:ext>
            </a:extLst>
          </p:cNvPr>
          <p:cNvSpPr/>
          <p:nvPr/>
        </p:nvSpPr>
        <p:spPr>
          <a:xfrm>
            <a:off x="4354837" y="4811222"/>
            <a:ext cx="3829015" cy="654050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تَشْهَدُ مَواقِعُ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ٱلْفَنِّ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ٱلصَّخْرِيِّ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بٱلْمَغاراتِ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مُمارَسَةِ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ٱلْقَديمِ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لِلْفَنِّ.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9692482C-8C33-CB87-196B-E013A7F13D1E}"/>
              </a:ext>
            </a:extLst>
          </p:cNvPr>
          <p:cNvSpPr/>
          <p:nvPr/>
        </p:nvSpPr>
        <p:spPr>
          <a:xfrm>
            <a:off x="4354837" y="5620215"/>
            <a:ext cx="3829015" cy="654050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أَبْدَعَ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ٱلْفَراعِنَةُ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ٱسْتِعْمالِ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ٱلْفَنِّ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ٱلتَّشْكيلِيِّ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لِلتَّعْبيرِ عَنْ أَفْكارِهِمْ وَمُعْتَقَداتِهِمْ.</a:t>
            </a:r>
            <a:endParaRPr lang="fr-FR" sz="20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AE93EA20-728B-5D04-0933-08E501D01D02}"/>
              </a:ext>
            </a:extLst>
          </p:cNvPr>
          <p:cNvSpPr/>
          <p:nvPr/>
        </p:nvSpPr>
        <p:spPr>
          <a:xfrm>
            <a:off x="352585" y="2922334"/>
            <a:ext cx="3111975" cy="730250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وَظَّفَ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ٱلْإِغْريقُ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ٱلْفَنَّ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ٱلتَّشْكيلِيَّ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بِدِقَّةٍ لِتَجْسيدِ جَمالِ ٱلطَّبيعَةِ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وَٱلْإِنْسانِ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FR" sz="20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D1C8DEDE-DDE5-99FF-FB9D-B6E4F9024DD9}"/>
              </a:ext>
            </a:extLst>
          </p:cNvPr>
          <p:cNvSpPr/>
          <p:nvPr/>
        </p:nvSpPr>
        <p:spPr>
          <a:xfrm>
            <a:off x="8270184" y="2155100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EA88BD0-BBC9-8A82-1FE9-DA2E58D9F630}"/>
              </a:ext>
            </a:extLst>
          </p:cNvPr>
          <p:cNvSpPr/>
          <p:nvPr/>
        </p:nvSpPr>
        <p:spPr>
          <a:xfrm>
            <a:off x="8270184" y="3003540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7F224648-4B19-FF1D-0896-2BE76ED91249}"/>
              </a:ext>
            </a:extLst>
          </p:cNvPr>
          <p:cNvSpPr/>
          <p:nvPr/>
        </p:nvSpPr>
        <p:spPr>
          <a:xfrm>
            <a:off x="8270184" y="4009540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4D44BE66-7961-C4BC-EEB4-52B0E141B706}"/>
              </a:ext>
            </a:extLst>
          </p:cNvPr>
          <p:cNvSpPr/>
          <p:nvPr/>
        </p:nvSpPr>
        <p:spPr>
          <a:xfrm>
            <a:off x="8280344" y="4965527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4</a:t>
            </a:r>
            <a:endParaRPr lang="fr-FR" dirty="0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EA61E342-CFD6-2007-21E1-D509225D9714}"/>
              </a:ext>
            </a:extLst>
          </p:cNvPr>
          <p:cNvSpPr/>
          <p:nvPr/>
        </p:nvSpPr>
        <p:spPr>
          <a:xfrm>
            <a:off x="8270184" y="5774520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5</a:t>
            </a:r>
            <a:endParaRPr lang="fr-FR" dirty="0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42F700EE-2906-6613-AF4C-BD794A1E6A4F}"/>
              </a:ext>
            </a:extLst>
          </p:cNvPr>
          <p:cNvSpPr/>
          <p:nvPr/>
        </p:nvSpPr>
        <p:spPr>
          <a:xfrm>
            <a:off x="3663956" y="3131814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6</a:t>
            </a:r>
            <a:endParaRPr lang="fr-FR" dirty="0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EB05E3E0-CF0A-DB3B-475D-A657903BAC8E}"/>
              </a:ext>
            </a:extLst>
          </p:cNvPr>
          <p:cNvSpPr/>
          <p:nvPr/>
        </p:nvSpPr>
        <p:spPr>
          <a:xfrm>
            <a:off x="352585" y="3836298"/>
            <a:ext cx="3111975" cy="730250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سَاهَمَتِ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ٱلتِّكْنولوجِيَا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ٱلْحَديثَةُ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وَٱلتَّطَوُّرُ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ٱلصِّناعِيُّ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تَطْويرِ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ٱلْفَنِّ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ٱلتَّشْكيلِيِّ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ٱلْمُعاصِرِ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FR" sz="20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86A41BE2-064E-F001-2645-F3D0E3C06376}"/>
              </a:ext>
            </a:extLst>
          </p:cNvPr>
          <p:cNvSpPr/>
          <p:nvPr/>
        </p:nvSpPr>
        <p:spPr>
          <a:xfrm>
            <a:off x="3663956" y="4081149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7</a:t>
            </a:r>
            <a:endParaRPr lang="fr-FR" dirty="0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2DEED2A5-880E-5CAA-8490-15A3D833836A}"/>
              </a:ext>
            </a:extLst>
          </p:cNvPr>
          <p:cNvSpPr/>
          <p:nvPr/>
        </p:nvSpPr>
        <p:spPr>
          <a:xfrm>
            <a:off x="452283" y="4779832"/>
            <a:ext cx="3012277" cy="840383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تُعَدُّ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ٱلْفُنونُ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ٱلتَّشْكيلِيَّةُ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أَهَمِّ سِماتِ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ٱلْحَضارَةِ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ٱلْبَشَرِيَّةِ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عَبْرَ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ٱلْعُصورِ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0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B36CD8C4-68C3-9011-9588-DC645FFDD9F4}"/>
              </a:ext>
            </a:extLst>
          </p:cNvPr>
          <p:cNvSpPr/>
          <p:nvPr/>
        </p:nvSpPr>
        <p:spPr>
          <a:xfrm>
            <a:off x="3663956" y="5005918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8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2456249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CBBD9-C91C-7097-9536-8DB4FBF71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8AEF89-5445-8C91-8061-9E1C77E4A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لتنظيم هذه الأفكار، سنستعمل خطاطة النص المعلوماتي.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17E1ED9-84E3-A31C-424A-1E9054E63A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C2ECD3B-87C9-C5EE-1B39-6356B7DD05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591B9BA-EBFF-90E9-6221-549891E162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778FB70-49D3-6447-CA40-BEEF0FFAED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487D6E5-CD3F-DB47-4047-BBFA4236AE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7F98504-E16A-A4CB-D6B2-85EE3BF5AF1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F1CB39-865E-EC14-8882-A5BC76E7155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C19601-5C02-F30E-9B72-84C4B2B553A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D6E86DF-FC6B-FBBC-65D2-6A5C33E645F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2F2E99E-7EC9-49DD-9B1E-8B8E2EF1184A}"/>
              </a:ext>
            </a:extLst>
          </p:cNvPr>
          <p:cNvSpPr txBox="1"/>
          <p:nvPr/>
        </p:nvSpPr>
        <p:spPr>
          <a:xfrm>
            <a:off x="2553221" y="2278189"/>
            <a:ext cx="3625794" cy="76944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خُطاطَةُ نصٍّ مَعْلوماتِيٍّ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137B571-6A24-3E73-CA13-85F2B8CB40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72019" y="3429000"/>
            <a:ext cx="4293704" cy="2455821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06365107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B0FCF-0819-52C7-6160-AD1948C89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2065A4-CEF8-AB87-9314-DB7B07AC9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تعريف خطاطة النص: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DE25BB6-F3DA-4092-428E-DC7166BE2F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DB388AF-F1C6-5FC7-BB96-3F1B0D9DB5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FCB2E7D-7BC2-D7FB-6503-FB9B8FDFAD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C1E7DD3-08AA-E513-3EBF-A5371DF0ECA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FC6C89-9864-6809-8330-891A12A0A7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98C03AE-B3FC-AFBA-E7C4-679BC8880BD7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8DA9A4-AEB7-3924-9AD0-DB13F301979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67AC296-FC60-28F0-24F6-60B2645114E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5AF439-02D8-68A5-5849-E17AB2E39AE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8C9255C-192C-927C-E31E-E86E441C4A66}"/>
              </a:ext>
            </a:extLst>
          </p:cNvPr>
          <p:cNvSpPr txBox="1"/>
          <p:nvPr/>
        </p:nvSpPr>
        <p:spPr>
          <a:xfrm>
            <a:off x="525525" y="3003857"/>
            <a:ext cx="7959255" cy="2349579"/>
          </a:xfrm>
          <a:prstGeom prst="roundRect">
            <a:avLst/>
          </a:prstGeom>
          <a:solidFill>
            <a:schemeClr val="bg2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خُطاطَةُ ٱلنَّصِّ </a:t>
            </a:r>
            <a:r>
              <a:rPr lang="ar-MA" sz="4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ٱلْمَعْلوماتِيِّ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هِيَ مُخَطَّطٌ شَمْسِيٌّ يُنَظِّمُ </a:t>
            </a:r>
            <a:r>
              <a:rPr lang="ar-MA" sz="4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ٱلْأَفْكارَ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ٱلرَّئيسَةَ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لِلنَّصِّ، وَيُساعِدُ عَلى تَلْخيصِ مَضامينِهِ وَتَذَكُّرِها.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0124087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4243E-4D15-ABB6-5184-CA16FA50F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BC65DF-5E9C-9B41-9D7D-1404DA6CE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كراساتكم. الصفحة رقم 15. ستتممون  ملء خطاطة نص " الفن التشكيلي".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1B7743C-1E37-0EB1-D0C1-F7C271A5BD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40711DC-68F7-1E1D-D882-A5CF80979E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4867E2-901F-EB5F-6613-3DD68E3F1C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8F0024F-174B-86F2-0C74-30591FE5EE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F6B25FC-5708-A1F3-C56A-E2E91E3C4F1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C5E3EC5-966F-5DB3-764A-A8979059BF0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4DE33B-BE03-E8E4-07F5-18BAAB08C53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C03B90-A715-7E9D-65CF-9B328B88AC1C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C0339B4-2D19-1E02-D23B-1ED9ED78479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69D447AF-5FE9-0188-5404-4BAA11F947C6}"/>
              </a:ext>
            </a:extLst>
          </p:cNvPr>
          <p:cNvSpPr txBox="1">
            <a:spLocks/>
          </p:cNvSpPr>
          <p:nvPr/>
        </p:nvSpPr>
        <p:spPr>
          <a:xfrm>
            <a:off x="626512" y="747035"/>
            <a:ext cx="692552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E25A14E0-BA7A-1C59-B6D8-AA9B5F11CE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62585" y="1584000"/>
            <a:ext cx="3464608" cy="5003763"/>
          </a:xfrm>
          <a:prstGeom prst="rect">
            <a:avLst/>
          </a:prstGeom>
          <a:ln w="38100">
            <a:solidFill>
              <a:srgbClr val="48B2DC"/>
            </a:solidFill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3944683-C3FB-F79E-0A3D-3D5A68132A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12975" y="4506489"/>
            <a:ext cx="3514218" cy="2081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090251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27766-FDB7-0DFC-FAAC-C1D025A4C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A9EBEA-EA6C-34C4-DE92-810D3876D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إعادة صياغة أفكار النص بأسلوبكم الخاص ودونوها على الخطاطة.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4095561-0FB8-E30B-156F-94283A016F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3CB8F81-D66E-8B01-422C-D0E534FEAD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CD50A72-D355-425E-4C34-5F1977C934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E30FD76-76C3-B489-3A78-68BD4F24C5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72E184E-A778-2432-7FB0-FC6C28EA85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F1E3F1C-9396-B1C7-8A1F-B0ACD80B3E94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2D367A4-4B16-D438-D684-594F94F787D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F065A8-37B4-725A-6F12-2CE04D11546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856A98-67F1-9F7E-3B11-FF9A8CBE1920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BCE3C41A-EAA3-0F55-90BA-A28DAD63CB2E}"/>
              </a:ext>
            </a:extLst>
          </p:cNvPr>
          <p:cNvSpPr/>
          <p:nvPr/>
        </p:nvSpPr>
        <p:spPr>
          <a:xfrm>
            <a:off x="4354837" y="2042772"/>
            <a:ext cx="3749076" cy="647700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6159500" algn="l"/>
              </a:tabLst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لْفَنُّ </a:t>
            </a:r>
            <a:r>
              <a:rPr kumimoji="0" lang="ar-SA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ٱلتَّشْكيلِيُّ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وَسيلَةٌ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لِلتَّعْبيرِ عَنِ </a:t>
            </a:r>
            <a:r>
              <a:rPr kumimoji="0" lang="ar-SA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ٱلذّاتِ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لُغَة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ٌ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لِلتَّواصُلِ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3596883-8044-57EB-5EBB-8D3E98E45847}"/>
              </a:ext>
            </a:extLst>
          </p:cNvPr>
          <p:cNvSpPr/>
          <p:nvPr/>
        </p:nvSpPr>
        <p:spPr>
          <a:xfrm>
            <a:off x="4354837" y="2823570"/>
            <a:ext cx="3815923" cy="748082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000" b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حَظِيَ ٱلْفَنُّ ٱلتَّشْكيلِيُّ بِٱهْتِمامِ ٱلْإِنْسانِ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مُنْذُ ٱلْقِدَمِ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0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CDDDB6C1-7486-F179-548D-AAF893234B85}"/>
              </a:ext>
            </a:extLst>
          </p:cNvPr>
          <p:cNvSpPr/>
          <p:nvPr/>
        </p:nvSpPr>
        <p:spPr>
          <a:xfrm>
            <a:off x="4354837" y="3717528"/>
            <a:ext cx="3829015" cy="900001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شَكَّلَتِ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ٱلنُّقوشُ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وَٱلْمَنْحوتاتُ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أولى مُحاوَلاتِ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ٱلْفَنِّ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ٱلتَّشْكيلِيِّ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0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10B740A-A40D-7BB8-5E3D-AC65632CB941}"/>
              </a:ext>
            </a:extLst>
          </p:cNvPr>
          <p:cNvSpPr/>
          <p:nvPr/>
        </p:nvSpPr>
        <p:spPr>
          <a:xfrm>
            <a:off x="4354837" y="4811222"/>
            <a:ext cx="3829015" cy="654050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تَشْهَدُ مَواقِعُ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ٱلْفَنِّ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ٱلصَّخْرِيِّ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بٱلْمَغاراتِ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مُمارَسَةِ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ٱلْقَديمِ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لِلْفَنِّ.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CC5C35F6-109B-668F-179D-7B635807F872}"/>
              </a:ext>
            </a:extLst>
          </p:cNvPr>
          <p:cNvSpPr/>
          <p:nvPr/>
        </p:nvSpPr>
        <p:spPr>
          <a:xfrm>
            <a:off x="4354837" y="5620215"/>
            <a:ext cx="3829015" cy="654050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أَبْدَعَ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ٱلْفَراعِنَةُ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ٱسْتِعْمالِ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ٱلْفَنِّ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ٱلتَّشْكيلِيِّ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لِلتَّعْبيرِ عَنْ أَفْكارِهِمْ وَمُعْتَقَداتِهِمْ.</a:t>
            </a:r>
            <a:endParaRPr lang="fr-FR" sz="20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84106DC-E687-91D0-05C3-C35A255E01E6}"/>
              </a:ext>
            </a:extLst>
          </p:cNvPr>
          <p:cNvSpPr/>
          <p:nvPr/>
        </p:nvSpPr>
        <p:spPr>
          <a:xfrm>
            <a:off x="352585" y="2922334"/>
            <a:ext cx="3111975" cy="730250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وَظَّفَ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ٱلْإِغْريقُ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ٱلْفَنَّ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ٱلتَّشْكيلِيَّ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بِدِقَّةٍ لِتَجْسيدِ جَمالِ ٱلطَّبيعَةِ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وَٱلْإِنْسانِ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FR" sz="20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558E4BDA-7FCF-0410-5395-D573775D8F81}"/>
              </a:ext>
            </a:extLst>
          </p:cNvPr>
          <p:cNvSpPr/>
          <p:nvPr/>
        </p:nvSpPr>
        <p:spPr>
          <a:xfrm>
            <a:off x="8270184" y="2155100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D6F28216-EB0D-7D6F-55A2-11009F7B328A}"/>
              </a:ext>
            </a:extLst>
          </p:cNvPr>
          <p:cNvSpPr/>
          <p:nvPr/>
        </p:nvSpPr>
        <p:spPr>
          <a:xfrm>
            <a:off x="8270184" y="3003540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A4289936-FF04-A370-56A2-E2D6C97634B8}"/>
              </a:ext>
            </a:extLst>
          </p:cNvPr>
          <p:cNvSpPr/>
          <p:nvPr/>
        </p:nvSpPr>
        <p:spPr>
          <a:xfrm>
            <a:off x="8270184" y="4009540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89C8683F-3DE6-7377-0821-C442F6E851FD}"/>
              </a:ext>
            </a:extLst>
          </p:cNvPr>
          <p:cNvSpPr/>
          <p:nvPr/>
        </p:nvSpPr>
        <p:spPr>
          <a:xfrm>
            <a:off x="8280344" y="4965527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4</a:t>
            </a:r>
            <a:endParaRPr lang="fr-FR" dirty="0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A54243C0-F2C8-B3AE-319D-5BD7B78D6E32}"/>
              </a:ext>
            </a:extLst>
          </p:cNvPr>
          <p:cNvSpPr/>
          <p:nvPr/>
        </p:nvSpPr>
        <p:spPr>
          <a:xfrm>
            <a:off x="8270184" y="5774520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5</a:t>
            </a:r>
            <a:endParaRPr lang="fr-FR" dirty="0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E958FB7B-BA36-9A43-082B-00D0182BAE8C}"/>
              </a:ext>
            </a:extLst>
          </p:cNvPr>
          <p:cNvSpPr/>
          <p:nvPr/>
        </p:nvSpPr>
        <p:spPr>
          <a:xfrm>
            <a:off x="3663956" y="3131814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6</a:t>
            </a:r>
            <a:endParaRPr lang="fr-FR" dirty="0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798F80B9-C257-A488-A731-5946F8485D09}"/>
              </a:ext>
            </a:extLst>
          </p:cNvPr>
          <p:cNvSpPr/>
          <p:nvPr/>
        </p:nvSpPr>
        <p:spPr>
          <a:xfrm>
            <a:off x="352585" y="3836298"/>
            <a:ext cx="3111975" cy="730250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سَاهَمَتِ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ٱلتِّكْنولوجِيَا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ٱلْحَديثَةُ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وَٱلتَّطَوُّرُ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ٱلصِّناعِيُّ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تَطْويرِ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ٱلْفَنِّ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ٱلتَّشْكيلِيِّ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ٱلْمُعاصِرِ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FR" sz="20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002890E5-F8B1-05AA-626F-26D628D24AB9}"/>
              </a:ext>
            </a:extLst>
          </p:cNvPr>
          <p:cNvSpPr/>
          <p:nvPr/>
        </p:nvSpPr>
        <p:spPr>
          <a:xfrm>
            <a:off x="3663956" y="4081149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7</a:t>
            </a:r>
            <a:endParaRPr lang="fr-FR" dirty="0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280AB0D-0F34-838C-1968-94533B6BBD15}"/>
              </a:ext>
            </a:extLst>
          </p:cNvPr>
          <p:cNvSpPr/>
          <p:nvPr/>
        </p:nvSpPr>
        <p:spPr>
          <a:xfrm>
            <a:off x="452283" y="4779832"/>
            <a:ext cx="3012277" cy="840383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تُعَدُّ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ٱلْفُنونُ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ٱلتَّشْكيلِيَّةُ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أَهَمِّ سِماتِ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ٱلْحَضارَةِ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ٱلْبَشَرِيَّةِ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عَبْرَ </a:t>
            </a:r>
            <a:r>
              <a:rPr lang="ar-MA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ٱلْعُصورِ</a:t>
            </a:r>
            <a:r>
              <a:rPr lang="ar-MA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0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2E9C3CE7-85BF-C2E3-7D09-548F9EFB8F6B}"/>
              </a:ext>
            </a:extLst>
          </p:cNvPr>
          <p:cNvSpPr/>
          <p:nvPr/>
        </p:nvSpPr>
        <p:spPr>
          <a:xfrm>
            <a:off x="3663956" y="5005918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8</a:t>
            </a:r>
            <a:endParaRPr lang="fr-FR" dirty="0"/>
          </a:p>
        </p:txBody>
      </p:sp>
      <p:pic>
        <p:nvPicPr>
          <p:cNvPr id="29" name="Image 28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AF3E4EA4-C8B5-746A-315D-F1E79175EB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283" y="1450701"/>
            <a:ext cx="744131" cy="856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07328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9CEAD-A0BC-C50B-5239-1FE1E2DB9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DC775A-43FD-EA77-9DFD-D3FBF4C2E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الخطاطة؟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2F90A9F-021B-CF3B-F1B8-F691A7FF90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49BE55-E834-97E4-7547-108106D2EAE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EF195C9-CCE2-F6D3-4C40-CD33B15482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71BBADD-DAF7-3FC8-05AD-C0951A9DFC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3842214-E8BE-AF99-51CC-B9678B9DED8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F70DF61-6ED0-D0A8-34A2-97A973E4BF8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280E6F2-0882-D551-263A-B69A0FFC53A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7EAA44-C978-49F3-9299-FAF57571225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D7DB98-F141-ED82-5C72-8256B59CCDE0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987E4165-B85F-7C88-3B7E-267FA1512FA0}"/>
              </a:ext>
            </a:extLst>
          </p:cNvPr>
          <p:cNvSpPr txBox="1">
            <a:spLocks/>
          </p:cNvSpPr>
          <p:nvPr/>
        </p:nvSpPr>
        <p:spPr>
          <a:xfrm>
            <a:off x="626512" y="747035"/>
            <a:ext cx="692552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 descr="Une image contenant texte, Police, diagramm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E686385-567C-9AD0-C1AE-410F8EC54A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6236" y="2174240"/>
            <a:ext cx="6540202" cy="3857106"/>
          </a:xfrm>
          <a:prstGeom prst="roundRect">
            <a:avLst>
              <a:gd name="adj" fmla="val 16667"/>
            </a:avLst>
          </a:prstGeom>
          <a:ln>
            <a:solidFill>
              <a:schemeClr val="accent4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1011850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3B6027-87B0-EDE9-70EC-25E55DE2D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2FA520-4669-95A4-95B4-FDCEC7613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31280C-FC2C-2744-E20F-AB0E30C79CA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3B79C9E-1282-5B40-B79A-5E67E048AD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876224-60A9-A1D4-476A-E90D3BC6A6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6071A9B-B799-3550-7152-FA870859B6E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B298D70-F10B-F154-835C-9DD9F8D77F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6C31D7F-74BE-6044-08E7-F15389A67E99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9C25E44-61B9-35DE-B147-41064789774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EF9C1E-E66A-881C-3EA9-A038A4BA57B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5732CD4-0166-1141-B9E4-72A9BE95F7D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7B84FF7-E624-107A-712D-3837284BF560}"/>
              </a:ext>
            </a:extLst>
          </p:cNvPr>
          <p:cNvSpPr txBox="1"/>
          <p:nvPr/>
        </p:nvSpPr>
        <p:spPr>
          <a:xfrm>
            <a:off x="2269454" y="3190002"/>
            <a:ext cx="4471397" cy="1328023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7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فُسْحَةٌ قَصيرَةٌ</a:t>
            </a:r>
          </a:p>
        </p:txBody>
      </p:sp>
    </p:spTree>
    <p:extLst>
      <p:ext uri="{BB962C8B-B14F-4D97-AF65-F5344CB8AC3E}">
        <p14:creationId xmlns:p14="http://schemas.microsoft.com/office/powerpoint/2010/main" val="3056214733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FD2E2-E59E-7F1C-6D5C-DA6E42AC3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944282-CC69-2459-A0FB-94C40514A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صور ترمز إلى فنون مختلفة. من يحدد اسم الفن الذي تعبر عنه كل صورة؟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3BEE3DA-3DA1-1CE8-85DF-ACE882CF02E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649A841-D39B-36AF-793E-32D2A357915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5E6CACE-C0CC-2413-3215-CBBFD7A08D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3D17B0C-399F-3E4D-07AE-C301CD6451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5195D89-5B64-EEB8-2885-C7146AC865B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9E724A1-5A0B-7510-9B58-BA1849B30CE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4C3175-A4F6-A08B-DA2F-DB7D5BEA431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19AD292-9068-D0FA-3D7A-E2F6784CA51C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E78B05-D66C-99B6-2F51-D8CE2B60ED53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62B0AE4-143B-8A5C-1972-9209BE18B6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431" y="2239180"/>
            <a:ext cx="3995585" cy="366157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3110896-93E0-F546-E18E-159B6C44C8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741" y="2239180"/>
            <a:ext cx="4052581" cy="3590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255435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صرف وتحويل 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صياغة مصدر فعل.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3984172" y="1771950"/>
            <a:ext cx="31147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1536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95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19FBE6-F74A-0E7C-F9A3-7F93B54F6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CF7451-468A-3778-4942-AC55AC7C1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ستتعرفون في هذه الحصة على المصدر، وستتعلمون كيف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تصوغونه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الفعل. في البداية من يذكرنا بأزمنة الفعل؟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B4C835D-B6C0-0973-6F44-24A910E333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E54A330-0557-1060-A1DE-7F1C07661A9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AC027C4-0F4F-6423-CDCD-F4EC8110EEB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22EE7C4-A6A5-2DBE-A829-770B9823A7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52F6AAA-99F4-1674-FFFB-313D30FD33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48B271D-E932-5CA3-8899-15E96D7532C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19E5014-EA34-899F-524F-7C336E1C870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AA1CCC-4E13-D636-9C36-BC7F4F6E4F6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46C05F0-59DC-678A-EDFD-658E4350362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7CCA514-CD04-6BC4-17EC-0B7BBC31F4AC}"/>
              </a:ext>
            </a:extLst>
          </p:cNvPr>
          <p:cNvSpPr txBox="1"/>
          <p:nvPr/>
        </p:nvSpPr>
        <p:spPr>
          <a:xfrm>
            <a:off x="1886236" y="2886168"/>
            <a:ext cx="5223703" cy="1736646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9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أَزْمِنَةُ </a:t>
            </a:r>
            <a:r>
              <a:rPr lang="ar-MA" sz="9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ٱلْفِعْلِ</a:t>
            </a:r>
            <a:r>
              <a:rPr lang="ar-MA" sz="9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</a:t>
            </a:r>
            <a:endParaRPr lang="fr-FR" sz="9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80899243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18D639-0A97-14D0-6887-816E075C7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B25AE6-52EB-6467-B210-B202EDD68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 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BADEF30-2CBE-853E-21B7-347062409C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5B301DD-BB7B-CB18-01DA-691ED63BC0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DD301BC-D29C-182C-0867-18D1E75B024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0D07D0E-2429-88C5-C3DE-FBCED3F6B0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2B198B0-13EE-55A6-BBB0-9BA83F9ECA0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02B50BB-934A-0384-2D89-B0AAFBC4D3F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8B72D5C-427A-9D48-D76F-0EE1F5175A9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486055E-DE78-F9B4-77F4-5BC9C421E06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C975E53-8CB7-8357-CE8B-D0FE9EDCBFD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62098A8-3F7A-67FA-11C1-0EA548970F1D}"/>
              </a:ext>
            </a:extLst>
          </p:cNvPr>
          <p:cNvSpPr/>
          <p:nvPr/>
        </p:nvSpPr>
        <p:spPr>
          <a:xfrm>
            <a:off x="6309523" y="3429000"/>
            <a:ext cx="2531190" cy="970384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أَزْمِنَةُ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هِيَ:   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7F32ACF-4FA7-E1D5-A0BB-203C6C39D1B0}"/>
              </a:ext>
            </a:extLst>
          </p:cNvPr>
          <p:cNvSpPr/>
          <p:nvPr/>
        </p:nvSpPr>
        <p:spPr>
          <a:xfrm>
            <a:off x="632373" y="1622768"/>
            <a:ext cx="5109666" cy="1441892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اَلْماضي: يَدُلُّ عَلى حَدَثٍ  وَقَعَ </a:t>
            </a: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قَبْلَ زَمَنِ </a:t>
            </a:r>
            <a:r>
              <a:rPr lang="ar-MA" sz="3600" b="1" dirty="0" err="1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ٱلتَّكَلُّمِ</a:t>
            </a: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وَٱنْتَهى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5460EB3-7801-5DEE-C5D6-0CBD3C003A7E}"/>
              </a:ext>
            </a:extLst>
          </p:cNvPr>
          <p:cNvSpPr/>
          <p:nvPr/>
        </p:nvSpPr>
        <p:spPr>
          <a:xfrm>
            <a:off x="632373" y="4908570"/>
            <a:ext cx="5109666" cy="1675498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اَلْأَمْرُ : يَدُلُّ عَلى  إِصْدارِ  أَمْرٍ لِفِعْلِ شَيْءٍ في </a:t>
            </a: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ٱلْمُسْتَقْبَلِ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 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BE2C715-3E99-1A6D-7B52-423F92EFE833}"/>
              </a:ext>
            </a:extLst>
          </p:cNvPr>
          <p:cNvSpPr/>
          <p:nvPr/>
        </p:nvSpPr>
        <p:spPr>
          <a:xfrm>
            <a:off x="632373" y="3249892"/>
            <a:ext cx="5109666" cy="1431910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اَلْمُضارعُ: يَدُلُّ عَلى حَدَثٍ وقع </a:t>
            </a:r>
            <a:r>
              <a:rPr lang="ar-MA" sz="3600" b="1" dirty="0" err="1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ٱلْآنَ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أَوْ سَيَقَعُ في </a:t>
            </a: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ٱلْمُسْتَقْبَلِ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 </a:t>
            </a:r>
          </a:p>
        </p:txBody>
      </p:sp>
      <p:sp>
        <p:nvSpPr>
          <p:cNvPr id="9" name="Accolade fermante 8">
            <a:extLst>
              <a:ext uri="{FF2B5EF4-FFF2-40B4-BE49-F238E27FC236}">
                <a16:creationId xmlns:a16="http://schemas.microsoft.com/office/drawing/2014/main" id="{BA02BF93-2166-9CA2-9382-E0EA1066AC1D}"/>
              </a:ext>
            </a:extLst>
          </p:cNvPr>
          <p:cNvSpPr/>
          <p:nvPr/>
        </p:nvSpPr>
        <p:spPr>
          <a:xfrm>
            <a:off x="5817900" y="2015606"/>
            <a:ext cx="467830" cy="4180115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1439618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F724B9-B98A-BB3A-DE81-AE1721451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B490F-1EC1-2404-CFCA-06E3F16B8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يصرف الفعل "وقف" مع ضمير الغائب "هو" في الأزمنة الثلاثة؟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5F51552-8581-B6AF-DFB7-5CB4E9411A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46F471A-9F19-0DCF-BC49-2CB5856671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D6C1B72-9116-4829-847A-E766DC93E0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1EC22AF-07B1-241D-6C2E-07BBA22020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F68C381-541D-29E6-3274-F85853CE1A1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37E17B6-B3BD-F284-7141-F5FCCAFEB539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D42FE5A-E854-F6B3-4A06-CD70B4428FC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8C43D22-12DA-6336-6D79-0FD23863E65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1A67515-8A0B-67BD-EF51-FC93843B14B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75A6E8D-3730-672A-9D5D-3C73A44E449A}"/>
              </a:ext>
            </a:extLst>
          </p:cNvPr>
          <p:cNvSpPr/>
          <p:nvPr/>
        </p:nvSpPr>
        <p:spPr>
          <a:xfrm>
            <a:off x="2717809" y="2797015"/>
            <a:ext cx="3708381" cy="2028245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وَقَفَ </a:t>
            </a:r>
            <a:endParaRPr lang="fr-FR" sz="1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93461454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3113B-412F-1144-BE13-624040023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E9C4E5-1537-07B8-8890-CC49FE80C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من يقرأ؟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418DF1-3DFE-A7BC-FFAA-E693B86114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2F150B4-E2BF-56CD-930C-AA292356BE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7B4C124-8DD3-D3E4-C80C-0B30506BADD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B09A50-C59B-20FC-A333-2A3495BEDC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AA5A72F-4CBF-7761-BF63-A02BD28E5E8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0200EFA-413E-0040-9487-C7007C571C7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44D6863-9BE7-60C5-3427-A7A397C19DE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23177E0-ACD9-F619-C1EA-B085DABB471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01235ED-0374-8BAD-7C67-DB9E4D7695F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289391C-4FB4-2699-1F3F-AFA80A7ECA53}"/>
              </a:ext>
            </a:extLst>
          </p:cNvPr>
          <p:cNvSpPr/>
          <p:nvPr/>
        </p:nvSpPr>
        <p:spPr>
          <a:xfrm>
            <a:off x="3306404" y="1782290"/>
            <a:ext cx="2531190" cy="970384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وَقَفَ 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6DCF6FA-A4F0-618A-484A-9EF5BAA2FCCC}"/>
              </a:ext>
            </a:extLst>
          </p:cNvPr>
          <p:cNvSpPr/>
          <p:nvPr/>
        </p:nvSpPr>
        <p:spPr>
          <a:xfrm>
            <a:off x="6848668" y="3429000"/>
            <a:ext cx="1348639" cy="970384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وَقَفَ 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B632A94-1A7C-C815-AD9F-869DD8D25CBB}"/>
              </a:ext>
            </a:extLst>
          </p:cNvPr>
          <p:cNvSpPr/>
          <p:nvPr/>
        </p:nvSpPr>
        <p:spPr>
          <a:xfrm>
            <a:off x="3744000" y="3436327"/>
            <a:ext cx="1725539" cy="970384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يقِفُ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BD02488-A9C1-A66D-001D-510A4EF17661}"/>
              </a:ext>
            </a:extLst>
          </p:cNvPr>
          <p:cNvSpPr/>
          <p:nvPr/>
        </p:nvSpPr>
        <p:spPr>
          <a:xfrm>
            <a:off x="640123" y="3487645"/>
            <a:ext cx="1925795" cy="970384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قِفْ  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Phylactère : pensées 8">
            <a:extLst>
              <a:ext uri="{FF2B5EF4-FFF2-40B4-BE49-F238E27FC236}">
                <a16:creationId xmlns:a16="http://schemas.microsoft.com/office/drawing/2014/main" id="{EF091B5B-8074-B6FA-F96B-0FC8512D8E43}"/>
              </a:ext>
            </a:extLst>
          </p:cNvPr>
          <p:cNvSpPr/>
          <p:nvPr/>
        </p:nvSpPr>
        <p:spPr>
          <a:xfrm>
            <a:off x="6399166" y="4867249"/>
            <a:ext cx="2247642" cy="1238195"/>
          </a:xfrm>
          <a:prstGeom prst="cloudCallout">
            <a:avLst>
              <a:gd name="adj1" fmla="val 7930"/>
              <a:gd name="adj2" fmla="val -91284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زَمَنُ 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ٱلْماضي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 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Phylactère : pensées 9">
            <a:extLst>
              <a:ext uri="{FF2B5EF4-FFF2-40B4-BE49-F238E27FC236}">
                <a16:creationId xmlns:a16="http://schemas.microsoft.com/office/drawing/2014/main" id="{6FD1903E-149E-8D91-3D7A-B33489059042}"/>
              </a:ext>
            </a:extLst>
          </p:cNvPr>
          <p:cNvSpPr/>
          <p:nvPr/>
        </p:nvSpPr>
        <p:spPr>
          <a:xfrm>
            <a:off x="274401" y="5048640"/>
            <a:ext cx="2372212" cy="1238195"/>
          </a:xfrm>
          <a:prstGeom prst="cloudCallout">
            <a:avLst>
              <a:gd name="adj1" fmla="val 5546"/>
              <a:gd name="adj2" fmla="val -94815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زَمَنُ ٱلْمُسْتَقْبَلِ   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Phylactère : pensées 10">
            <a:extLst>
              <a:ext uri="{FF2B5EF4-FFF2-40B4-BE49-F238E27FC236}">
                <a16:creationId xmlns:a16="http://schemas.microsoft.com/office/drawing/2014/main" id="{D08ABCAC-7A89-3CDB-94B7-8446C96865A2}"/>
              </a:ext>
            </a:extLst>
          </p:cNvPr>
          <p:cNvSpPr/>
          <p:nvPr/>
        </p:nvSpPr>
        <p:spPr>
          <a:xfrm>
            <a:off x="3210898" y="4981738"/>
            <a:ext cx="2788686" cy="1238195"/>
          </a:xfrm>
          <a:prstGeom prst="cloudCallout">
            <a:avLst>
              <a:gd name="adj1" fmla="val 5112"/>
              <a:gd name="adj2" fmla="val -87279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زَمَنُ 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ٱلْحاضِرِ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أَوِ ٱلْمُسْتَقْبَلِ.   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Accolade fermante 11">
            <a:extLst>
              <a:ext uri="{FF2B5EF4-FFF2-40B4-BE49-F238E27FC236}">
                <a16:creationId xmlns:a16="http://schemas.microsoft.com/office/drawing/2014/main" id="{D49E984D-61C2-3358-D8A2-571BCF05E89A}"/>
              </a:ext>
            </a:extLst>
          </p:cNvPr>
          <p:cNvSpPr/>
          <p:nvPr/>
        </p:nvSpPr>
        <p:spPr>
          <a:xfrm rot="16200000">
            <a:off x="4254479" y="-52871"/>
            <a:ext cx="616918" cy="6204861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0849960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FB220-1A2D-EDCF-C94F-84AB3EABE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691340B-6F15-3211-7C97-3EAEEF419C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ECEAEAB-8F16-B43F-C01E-65DF5482E0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8F76979-7031-ADC8-8EB2-DBEAB7877B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9A7497C-EC56-49C3-CE50-505220A9C3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23A4DA8-DC16-5FD8-0668-236C5EFDFB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FC205C6-755B-2308-FCEA-807F67FA5FBF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C13E42-64F2-8187-7FB6-00FBB0C95E8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330DB68-A5F6-ECF9-CAE0-1786032B375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68C11DF-83CF-1D89-53A2-F774FB5DD5D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F9C3BB4-BE21-BC32-9FD8-83B9AFB49284}"/>
              </a:ext>
            </a:extLst>
          </p:cNvPr>
          <p:cNvSpPr/>
          <p:nvPr/>
        </p:nvSpPr>
        <p:spPr>
          <a:xfrm>
            <a:off x="934671" y="2441899"/>
            <a:ext cx="7274658" cy="2909534"/>
          </a:xfrm>
          <a:prstGeom prst="roundRect">
            <a:avLst/>
          </a:prstGeom>
          <a:solidFill>
            <a:schemeClr val="bg2"/>
          </a:solidFill>
          <a:ln w="381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اَلْفِعْلُ يَدُلُّ عَلى حَدَثٍ مُرْتَبِطٍ بِزَمَنٍ مُعَيَّنٍ: اَلْماضي أَوِ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ٱلْحاضِرِ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أَوِ ٱلْمُسْتَقْبَلِ.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05603802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2E584-D7D3-E186-AED1-878775580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DDA6DD-F179-1D9C-0D4B-27033582F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انتبهوا إلى هذه الكلمة فهي الأخرى تدل على  الحدث نفسه الذي يدل عليه  الفعل "وقف" . ما نوعها؟  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3DB340A-6188-DF60-031C-12092603540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9215476-FFB9-6C3A-CA5C-8AF0467C84C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F32AA83-CC6D-5511-90BD-2A09BF92FA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38A09A9-4525-29D7-4507-82D9644DF7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EA689F2-8C02-D211-FB47-B09B8D9E4CA9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C34B966-7C4D-B8EE-9A03-7208FDDA974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160E3B7-E654-EE1E-54FE-E4146B24F39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5931240-467B-D09F-13DC-D1A98756DAD3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701C2F0F-CD05-0B52-24B0-5944A8AA16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1ADF7AA-E743-4FA2-00ED-CBFE1D68BF65}"/>
              </a:ext>
            </a:extLst>
          </p:cNvPr>
          <p:cNvSpPr/>
          <p:nvPr/>
        </p:nvSpPr>
        <p:spPr>
          <a:xfrm>
            <a:off x="2516236" y="2971191"/>
            <a:ext cx="4382422" cy="172391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1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اَلْوُقوفُ</a:t>
            </a:r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86129002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5BD6B-513F-30F6-1AB7-47B4B0AC0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20710B-7FA8-FF52-2731-C86AA9617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اسم يدل على حدث مرتبط بالفعل "وقف" يسمى المصدر.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341AB48-A06F-90C1-14AE-A8BA078B632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118C683-650E-3256-BF2F-87F2B0B65A9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27C5748-59AE-AC17-F6BA-2C87DB0706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4B9F536-DC47-A3A5-93AB-8BE052FB059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66A8792-216E-6B29-9986-705F315AAC7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C809273-2E46-7255-75E1-D9E87EE0438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F55FB7D-2B18-B8AF-8851-84D7D712011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A8A831D-FCCF-17CE-9A65-96F5E9DEB50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A1A62D97-44E9-AB41-6A3C-474C2056EB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5237545-664D-B091-0840-F5B8539C4305}"/>
              </a:ext>
            </a:extLst>
          </p:cNvPr>
          <p:cNvSpPr/>
          <p:nvPr/>
        </p:nvSpPr>
        <p:spPr>
          <a:xfrm>
            <a:off x="3327536" y="4992546"/>
            <a:ext cx="2537926" cy="97038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اَلْوُقوفُ 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12440943-4B09-8194-67FF-851243A3EDA5}"/>
              </a:ext>
            </a:extLst>
          </p:cNvPr>
          <p:cNvSpPr/>
          <p:nvPr/>
        </p:nvSpPr>
        <p:spPr>
          <a:xfrm>
            <a:off x="2199465" y="2044039"/>
            <a:ext cx="4310743" cy="2562096"/>
          </a:xfrm>
          <a:prstGeom prst="wedgeRoundRectCallout">
            <a:avLst>
              <a:gd name="adj1" fmla="val 7955"/>
              <a:gd name="adj2" fmla="val 64685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اِسْمٌ</a:t>
            </a:r>
            <a:r>
              <a:rPr lang="ar-MA" sz="5400" b="1" dirty="0">
                <a:solidFill>
                  <a:schemeClr val="accen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يَدُلُّ عَلى حَدَثِ "</a:t>
            </a:r>
            <a:r>
              <a:rPr lang="ar-MA" sz="5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وَقَفَ</a:t>
            </a:r>
            <a:r>
              <a:rPr lang="ar-MA" sz="5400" b="1" dirty="0">
                <a:solidFill>
                  <a:schemeClr val="accen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" وَيُسَمّى :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مَصْدَرٌ </a:t>
            </a:r>
            <a:r>
              <a:rPr lang="ar-MA" sz="5400" b="1" dirty="0">
                <a:solidFill>
                  <a:schemeClr val="accen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للْفِعْلِ وَقَفَ.  </a:t>
            </a:r>
            <a:endParaRPr lang="fr-FR" sz="5400" b="1" dirty="0">
              <a:solidFill>
                <a:schemeClr val="accen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49854809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EC22D-D0A4-C5AC-41C6-A02A123E4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2E56D-13A1-8A77-3889-65E8BFC56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نظركم ما الفرق بين الفعل "وقف – يقف- قف" والمصدر "الوقوف" رغم أنهما يدلان معا على الحدث نفسه؟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6783541-30EB-D90F-7FB0-41241191F3A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6D7C1D3-1962-DCE5-937B-F612F0BFA5F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4237850-29A0-84A5-7D2D-740A9D3F87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B184436-25B2-A1AE-2C60-1BA83DD51EC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112E5D7-6570-6BC9-7470-6A6E9BB6DAE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2649BB2-6601-A214-A6F7-3407C804C64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8C3CDE7-2904-9EE5-6B82-A3B64E6100B9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364977F-8DB3-FF13-8888-D2E456228557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4C94664E-E25D-FA6B-B7C9-5E9E5C5F7A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94160"/>
            <a:ext cx="900000" cy="900000"/>
          </a:xfr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B34100E-5D47-2A45-1552-E9574FC12D20}"/>
              </a:ext>
            </a:extLst>
          </p:cNvPr>
          <p:cNvSpPr/>
          <p:nvPr/>
        </p:nvSpPr>
        <p:spPr>
          <a:xfrm>
            <a:off x="757035" y="2485859"/>
            <a:ext cx="2487257" cy="833102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اَلْمَصْدَرُ 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9527B470-D30D-31BD-6BEB-86D873B0E02C}"/>
              </a:ext>
            </a:extLst>
          </p:cNvPr>
          <p:cNvSpPr/>
          <p:nvPr/>
        </p:nvSpPr>
        <p:spPr>
          <a:xfrm>
            <a:off x="557965" y="3539039"/>
            <a:ext cx="2987690" cy="1047878"/>
          </a:xfrm>
          <a:prstGeom prst="wedgeRoundRectCallout">
            <a:avLst>
              <a:gd name="adj1" fmla="val -4611"/>
              <a:gd name="adj2" fmla="val -70251"/>
              <a:gd name="adj3" fmla="val 16667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اَلْوُقوفُ 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2F55233-A17D-E84E-DF6A-91D06963CB7E}"/>
              </a:ext>
            </a:extLst>
          </p:cNvPr>
          <p:cNvSpPr/>
          <p:nvPr/>
        </p:nvSpPr>
        <p:spPr>
          <a:xfrm>
            <a:off x="5819478" y="2485859"/>
            <a:ext cx="2567487" cy="68002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اَلْفِعْلُ</a:t>
            </a:r>
          </a:p>
        </p:txBody>
      </p:sp>
      <p:sp>
        <p:nvSpPr>
          <p:cNvPr id="7" name="Bulle narrative : rectangle à coins arrondis 6">
            <a:extLst>
              <a:ext uri="{FF2B5EF4-FFF2-40B4-BE49-F238E27FC236}">
                <a16:creationId xmlns:a16="http://schemas.microsoft.com/office/drawing/2014/main" id="{5B362B11-5F2B-0304-BF0F-63BF96E8CEE1}"/>
              </a:ext>
            </a:extLst>
          </p:cNvPr>
          <p:cNvSpPr/>
          <p:nvPr/>
        </p:nvSpPr>
        <p:spPr>
          <a:xfrm>
            <a:off x="5109244" y="3539039"/>
            <a:ext cx="3476791" cy="1047878"/>
          </a:xfrm>
          <a:prstGeom prst="wedgeRoundRectCallout">
            <a:avLst>
              <a:gd name="adj1" fmla="val 11073"/>
              <a:gd name="adj2" fmla="val -80663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وَقَفَ، يَقِفُ، قِفْ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71000550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2ADFD-942A-47C4-1ED5-AE76C6584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E21B6F-A8C5-3E18-C9A6-3E7F9D5A6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2" y="756000"/>
            <a:ext cx="7232286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من يقرأ؟</a:t>
            </a:r>
            <a:b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تقديم أمثلة لتوضيح معنى عدم ارتباط المصدر بالزمن من قبيل:" الوقوف على الرصيف" لا يدل على زمن معين.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4939EB4-A170-004C-13EC-7F2C338FD82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E9D4010-C40C-151C-6D7C-9F7C15F520C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BFCD694-2D1E-5EE2-EFB1-61C6724380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1D233FF-E9DC-D525-9171-F2F5061E1F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C4BCD5B-7B6B-81E9-71B4-0F77F0D2FF8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A4C9D33-FEB0-2F2A-E793-2F358CCA4DFA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BE9CF54-FB1F-2D1D-2DDE-1F0A5AB7523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886ADD6-EE7C-77CD-2326-FB6B1D70BC4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68A30A94-6275-77E4-B9A3-313617E1F7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94160"/>
            <a:ext cx="900000" cy="900000"/>
          </a:xfrm>
        </p:spPr>
      </p:pic>
      <p:sp>
        <p:nvSpPr>
          <p:cNvPr id="3" name="Bulle narrative : rectangle à coins arrondis 2">
            <a:extLst>
              <a:ext uri="{FF2B5EF4-FFF2-40B4-BE49-F238E27FC236}">
                <a16:creationId xmlns:a16="http://schemas.microsoft.com/office/drawing/2014/main" id="{DBF1AA53-7EA8-F9D9-2C2C-8D271B6A5FA2}"/>
              </a:ext>
            </a:extLst>
          </p:cNvPr>
          <p:cNvSpPr/>
          <p:nvPr/>
        </p:nvSpPr>
        <p:spPr>
          <a:xfrm>
            <a:off x="4869998" y="4272392"/>
            <a:ext cx="3815804" cy="1989515"/>
          </a:xfrm>
          <a:prstGeom prst="wedgeRoundRectCallout">
            <a:avLst>
              <a:gd name="adj1" fmla="val 27419"/>
              <a:gd name="adj2" fmla="val -50242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يَدُلُّ عَلى حَدَثٍ مُرْتَبِطٍ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بِٱلزَّمنِ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اَلْماضي أَوِ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ٱلْحاضِرِ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أَوِ ٱلْمُسْتَقْبَلِ.. 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D246FE4E-6AB7-F82F-75ED-8995B29CA4AF}"/>
              </a:ext>
            </a:extLst>
          </p:cNvPr>
          <p:cNvSpPr/>
          <p:nvPr/>
        </p:nvSpPr>
        <p:spPr>
          <a:xfrm>
            <a:off x="492687" y="4241420"/>
            <a:ext cx="3700221" cy="2029566"/>
          </a:xfrm>
          <a:prstGeom prst="wedgeRoundRectCallout">
            <a:avLst>
              <a:gd name="adj1" fmla="val 27419"/>
              <a:gd name="adj2" fmla="val -50242"/>
              <a:gd name="adj3" fmla="val 16667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ٱلْمَصْدَرُ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يَدُلُّ عَلى حَدَثٍ غَيْرِ مُرْتَبِطٍ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بِٱلزَّمَنِ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8D071AE-776F-DC08-B8F7-A9852A39596F}"/>
              </a:ext>
            </a:extLst>
          </p:cNvPr>
          <p:cNvSpPr/>
          <p:nvPr/>
        </p:nvSpPr>
        <p:spPr>
          <a:xfrm>
            <a:off x="1099170" y="2024941"/>
            <a:ext cx="2487257" cy="680030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اَلْمَصْدَرُ 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F819E3-7600-04D6-6CE5-C1D93CF4EAAB}"/>
              </a:ext>
            </a:extLst>
          </p:cNvPr>
          <p:cNvSpPr/>
          <p:nvPr/>
        </p:nvSpPr>
        <p:spPr>
          <a:xfrm>
            <a:off x="5543344" y="2045096"/>
            <a:ext cx="2567487" cy="68002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اَلْفِعْلُ</a:t>
            </a:r>
          </a:p>
        </p:txBody>
      </p:sp>
      <p:sp>
        <p:nvSpPr>
          <p:cNvPr id="8" name="Bulle narrative : rectangle à coins arrondis 7">
            <a:extLst>
              <a:ext uri="{FF2B5EF4-FFF2-40B4-BE49-F238E27FC236}">
                <a16:creationId xmlns:a16="http://schemas.microsoft.com/office/drawing/2014/main" id="{F98F5931-3107-A9A0-10AB-66BC2EA7002D}"/>
              </a:ext>
            </a:extLst>
          </p:cNvPr>
          <p:cNvSpPr/>
          <p:nvPr/>
        </p:nvSpPr>
        <p:spPr>
          <a:xfrm>
            <a:off x="4883696" y="2959488"/>
            <a:ext cx="3476791" cy="1047878"/>
          </a:xfrm>
          <a:prstGeom prst="wedgeRoundRectCallout">
            <a:avLst>
              <a:gd name="adj1" fmla="val 33055"/>
              <a:gd name="adj2" fmla="val -68941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وَقَفَ ، يَقِفُ، قِفْ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Bulle narrative : rectangle à coins arrondis 9">
            <a:extLst>
              <a:ext uri="{FF2B5EF4-FFF2-40B4-BE49-F238E27FC236}">
                <a16:creationId xmlns:a16="http://schemas.microsoft.com/office/drawing/2014/main" id="{E6FFD999-AAEC-9A30-654F-50BA06AABFC9}"/>
              </a:ext>
            </a:extLst>
          </p:cNvPr>
          <p:cNvSpPr/>
          <p:nvPr/>
        </p:nvSpPr>
        <p:spPr>
          <a:xfrm>
            <a:off x="848953" y="2905061"/>
            <a:ext cx="2987690" cy="1047878"/>
          </a:xfrm>
          <a:prstGeom prst="wedgeRoundRectCallout">
            <a:avLst>
              <a:gd name="adj1" fmla="val -4611"/>
              <a:gd name="adj2" fmla="val -70251"/>
              <a:gd name="adj3" fmla="val 16667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اَلْوُقوفُ 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Flèche : bas 10">
            <a:extLst>
              <a:ext uri="{FF2B5EF4-FFF2-40B4-BE49-F238E27FC236}">
                <a16:creationId xmlns:a16="http://schemas.microsoft.com/office/drawing/2014/main" id="{51DE7EC6-4CD6-9A0D-954B-6BCEBFDB5E48}"/>
              </a:ext>
            </a:extLst>
          </p:cNvPr>
          <p:cNvSpPr/>
          <p:nvPr/>
        </p:nvSpPr>
        <p:spPr>
          <a:xfrm>
            <a:off x="6636990" y="3990772"/>
            <a:ext cx="321286" cy="29431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FD5202FC-A11A-75FE-2E5A-3A89B3C0F3F4}"/>
              </a:ext>
            </a:extLst>
          </p:cNvPr>
          <p:cNvSpPr/>
          <p:nvPr/>
        </p:nvSpPr>
        <p:spPr>
          <a:xfrm>
            <a:off x="2182155" y="3968533"/>
            <a:ext cx="321286" cy="294319"/>
          </a:xfrm>
          <a:prstGeom prst="downArrow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7720905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514BF-0B0D-9DFE-B8D0-BB862F613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B90181-FFF0-F1CD-3880-624282419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 المقصود بالمصدر. من يقرأ؟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8394A93-AF26-8059-FE0C-C6F8BF5FA7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0805C06-BD81-DE62-68BA-D09E560342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962A5B2-D34F-C746-FAF3-669EAE5FDC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0760DC9-BA0D-6BFA-876B-DB29C361611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172965D-68B4-F25F-D3D3-AFDBA1E6FAA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B021749-4F27-ADE9-A082-B973EC5172D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008B6A5-402B-048B-5AAF-100EDD6E7177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414C79C-07BA-86FB-4A6F-22DE85135B97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5C41D743-287B-7D1D-0B7B-8CD84B31396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94160"/>
            <a:ext cx="900000" cy="900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07A57FF-62C4-99DD-B04C-9E176C48E2CB}"/>
              </a:ext>
            </a:extLst>
          </p:cNvPr>
          <p:cNvSpPr txBox="1"/>
          <p:nvPr/>
        </p:nvSpPr>
        <p:spPr>
          <a:xfrm>
            <a:off x="871344" y="2148576"/>
            <a:ext cx="7035281" cy="3785652"/>
          </a:xfrm>
          <a:prstGeom prst="rect">
            <a:avLst/>
          </a:prstGeom>
          <a:solidFill>
            <a:schemeClr val="bg2"/>
          </a:solidFill>
          <a:ln w="28575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اَلْمَصْدَرُ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ٱسْمٌ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يَدُلُّ عَلَى حَدَثٍ غَيْرِ مُرْتَبِطٍ بِزَمَنٍ.</a:t>
            </a:r>
          </a:p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أَمْثِلَةٌ:  </a:t>
            </a:r>
          </a:p>
          <a:p>
            <a:pPr marL="1581150" indent="-685800" algn="r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وَقَفَ                      وُقوفٌ</a:t>
            </a:r>
          </a:p>
          <a:p>
            <a:pPr marL="1581150" indent="-685800" algn="r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كَتَبَ                     كِتابَةٌ</a:t>
            </a:r>
          </a:p>
          <a:p>
            <a:pPr marL="1581150" indent="-685800" algn="r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اِسْتَغْفَرَ                  اِسْتِغْفارٌ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33733452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6AF74-6AD4-D691-8C5B-098843B06A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9369E5-A9EC-2CCE-6D62-D184609DD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انتبهوا معي، كيف سأصوغ المصدر من الفعل؟ أولا، أحدد نوع الفعل (ثلاثي –أم غير ثلاثي).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BB909E-FD95-6FF6-29E3-B23E275E0CE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70242A8-42BE-EA77-4715-99AB55FB8F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956D4AC-F2A2-A79F-258A-F887946DB3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788E6D4-429C-B6A8-03AF-7EF9F99B63B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7D938BB-4E0A-800A-684D-AFE726591E0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861808D-DC78-E5F5-B584-BC9F5FAAF6B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926A16-EE20-A451-05D7-B4B8F0142B4C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FA09358-E0A2-82E6-79C4-E568BC05C0C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41DE5B88-FB27-81F4-F695-D09650434E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94160"/>
            <a:ext cx="900000" cy="900000"/>
          </a:xfr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E24C53F-CC49-BCC9-08AE-D1617C3EF6E0}"/>
              </a:ext>
            </a:extLst>
          </p:cNvPr>
          <p:cNvSpPr/>
          <p:nvPr/>
        </p:nvSpPr>
        <p:spPr>
          <a:xfrm>
            <a:off x="2315730" y="3076079"/>
            <a:ext cx="4378846" cy="14135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اِسْتَغْفَرَ</a:t>
            </a:r>
            <a:r>
              <a:rPr lang="ar-MA" sz="6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66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13758482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591130-C7AB-7B8F-D70E-C691C8665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7509E9-20BC-EF65-05F5-56CD3F294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ألاحظ أن الفعل غير ثلاثي. أحدد وزنه.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EE88866-43C4-0F2A-7517-79EA6B2D570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555E012-6FC7-7C46-89A8-AD07EC5C9BE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D357180-BF3E-67C3-718F-4B6D7271FB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E2EB4A8-4607-945E-FABE-C624AE0802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F2CF506-7EA0-C77F-F9A4-597DB0996D9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E45EA31-4242-FEAA-D70E-B1BF94D52D7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E45CCBD-7CE5-703B-9AA2-714ADFDF6AA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A9449A9-7AFE-1B8C-6F40-E7D33C0D185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43764085-8438-4434-494A-6539CF045B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94160"/>
            <a:ext cx="900000" cy="900000"/>
          </a:xfr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DE808E0-92E6-B6E9-5F31-95CA42505629}"/>
              </a:ext>
            </a:extLst>
          </p:cNvPr>
          <p:cNvSpPr/>
          <p:nvPr/>
        </p:nvSpPr>
        <p:spPr>
          <a:xfrm>
            <a:off x="2315730" y="3420685"/>
            <a:ext cx="4378846" cy="14135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اِسْتَغْفَرَ</a:t>
            </a:r>
            <a:r>
              <a:rPr lang="ar-MA" sz="6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66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Phylactère : pensées 2">
            <a:extLst>
              <a:ext uri="{FF2B5EF4-FFF2-40B4-BE49-F238E27FC236}">
                <a16:creationId xmlns:a16="http://schemas.microsoft.com/office/drawing/2014/main" id="{B905ED8B-1602-C04C-AFC7-B5CD64660578}"/>
              </a:ext>
            </a:extLst>
          </p:cNvPr>
          <p:cNvSpPr/>
          <p:nvPr/>
        </p:nvSpPr>
        <p:spPr>
          <a:xfrm>
            <a:off x="1830806" y="1720482"/>
            <a:ext cx="4269743" cy="1347720"/>
          </a:xfrm>
          <a:prstGeom prst="cloudCallout">
            <a:avLst>
              <a:gd name="adj1" fmla="val 46676"/>
              <a:gd name="adj2" fmla="val 70694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فِعْلٌ غَيْرُ ثُلاثِيٍّ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30692236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B7CEB1-313D-AEF7-56CC-0A96FA597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FF4287-7230-F0ED-E38F-945EBA462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وزن فعل " استغفر" هو استفعل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D7CC3A3-5E94-C897-4687-A954961494E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B35D3C0-34C9-3CFC-3052-1925ABDACF4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523B43F-958E-2771-C282-CE13616E5C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449B33B-EBBA-1D72-1FEA-DA32B50EFC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775217C-0729-CF43-49A1-A8BBB3159F6B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3D6E158-FCEA-8E86-FAF8-0BD8D6160278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F51C973-0F38-8FE5-9680-A7DAC558F1CE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BAD9203-D453-F72C-2D72-608AA9B0C44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B67C862D-C27F-15E1-3FED-78671F8EBE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94160"/>
            <a:ext cx="900000" cy="900000"/>
          </a:xfr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632FAD4-1CC1-E3CA-2381-324180F59403}"/>
              </a:ext>
            </a:extLst>
          </p:cNvPr>
          <p:cNvSpPr/>
          <p:nvPr/>
        </p:nvSpPr>
        <p:spPr>
          <a:xfrm>
            <a:off x="2980583" y="2244648"/>
            <a:ext cx="2934093" cy="10170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اِسْتَغْفَرَ</a:t>
            </a:r>
            <a:r>
              <a:rPr lang="ar-MA" sz="6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6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Phylactère : pensées 3">
            <a:extLst>
              <a:ext uri="{FF2B5EF4-FFF2-40B4-BE49-F238E27FC236}">
                <a16:creationId xmlns:a16="http://schemas.microsoft.com/office/drawing/2014/main" id="{06C588CF-9EF9-449B-ABF1-C1FD2D22020D}"/>
              </a:ext>
            </a:extLst>
          </p:cNvPr>
          <p:cNvSpPr/>
          <p:nvPr/>
        </p:nvSpPr>
        <p:spPr>
          <a:xfrm>
            <a:off x="2407012" y="4222656"/>
            <a:ext cx="3154031" cy="1347720"/>
          </a:xfrm>
          <a:prstGeom prst="cloudCallout">
            <a:avLst>
              <a:gd name="adj1" fmla="val 21579"/>
              <a:gd name="adj2" fmla="val -11664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7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اِسْتَفْعَلَ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65053645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42839-BDA4-BA83-7C62-9880FC1EB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2FC30F-ED49-5163-3C89-ED9A71825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ثالثا، أحدد وزن المصدر الموافق لوزن الفعل انطلاقا من  الجدول التالي.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5D95D60-E504-CC6E-6E1D-BFD280A9CFE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E5634EF-1E33-636E-4381-297B6A35FE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E752BA3-AB6F-097C-F48C-DBADD39F2C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4B8EBE5-86F3-A886-D41D-D5A2F31BDB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E7F4D4C-DD85-AC76-006C-3AC5D2C2800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5C3198-0E38-5607-D42F-00A7D7CA83A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29FB1F2-A9BE-09B5-A3FE-2EFF216A539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E83496-1C4F-4A35-9989-FB4E2A48B1B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4AB390A6-344D-FB1E-0F0B-0130B78100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94160"/>
            <a:ext cx="900000" cy="900000"/>
          </a:xfr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736682C-2A15-70BE-79EC-B1EF100DE47D}"/>
              </a:ext>
            </a:extLst>
          </p:cNvPr>
          <p:cNvSpPr/>
          <p:nvPr/>
        </p:nvSpPr>
        <p:spPr>
          <a:xfrm>
            <a:off x="6621763" y="1915894"/>
            <a:ext cx="1936772" cy="10170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اِسْتَغْفَرَ</a:t>
            </a:r>
            <a:r>
              <a:rPr lang="ar-MA" sz="4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D743E31-0F35-6B4B-80D0-1B26468E3F50}"/>
              </a:ext>
            </a:extLst>
          </p:cNvPr>
          <p:cNvSpPr/>
          <p:nvPr/>
        </p:nvSpPr>
        <p:spPr>
          <a:xfrm>
            <a:off x="5766149" y="3419100"/>
            <a:ext cx="1936772" cy="10170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اِسْتَفْعَلَ </a:t>
            </a:r>
            <a:r>
              <a:rPr lang="ar-MA" sz="4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74E320C-1F84-ECC2-0AD2-3BC925EC1C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7747134"/>
              </p:ext>
            </p:extLst>
          </p:nvPr>
        </p:nvGraphicFramePr>
        <p:xfrm>
          <a:off x="1552727" y="2260466"/>
          <a:ext cx="3132267" cy="4351340"/>
        </p:xfrm>
        <a:graphic>
          <a:graphicData uri="http://schemas.openxmlformats.org/drawingml/2006/table">
            <a:tbl>
              <a:tblPr firstRow="1" firstCol="1" bandRow="1"/>
              <a:tblGrid>
                <a:gridCol w="1629540">
                  <a:extLst>
                    <a:ext uri="{9D8B030D-6E8A-4147-A177-3AD203B41FA5}">
                      <a16:colId xmlns:a16="http://schemas.microsoft.com/office/drawing/2014/main" val="90234279"/>
                    </a:ext>
                  </a:extLst>
                </a:gridCol>
                <a:gridCol w="1502727">
                  <a:extLst>
                    <a:ext uri="{9D8B030D-6E8A-4147-A177-3AD203B41FA5}">
                      <a16:colId xmlns:a16="http://schemas.microsoft.com/office/drawing/2014/main" val="1051959440"/>
                    </a:ext>
                  </a:extLst>
                </a:gridCol>
              </a:tblGrid>
              <a:tr h="347005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وَزْنُ مَصْدَرِهِ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وَزْنُ </a:t>
                      </a:r>
                      <a:r>
                        <a:rPr lang="ar-SA" sz="1800" b="1" kern="12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ٱلْفِعْلِ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3296796"/>
                  </a:ext>
                </a:extLst>
              </a:tr>
              <a:tr h="347005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فَعْلَلَةٌ (دَحْرَجَةٌ)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فَعْلَلَ (دَحْرَجَ)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904074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تَفْعيلٌ (تَصْحيحٌ)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فَعَّلَ (صَحَّحَ)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524853"/>
                  </a:ext>
                </a:extLst>
              </a:tr>
              <a:tr h="342970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تَفْعِلَةٌ (تَرْبِيَةٌ)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فعَّلَ (رَبّى)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6923462"/>
                  </a:ext>
                </a:extLst>
              </a:tr>
              <a:tr h="342970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إِفْعالٌ (إِقْبالٌ)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أَفْعَلَ (أَقْبَلَ)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4702647"/>
                  </a:ext>
                </a:extLst>
              </a:tr>
              <a:tr h="342970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مُفاعَلَةٌ (مُساعَدَةٌ) 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فاعَلَ (ساعَدَ) 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2622852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</a:t>
                      </a:r>
                      <a:r>
                        <a:rPr lang="ar-MA" sz="18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فْتِ</a:t>
                      </a:r>
                      <a:r>
                        <a:rPr lang="ar-SA" sz="18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عالٌ (اِنْتِشارٌ)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</a:t>
                      </a:r>
                      <a:r>
                        <a:rPr lang="ar-MA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فْتَعَلَ</a:t>
                      </a:r>
                      <a:r>
                        <a:rPr lang="ar-SA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(اِنْتَشَرَ)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8126066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اِفْعِلالٌ (اِحْمِرارٌ)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اِفْعَلَّ (اِحْمَرَّ) 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3856253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اِفْتَعالٌ (اِرْتِكابٌ) 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اِفْتَعَلَ (اِرْتَكَبَ)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825840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تَفَعُّلٌ (تَقَدُّمٌ) 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تَفَعَّلَ (تَقَدَّمَ) 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485569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تَفاعُلٌ (تَعاوُنٌ)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تَفاعَلَ (تَعاوَنَ)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763864"/>
                  </a:ext>
                </a:extLst>
              </a:tr>
              <a:tr h="580974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اِسْتِفْعالٌ (اِسْتِقْبالٌ) 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اِسْتَفْعَلَ (اِسْتَقْبَلَ)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546205"/>
                  </a:ext>
                </a:extLst>
              </a:tr>
            </a:tbl>
          </a:graphicData>
        </a:graphic>
      </p:graphicFrame>
      <p:cxnSp>
        <p:nvCxnSpPr>
          <p:cNvPr id="6" name="Connecteur : en arc 5">
            <a:extLst>
              <a:ext uri="{FF2B5EF4-FFF2-40B4-BE49-F238E27FC236}">
                <a16:creationId xmlns:a16="http://schemas.microsoft.com/office/drawing/2014/main" id="{8FF77279-FAF3-14D0-A539-3E7E40E4DE33}"/>
              </a:ext>
            </a:extLst>
          </p:cNvPr>
          <p:cNvCxnSpPr>
            <a:cxnSpLocks/>
          </p:cNvCxnSpPr>
          <p:nvPr/>
        </p:nvCxnSpPr>
        <p:spPr>
          <a:xfrm rot="5400000">
            <a:off x="5925641" y="2741636"/>
            <a:ext cx="949429" cy="442821"/>
          </a:xfrm>
          <a:prstGeom prst="curvedConnector3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 : en arc 6">
            <a:extLst>
              <a:ext uri="{FF2B5EF4-FFF2-40B4-BE49-F238E27FC236}">
                <a16:creationId xmlns:a16="http://schemas.microsoft.com/office/drawing/2014/main" id="{D170120B-BFAA-91D3-8772-232F62FD7194}"/>
              </a:ext>
            </a:extLst>
          </p:cNvPr>
          <p:cNvCxnSpPr>
            <a:cxnSpLocks/>
          </p:cNvCxnSpPr>
          <p:nvPr/>
        </p:nvCxnSpPr>
        <p:spPr>
          <a:xfrm rot="10800000" flipV="1">
            <a:off x="4684994" y="4436137"/>
            <a:ext cx="1852794" cy="1741146"/>
          </a:xfrm>
          <a:prstGeom prst="curvedConnector3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7233550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1B656-A9DB-AB9B-636F-45A80A263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5F639E-1DA6-C015-97B2-431D07B32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رابعا، أصوغ المصدر من الفعل على الوزن المحدد.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67DDB3-D0B3-9D14-F63B-27B63FBFF9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5D5A384-DDA9-215B-72AC-925C302B99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605C2E6-D95B-F0AB-AD3C-8575BC5FDC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5931566-FEC4-AD73-6887-1D3E40E0C06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BD7CE07-435D-8515-4E2B-F7DCE79C015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6689314-534B-B08E-714A-4D2A3C0C199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0FD321B-1F8F-CAD5-4D89-4470332EE40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EF8C629-9DEC-02B6-8999-FA30224D43B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959A22E6-0D00-B028-AA83-7ADB105DB4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94160"/>
            <a:ext cx="900000" cy="900000"/>
          </a:xfr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BC31D5B-DD36-2528-E259-8DEEFE72BA25}"/>
              </a:ext>
            </a:extLst>
          </p:cNvPr>
          <p:cNvSpPr/>
          <p:nvPr/>
        </p:nvSpPr>
        <p:spPr>
          <a:xfrm>
            <a:off x="5842379" y="1638515"/>
            <a:ext cx="1936772" cy="10170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اِسْتَغْفَرَ</a:t>
            </a:r>
            <a:r>
              <a:rPr lang="ar-MA" sz="4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2466B08-8700-A980-387C-FE571142EBC4}"/>
              </a:ext>
            </a:extLst>
          </p:cNvPr>
          <p:cNvSpPr/>
          <p:nvPr/>
        </p:nvSpPr>
        <p:spPr>
          <a:xfrm>
            <a:off x="3905607" y="2811937"/>
            <a:ext cx="1936772" cy="10170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اِسْتَفْعَلَ </a:t>
            </a:r>
            <a:r>
              <a:rPr lang="ar-MA" sz="4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FC593C6-3E71-6D06-B254-AE99F7511993}"/>
              </a:ext>
            </a:extLst>
          </p:cNvPr>
          <p:cNvSpPr/>
          <p:nvPr/>
        </p:nvSpPr>
        <p:spPr>
          <a:xfrm>
            <a:off x="2263047" y="3955224"/>
            <a:ext cx="1936772" cy="10170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اِسْتِفْعالٌ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ar-MA" sz="4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1BAD210-8C90-FCDC-94BB-505C88272F70}"/>
              </a:ext>
            </a:extLst>
          </p:cNvPr>
          <p:cNvSpPr/>
          <p:nvPr/>
        </p:nvSpPr>
        <p:spPr>
          <a:xfrm>
            <a:off x="571035" y="5133559"/>
            <a:ext cx="1936772" cy="10170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اِسْتِغْفارٌ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Flèche : virage 6">
            <a:extLst>
              <a:ext uri="{FF2B5EF4-FFF2-40B4-BE49-F238E27FC236}">
                <a16:creationId xmlns:a16="http://schemas.microsoft.com/office/drawing/2014/main" id="{0E63F86F-91AF-A552-5844-87362840377A}"/>
              </a:ext>
            </a:extLst>
          </p:cNvPr>
          <p:cNvSpPr/>
          <p:nvPr/>
        </p:nvSpPr>
        <p:spPr>
          <a:xfrm rot="16200000" flipH="1">
            <a:off x="5176692" y="2146048"/>
            <a:ext cx="543993" cy="787381"/>
          </a:xfrm>
          <a:prstGeom prst="bentArrow">
            <a:avLst>
              <a:gd name="adj1" fmla="val 25000"/>
              <a:gd name="adj2" fmla="val 27564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8" name="Flèche : virage 7">
            <a:extLst>
              <a:ext uri="{FF2B5EF4-FFF2-40B4-BE49-F238E27FC236}">
                <a16:creationId xmlns:a16="http://schemas.microsoft.com/office/drawing/2014/main" id="{6EC2DA48-E1FA-1C85-49C3-BC26AE26C1D6}"/>
              </a:ext>
            </a:extLst>
          </p:cNvPr>
          <p:cNvSpPr/>
          <p:nvPr/>
        </p:nvSpPr>
        <p:spPr>
          <a:xfrm rot="16200000" flipH="1">
            <a:off x="3228421" y="3204283"/>
            <a:ext cx="543993" cy="787381"/>
          </a:xfrm>
          <a:prstGeom prst="bentArrow">
            <a:avLst>
              <a:gd name="adj1" fmla="val 25000"/>
              <a:gd name="adj2" fmla="val 27564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Flèche : virage 9">
            <a:extLst>
              <a:ext uri="{FF2B5EF4-FFF2-40B4-BE49-F238E27FC236}">
                <a16:creationId xmlns:a16="http://schemas.microsoft.com/office/drawing/2014/main" id="{7136351D-DC5E-8592-A866-20BED4DFACBE}"/>
              </a:ext>
            </a:extLst>
          </p:cNvPr>
          <p:cNvSpPr/>
          <p:nvPr/>
        </p:nvSpPr>
        <p:spPr>
          <a:xfrm rot="16200000" flipH="1">
            <a:off x="1564380" y="4399844"/>
            <a:ext cx="599721" cy="797613"/>
          </a:xfrm>
          <a:prstGeom prst="bentArrow">
            <a:avLst>
              <a:gd name="adj1" fmla="val 25000"/>
              <a:gd name="adj2" fmla="val 27564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2B7BBEC-4494-90B8-C44C-A5E2C5CC4A28}"/>
              </a:ext>
            </a:extLst>
          </p:cNvPr>
          <p:cNvSpPr/>
          <p:nvPr/>
        </p:nvSpPr>
        <p:spPr>
          <a:xfrm>
            <a:off x="3298217" y="5439561"/>
            <a:ext cx="4326869" cy="1017036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"اِسْتِغْفارٌ"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مَصْدَرُ "اِسْتَغْفَرَ". 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51059456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DD370C-0D7F-7260-685E-62C0FD12A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9CC4DF-A670-7BFC-8533-70D791F21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دوركم، حاولوا صياغة مصدر الفعل "ساهم".   من يحدد نوعه ( ثلاثي أم غير ثلاثي )؟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F9A6F34-424C-2522-3EA7-216D3DBF05F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6895A7E-07E6-BE31-D968-21EEF93824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59DF010-52FD-EB22-91D7-E2204257DD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CBE390C-37CD-ED26-69BA-390382DEB9C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03734F8-BE2A-03ED-CA4E-B00D768A4EEF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AABED46-51CC-74C5-5DE2-3BEF0B5F31E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C7AF74B-4816-D9B6-6D53-8791FCE648EC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C555542-19CC-4FBB-0AED-8D581645855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7CC0D64D-5CDE-8E9A-FB89-34CE17448F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94160"/>
            <a:ext cx="900000" cy="900000"/>
          </a:xfr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76E4733-E0A4-49F4-B2CF-0043107B4D5C}"/>
              </a:ext>
            </a:extLst>
          </p:cNvPr>
          <p:cNvSpPr/>
          <p:nvPr/>
        </p:nvSpPr>
        <p:spPr>
          <a:xfrm>
            <a:off x="3038106" y="3163183"/>
            <a:ext cx="2934093" cy="10170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ساهَمَ </a:t>
            </a:r>
            <a:endParaRPr lang="fr-FR" sz="6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35324092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C01C30-6B36-BA2B-E52B-D0CF15F1D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C85094-FF03-6B8F-5A2D-E05B215AA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الفعل غير ثلاثي.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5414CFD-425E-F573-E21E-5BAD75BCE6D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2327AB6-87B0-86C4-E8FC-D32C4FD6D7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FCA3145-6982-D8E2-F142-A0F66D0F83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B1AD3F6-D899-D20E-A84E-D18987FDB75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6913E3D-B91A-DBCA-35E1-769F7FC4955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FBEDEFF-B559-EEAC-6564-2E1DF1ADACD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508B113-9388-6D65-29ED-1E6C91BBFD8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9DB176-F666-B15C-EB55-A900174237F4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24B17986-C6C3-1D7A-11CE-8217838523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94160"/>
            <a:ext cx="900000" cy="900000"/>
          </a:xfr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228424B-8988-3CE9-63DD-6B9377CD0830}"/>
              </a:ext>
            </a:extLst>
          </p:cNvPr>
          <p:cNvSpPr/>
          <p:nvPr/>
        </p:nvSpPr>
        <p:spPr>
          <a:xfrm>
            <a:off x="2993100" y="4009344"/>
            <a:ext cx="2934093" cy="10170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ساهَمَ </a:t>
            </a:r>
            <a:endParaRPr lang="fr-FR" sz="6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Phylactère : pensées 4">
            <a:extLst>
              <a:ext uri="{FF2B5EF4-FFF2-40B4-BE49-F238E27FC236}">
                <a16:creationId xmlns:a16="http://schemas.microsoft.com/office/drawing/2014/main" id="{C8F2A7D1-A93D-500C-D4E7-A39397F0759E}"/>
              </a:ext>
            </a:extLst>
          </p:cNvPr>
          <p:cNvSpPr/>
          <p:nvPr/>
        </p:nvSpPr>
        <p:spPr>
          <a:xfrm>
            <a:off x="2478425" y="2288585"/>
            <a:ext cx="2934092" cy="1140415"/>
          </a:xfrm>
          <a:prstGeom prst="cloudCallout">
            <a:avLst>
              <a:gd name="adj1" fmla="val 17763"/>
              <a:gd name="adj2" fmla="val 89534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فِعْلٌ غَيْرُ ثُلاثِيٍّ (مَزيدٌ بِحَرْفٍ)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98684625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CC890-306D-362F-4B59-E4D848596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6C8AEB-68AE-B457-E496-5D891E088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ثانيا، من يحدد وزن الفعل غير الثلاثي "ساهم"؟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3852854-A82B-919C-657B-06D043C87C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4A244CE-8E63-4971-7D9B-970B7956C53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DC63192-4740-02AE-106F-274AED593D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5FBB547-8436-80BA-2A40-BBBE924A75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CAB29BF-49F5-7D3F-4018-2AECE17C214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86248B7-4767-D8AC-5088-6CD2E1C569C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4A3671C-5459-9FCA-8FAE-660DD1737289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4ED52CE-419E-531F-B106-636AF0E3F7F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9244D718-D89C-1BF6-F563-2A5BBF9356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94160"/>
            <a:ext cx="900000" cy="900000"/>
          </a:xfr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2D74766-E4AB-E1E9-8207-DFA36D7E84AC}"/>
              </a:ext>
            </a:extLst>
          </p:cNvPr>
          <p:cNvSpPr/>
          <p:nvPr/>
        </p:nvSpPr>
        <p:spPr>
          <a:xfrm>
            <a:off x="2993100" y="4167182"/>
            <a:ext cx="2934093" cy="10170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ساهَمَ</a:t>
            </a:r>
            <a:r>
              <a:rPr lang="ar-MA" sz="6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6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Phylactère : pensées 3">
            <a:extLst>
              <a:ext uri="{FF2B5EF4-FFF2-40B4-BE49-F238E27FC236}">
                <a16:creationId xmlns:a16="http://schemas.microsoft.com/office/drawing/2014/main" id="{EBC03BEB-E0A6-8874-1D44-B5ABBF6F6668}"/>
              </a:ext>
            </a:extLst>
          </p:cNvPr>
          <p:cNvSpPr/>
          <p:nvPr/>
        </p:nvSpPr>
        <p:spPr>
          <a:xfrm>
            <a:off x="2478425" y="2446423"/>
            <a:ext cx="2934092" cy="1140415"/>
          </a:xfrm>
          <a:prstGeom prst="cloudCallout">
            <a:avLst>
              <a:gd name="adj1" fmla="val 17763"/>
              <a:gd name="adj2" fmla="val 89534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فِعْلٌ غَيْرُ ثُلاثِيٍّ (مَزيدٌ بِحَرْفٍ)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36571616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BC3CF-B56E-5766-C563-8F0286B05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EA45FE-3DE8-B383-5469-850FB80A3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. من يقرأ؟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4F8672F-8797-5EA6-3094-9BCF8110CDD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E62AB08-FFCB-082B-385C-533F3D7E2C9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598A8C1-D3DD-E5D5-23BC-D1DB489488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304CD30-F88B-D5D6-DC2F-EB470F38055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2D97A77-2C89-E426-7B06-110374701A5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BA2B3BF-AD26-466D-BFC3-68924A2B104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F446B70-EB9E-00D2-207C-A653313A8A49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184058A-7215-9554-DFE8-3F95BAD78CB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34D96A29-B6AF-9F2F-CFC2-8B6A3B0DDC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94160"/>
            <a:ext cx="900000" cy="900000"/>
          </a:xfr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6C7F6F2-A9D2-4D4C-49C9-6DA724FB1332}"/>
              </a:ext>
            </a:extLst>
          </p:cNvPr>
          <p:cNvSpPr/>
          <p:nvPr/>
        </p:nvSpPr>
        <p:spPr>
          <a:xfrm>
            <a:off x="2980583" y="2244648"/>
            <a:ext cx="2934093" cy="10170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ساهَمَ </a:t>
            </a:r>
            <a:r>
              <a:rPr lang="ar-MA" sz="6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6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Phylactère : pensées 3">
            <a:extLst>
              <a:ext uri="{FF2B5EF4-FFF2-40B4-BE49-F238E27FC236}">
                <a16:creationId xmlns:a16="http://schemas.microsoft.com/office/drawing/2014/main" id="{78782A69-1AF8-A85B-7C94-78375DC26A4F}"/>
              </a:ext>
            </a:extLst>
          </p:cNvPr>
          <p:cNvSpPr/>
          <p:nvPr/>
        </p:nvSpPr>
        <p:spPr>
          <a:xfrm>
            <a:off x="1877735" y="4168056"/>
            <a:ext cx="3732529" cy="1297652"/>
          </a:xfrm>
          <a:prstGeom prst="cloudCallout">
            <a:avLst>
              <a:gd name="adj1" fmla="val 21579"/>
              <a:gd name="adj2" fmla="val -11664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8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فاعَل</a:t>
            </a: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28620112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7FA0D4-799F-A5D9-7E41-7D0F914E7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3E9017-C50A-7673-2A87-B865DC64A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ثالثا، من يبحث في الجدول عن  وزن المصدر المناسب لوزن الفعل؟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0080BCD-AC0C-4577-8E4B-489177A2362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143F3C2-6BD9-BCD6-682D-E9249325AF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55FC735-65F1-BA38-75D2-C1763E21CA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176B8B1-39EC-7711-5429-7EC2670CDF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1025D83-66D9-AF81-4336-F888331DE60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5722E2F-F3F9-5FF0-8E41-82FAB7F0A05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1853095-692F-6F6C-573D-6285D202A80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BB609FA-973E-B1E1-90CB-46263CDFB1B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E671D2FB-EDE1-5965-B989-0C11241067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94160"/>
            <a:ext cx="900000" cy="900000"/>
          </a:xfr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19BD383-4D1C-4F52-0394-441273EF14C4}"/>
              </a:ext>
            </a:extLst>
          </p:cNvPr>
          <p:cNvSpPr/>
          <p:nvPr/>
        </p:nvSpPr>
        <p:spPr>
          <a:xfrm>
            <a:off x="6500762" y="2061258"/>
            <a:ext cx="1936772" cy="10170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ساهَمَ</a:t>
            </a:r>
            <a:r>
              <a:rPr lang="ar-MA" sz="4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5661950-1E09-1A39-3AEF-F363A970B597}"/>
              </a:ext>
            </a:extLst>
          </p:cNvPr>
          <p:cNvSpPr/>
          <p:nvPr/>
        </p:nvSpPr>
        <p:spPr>
          <a:xfrm>
            <a:off x="5337197" y="3583125"/>
            <a:ext cx="1936772" cy="10170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فاعَلَ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5" name="Connecteur : en arc 4">
            <a:extLst>
              <a:ext uri="{FF2B5EF4-FFF2-40B4-BE49-F238E27FC236}">
                <a16:creationId xmlns:a16="http://schemas.microsoft.com/office/drawing/2014/main" id="{CFE46776-8E34-F973-5C1B-C0036FA333EF}"/>
              </a:ext>
            </a:extLst>
          </p:cNvPr>
          <p:cNvCxnSpPr>
            <a:cxnSpLocks/>
          </p:cNvCxnSpPr>
          <p:nvPr/>
        </p:nvCxnSpPr>
        <p:spPr>
          <a:xfrm rot="5400000">
            <a:off x="5804640" y="2887000"/>
            <a:ext cx="949429" cy="442821"/>
          </a:xfrm>
          <a:prstGeom prst="curvedConnector3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A6075C03-D5CE-4055-8CFF-523FD7D5EB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6561950"/>
              </p:ext>
            </p:extLst>
          </p:nvPr>
        </p:nvGraphicFramePr>
        <p:xfrm>
          <a:off x="1834294" y="2061258"/>
          <a:ext cx="3132267" cy="4351340"/>
        </p:xfrm>
        <a:graphic>
          <a:graphicData uri="http://schemas.openxmlformats.org/drawingml/2006/table">
            <a:tbl>
              <a:tblPr firstRow="1" firstCol="1" bandRow="1"/>
              <a:tblGrid>
                <a:gridCol w="1629540">
                  <a:extLst>
                    <a:ext uri="{9D8B030D-6E8A-4147-A177-3AD203B41FA5}">
                      <a16:colId xmlns:a16="http://schemas.microsoft.com/office/drawing/2014/main" val="1356377274"/>
                    </a:ext>
                  </a:extLst>
                </a:gridCol>
                <a:gridCol w="1502727">
                  <a:extLst>
                    <a:ext uri="{9D8B030D-6E8A-4147-A177-3AD203B41FA5}">
                      <a16:colId xmlns:a16="http://schemas.microsoft.com/office/drawing/2014/main" val="1100980407"/>
                    </a:ext>
                  </a:extLst>
                </a:gridCol>
              </a:tblGrid>
              <a:tr h="347005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وَزْنُ مَصْدَرِهِ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وَزْنُ ٱلْفِعْلِ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9249950"/>
                  </a:ext>
                </a:extLst>
              </a:tr>
              <a:tr h="347005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فَعْلَلَةٌ (دَحْرَجَةٌ)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فَعْلَلَ (دَحْرَجَ)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524655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تَفْعيلٌ (تَصْحيحٌ)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فَعَّلَ (صَحَّحَ)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1670433"/>
                  </a:ext>
                </a:extLst>
              </a:tr>
              <a:tr h="342970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تَفْعِلَةٌ (تَرْبِيَةٌ)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فعَّلَ (رَبّى)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4066939"/>
                  </a:ext>
                </a:extLst>
              </a:tr>
              <a:tr h="342970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إِفْعالٌ (إِقْبالٌ)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أَفْعَلَ (أَقْبَلَ)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519060"/>
                  </a:ext>
                </a:extLst>
              </a:tr>
              <a:tr h="342970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مُفاعَلَةٌ (مُساعَدَةٌ) 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فاعَلَ (ساعَدَ) 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547864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8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اِفْتِعالٌ</a:t>
                      </a:r>
                      <a:r>
                        <a:rPr lang="ar-SA" sz="18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(اِنْتِشارٌ)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</a:t>
                      </a:r>
                      <a:r>
                        <a:rPr lang="ar-MA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فْتَعَلَ</a:t>
                      </a:r>
                      <a:r>
                        <a:rPr lang="ar-SA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(اِنْتَشَرَ)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510258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اِفْعِلالٌ (اِحْمِرارٌ)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اِفْعَلَّ (اِحْمَرَّ) 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153828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اِفْتَعالٌ (اِرْتِكابٌ) 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اِفْتَعَلَ (اِرْتَكَبَ)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4541093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تَفَعُّلٌ (تَقَدُّمٌ) 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تَفَعَّلَ (تَقَدَّمَ) 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352585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تَفاعُلٌ (تَعاوُنٌ)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تَفاعَلَ (تَعاوَنَ)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2385624"/>
                  </a:ext>
                </a:extLst>
              </a:tr>
              <a:tr h="580974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اِسْتِفْعالٌ (اِسْتِقْبالٌ) 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اِسْتَفْعَلَ (اِسْتَقْبَلَ)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04049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9376858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47D11-EA64-15CB-E9D8-752D00A51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C74564-37CC-8323-0ECA-0E1981110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وزن المصدر المناسب هو "مفاعلة".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4D020CA-6AB5-2892-BAEE-D311773D0E3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6A0959D-58AB-DC9A-BBAF-E0B31786CD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5B4BE0A-D9FF-017B-D113-083FD5F6DD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6FCC53-3B4C-754B-0179-E19C5EBE0D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ED894F8-E676-F1B4-67D0-E0C9DEC9A20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EB174E7-2036-B38C-686B-2C2E3275363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A1FD20E-293A-B2EF-A31D-09A40357A9A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B086849-C375-E2FC-95B5-8C12872804E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E6C9CA54-1A78-6A67-077F-5E95C8266C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94160"/>
            <a:ext cx="900000" cy="900000"/>
          </a:xfr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C60B9BB-86BA-0564-D4EE-4469C979FC85}"/>
              </a:ext>
            </a:extLst>
          </p:cNvPr>
          <p:cNvSpPr/>
          <p:nvPr/>
        </p:nvSpPr>
        <p:spPr>
          <a:xfrm>
            <a:off x="6500762" y="2061258"/>
            <a:ext cx="1936772" cy="10170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ساهَمَ</a:t>
            </a:r>
            <a:r>
              <a:rPr lang="ar-MA" sz="4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F5C035E-5682-B813-20D1-C1FBCAB5B3C9}"/>
              </a:ext>
            </a:extLst>
          </p:cNvPr>
          <p:cNvSpPr/>
          <p:nvPr/>
        </p:nvSpPr>
        <p:spPr>
          <a:xfrm>
            <a:off x="5337197" y="3583125"/>
            <a:ext cx="1936772" cy="10170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فاعَلَ </a:t>
            </a:r>
            <a:r>
              <a:rPr lang="ar-MA" sz="4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5" name="Connecteur : en arc 4">
            <a:extLst>
              <a:ext uri="{FF2B5EF4-FFF2-40B4-BE49-F238E27FC236}">
                <a16:creationId xmlns:a16="http://schemas.microsoft.com/office/drawing/2014/main" id="{AF527FD4-011B-34DD-2A2D-86ED5BBB1B01}"/>
              </a:ext>
            </a:extLst>
          </p:cNvPr>
          <p:cNvCxnSpPr>
            <a:cxnSpLocks/>
          </p:cNvCxnSpPr>
          <p:nvPr/>
        </p:nvCxnSpPr>
        <p:spPr>
          <a:xfrm rot="5400000">
            <a:off x="5804640" y="2887000"/>
            <a:ext cx="949429" cy="442821"/>
          </a:xfrm>
          <a:prstGeom prst="curvedConnector3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439783A6-1930-74F0-EBC7-8988D63B35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1812683"/>
              </p:ext>
            </p:extLst>
          </p:nvPr>
        </p:nvGraphicFramePr>
        <p:xfrm>
          <a:off x="1372886" y="2199586"/>
          <a:ext cx="3132267" cy="4351340"/>
        </p:xfrm>
        <a:graphic>
          <a:graphicData uri="http://schemas.openxmlformats.org/drawingml/2006/table">
            <a:tbl>
              <a:tblPr firstRow="1" firstCol="1" bandRow="1"/>
              <a:tblGrid>
                <a:gridCol w="1629540">
                  <a:extLst>
                    <a:ext uri="{9D8B030D-6E8A-4147-A177-3AD203B41FA5}">
                      <a16:colId xmlns:a16="http://schemas.microsoft.com/office/drawing/2014/main" val="1356377274"/>
                    </a:ext>
                  </a:extLst>
                </a:gridCol>
                <a:gridCol w="1502727">
                  <a:extLst>
                    <a:ext uri="{9D8B030D-6E8A-4147-A177-3AD203B41FA5}">
                      <a16:colId xmlns:a16="http://schemas.microsoft.com/office/drawing/2014/main" val="1100980407"/>
                    </a:ext>
                  </a:extLst>
                </a:gridCol>
              </a:tblGrid>
              <a:tr h="347005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وَزْنُ مَصْدَرِهِ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وَزْنُ ٱلْفِعْلِ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9249950"/>
                  </a:ext>
                </a:extLst>
              </a:tr>
              <a:tr h="347005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فَعْلَلَةٌ (دَحْرَجَةٌ)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فَعْلَلَ (دَحْرَجَ)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524655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تَفْعيلٌ (تَصْحيحٌ)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فَعَّلَ (صَحَّحَ)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1670433"/>
                  </a:ext>
                </a:extLst>
              </a:tr>
              <a:tr h="342970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تَفْعِلَةٌ (تَرْبِيَةٌ)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فعَّلَ (رَبّى)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4066939"/>
                  </a:ext>
                </a:extLst>
              </a:tr>
              <a:tr h="342970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إِفْعالٌ (إِقْبالٌ)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أَفْعَلَ (أَقْبَلَ)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519060"/>
                  </a:ext>
                </a:extLst>
              </a:tr>
              <a:tr h="342970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مُفاعَلَةٌ (مُساعَدَةٌ) 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فاعَلَ (ساعَدَ) 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547864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8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اِفْتِعالٌ</a:t>
                      </a:r>
                      <a:r>
                        <a:rPr lang="ar-SA" sz="18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(اِنْتِشارٌ)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</a:t>
                      </a:r>
                      <a:r>
                        <a:rPr lang="ar-MA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فْتَعَلَ</a:t>
                      </a:r>
                      <a:r>
                        <a:rPr lang="ar-SA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(اِنْتَشَرَ)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510258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اِفْعِلالٌ (اِحْمِرارٌ)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اِفْعَلَّ (اِحْمَرَّ) 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153828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اِفْتَعالٌ (اِرْتِكابٌ) 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اِفْتَعَلَ (اِرْتَكَبَ)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4541093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تَفَعُّلٌ (تَقَدُّمٌ) 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تَفَعَّلَ (تَقَدَّمَ) 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352585"/>
                  </a:ext>
                </a:extLst>
              </a:tr>
              <a:tr h="341241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تَفاعُلٌ (تَعاوُنٌ)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تَفاعَلَ (تَعاوَنَ)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2385624"/>
                  </a:ext>
                </a:extLst>
              </a:tr>
              <a:tr h="580974"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اِسْتِفْعالٌ (اِسْتِقْبالٌ) 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اِسْتَفْعَلَ (اِسْتَقْبَلَ)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253" marR="62253" marT="86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0404918"/>
                  </a:ext>
                </a:extLst>
              </a:tr>
            </a:tbl>
          </a:graphicData>
        </a:graphic>
      </p:graphicFrame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2B79B89F-2A29-8DEF-B2AF-C01F8738BE69}"/>
              </a:ext>
            </a:extLst>
          </p:cNvPr>
          <p:cNvCxnSpPr>
            <a:cxnSpLocks/>
            <a:stCxn id="4" idx="1"/>
          </p:cNvCxnSpPr>
          <p:nvPr/>
        </p:nvCxnSpPr>
        <p:spPr>
          <a:xfrm flipH="1">
            <a:off x="4505153" y="4091643"/>
            <a:ext cx="832044" cy="0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6617006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32E43E-2C57-27EE-FE9A-4FCA8D97FB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1738D4-8B57-48D4-A371-DF6B16F4A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رابعا، من يصوغ المصدر على الوزن المحدد؟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AF97B15-F4CD-3D5E-524D-4B79FBF4B18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DEE2153-07CD-1D9E-6FB7-E1CC7790A00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19E9A38-EF1C-BCC3-3D85-E5735AFE4B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9412387-A645-699E-2013-31E5C257312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F6DD1DD-DF24-F234-88F2-C095043ED92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19984A6-27B9-FECA-1252-93894FB925A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E628C6A-D1A7-287A-AFE1-61581F9663E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948320C-7192-46FB-4ABC-353C9E309B5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AFED08FE-39FC-4972-4FCC-23F4FEDDA0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94160"/>
            <a:ext cx="900000" cy="900000"/>
          </a:xfr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E71DF9B-A330-7148-260A-E850B9987531}"/>
              </a:ext>
            </a:extLst>
          </p:cNvPr>
          <p:cNvSpPr/>
          <p:nvPr/>
        </p:nvSpPr>
        <p:spPr>
          <a:xfrm>
            <a:off x="5987477" y="1915894"/>
            <a:ext cx="1936772" cy="10170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ساهَمَ </a:t>
            </a:r>
            <a:r>
              <a:rPr lang="ar-MA" sz="4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D4C0467-D252-6E7F-C475-0CD866FFEFC6}"/>
              </a:ext>
            </a:extLst>
          </p:cNvPr>
          <p:cNvSpPr/>
          <p:nvPr/>
        </p:nvSpPr>
        <p:spPr>
          <a:xfrm>
            <a:off x="4050705" y="3089316"/>
            <a:ext cx="1936772" cy="10170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فاعَلَ  </a:t>
            </a:r>
            <a:r>
              <a:rPr lang="ar-MA" sz="4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4CBFC75-E106-0796-DE39-292297EDF91B}"/>
              </a:ext>
            </a:extLst>
          </p:cNvPr>
          <p:cNvSpPr/>
          <p:nvPr/>
        </p:nvSpPr>
        <p:spPr>
          <a:xfrm>
            <a:off x="2408145" y="4232603"/>
            <a:ext cx="1936772" cy="10170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مُفاعَلَةٌ 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ar-MA" sz="4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1DFB06B-4D87-D27A-C443-9539308F0E55}"/>
              </a:ext>
            </a:extLst>
          </p:cNvPr>
          <p:cNvSpPr/>
          <p:nvPr/>
        </p:nvSpPr>
        <p:spPr>
          <a:xfrm>
            <a:off x="716133" y="5410938"/>
            <a:ext cx="1936772" cy="10170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؟؟؟؟؟؟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Flèche : virage 10">
            <a:extLst>
              <a:ext uri="{FF2B5EF4-FFF2-40B4-BE49-F238E27FC236}">
                <a16:creationId xmlns:a16="http://schemas.microsoft.com/office/drawing/2014/main" id="{234813E2-11F4-19FB-9482-F6BDD19C9704}"/>
              </a:ext>
            </a:extLst>
          </p:cNvPr>
          <p:cNvSpPr/>
          <p:nvPr/>
        </p:nvSpPr>
        <p:spPr>
          <a:xfrm rot="16200000" flipH="1">
            <a:off x="5321790" y="2423427"/>
            <a:ext cx="543993" cy="787381"/>
          </a:xfrm>
          <a:prstGeom prst="bentArrow">
            <a:avLst>
              <a:gd name="adj1" fmla="val 25000"/>
              <a:gd name="adj2" fmla="val 27564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2" name="Flèche : virage 11">
            <a:extLst>
              <a:ext uri="{FF2B5EF4-FFF2-40B4-BE49-F238E27FC236}">
                <a16:creationId xmlns:a16="http://schemas.microsoft.com/office/drawing/2014/main" id="{639A623F-3B01-794B-D5D3-D23EA13F3F98}"/>
              </a:ext>
            </a:extLst>
          </p:cNvPr>
          <p:cNvSpPr/>
          <p:nvPr/>
        </p:nvSpPr>
        <p:spPr>
          <a:xfrm rot="16200000" flipH="1">
            <a:off x="3373519" y="3481662"/>
            <a:ext cx="543993" cy="787381"/>
          </a:xfrm>
          <a:prstGeom prst="bentArrow">
            <a:avLst>
              <a:gd name="adj1" fmla="val 25000"/>
              <a:gd name="adj2" fmla="val 27564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1" name="Flèche : virage 20">
            <a:extLst>
              <a:ext uri="{FF2B5EF4-FFF2-40B4-BE49-F238E27FC236}">
                <a16:creationId xmlns:a16="http://schemas.microsoft.com/office/drawing/2014/main" id="{BB56DC7C-62C6-B895-852A-0F3710A3015E}"/>
              </a:ext>
            </a:extLst>
          </p:cNvPr>
          <p:cNvSpPr/>
          <p:nvPr/>
        </p:nvSpPr>
        <p:spPr>
          <a:xfrm rot="16200000" flipH="1">
            <a:off x="1709478" y="4677223"/>
            <a:ext cx="599721" cy="797613"/>
          </a:xfrm>
          <a:prstGeom prst="bentArrow">
            <a:avLst>
              <a:gd name="adj1" fmla="val 25000"/>
              <a:gd name="adj2" fmla="val 27564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941739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84E2D-F02F-497F-37DC-E5A14D9698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4134D3-F5DB-2AFB-16F3-CDF72209D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؟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FA600E2-2B89-B065-1D50-FEE680B697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6B183E2-BBF3-DF55-DFEE-0206E592DC3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010CA48-2C7C-DB68-6961-4799035169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8064DBC-C4CF-3BBD-6A4A-F34584D4E36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01338E1-6BE9-FEAE-E32D-166CD9A42344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BA68605-E480-D56B-DBC6-F0A500E58B4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41BD5E-3316-7E2D-BDFA-0B4E6D32947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01FF9DF-8E16-404B-5DA1-4A4D29EC68F3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C9CECAF3-7959-3EF0-AB0A-09AC656661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94160"/>
            <a:ext cx="900000" cy="900000"/>
          </a:xfr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EAB9D96-E222-911A-24E4-87AAB7416BF0}"/>
              </a:ext>
            </a:extLst>
          </p:cNvPr>
          <p:cNvSpPr/>
          <p:nvPr/>
        </p:nvSpPr>
        <p:spPr>
          <a:xfrm>
            <a:off x="5987477" y="1915894"/>
            <a:ext cx="1936772" cy="10170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ساهَمَ </a:t>
            </a:r>
            <a:r>
              <a:rPr lang="ar-MA" sz="4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820B325-5AA6-AEE4-EE2B-F6C5C740B4BE}"/>
              </a:ext>
            </a:extLst>
          </p:cNvPr>
          <p:cNvSpPr/>
          <p:nvPr/>
        </p:nvSpPr>
        <p:spPr>
          <a:xfrm>
            <a:off x="4050705" y="3089316"/>
            <a:ext cx="1936772" cy="10170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فاعَلَ  </a:t>
            </a:r>
            <a:r>
              <a:rPr lang="ar-MA" sz="4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A32A634-E825-D5A2-07CE-0CDF0A959AE9}"/>
              </a:ext>
            </a:extLst>
          </p:cNvPr>
          <p:cNvSpPr/>
          <p:nvPr/>
        </p:nvSpPr>
        <p:spPr>
          <a:xfrm>
            <a:off x="2408145" y="4232603"/>
            <a:ext cx="1936772" cy="10170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مُفاعَلَةٌ 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ar-MA" sz="4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0D8491E-E261-95C4-74B7-8D0CCBE33D49}"/>
              </a:ext>
            </a:extLst>
          </p:cNvPr>
          <p:cNvSpPr/>
          <p:nvPr/>
        </p:nvSpPr>
        <p:spPr>
          <a:xfrm>
            <a:off x="716133" y="5410938"/>
            <a:ext cx="1936772" cy="10170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مُساهَمَةٌ 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Flèche : virage 10">
            <a:extLst>
              <a:ext uri="{FF2B5EF4-FFF2-40B4-BE49-F238E27FC236}">
                <a16:creationId xmlns:a16="http://schemas.microsoft.com/office/drawing/2014/main" id="{48EB5BEA-8B6C-EDA7-0942-754DFD32018C}"/>
              </a:ext>
            </a:extLst>
          </p:cNvPr>
          <p:cNvSpPr/>
          <p:nvPr/>
        </p:nvSpPr>
        <p:spPr>
          <a:xfrm rot="16200000" flipH="1">
            <a:off x="5321790" y="2423427"/>
            <a:ext cx="543993" cy="787381"/>
          </a:xfrm>
          <a:prstGeom prst="bentArrow">
            <a:avLst>
              <a:gd name="adj1" fmla="val 25000"/>
              <a:gd name="adj2" fmla="val 27564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2" name="Flèche : virage 11">
            <a:extLst>
              <a:ext uri="{FF2B5EF4-FFF2-40B4-BE49-F238E27FC236}">
                <a16:creationId xmlns:a16="http://schemas.microsoft.com/office/drawing/2014/main" id="{4E47239C-6335-5173-971B-ABF93C4B86E3}"/>
              </a:ext>
            </a:extLst>
          </p:cNvPr>
          <p:cNvSpPr/>
          <p:nvPr/>
        </p:nvSpPr>
        <p:spPr>
          <a:xfrm rot="16200000" flipH="1">
            <a:off x="3373519" y="3481662"/>
            <a:ext cx="543993" cy="787381"/>
          </a:xfrm>
          <a:prstGeom prst="bentArrow">
            <a:avLst>
              <a:gd name="adj1" fmla="val 25000"/>
              <a:gd name="adj2" fmla="val 27564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1" name="Flèche : virage 20">
            <a:extLst>
              <a:ext uri="{FF2B5EF4-FFF2-40B4-BE49-F238E27FC236}">
                <a16:creationId xmlns:a16="http://schemas.microsoft.com/office/drawing/2014/main" id="{1EA8AB28-18E9-7243-54BD-A407BD06C5DD}"/>
              </a:ext>
            </a:extLst>
          </p:cNvPr>
          <p:cNvSpPr/>
          <p:nvPr/>
        </p:nvSpPr>
        <p:spPr>
          <a:xfrm rot="16200000" flipH="1">
            <a:off x="1709478" y="4677223"/>
            <a:ext cx="599721" cy="797613"/>
          </a:xfrm>
          <a:prstGeom prst="bentArrow">
            <a:avLst>
              <a:gd name="adj1" fmla="val 25000"/>
              <a:gd name="adj2" fmla="val 27564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4C9758E-85DE-6CB9-5D11-76B29052E32E}"/>
              </a:ext>
            </a:extLst>
          </p:cNvPr>
          <p:cNvSpPr/>
          <p:nvPr/>
        </p:nvSpPr>
        <p:spPr>
          <a:xfrm>
            <a:off x="4050705" y="5445199"/>
            <a:ext cx="4326869" cy="1017036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"مُساهَمَةٌ"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مَصْدَرُ "ساهَمَ". 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71906812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214C8-B094-D9A2-399D-CBD97DC64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8DD643-91BF-51F4-B561-F1F396B58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معي. إذا كان الفعل ثلاثيا. مثل "وقف". كيف نصوغ المصدر منه؟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2B8CEC7-B2F5-8257-4457-9E6A1CEB738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F51BD0A-5E1A-08CC-1850-439BF2E574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1D9286F-3B16-80D8-2A6E-9B711918D0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F0749F0-E9CA-9112-080D-9A75B8FD74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9978122-F3F9-9EBF-223A-D34279361B5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72C6D83-9435-D596-CD0B-26097463807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A959E5E-D3F5-38FB-4FC8-8728CA253AC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14A2BC1-2D0B-A841-AC0F-AE674C6CED4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E821579B-D6A7-7586-EF58-C7E6F59CB9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5DA7735-F28D-253B-07B8-AD79121723A5}"/>
              </a:ext>
            </a:extLst>
          </p:cNvPr>
          <p:cNvSpPr/>
          <p:nvPr/>
        </p:nvSpPr>
        <p:spPr>
          <a:xfrm>
            <a:off x="2894853" y="2606537"/>
            <a:ext cx="3393399" cy="1986727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9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وَقَفَ </a:t>
            </a:r>
            <a:endParaRPr lang="fr-FR" sz="9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03121374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8204F0-3435-6654-0AA2-5F8802A55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5515E3-E949-C7B2-C4BF-C52353C4E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تذكروا هذه القاعدة. من يقرأ؟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5CC995D-4765-2C2B-D3F3-B85079E16D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BCA597F-9F05-38AE-2725-9868F2B716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CD0E2AD-9A15-AEEA-ACBF-201A46EEE9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CE7DA06-4766-8453-E9F9-44E827C4B61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279EC58-392F-CAB2-53B3-941B4580F66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781C689-75F2-9BD9-D3EC-191CE9BAF86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E225238-AB70-87C2-A53D-71F2E0DE02CE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EB841D9-61CC-ED06-559F-EDFD11440C3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F68EF220-8B66-D9DE-A063-7774410CCE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5B56D97-9C58-B4A8-8556-15CE7D938F3F}"/>
              </a:ext>
            </a:extLst>
          </p:cNvPr>
          <p:cNvSpPr/>
          <p:nvPr/>
        </p:nvSpPr>
        <p:spPr>
          <a:xfrm>
            <a:off x="483128" y="2797623"/>
            <a:ext cx="8044050" cy="3304377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اَلْمَصْدَرُ مِنَ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ٱلثُّلاثِيِّ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سَماعِيٌّ، لَيْسَتْ لَهُ قاعِدَةٌ. وَلِتَحْديدِهِ، يُمْكِنُ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ٱلاسْتِعانَةُ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بِٱلطَّريقَةِ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ٱلتّالِيَةِ:</a:t>
            </a:r>
          </a:p>
          <a:p>
            <a:pPr algn="just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أَذْكُرُ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ٱلْفِعْلَ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ثُمَّ نَقُولُ: مَمْنُوعٌ...</a:t>
            </a:r>
          </a:p>
          <a:p>
            <a:pPr algn="just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مِثالٌ: </a:t>
            </a:r>
            <a:r>
              <a:rPr lang="ar-MA" sz="4800" b="1" dirty="0">
                <a:solidFill>
                  <a:schemeClr val="accen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وَقَفَ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مَمْنوعٌ     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MA" sz="4800" b="1" dirty="0">
                <a:solidFill>
                  <a:schemeClr val="accen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لْوُقوفُ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  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181D17D5-010E-ED4C-26F4-C7D37DB04E63}"/>
              </a:ext>
            </a:extLst>
          </p:cNvPr>
          <p:cNvSpPr/>
          <p:nvPr/>
        </p:nvSpPr>
        <p:spPr>
          <a:xfrm>
            <a:off x="4197819" y="5536674"/>
            <a:ext cx="307334" cy="1959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5898104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C99A92-2265-4B7D-4D6C-FFC4E73F8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1AEAD7-65CC-CA81-33F3-BA98687C8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يحاول تطبيق التقنية لتحديد مصدر الفعل "نام"؟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F145947-97F8-2BF3-BE1D-AFAE1FE4BC4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B46E362-AC91-72E2-0470-F665437504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EFB969E-7B5C-4F79-E1BB-2DE8D511E6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DCAD60D-F081-4258-EB8A-E6CE014465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57863BC-10EC-9123-F5A6-F5754EA022EF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5FB2259-9736-FA5F-3C23-55A1190FD62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4CC1B1F-7E56-37A0-8473-6A027AA044B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DA6F3AF-7F1A-D88A-5790-D6544A25391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8FEEC3F4-183E-D3E9-54FE-EBF27EEE3B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87C5D30-319A-5ED9-DE2F-6D57CF9AE1DB}"/>
              </a:ext>
            </a:extLst>
          </p:cNvPr>
          <p:cNvSpPr/>
          <p:nvPr/>
        </p:nvSpPr>
        <p:spPr>
          <a:xfrm>
            <a:off x="1924482" y="2482084"/>
            <a:ext cx="4991876" cy="1735351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نامَ، مَمْنوعٌ   .....  </a:t>
            </a:r>
            <a:endParaRPr lang="fr-FR" sz="8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lèche : gauche 5">
            <a:extLst>
              <a:ext uri="{FF2B5EF4-FFF2-40B4-BE49-F238E27FC236}">
                <a16:creationId xmlns:a16="http://schemas.microsoft.com/office/drawing/2014/main" id="{7526A257-243F-565A-4963-6122EAE73DED}"/>
              </a:ext>
            </a:extLst>
          </p:cNvPr>
          <p:cNvSpPr/>
          <p:nvPr/>
        </p:nvSpPr>
        <p:spPr>
          <a:xfrm>
            <a:off x="3378604" y="3372418"/>
            <a:ext cx="307334" cy="1959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6699560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623A69-FC7A-3BE4-FE8B-452D7F0F8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EA3953-0643-1423-B943-2FE5D9010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 من يقرأ؟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5A3D2F3-9C0C-A82C-F64E-46EC7BAA4F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44B0DB8-ABE7-6441-A01C-4A59F2D79E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C4D8801-D343-DB39-8DD7-2961706367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11C559B-4FFE-F13B-89F1-65AB9C4BBF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A6D2779-D5B6-BFBD-EB72-2D630E5BBD2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7DBB41-C437-AD6F-DCFF-C6B71356C36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D193A1-E382-039F-78EB-A8A64FDC8E8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664CEAF-B7E4-4E73-F234-DFD8D122850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546A2D48-F50B-F3ED-21D6-EAAF70C019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94FB75E-5D24-B83C-59CE-4FB6AC8539EF}"/>
              </a:ext>
            </a:extLst>
          </p:cNvPr>
          <p:cNvSpPr/>
          <p:nvPr/>
        </p:nvSpPr>
        <p:spPr>
          <a:xfrm>
            <a:off x="1858899" y="2945271"/>
            <a:ext cx="4991876" cy="1735351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نامَ، مَمْنوعٌ   </a:t>
            </a:r>
            <a:r>
              <a:rPr lang="ar-MA" sz="8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اَلنَّوْمُ.</a:t>
            </a:r>
            <a:endParaRPr lang="fr-FR" sz="8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40A066E6-19BE-42B2-2849-9006EC929405}"/>
              </a:ext>
            </a:extLst>
          </p:cNvPr>
          <p:cNvSpPr/>
          <p:nvPr/>
        </p:nvSpPr>
        <p:spPr>
          <a:xfrm>
            <a:off x="3540408" y="3812946"/>
            <a:ext cx="307334" cy="1959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0434053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467BBB-2E2D-1606-03FD-E667005C70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F21F41-2B33-C93E-DF08-10053AA92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بخطوات صياغة  المصدر من الفعل غير الثلاثي؟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ADA9158-4A9D-C0A9-A0DD-9F8E7C1D918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D7A2F0F-9239-43E3-C148-F576003DEC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4CD1932-4A9E-47FA-B80C-DE4E16019B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3CE8AAE-4ECD-B09B-858E-A4F99FBA24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8694F46-F90E-FC2F-7F1C-4870B99F4D4B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660EAC8-64FB-D4A4-FAED-E570506DBB4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D9AA1AC-C1AC-6790-3DA3-2B2381DB3EC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7DF3A23-6DE3-4DAD-E8FA-CD125E33CB3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CFD0DE78-1097-77EF-015F-6765AA4653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1846342-02EE-23ED-7080-AAEB448F4D2A}"/>
              </a:ext>
            </a:extLst>
          </p:cNvPr>
          <p:cNvSpPr/>
          <p:nvPr/>
        </p:nvSpPr>
        <p:spPr>
          <a:xfrm>
            <a:off x="799786" y="2743200"/>
            <a:ext cx="7410734" cy="2838733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نَصوغُ </a:t>
            </a:r>
            <a:r>
              <a:rPr lang="ar-MA" sz="8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ٱلْمَصْدَرَ</a:t>
            </a: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8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ٱلْفِعْلِ</a:t>
            </a: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غَيْرِ </a:t>
            </a:r>
            <a:r>
              <a:rPr lang="ar-MA" sz="8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ٱلثُّلاثِيِّ</a:t>
            </a: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8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62997661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5CD800-6731-195A-F666-97DDD16E98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8A1270-92E7-39F3-A9E2-58A6826D7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41E4B94-7520-63EE-C087-E65B6A92929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0D23703-D2A1-2435-56C8-E2D4F8C321E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7F7CE52-A4B9-5A85-7A64-D0F004D65A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39C23D4-0325-DCE6-4E7C-72C2E85E7E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714CE35-5F8E-1F8A-8921-EEA81ECFA89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BF85184-66DB-8AFB-1691-171368D4543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D681B60-DF38-9423-7710-D84DE741597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1E130F1-CE6A-9175-95A2-EA94551C0BC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F654C562-2DBF-662C-3ECB-994D26D9609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AAF032AB-4970-1E7C-0F62-D02ADF7EFF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5842" y="1584000"/>
            <a:ext cx="6078622" cy="4660265"/>
          </a:xfrm>
          <a:prstGeom prst="roundRect">
            <a:avLst>
              <a:gd name="adj" fmla="val 16667"/>
            </a:avLst>
          </a:prstGeom>
          <a:ln>
            <a:solidFill>
              <a:srgbClr val="48B2DC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861019154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71E4F-6122-089E-1CC5-F6B87024D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0F85EC-6453-4521-CE3B-ACCB6DF55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بخطوات صياغة المصدر من الفعل الثلاثي؟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D184D1E-44B6-A0F0-9523-E49332A677E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2278636-6265-8228-3F04-E7D9989E39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91E5874-6569-BF34-0C3E-DC7780DAD8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6A4D4CD-199F-BFBE-18C6-DAFB1FCB5F2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2B65A55-D359-AF4C-C976-AF74BDDC950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8A4A031-AF77-A4C4-B8C7-58145650B0B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0625385-A684-66A2-444D-4C157BB6973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FD182F6-26A4-E7BB-28FB-1A9C9E7AFE0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ED0732AA-29B8-6903-08EE-58AC170877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C486C97-DC17-6140-7EEA-426886D068FE}"/>
              </a:ext>
            </a:extLst>
          </p:cNvPr>
          <p:cNvSpPr/>
          <p:nvPr/>
        </p:nvSpPr>
        <p:spPr>
          <a:xfrm>
            <a:off x="866633" y="2743200"/>
            <a:ext cx="7410734" cy="2838733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نَصوغُ </a:t>
            </a:r>
            <a:r>
              <a:rPr lang="ar-MA" sz="8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ٱلْمَصْدَرَ</a:t>
            </a: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8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ٱلْفِعْلِ</a:t>
            </a: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ٱلثُّلاثِيِّ</a:t>
            </a: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8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86108671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1F23C-A577-E85D-4A45-91D324C56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BBE4A4-D11A-821C-5113-4E4F30A28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098D3D8-9C97-ACB8-1450-95C99D660D2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1F9198E-0E5C-4AF7-0DE9-8E44BC40228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1465DF3-5760-E6E9-3D8D-C75E252308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E31C933-07B9-0553-A58F-E08875DFC2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57415DC-8834-C1D3-5022-1F6C20C20019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E18CDD5-B0DA-5C69-F900-F1E03677406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5602A7A-91D5-1F65-790A-687C4EC7F55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D42C21B-3370-9D45-7F71-0ACAD1ADDB3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78169C11-741A-7EDD-7A04-473A3A3CEE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6731E45-D24E-642F-493F-AB829448DCE1}"/>
              </a:ext>
            </a:extLst>
          </p:cNvPr>
          <p:cNvSpPr/>
          <p:nvPr/>
        </p:nvSpPr>
        <p:spPr>
          <a:xfrm>
            <a:off x="866633" y="2783840"/>
            <a:ext cx="7410734" cy="2838733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أَذْكُرُ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ٱلْفِعْلَ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ثُمَّ نَقُولُ: مَمْنُوعٌ...</a:t>
            </a:r>
          </a:p>
          <a:p>
            <a:pPr algn="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مِثالٌ: وَقَفَ، </a:t>
            </a:r>
            <a:r>
              <a:rPr lang="ar-MA" sz="60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مَمْنوعٌ 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اَلْوُقوفُ. </a:t>
            </a:r>
            <a:endParaRPr lang="fr-FR" sz="6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lèche : gauche 5">
            <a:extLst>
              <a:ext uri="{FF2B5EF4-FFF2-40B4-BE49-F238E27FC236}">
                <a16:creationId xmlns:a16="http://schemas.microsoft.com/office/drawing/2014/main" id="{9348508C-F695-E295-9D05-D1A0A6B08ECA}"/>
              </a:ext>
            </a:extLst>
          </p:cNvPr>
          <p:cNvSpPr/>
          <p:nvPr/>
        </p:nvSpPr>
        <p:spPr>
          <a:xfrm>
            <a:off x="2894853" y="4625746"/>
            <a:ext cx="307334" cy="1959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0094382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711AA-4BA4-7BF2-10D2-716613564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58C0C5-E682-ABF8-B9E6-B80EBC583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الصفحة 18. أنجزوا  نشاط " أتدرب مع زملائي".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7B4E679-3602-DF44-D8FE-D677CD933D1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E85E342-A831-EF4B-B1D0-8B7E39CA4E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3D864F1-2B91-4311-CA89-44503F16C9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3FEE793-165B-69FF-51C9-589967DA85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64F48B8-2DFE-DF67-B26B-32C0E1D3CA68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47EE40-E707-FB6E-D68C-1D5C546C774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B584E8-2FB9-0A07-832F-726EDBCEF0C8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2727087-09C5-7E0A-965E-36F89C254CA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109A2A9-2BB2-071A-7D66-99F3D90A3B7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A088220B-2942-B98D-6108-3D2EA82545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16236" y="1788160"/>
            <a:ext cx="3407426" cy="4770397"/>
          </a:xfrm>
          <a:prstGeom prst="rect">
            <a:avLst/>
          </a:prstGeom>
          <a:ln>
            <a:solidFill>
              <a:srgbClr val="48B2DC"/>
            </a:solidFill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0051738-B9D2-F4F6-2215-5E71542962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16235" y="4754880"/>
            <a:ext cx="3413943" cy="1117600"/>
          </a:xfrm>
          <a:prstGeom prst="rect">
            <a:avLst/>
          </a:prstGeom>
        </p:spPr>
      </p:pic>
      <p:pic>
        <p:nvPicPr>
          <p:cNvPr id="15" name="Image 14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0740147D-25BB-4F36-E72B-0168580857E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95" y="1500080"/>
            <a:ext cx="840614" cy="96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371759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5CB1D-8AD2-CF71-4E70-66E91DD0B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D3133E-7F84-2591-0339-8A1B4B3F5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من يقرأ الفعل الأول ثم يحدد وزنه ووزن المصدر المناسب له ثم يصوغ المصدر؟ (المنهجية نفسها مع باقي الأفعال.)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E4968D9-12BF-C987-BE26-48D38A77A8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C229BFB-0A31-ADBF-7FF2-47F5507A13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61DDA8E-E577-3361-B7B4-8290FEA157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5852EFF-241D-255B-F619-EB76B621A9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1D4EA2B-2781-69DA-2E66-5331DC1BAE4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907A2D-C056-AE62-607D-D9F8F394746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35447E-A53F-167E-0DFB-AB8B91FB828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6A98DBB-44D5-1367-443D-94D893C63B5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D4BBD53-BCE4-00D7-2CB0-7355103BB6A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03E6DDF1-9901-4667-7E9C-BF8B1C16C3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55" y="1368000"/>
            <a:ext cx="840614" cy="967422"/>
          </a:xfrm>
          <a:prstGeom prst="rect">
            <a:avLst/>
          </a:prstGeom>
        </p:spPr>
      </p:pic>
      <p:pic>
        <p:nvPicPr>
          <p:cNvPr id="13" name="Image 1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7B405C4D-574E-F5CB-F403-2130D30918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8080" y="2763520"/>
            <a:ext cx="7081520" cy="2893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753199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2993E-816C-2D6F-2803-2728BCE3C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B1D8A5-E282-9DBD-EC74-1D7DD5B36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8607079-1160-CE16-5705-1E69A2956EC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47DE349-1999-5E2B-1F5F-F5BD659DF6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3EF42B0-555D-83A7-969C-647CB46282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E948F52-19A2-244D-8028-580A53A89A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6A2C2EB-9656-A6E6-A4E0-E535832F9F4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A2C771F-B92E-A036-7C60-CE71DF4A849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293DAE-5B9F-8D12-539D-37449E36DBE7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603DA0-EC58-2A88-7371-C45380212AE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0D35A6B-63AA-9B98-3A6D-0B3B04C997F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57DDCAB-0087-E520-E314-48D5DA5659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73" y="1827733"/>
            <a:ext cx="7847163" cy="4610804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485D1FB-CDE3-E8C6-1132-995EA239BBF7}"/>
              </a:ext>
            </a:extLst>
          </p:cNvPr>
          <p:cNvSpPr txBox="1"/>
          <p:nvPr/>
        </p:nvSpPr>
        <p:spPr>
          <a:xfrm>
            <a:off x="4742233" y="3469973"/>
            <a:ext cx="20993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تَفَعَّلَ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431E8D0-4462-9519-2609-079C1B899D55}"/>
              </a:ext>
            </a:extLst>
          </p:cNvPr>
          <p:cNvSpPr txBox="1"/>
          <p:nvPr/>
        </p:nvSpPr>
        <p:spPr>
          <a:xfrm>
            <a:off x="2677595" y="3454298"/>
            <a:ext cx="20993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تَفَعُّلٌ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0807C98-7073-0FEF-205D-516861FAEA0B}"/>
              </a:ext>
            </a:extLst>
          </p:cNvPr>
          <p:cNvSpPr txBox="1"/>
          <p:nvPr/>
        </p:nvSpPr>
        <p:spPr>
          <a:xfrm>
            <a:off x="657211" y="3469973"/>
            <a:ext cx="20993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تَطَوُّرٌ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6D22377-3D00-A36B-382F-4ACD06EB8BF3}"/>
              </a:ext>
            </a:extLst>
          </p:cNvPr>
          <p:cNvSpPr txBox="1"/>
          <p:nvPr/>
        </p:nvSpPr>
        <p:spPr>
          <a:xfrm>
            <a:off x="4795096" y="4185351"/>
            <a:ext cx="20993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أَفْعَلَ 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5A8F854-18B3-51C5-8A57-96AA60A58341}"/>
              </a:ext>
            </a:extLst>
          </p:cNvPr>
          <p:cNvSpPr txBox="1"/>
          <p:nvPr/>
        </p:nvSpPr>
        <p:spPr>
          <a:xfrm>
            <a:off x="2642894" y="4208265"/>
            <a:ext cx="20993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إِفْعالٌ 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8676BAE-47AB-136C-08E0-1E8786C7C546}"/>
              </a:ext>
            </a:extLst>
          </p:cNvPr>
          <p:cNvSpPr txBox="1"/>
          <p:nvPr/>
        </p:nvSpPr>
        <p:spPr>
          <a:xfrm>
            <a:off x="718003" y="4193534"/>
            <a:ext cx="20993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إِخْبارٌ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AA04816-6FA2-7140-A3FF-6C5762AB3170}"/>
              </a:ext>
            </a:extLst>
          </p:cNvPr>
          <p:cNvSpPr txBox="1"/>
          <p:nvPr/>
        </p:nvSpPr>
        <p:spPr>
          <a:xfrm>
            <a:off x="706814" y="4916151"/>
            <a:ext cx="20993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تَنْظيمٌ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6A4B26E-639C-87DB-0876-36D08F6DFF19}"/>
              </a:ext>
            </a:extLst>
          </p:cNvPr>
          <p:cNvSpPr txBox="1"/>
          <p:nvPr/>
        </p:nvSpPr>
        <p:spPr>
          <a:xfrm>
            <a:off x="4851929" y="5637825"/>
            <a:ext cx="20993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فاعَلَ 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D19FC1A-5ECA-A7B8-3D1E-99BC9C697DA4}"/>
              </a:ext>
            </a:extLst>
          </p:cNvPr>
          <p:cNvSpPr txBox="1"/>
          <p:nvPr/>
        </p:nvSpPr>
        <p:spPr>
          <a:xfrm>
            <a:off x="4795096" y="4912357"/>
            <a:ext cx="20993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فَعَّلَ 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331EA79-7C04-ECE5-0EAB-34050F82BBC3}"/>
              </a:ext>
            </a:extLst>
          </p:cNvPr>
          <p:cNvSpPr txBox="1"/>
          <p:nvPr/>
        </p:nvSpPr>
        <p:spPr>
          <a:xfrm>
            <a:off x="2568274" y="4903325"/>
            <a:ext cx="20993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تَفْعيلٌ 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7056383-AA8B-79E9-9A55-7AFE182938BD}"/>
              </a:ext>
            </a:extLst>
          </p:cNvPr>
          <p:cNvSpPr txBox="1"/>
          <p:nvPr/>
        </p:nvSpPr>
        <p:spPr>
          <a:xfrm>
            <a:off x="706814" y="5637825"/>
            <a:ext cx="20993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مُشاهَدَةٌ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4AFBA9F6-F44F-62C8-B500-5F79469217D7}"/>
              </a:ext>
            </a:extLst>
          </p:cNvPr>
          <p:cNvSpPr txBox="1"/>
          <p:nvPr/>
        </p:nvSpPr>
        <p:spPr>
          <a:xfrm>
            <a:off x="2677595" y="5653500"/>
            <a:ext cx="20993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مُفاعَلَةٌ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07494647"/>
      </p:ext>
    </p:extLst>
  </p:cSld>
  <p:clrMapOvr>
    <a:masterClrMapping/>
  </p:clrMapOvr>
  <p:transition spd="slow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2777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683F4-B21B-4011-6DB3-9E98810B5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5527F1A-5259-57FC-90DA-A67BEF098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المقصود بخطاطة نص 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589DE87-9413-48F0-D61C-EE2511BD09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1236C1C-98F1-20E3-1355-F300235EE2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E0E1126-240A-540C-F5C6-6BA082E340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25A0321-6C82-15B6-71E0-498FC2358E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EC063E0-7A8A-2045-142E-9DE28DC1015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9E6E43-8B10-559A-DF8E-41273D3104F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80BFAD-5F98-8D2C-8320-2B54A51F2A7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1235C9-95CC-6DE2-CFA0-A37A1AC5100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5C7E20FD-805A-9213-5F0A-A04B3ADA5F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8D5DAC3-8134-9F41-56F5-2E48EEF1C1BF}"/>
              </a:ext>
            </a:extLst>
          </p:cNvPr>
          <p:cNvSpPr txBox="1"/>
          <p:nvPr/>
        </p:nvSpPr>
        <p:spPr>
          <a:xfrm>
            <a:off x="1561593" y="2999502"/>
            <a:ext cx="6362656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5400" b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ما ٱلْمَقْصودُ بِخُطاطَةِ نَصٍّ؟</a:t>
            </a:r>
          </a:p>
        </p:txBody>
      </p:sp>
    </p:spTree>
    <p:extLst>
      <p:ext uri="{BB962C8B-B14F-4D97-AF65-F5344CB8AC3E}">
        <p14:creationId xmlns:p14="http://schemas.microsoft.com/office/powerpoint/2010/main" val="869302336"/>
      </p:ext>
    </p:extLst>
  </p:cSld>
  <p:clrMapOvr>
    <a:masterClrMapping/>
  </p:clrMapOvr>
  <p:transition spd="slow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5FB21-1096-2BB6-D4AB-52631AADD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B088908-938F-70F1-9FEE-9C16E834D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نصوغ المصدر من الفعل غير الثلاثي؟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E06BD91-D668-0635-E5E5-FA5FD5A5E9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0A6CB2C-D2C7-1A60-8621-EA1D7EF0DE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E56B8C4-C503-99B9-B5CF-E502031663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7ED8AFE-B748-B1B3-84AD-AC7256E6F6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B01581F-7042-DBF9-257F-5EA931CC58E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B5BA95A-A50B-02BD-7B3A-1761365C5AC5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11B213-316E-5FD9-03EA-2F7A5D28B22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B16C2FB-1140-507C-FD23-53A62B74524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B2D0F739-5609-B9B5-464A-4864EA4F62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351EF01-34D1-A4FD-CAA9-8AC167BB22B1}"/>
              </a:ext>
            </a:extLst>
          </p:cNvPr>
          <p:cNvSpPr txBox="1"/>
          <p:nvPr/>
        </p:nvSpPr>
        <p:spPr>
          <a:xfrm>
            <a:off x="961002" y="3289110"/>
            <a:ext cx="7413247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نَصوغُ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ٱلْمَصْدَرَ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غَيْرِ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ٱلثُّلاثِيِّ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1558146858"/>
      </p:ext>
    </p:extLst>
  </p:cSld>
  <p:clrMapOvr>
    <a:masterClrMapping/>
  </p:clrMapOvr>
  <p:transition spd="slow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7DFD3-6562-A224-E70E-CE8642CB00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DA484C0-304F-9B7D-584D-301F209B2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نصوغ المصدر من الفعل الثلاثي؟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03E137E-9BE4-635B-ABBB-1110FBECA1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5B764AC-753A-61C9-67F3-5D5FABE1B2D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D729B24-8D52-7D6B-1F14-B94962682A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E84B0D7-EE4A-2BCC-335D-23890570BA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A4456FA-CBE1-E6A0-9DEA-7454F49C75AB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F86AC5F-348F-3005-D192-DBC08961944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44926A-D8A0-6D24-7684-B13FE178B24C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AFD548B-2565-BA16-7F5B-3483F40E794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59AF39EA-8CF3-9DCB-2DF5-B8AEFA09D9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A3D61DB-DBD5-E414-A906-382196482AF6}"/>
              </a:ext>
            </a:extLst>
          </p:cNvPr>
          <p:cNvSpPr txBox="1"/>
          <p:nvPr/>
        </p:nvSpPr>
        <p:spPr>
          <a:xfrm>
            <a:off x="961002" y="3289110"/>
            <a:ext cx="7413247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نَصوغُ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ٱلْمَصْدَرَ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ٱلثُّلاثِيِّ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3647969594"/>
      </p:ext>
    </p:extLst>
  </p:cSld>
  <p:clrMapOvr>
    <a:masterClrMapping/>
  </p:clrMapOvr>
  <p:transition spd="slow"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79124-591C-9E04-9CBA-7140F2D1B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1DD0F3E-A6A7-305A-A95F-53A3523B7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عن سؤالي " أنجز بمفردي"  على دفاتر البحث.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01A70D9-BD68-CC44-DBA2-F6B4EC2EFD2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5D8B210-7D69-0846-5FF5-B8C88C5996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D28F7C8-BA2C-2B8E-9E57-46250477E8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885E43C-EA85-E24C-2AC6-8BA16DC266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B160CA8-4A59-38AD-3633-40BD92C833D7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CB80FAA-8FCF-61B0-EF57-7F8596CEDA4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870F0B-B220-D2C6-5953-71F4B46C6E3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D1D6544-3765-0EBA-71A1-EB0CBF9380F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D9567878-2602-A399-CFD3-F7FC20F3DC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035F49D-A08E-5ECB-CC18-784F7E6CF3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089" y="1062000"/>
            <a:ext cx="913440" cy="913440"/>
          </a:xfrm>
          <a:prstGeom prst="rect">
            <a:avLst/>
          </a:prstGeom>
        </p:spPr>
      </p:pic>
      <p:pic>
        <p:nvPicPr>
          <p:cNvPr id="5" name="Image 4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C7A32BF6-7AE5-9D7A-60D9-948304BA1B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16236" y="1788160"/>
            <a:ext cx="3407426" cy="4770397"/>
          </a:xfrm>
          <a:prstGeom prst="rect">
            <a:avLst/>
          </a:prstGeom>
          <a:ln>
            <a:solidFill>
              <a:srgbClr val="48B2DC"/>
            </a:solidFill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03E850F-6009-D84F-1316-E871CDEF45D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09719" y="5841999"/>
            <a:ext cx="3413943" cy="406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623359"/>
      </p:ext>
    </p:extLst>
  </p:cSld>
  <p:clrMapOvr>
    <a:masterClrMapping/>
  </p:clrMapOvr>
  <p:transition spd="slow"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FFD03-F53C-20F2-3EB8-1A02D8089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C944313-B10F-1251-C37E-F49F0179B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4CC711-A8A9-B9FD-4251-DEA68637D4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56023D0-5A36-D904-FC28-F665CD4F21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368BE5B-4319-131E-0867-9D8D843B0DA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C58D63-2675-F3D1-BDF5-EA0E41D55CB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B85C324-1427-28A6-E59D-891D1475CB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4FE003B-EBDF-424F-E411-E3FB74271A7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EB5E71-956D-0DAD-54A4-8818683771E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C14FBF-D253-B923-7D19-8DB3641F7BD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AE35A5-0320-0CB1-B19D-4133DC17683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69FC1EA3-BBB5-1D5E-BBF0-1E49C04770C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574039" y="2146352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062436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FFD03-F53C-20F2-3EB8-1A02D8089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C944313-B10F-1251-C37E-F49F0179B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4CC711-A8A9-B9FD-4251-DEA68637D4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56023D0-5A36-D904-FC28-F665CD4F21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368BE5B-4319-131E-0867-9D8D843B0DA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C58D63-2675-F3D1-BDF5-EA0E41D55CB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B85C324-1427-28A6-E59D-891D1475CB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4FE003B-EBDF-424F-E411-E3FB74271A7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EB5E71-956D-0DAD-54A4-8818683771E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C14FBF-D253-B923-7D19-8DB3641F7BD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AE35A5-0320-0CB1-B19D-4133DC17683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4717E34A-4F5D-AFA5-4E4C-06C45828A8A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5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D69310F6-7813-8C44-034C-ABE0813D6B0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5485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قراءة الحرف3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صرف و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9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18723</TotalTime>
  <Words>2715</Words>
  <Application>Microsoft Office PowerPoint</Application>
  <PresentationFormat>Affichage à l'écran (4:3)</PresentationFormat>
  <Paragraphs>706</Paragraphs>
  <Slides>82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19</vt:i4>
      </vt:variant>
      <vt:variant>
        <vt:lpstr>Titres des diapositives</vt:lpstr>
      </vt:variant>
      <vt:variant>
        <vt:i4>82</vt:i4>
      </vt:variant>
    </vt:vector>
  </HeadingPairs>
  <TitlesOfParts>
    <vt:vector size="111" baseType="lpstr">
      <vt:lpstr>Wingdings</vt:lpstr>
      <vt:lpstr>Microsoft Uighur</vt:lpstr>
      <vt:lpstr>Modern Love</vt:lpstr>
      <vt:lpstr>Dosis ExtraBold</vt:lpstr>
      <vt:lpstr>Aptos Display</vt:lpstr>
      <vt:lpstr>Dosis</vt:lpstr>
      <vt:lpstr>Calibri</vt:lpstr>
      <vt:lpstr>Dosis Medium</vt:lpstr>
      <vt:lpstr>Arial</vt:lpstr>
      <vt:lpstr>Aptos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4_04- قراءة/ كتابة</vt:lpstr>
      <vt:lpstr>1_01- نشاط اعتيادي</vt:lpstr>
      <vt:lpstr>افتتاح الحصة</vt:lpstr>
      <vt:lpstr>نشاط اعتيادي</vt:lpstr>
      <vt:lpstr>قراءة الحرف3</vt:lpstr>
      <vt:lpstr>صرف وتحويل</vt:lpstr>
      <vt:lpstr>اختتام الحصة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  افتتاح الحصة</vt:lpstr>
      <vt:lpstr>مرحبا بكم، سنبدأ  حصة اللغة العربية.</vt:lpstr>
      <vt:lpstr>ضعوا الكراسة والدفتر واللوحة في القمطر.</vt:lpstr>
      <vt:lpstr>حاولوا الالتزام بهذه السلوكات. من يذكرنا بها؟</vt:lpstr>
      <vt:lpstr>ستواصلون التدرب على مقارنة شيئين وتحديد أوجه الاختلاف والتشابه بينهما.</vt:lpstr>
      <vt:lpstr>نتذكر جماعة الأساليب التي استعملتموها في الحصة السابقة. من يقرأ؟ </vt:lpstr>
      <vt:lpstr>على دفاتر البحث، اكتبوا  فقرة لمقارنة الموسيقى والغناء لتحديد أوجه الاختلاف والتشابه  بينهما.</vt:lpstr>
      <vt:lpstr>من يقرأ عمله؟ </vt:lpstr>
      <vt:lpstr>Présentation PowerPoint</vt:lpstr>
      <vt:lpstr>نبدأ حصتنا في القراءة بتصحيح الواجب المنزلي . خذوا دفاتر البحث. </vt:lpstr>
      <vt:lpstr>من يقرأ التعريف الأول ويحدد المفردة المناسبة له. ( مناقشة الجواب ثم الانتقال إلى التعريف  الموالي.)</vt:lpstr>
      <vt:lpstr>من يقرأ الجملة التي وردت  فيها عبارة  " الفن التشكيلي "؟ ( مناقشة الجواب ثم الانتقال إلى المفردة الموالية.)</vt:lpstr>
      <vt:lpstr>خذوا كراساتكم  الصفحة -12-. من يقرأ النص مستحضرا ضوابط الطلاقة؟</vt:lpstr>
      <vt:lpstr>ننتقل إلى أسئلة الفهم. من يجيب عن السؤال التالي؟</vt:lpstr>
      <vt:lpstr>( مناقشة الجواب</vt:lpstr>
      <vt:lpstr>( مناقشة الجواب</vt:lpstr>
      <vt:lpstr>( مناقشة الجواب</vt:lpstr>
      <vt:lpstr>( مناقشة الجواب</vt:lpstr>
      <vt:lpstr>( مناقشة الجواب</vt:lpstr>
      <vt:lpstr>( مناقشة الجواب</vt:lpstr>
      <vt:lpstr>( مناقشة الجواب</vt:lpstr>
      <vt:lpstr>نصحح من يقرأ؟</vt:lpstr>
      <vt:lpstr>ننتقل إلى صياغة الأفكار  الرئيسة لفقرات النص. من يذكرنا بخطوات تحديدها؟</vt:lpstr>
      <vt:lpstr>نتذكر جماعة. من يقرأ؟ </vt:lpstr>
      <vt:lpstr> سأوزع عليكم فقرات النص لتحددوا أفكارها. ستشتغلون في ثنائيات. </vt:lpstr>
      <vt:lpstr>نصحح. نبدأ بالفقرة الأولى. من يحدد فكرتها؟  (الانتقال إلى الفقرة الموالية بعد مناقشة الفكرة المقترحة.)</vt:lpstr>
      <vt:lpstr>هذه مقترحات أخرى. من يقرأ؟</vt:lpstr>
      <vt:lpstr>لتنظيم هذه الأفكار، سنستعمل خطاطة النص المعلوماتي.</vt:lpstr>
      <vt:lpstr>من يقرأ تعريف خطاطة النص:</vt:lpstr>
      <vt:lpstr>خذوا كراساتكم. الصفحة رقم 15. ستتممون  ملء خطاطة نص " الفن التشكيلي".</vt:lpstr>
      <vt:lpstr>حاولوا إعادة صياغة أفكار النص بأسلوبكم الخاص ودونوها على الخطاطة.</vt:lpstr>
      <vt:lpstr>من يقرأ الخطاطة؟ </vt:lpstr>
      <vt:lpstr>Présentation PowerPoint</vt:lpstr>
      <vt:lpstr>هذه صور ترمز إلى فنون مختلفة. من يحدد اسم الفن الذي تعبر عنه كل صورة؟</vt:lpstr>
      <vt:lpstr>Présentation PowerPoint</vt:lpstr>
      <vt:lpstr>ستتعرفون في هذه الحصة على المصدر، وستتعلمون كيف تصوغونه من الفعل. في البداية من يذكرنا بأزمنة الفعل؟ </vt:lpstr>
      <vt:lpstr>نتذكر جماعة. من يقرأ ؟ </vt:lpstr>
      <vt:lpstr>من يصرف الفعل "وقف" مع ضمير الغائب "هو" في الأزمنة الثلاثة؟ </vt:lpstr>
      <vt:lpstr>نصحح جماعة. من يقرأ؟ </vt:lpstr>
      <vt:lpstr>نتذكر جماعة. من يقرأ؟ </vt:lpstr>
      <vt:lpstr>الآن انتبهوا إلى هذه الكلمة فهي الأخرى تدل على  الحدث نفسه الذي يدل عليه  الفعل "وقف" . ما نوعها؟  </vt:lpstr>
      <vt:lpstr>نصحح جماعة. اسم يدل على حدث مرتبط بالفعل "وقف" يسمى المصدر. </vt:lpstr>
      <vt:lpstr>في نظركم ما الفرق بين الفعل "وقف – يقف- قف" والمصدر "الوقوف" رغم أنهما يدلان معا على الحدث نفسه؟</vt:lpstr>
      <vt:lpstr>نصحح جماعة. من يقرأ؟ تقديم أمثلة لتوضيح معنى عدم ارتباط المصدر بالزمن من قبيل:" الوقوف على الرصيف" لا يدل على زمن معين. </vt:lpstr>
      <vt:lpstr>لنتذكر المقصود بالمصدر. من يقرأ؟ </vt:lpstr>
      <vt:lpstr>الآن، انتبهوا معي، كيف سأصوغ المصدر من الفعل؟ أولا، أحدد نوع الفعل (ثلاثي –أم غير ثلاثي).</vt:lpstr>
      <vt:lpstr>ألاحظ أن الفعل غير ثلاثي. أحدد وزنه.</vt:lpstr>
      <vt:lpstr>وزن فعل " استغفر" هو استفعل </vt:lpstr>
      <vt:lpstr>ثالثا، أحدد وزن المصدر الموافق لوزن الفعل انطلاقا من  الجدول التالي. </vt:lpstr>
      <vt:lpstr>رابعا، أصوغ المصدر من الفعل على الوزن المحدد. </vt:lpstr>
      <vt:lpstr>دوركم، حاولوا صياغة مصدر الفعل "ساهم".   من يحدد نوعه ( ثلاثي أم غير ثلاثي )؟ </vt:lpstr>
      <vt:lpstr>نصحح جماعة. الفعل غير ثلاثي.</vt:lpstr>
      <vt:lpstr>ثانيا، من يحدد وزن الفعل غير الثلاثي "ساهم"؟ </vt:lpstr>
      <vt:lpstr>نصحح . من يقرأ؟ </vt:lpstr>
      <vt:lpstr>ثالثا، من يبحث في الجدول عن  وزن المصدر المناسب لوزن الفعل؟</vt:lpstr>
      <vt:lpstr>نصحح. وزن المصدر المناسب هو "مفاعلة". </vt:lpstr>
      <vt:lpstr>رابعا، من يصوغ المصدر على الوزن المحدد؟</vt:lpstr>
      <vt:lpstr>نصحح. من يقرأ ؟ </vt:lpstr>
      <vt:lpstr>انتبهوا معي. إذا كان الفعل ثلاثيا. مثل "وقف". كيف نصوغ المصدر منه؟ </vt:lpstr>
      <vt:lpstr>تذكروا هذه القاعدة. من يقرأ؟ </vt:lpstr>
      <vt:lpstr>من يحاول تطبيق التقنية لتحديد مصدر الفعل "نام"؟</vt:lpstr>
      <vt:lpstr>نصحح.  من يقرأ؟</vt:lpstr>
      <vt:lpstr>من يذكرنا بخطوات صياغة  المصدر من الفعل غير الثلاثي؟</vt:lpstr>
      <vt:lpstr>نتذكر جماعة. من يقرأ؟ </vt:lpstr>
      <vt:lpstr>من يذكرنا بخطوات صياغة المصدر من الفعل الثلاثي؟</vt:lpstr>
      <vt:lpstr>نتذكر جماعة. من يقرأ؟ </vt:lpstr>
      <vt:lpstr>خذوا كراساتكم الصفحة 18. أنجزوا  نشاط " أتدرب مع زملائي". </vt:lpstr>
      <vt:lpstr>نصحح جماعة. من يقرأ الفعل الأول ثم يحدد وزنه ووزن المصدر المناسب له ثم يصوغ المصدر؟ (المنهجية نفسها مع باقي الأفعال.)</vt:lpstr>
      <vt:lpstr>صححوا على كراساتكم.</vt:lpstr>
      <vt:lpstr>اختتام الحصة</vt:lpstr>
      <vt:lpstr>ما المقصود بخطاطة نص ؟</vt:lpstr>
      <vt:lpstr>كيف نصوغ المصدر من الفعل غير الثلاثي؟ </vt:lpstr>
      <vt:lpstr>كيف نصوغ المصدر من الفعل الثلاثي؟ </vt:lpstr>
      <vt:lpstr>أجيبوا عن سؤالي " أنجز بمفردي"  على دفاتر البحث. 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229</cp:revision>
  <dcterms:created xsi:type="dcterms:W3CDTF">2023-09-20T21:35:22Z</dcterms:created>
  <dcterms:modified xsi:type="dcterms:W3CDTF">2026-01-31T21:11:43Z</dcterms:modified>
</cp:coreProperties>
</file>