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6"/>
  </p:notesMasterIdLst>
  <p:handoutMasterIdLst>
    <p:handoutMasterId r:id="rId77"/>
  </p:handoutMasterIdLst>
  <p:sldIdLst>
    <p:sldId id="2147482712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08" r:id="rId29"/>
    <p:sldId id="2147482509" r:id="rId30"/>
    <p:sldId id="2147482744" r:id="rId31"/>
    <p:sldId id="2147482713" r:id="rId32"/>
    <p:sldId id="2147482745" r:id="rId33"/>
    <p:sldId id="2147482746" r:id="rId34"/>
    <p:sldId id="2147482693" r:id="rId35"/>
    <p:sldId id="2147482635" r:id="rId36"/>
    <p:sldId id="2147482707" r:id="rId37"/>
    <p:sldId id="2147482747" r:id="rId38"/>
    <p:sldId id="2147482467" r:id="rId39"/>
    <p:sldId id="2147482748" r:id="rId40"/>
    <p:sldId id="2147482637" r:id="rId41"/>
    <p:sldId id="2147482643" r:id="rId42"/>
    <p:sldId id="2147482518" r:id="rId43"/>
    <p:sldId id="2147482645" r:id="rId44"/>
    <p:sldId id="2147482644" r:id="rId45"/>
    <p:sldId id="2147482522" r:id="rId46"/>
    <p:sldId id="2147482639" r:id="rId47"/>
    <p:sldId id="2147482539" r:id="rId48"/>
    <p:sldId id="2147482541" r:id="rId49"/>
    <p:sldId id="2147482543" r:id="rId50"/>
    <p:sldId id="2147482751" r:id="rId51"/>
    <p:sldId id="2147482742" r:id="rId52"/>
    <p:sldId id="2147482752" r:id="rId53"/>
    <p:sldId id="2147482753" r:id="rId54"/>
    <p:sldId id="2147482750" r:id="rId55"/>
    <p:sldId id="2147482480" r:id="rId56"/>
    <p:sldId id="2147482723" r:id="rId57"/>
    <p:sldId id="2147482724" r:id="rId58"/>
    <p:sldId id="2147482725" r:id="rId59"/>
    <p:sldId id="2147482726" r:id="rId60"/>
    <p:sldId id="2147482727" r:id="rId61"/>
    <p:sldId id="2147482694" r:id="rId62"/>
    <p:sldId id="2147482466" r:id="rId63"/>
    <p:sldId id="2147482623" r:id="rId64"/>
    <p:sldId id="2147482734" r:id="rId65"/>
    <p:sldId id="2147482735" r:id="rId66"/>
    <p:sldId id="2147482736" r:id="rId67"/>
    <p:sldId id="2147482739" r:id="rId68"/>
    <p:sldId id="2147482743" r:id="rId69"/>
    <p:sldId id="2147482741" r:id="rId70"/>
    <p:sldId id="2147482704" r:id="rId71"/>
    <p:sldId id="2147482553" r:id="rId72"/>
    <p:sldId id="2147482576" r:id="rId73"/>
    <p:sldId id="2147482706" r:id="rId74"/>
    <p:sldId id="2147482671" r:id="rId75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7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6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presProps" Target="presProps.xml"/><Relationship Id="rId61" Type="http://schemas.openxmlformats.org/officeDocument/2006/relationships/slide" Target="slides/slide42.xml"/><Relationship Id="rId82" Type="http://schemas.openxmlformats.org/officeDocument/2006/relationships/font" Target="fonts/font5.fntdata"/><Relationship Id="rId19" Type="http://schemas.openxmlformats.org/officeDocument/2006/relationships/slideMaster" Target="slideMasters/slideMaster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اَلْهاتِفُ ٱلذَّكِيُّ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اَلتِّلْفازُ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اَلْهاتِفُ ٱلذَّكِيُّ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اَلتِّلْفازُ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اَلْهاتِفُ ٱلذَّكِيُّ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اَلتِّلْفازُ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اَلْهاتِفُ ٱلذَّكِيُّ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اَلتِّلْفازُ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E685-F3CC-70B8-9A91-25AE5559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A3D6F0-1494-381C-787D-0E6BB6817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3BFCB-5C49-6098-FAE6-24FA0CB87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99CDD1-169C-B3BF-6A5A-AF8BBC9CA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346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BC96-5396-741F-E243-AB40A4ABE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D00387-3F56-FDDB-461D-E7008D2FD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AB20D0-E81A-0F79-F109-FA610B2E3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4EBCE4-B54F-5C08-9BEC-CC94FAB55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147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9.png"/><Relationship Id="rId7" Type="http://schemas.openxmlformats.org/officeDocument/2006/relationships/diagramData" Target="../diagrams/data1.xml"/><Relationship Id="rId12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11" Type="http://schemas.microsoft.com/office/2007/relationships/diagramDrawing" Target="../diagrams/drawing1.xml"/><Relationship Id="rId5" Type="http://schemas.openxmlformats.org/officeDocument/2006/relationships/image" Target="../media/image31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0.png"/><Relationship Id="rId9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9.png"/><Relationship Id="rId7" Type="http://schemas.openxmlformats.org/officeDocument/2006/relationships/diagramData" Target="../diagrams/data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11" Type="http://schemas.microsoft.com/office/2007/relationships/diagramDrawing" Target="../diagrams/drawing2.xml"/><Relationship Id="rId5" Type="http://schemas.openxmlformats.org/officeDocument/2006/relationships/image" Target="../media/image31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30.png"/><Relationship Id="rId9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6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0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4B4757-9B04-3047-8450-A9F877D38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الاستماع</a:t>
            </a:r>
            <a:r>
              <a:rPr lang="ar-MA" dirty="0"/>
              <a:t> والتحدث </a:t>
            </a:r>
            <a:r>
              <a:rPr lang="ar-SA" dirty="0"/>
              <a:t> . (30)د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 (60)د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</a:t>
            </a:r>
            <a:r>
              <a:rPr lang="ar-SA" dirty="0"/>
              <a:t>. (30)د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-1- 30 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الحصة-2- 30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475542" y="3380220"/>
            <a:ext cx="213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الفن التشكيلي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الفن التشكيلي(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شفهيا عن أوجه الاختلاف والتشابه بين شيئين.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 بطلاقة وفهمه فهما عاما؛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 ستتدربون على مقارنة شيئين وتحديد أوجه الاختلاف والتشابه بينهما.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754603" y="2905760"/>
            <a:ext cx="5634793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أَوْجُهُ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ٱلِاخْتِلافِ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وَٱلتَّشابُهِ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سأقرأ فقرة  تتحدث عن أوجه الاختلاف والتشابه بين المسرح والسينما.  (تعيين تلميذ لإعادة القراءة.)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DE5A85-5235-2058-8CD7-4CB8C76BDAF2}"/>
              </a:ext>
            </a:extLst>
          </p:cNvPr>
          <p:cNvSpPr txBox="1"/>
          <p:nvPr/>
        </p:nvSpPr>
        <p:spPr>
          <a:xfrm>
            <a:off x="778230" y="2042616"/>
            <a:ext cx="72690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بِقُرْبِهِ مِنَ ٱلْجُمْهورِ وَأَدائِهِ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يَجْعَلُ كُلَّ عَرْضٍ تَجْرِبَةً فَريدَةً لا تَتَكَرَّرُ، بَيْنَما تَنْفَرِدُ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ٱلسِّينَما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بِتِقْنِيّاتِ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ٱلتَّصْويرِ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وَٱلْمُؤَثِّراتِ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تَنْقُلُ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ٱلْمُشاهِدَ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وَٱلْمَكانِ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بِحُرِّيَّةٍ مُطْلَقَةٍ. وَرَغْمَ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فَهُما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في كَوْنِهِما فَنَّيْنِ تَعْبيرِيَّيْنِ يَهْدِفانِ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ٱلتَّرْفيهِ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وَٱلتَّثْقيفِ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وَٱلتَّأْثيرِ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ٱلْمُتَلَقّي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الأساليب المكتوبة بلون أحمر. من يقرؤها؟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9A291F3-63E0-7AB9-2CAA-CBF5F14FEDEF}"/>
              </a:ext>
            </a:extLst>
          </p:cNvPr>
          <p:cNvSpPr txBox="1"/>
          <p:nvPr/>
        </p:nvSpPr>
        <p:spPr>
          <a:xfrm>
            <a:off x="778230" y="1979749"/>
            <a:ext cx="7269034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قُرْبِهِ مِنَ ٱلْجُمْهورِ وَأَدائِهِ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يَجْعَلُ كُلَّ عَرْضٍ تَجْرِبَةً فَريدَةً لا تَتَكَرَّرُ،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تَنْفَرِدُ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ٱلسِّينَما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تِقْنِيّاتِ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ٱلتَّصْويرِ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وَٱلْمُؤَثِّراتِ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تَنْقُلُ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ٱلْمُشاهِدَ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وَٱلْمَكانِ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بِحُرِّيَّةٍ مُطْلَقَةٍ.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فَهُما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فَنَّيْنِ تَعْبيرِيَّيْنِ يَهْدِفانِ إِلى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ٱلتَّرْفيهِ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وَٱلتَّثْقيفِ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وَٱلتَّأْثيرِ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ٱلْمُتَلَقّي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2D59-4A3C-C562-F6DE-D60F8E49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D729-98EC-FB67-9B62-9EA83783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 بالأساليب التالية واستعدوا للتحدث باسترسال لتحديد أوجه الاختلاف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التشابه بين التلفاز والهاتف الذكي.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8305FE6-28CE-9271-2437-80FDF571C489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859CD-57E5-3CCB-F6C5-6D891394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69B31E-F03F-9D12-37D4-768C2B92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32F21-617F-0AD5-D875-0F8769E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1CE97D-99D4-EFFE-4F26-A6703FF93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AAC1D3-7E94-85AD-7E0E-30D729FD7F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A6949-EC93-6128-FDBB-DAFF02E84D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4EB5AC-AC1F-2213-40A2-B773FB880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F14C89-AFC3-5B3D-DC8F-1EDB3FBC0A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48810A-03D4-EED4-1CF5-81137AAAF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E05F975-F48A-01E6-6638-0EC78A4DD5C4}"/>
              </a:ext>
            </a:extLst>
          </p:cNvPr>
          <p:cNvSpPr txBox="1"/>
          <p:nvPr/>
        </p:nvSpPr>
        <p:spPr>
          <a:xfrm>
            <a:off x="757592" y="471097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لتِّلْفازُ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لْهاتِفُ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لذَّكِيُّ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8D32931B-28B1-7681-6D24-99B6F962B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102856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2" name="Image 11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E988C0E7-65F0-F518-4AEE-E15E5C60E8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238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66C92-E9B5-06A8-5E36-A8B7C94A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04FCB-F04D-36DE-76B8-636F2E48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بلغة سليمة للتعبير عن أوجه الاختلاف والتشابه بين التلفاز والهاتف الذكي.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B8C802-2015-26A3-6C63-7649B5B8EC75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4E8DC5-31C7-4682-1F45-83FB90D97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54AF3-FB19-B979-408C-A9BDDC6C1D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8F8437-5E9B-A6DE-D757-240B417D1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83C559-31F5-72B1-F5E9-74CF8F41C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88EBB8-51CA-DAD8-859E-5B69A7C2CEB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E8524C-BF80-7DC4-9CDF-2C0B16632AE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D340C6-5576-8515-6884-AB709B07E98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D4354-6A81-3154-B647-260D1370D5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FF15DB-9467-A70F-B03D-2F238121E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8E7AC2-E6DC-9740-3E70-4EB1E4552E4B}"/>
              </a:ext>
            </a:extLst>
          </p:cNvPr>
          <p:cNvSpPr txBox="1"/>
          <p:nvPr/>
        </p:nvSpPr>
        <p:spPr>
          <a:xfrm>
            <a:off x="757592" y="471097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لتِّلْفازُ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لْهاتِفُ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لذَّكِيُّ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444E81EA-0BAA-F782-7132-4A1498EC88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3649678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4781197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A6D9C-F2B8-9DBF-486D-C1E370972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BEB58-9B41-2370-0C94-592ECC27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E6F4738-4A4A-B76E-1B2D-F5292E7CC575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3238DE-893A-D2BB-163C-4C5B97B5E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7ADF64-6245-1C2D-0A6D-DCAC8FFEAA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CD014D-6134-F23E-FB03-FF26120898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07CFA1-5CF3-F9ED-0188-020D456D74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01D9A59-BEC8-DC77-744B-43C595CF40E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C27549-0DC9-9B2E-0921-C7B616FB4D2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5BD1A0-1138-A684-C6A5-4D0345029DA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76BA18-F157-70ED-282A-067A4B6F78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67CEAC-4FD2-C637-F094-026A8E737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 descr="Applaudissement GIFs | Tenor">
            <a:extLst>
              <a:ext uri="{FF2B5EF4-FFF2-40B4-BE49-F238E27FC236}">
                <a16:creationId xmlns:a16="http://schemas.microsoft.com/office/drawing/2014/main" id="{442EFD01-4E37-7875-D84F-35A8BD954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199" y="2512201"/>
            <a:ext cx="2581992" cy="258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929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503498" y="1777877"/>
            <a:ext cx="2667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الفن التشكيلي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الفن التشكيلي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564367" y="3883988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اَلْفَنُّ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ٱلتَّشْكيليُّ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44B5446-D938-10E0-A659-249505D8E25E}"/>
              </a:ext>
            </a:extLst>
          </p:cNvPr>
          <p:cNvSpPr txBox="1"/>
          <p:nvPr/>
        </p:nvSpPr>
        <p:spPr>
          <a:xfrm>
            <a:off x="639231" y="3883988"/>
            <a:ext cx="163596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اَلنَّحْتُ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CE4AF16-0FC0-34DA-AD30-744F5B31AB16}"/>
              </a:ext>
            </a:extLst>
          </p:cNvPr>
          <p:cNvSpPr txBox="1"/>
          <p:nvPr/>
        </p:nvSpPr>
        <p:spPr>
          <a:xfrm>
            <a:off x="3154827" y="3883988"/>
            <a:ext cx="163596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اَلزَّخْرَفَةُ</a:t>
            </a:r>
            <a:endParaRPr sz="4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الفن التشكيلي»؟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639662" y="3831905"/>
            <a:ext cx="786467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فَنٌّ يُعَبِّرُ فيهِ </a:t>
            </a:r>
            <a:r>
              <a:rPr lang="ar-MA" b="1" dirty="0" err="1">
                <a:solidFill>
                  <a:srgbClr val="424D7B"/>
                </a:solidFill>
              </a:rPr>
              <a:t>ٱلْفَنّانُ</a:t>
            </a:r>
            <a:r>
              <a:rPr lang="ar-MA" b="1" dirty="0">
                <a:solidFill>
                  <a:srgbClr val="424D7B"/>
                </a:solidFill>
              </a:rPr>
              <a:t> عَنْ أَفْكارِهِ </a:t>
            </a:r>
            <a:r>
              <a:rPr lang="ar-MA" b="1" dirty="0" err="1">
                <a:solidFill>
                  <a:srgbClr val="424D7B"/>
                </a:solidFill>
              </a:rPr>
              <a:t>بِٱلْأَلْوانِ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وَٱلْخُطوطِ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وَٱلْأَشْكالِ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اَلْفَنُّ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ٱلتَّشْكيليُّ</a:t>
            </a:r>
            <a:endParaRPr lang="ar-MA" b="1" dirty="0">
              <a:solidFill>
                <a:srgbClr val="C00000"/>
              </a:solidFill>
              <a:sym typeface="Sakkal Majalla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النحت»؟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639662" y="3831905"/>
            <a:ext cx="786467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فَنُّ تَشْكيلِ </a:t>
            </a:r>
            <a:r>
              <a:rPr lang="ar-MA" b="1" dirty="0" err="1">
                <a:solidFill>
                  <a:srgbClr val="424D7B"/>
                </a:solidFill>
              </a:rPr>
              <a:t>ٱلْمَوادِّ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كَٱلْحَجَرِ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وَٱلْخَشَبِ</a:t>
            </a:r>
            <a:r>
              <a:rPr lang="ar-MA" b="1" dirty="0">
                <a:solidFill>
                  <a:srgbClr val="424D7B"/>
                </a:solidFill>
              </a:rPr>
              <a:t> لِصُنْعِ تَماثيلَ وَأَشْكالٍ مُجَسَّمَةٍ. 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اَلنَّحْتُ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الزخرفة»؟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729009" y="3831905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فَنُّ تَزْيينِ </a:t>
            </a:r>
            <a:r>
              <a:rPr lang="ar-MA" b="1" dirty="0" err="1">
                <a:solidFill>
                  <a:srgbClr val="424D7B"/>
                </a:solidFill>
              </a:rPr>
              <a:t>ٱلْأَشْياءِ</a:t>
            </a:r>
            <a:r>
              <a:rPr lang="ar-MA" b="1" dirty="0">
                <a:solidFill>
                  <a:srgbClr val="424D7B"/>
                </a:solidFill>
              </a:rPr>
              <a:t> بِرُسومٍ وَنُقوشٍ جَميلَةٍ مُتَناسِقَةٍ. 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اَلزَّخْرَفَةُ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7DD4EE1-79BC-2A2A-C63A-726655EC2763}"/>
              </a:ext>
            </a:extLst>
          </p:cNvPr>
          <p:cNvSpPr txBox="1"/>
          <p:nvPr/>
        </p:nvSpPr>
        <p:spPr>
          <a:xfrm>
            <a:off x="5576893" y="3545785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اَلْفَنُّ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ٱلتَّشْكيليُّ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250D292-1AC0-72AC-ABCD-5AF342802EDB}"/>
              </a:ext>
            </a:extLst>
          </p:cNvPr>
          <p:cNvSpPr txBox="1"/>
          <p:nvPr/>
        </p:nvSpPr>
        <p:spPr>
          <a:xfrm>
            <a:off x="651757" y="3545785"/>
            <a:ext cx="163596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اَلنَّحْتُ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4E74BFB-444B-DA09-CA79-AB1584E7472E}"/>
              </a:ext>
            </a:extLst>
          </p:cNvPr>
          <p:cNvSpPr txBox="1"/>
          <p:nvPr/>
        </p:nvSpPr>
        <p:spPr>
          <a:xfrm>
            <a:off x="3167353" y="3545785"/>
            <a:ext cx="163596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اَلزَّخْرَفَةُ</a:t>
            </a:r>
            <a:endParaRPr sz="4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556D2565-8AD4-E679-8E20-0D8789D3D3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5831034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كراساتكم: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ص12. 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مقدمة النص والعناوين المكتوبة بخط مغاير،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D9630B-D4AE-5F87-203D-327AA7105C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166" y="1910953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6" name="Image 5" descr="Une image contenant texte, lettre, liv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4C00912-5A03-3BFC-1530-2B06EDA87E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4532" y="2133771"/>
            <a:ext cx="2641599" cy="3977581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5" name="Image 14" descr="Une image contenant texte, lettre, liv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B83B01-6D66-DDA2-A32F-937D51468D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97" y="2316651"/>
            <a:ext cx="2640717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الصفحة الأولى وتتممون قراءة النص. انتبهوا وضعوا أصابعكم تحت كل كلمة أقرؤها.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BA6427-51E2-B5F3-B7CF-8293766DD0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166" y="1910953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6" name="Image 15" descr="Une image contenant texte, lettre, liv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BFBCD32-7F46-41A5-8416-37B9CA2B27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4532" y="2133771"/>
            <a:ext cx="2641599" cy="3977581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8" name="Image 17" descr="Une image contenant texte, lettre, liv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E84A924-7C54-8CF7-93F7-9DC6C5A551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97" y="2316651"/>
            <a:ext cx="2640717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مستحضرا الضوابط التالية؟ 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D54986E-9B2A-A986-0D97-ECEF1821140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EC34190-824A-7302-C49F-0B3C2DF633CC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3AB845-57B4-869C-9E98-FED33124D486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18DAB8E-7949-68B8-26EF-CB36E591EE72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798C69F-267C-8BE0-BAB0-497002F1E4C3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F92263A2-576B-EA74-5924-5813B3A246FC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C883B7A-2FC8-1913-B086-75DED8949711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9B4666F-BD2F-9B5A-0914-5262127B2110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ٱلْأَدَواتُ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ٱلْبَسيطَةُ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ٱلَّتي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ٱسْتَخْدَمَها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ٱلْإِنْسانُ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ٱلْقَديمُ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ٱلتَّشْكيلِ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ٱلْفَنِّيِّ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أَيْنَ كانَ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ٱلْإِنْسانُ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ٱلْقَديمُ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يُمارِسُ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ٱلْفَنَّ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ٱلتَّشْكيلِيَّ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عَمَّ تَحَدَّثَ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ٱلْجُزْءُ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مِنَ ٱلنَّصُّ؟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مَا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ٱلنَّماذِجُ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ٱلْحَضارِيَّةُ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لِلْفَنِّ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ٱلتَّشْكيلِيِّ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ٱلَّتي قَدَّمَها ٱلنَّصُّ؟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FA376-4D86-0DFD-C8E5-1D18FF6D8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DFD72C-D379-DCC7-D364-6C7A66BF7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95FC4D-EAE6-ECEF-696D-47B010AF99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F4370D-205A-0E26-12BB-A5DF45647353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أَيْنَ كانَ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ٱلْفَراعِنَةُ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يُمارِسونَ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ٱلْفَنَّ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ٱلتَّشْكِيلِيَّ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بِحَسَبِ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F357AE-3B50-F584-56CC-1A539CAFFE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063A9B-B510-F570-5780-EEB2861FF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2CFCF-746A-E883-59D0-C7C1035857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C01969-1BAC-887D-03CE-2F5C4844E8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1E2AE4E-8960-3BEC-16B5-BC2D55A4EDB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FFB315-197A-E3EC-8698-DF2E481729E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1BA0BE-4C67-651B-56F7-13C2812B70C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F9FE33-F1E9-9A9D-9312-B47BAD53A13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5718645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BCEFA-F9A3-ECA6-EB20-43E6334AC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994D22-CE01-5034-D379-7401EC24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3AF603-2BAC-DC91-9016-79D173C0C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6FC8F7-32E1-B854-F575-8DD1EEF298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A3ECD3-BC3F-7E6E-C001-731BDED24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7662AE-695E-EB79-546E-E12E9CF49C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4A3C28-D0A0-9927-2CC3-B73DF4B1B4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2FA130-005F-AF8F-070F-C893F75A3CD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5717F-5CE8-0482-B05D-602B0FB170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F2D7BC-6351-9C01-91B9-04258853CD4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309AE1-2B9F-21A8-1A6D-6062BCF3ED6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419E44-2ABD-DFE2-75EA-33F5E5F7F1A5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عَمَّ تَحَدَّثَ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ٱلْجُزْءُ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ٱلثّالِثُ مِنَ ٱلنَّصُّ؟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633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42181-CCEE-E4B0-189F-B1480C3AE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DB577-6818-A808-BE95-398039BC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A7341F-89CC-0FCE-0590-FA96E689E6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FC7BC6F-37B2-F0DB-4F4D-96A5F61DC8F4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ٱلتِّقْنِيّاتُ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ٱلْحَديثَةُ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ٱلَّتي سَهَّلَتْ عَمَلَ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ٱلرَّسّامِ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B7803E-EE0E-14F7-0964-2476BB2B7B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8FCCA5-22F5-037E-FBBF-B4C5B46AA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10CDAA-E9E0-00D2-031D-FCFD3336DB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0A5897-01EE-8E60-9DB7-64662B3496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AD9041-CA7D-D853-0A13-76170A057AD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117A79-1970-3FDC-D617-1C640B99834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CDDB91-42B6-FD15-EA4D-BD1CF8865D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FEA4A-6097-EB20-2B77-190962006D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3783111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تَشْخيصٌ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اَلْمُعاصِرُ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خالِدَةٌ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يُحاكي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الفن التشكيلي(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E93DD5-2729-DED4-0A9D-DC25D6ECB8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166" y="1910953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6" name="Image 15" descr="Une image contenant texte, lettre, liv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6858FB7-C39E-0B31-0C38-4963E3254B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4532" y="2133771"/>
            <a:ext cx="2641599" cy="3977581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7" name="Image 16" descr="Une image contenant texte, lettre, liv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617030-A625-316D-C6CF-C492B9C193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97" y="2316651"/>
            <a:ext cx="2640717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50BA4-73D3-2AA3-69C2-541DBACA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D8A2E-CB75-1ED9-2124-236467DE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6A9741-8038-ADD5-170B-7FE4EAD77D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3EB853-0E3B-845E-2BD9-16DFA6F657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DB3D37-F8A9-EBAD-1AC2-2C180C50A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7DB4E6-8A2D-E1BC-A0C3-28E6AE880B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019B9B-B26A-17AB-DD01-3420CAE8D0C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4367EA-7F2E-4A3F-0981-AADE22DA123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551ACE-4190-9428-B580-5198C190A0C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72325-4AB0-C076-57B7-97526C3BF59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4906D7-C7D5-454A-C4EF-BD35B7E757A0}"/>
              </a:ext>
            </a:extLst>
          </p:cNvPr>
          <p:cNvSpPr/>
          <p:nvPr/>
        </p:nvSpPr>
        <p:spPr>
          <a:xfrm>
            <a:off x="652936" y="1913139"/>
            <a:ext cx="7343192" cy="427871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اِنْطِلاقاً مِنَ ٱلْكَلِماتِ ٱلْمَفاتيحِ أَوْ ما يَدُلُّ عَلَيْها؛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ٱلْإِجابَةَ في جُمْلَةٍ مُفيدَةٍ.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0E8D7F-3117-A44C-5D47-A35D2F2AB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22221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0A35-8811-9871-2EC1-EB322450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C9960-D71B-9F0D-2E46-8784C8E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627FE6-F8A4-6D14-27ED-111EE862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AFA8A5-2F2D-954D-A326-7E2284B7B6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625F96-A977-03E9-3CBA-086398326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81D1EF-F518-1068-6D9E-885452AB7C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0CD34E9-ECAC-8B71-DDB7-2A685C57BD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8B5FFC-7118-A2FA-6336-B8CCC6A442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3C31E5-B281-7426-3EAB-6B907C2C04A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D83883-A888-563A-2F1B-CA20BFEF1BD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BEC427-4154-F6EF-8D11-139A7C34119F}"/>
              </a:ext>
            </a:extLst>
          </p:cNvPr>
          <p:cNvSpPr/>
          <p:nvPr/>
        </p:nvSpPr>
        <p:spPr>
          <a:xfrm>
            <a:off x="586287" y="1671804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ٱلْكَلِماتِ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ٱلْمَعْلومَةَ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وَأَصوغُها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B962-0770-102A-152A-BDCC0A86DD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13296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الصفحة- 16-. أجيبوا على كراساتكم عن  أسئلة "أوظف الاستراتيجية لفهم النص".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1E6FA1DE-A94B-4967-7BF4-D3D42D4B89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8790" y="1514792"/>
            <a:ext cx="3416376" cy="5037102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698791" y="3860799"/>
            <a:ext cx="3416376" cy="22003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12B2A74C-FB18-F96A-9F80-0ACDF51107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790" y="1514792"/>
            <a:ext cx="3416376" cy="5037102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91FBBE-CE1F-6A89-5BB4-80D28CFC427F}"/>
              </a:ext>
            </a:extLst>
          </p:cNvPr>
          <p:cNvSpPr/>
          <p:nvPr/>
        </p:nvSpPr>
        <p:spPr>
          <a:xfrm>
            <a:off x="2698791" y="3860799"/>
            <a:ext cx="3416376" cy="22003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356320" y="1773578"/>
            <a:ext cx="7599680" cy="4832092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يُمارِسُ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ٱلإنْسانُ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ٱلْفَنَّ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ٱلتَّشْكيلِيَّ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لتَّعْبيرِ عَنْ أَحاسيسِهِ وَأَفْكارِهِ وَمُعْتَقَداتِهِ،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ولِ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لتَّواصُلِ مَعَ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ٱلآخَرِ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ٱلْإِنْسانُ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ٱلْقَديمُ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يُمارِسُ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ٱلْفَنَّ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ٱلتَّشْكيلِيَّ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ٱلْمَغاراتِ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وَٱلْكُهوفِ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وَعَلى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ٱلْجُلودِ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وَٱلْخَشَبِ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وَٱلصُّخورِ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يَدُلُّ عَلى أَنَّ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ٱلْفَنَّ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مُلازِمٌ لِلْإِنْسانِ م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نْذُ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ٱلْقِدَمِ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هُوَ:</a:t>
            </a: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عَثَرَ عَلَيْهِ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ٱلْعُلَماءُ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نُقوشٍ صَخْرِيَّةٍ، تَعودُ إِلى آلافِ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ٱلسّنينَ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اَلْعِبارَةُ: "سَعَتِ ٱلشُّعوبُ مُنْذُ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ٱلْقِدَمِ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أَشْكالٍ تَعْبيرِيَّةٍ - ...</a:t>
            </a: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ساهَمَتِ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ٱلتِّكْنولوجِيا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تَطْويرِ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ٱلتَّشْكيلِيِّ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بِتَوْفيرِ تِقْنِيّاتٍ وَأَساليبَ مُتَنَوِّعَةٍ، وَتَطْبيقاتٍ وَبَرامِجَ حَديثَةٍ سَهَّلَتْ عَمَلَ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وَمَنَحَتْهُ مِساحَةً أَكْبَرَ لِلتَّعْبيرِ عَنْ أَفْكارِهِ بِأَساليبَ مُتَقَدِّمَةٍ وَأَكْثَرَ دِقَّةً.</a:t>
            </a:r>
          </a:p>
          <a:p>
            <a:pPr algn="just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اَلْفَنُّ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ٱلتَّشْكيليُّ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سِمَةٌ مِنْ سِماتِ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ٱلْحَضارَةِ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عَبْرَ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ٱلزَّمَنِ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0FDCAB-1B62-8BEE-F6E9-9C7BEEFC4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9631" y="1980250"/>
            <a:ext cx="279209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33F647-6632-81E4-8E0F-198CA7683DCF}"/>
              </a:ext>
            </a:extLst>
          </p:cNvPr>
          <p:cNvSpPr/>
          <p:nvPr/>
        </p:nvSpPr>
        <p:spPr>
          <a:xfrm>
            <a:off x="3398035" y="2609626"/>
            <a:ext cx="2495284" cy="6120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18602</TotalTime>
  <Words>1813</Words>
  <Application>Microsoft Office PowerPoint</Application>
  <PresentationFormat>Affichage à l'écran (4:3)</PresentationFormat>
  <Paragraphs>370</Paragraphs>
  <Slides>56</Slides>
  <Notes>7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56</vt:i4>
      </vt:variant>
    </vt:vector>
  </HeadingPairs>
  <TitlesOfParts>
    <vt:vector size="86" baseType="lpstr">
      <vt:lpstr>Wingdings</vt:lpstr>
      <vt:lpstr>Sakkal Majalla</vt:lpstr>
      <vt:lpstr>Microsoft Uighur</vt:lpstr>
      <vt:lpstr>Modern Love</vt:lpstr>
      <vt:lpstr>Dosis ExtraBold</vt:lpstr>
      <vt:lpstr>Aptos Display</vt:lpstr>
      <vt:lpstr>Dosis</vt:lpstr>
      <vt:lpstr>Calibri</vt:lpstr>
      <vt:lpstr>Dosis Medium</vt:lpstr>
      <vt:lpstr>Arial</vt:lpstr>
      <vt:lpstr>Aptos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في هذه الحصة  ستتدربون على مقارنة شيئين وتحديد أوجه الاختلاف والتشابه بينهما.</vt:lpstr>
      <vt:lpstr>سأقرأ فقرة  تتحدث عن أوجه الاختلاف والتشابه بين المسرح والسينما.  (تعيين تلميذ لإعادة القراءة.)</vt:lpstr>
      <vt:lpstr>انتبهوا إلى الأساليب المكتوبة بلون أحمر. من يقرؤها؟</vt:lpstr>
      <vt:lpstr>استعينوا  بالأساليب التالية واستعدوا للتحدث باسترسال لتحديد أوجه الاختلاف والتشابه بين التلفاز والهاتف الذكي.</vt:lpstr>
      <vt:lpstr>من يتحدث بلغة سليمة للتعبير عن أوجه الاختلاف والتشابه بين التلفاز والهاتف الذكي.</vt:lpstr>
      <vt:lpstr>أحسنتم؟</vt:lpstr>
      <vt:lpstr>قراءة</vt:lpstr>
      <vt:lpstr> سندرس نصا بعنوان « الفن التشكيلي». سنبدأ بنشاط أستعد لفهم النص. </vt:lpstr>
      <vt:lpstr>هذه مفردات ستساعدكم على فهم النص.  من يقرأ ؟ </vt:lpstr>
      <vt:lpstr>من يقرأ معنى عبارة  «الفن التشكيلي»؟ ثم آخر  يحاول تركيبها في جملة مفيدة، أو يقدم أمثلة.</vt:lpstr>
      <vt:lpstr>من يقرأ معنى كلمة  «النحت»؟ ثم آخر  يحاول تركيبها في جملة مفيدة، أو يقدم أمثلة.</vt:lpstr>
      <vt:lpstr>من يقرأ معنى كلمة  «الزخرفة»؟ ثم آخر  يحاول تركيبها في جملة مفيدة، أو يقدم أمثلة.</vt:lpstr>
      <vt:lpstr>من يختار كلمة ويقدم معناها؟ </vt:lpstr>
      <vt:lpstr>حاولوا بشكل ثنائي بناء توقع حول مضمون النص من خلال العنوان والصور المرفقة به.</vt:lpstr>
      <vt:lpstr>من يقرأ التوقع؟  ما الذي جعلكما تتوقعان ذلك؟ </vt:lpstr>
      <vt:lpstr>خذوا كراساتكم: ص12. لاحظوا الصور واقرؤوا مقدمة النص والعناوين المكتوبة بخط مغاير، وتحققوا من توقعاتكم.</vt:lpstr>
      <vt:lpstr>من يقرأ توقعه؟ ثم يوضح لزملائه كيف تمكن من التحقق منه. </vt:lpstr>
      <vt:lpstr>سأقرأ الصفحة الأولى وتتممون قراءة النص. انتبهوا وضعوا أصابعكم تحت كل كلمة أقرؤها.</vt:lpstr>
      <vt:lpstr>من يقرأ مثلي مستحضرا الضوابط التالية؟ </vt:lpstr>
      <vt:lpstr>نجيب جماعة عن بعض أسئلة الفهم. من يجيب عن السؤال التالي؟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Présentation PowerPoint</vt:lpstr>
      <vt:lpstr>نواصل قراءة النص. من يقرأ 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نصحح جماعة. من يقرأ؟</vt:lpstr>
      <vt:lpstr>من يذكرنا بالخطوات التي نتبعها لاستنتاج  معلومات غير واردة بشكل مباشر في النص؟ </vt:lpstr>
      <vt:lpstr>نصحح جماعة. من يقرأ؟</vt:lpstr>
      <vt:lpstr> خذوا كراساتكم الصفحة- 16-. أجيبوا على كراساتكم عن  أسئلة "أوظف الاستراتيجية لفهم النص".</vt:lpstr>
      <vt:lpstr>نصحح.  من يحدد الكلمات المفاتيح التي ساعدته على فهم السؤال الأول  ثم يجيب عنه؟  (مناقشة الأجوبة ثم الانتقال إلى السؤال الموالي.)</vt:lpstr>
      <vt:lpstr>صححوا على كراستكم. 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234</cp:revision>
  <dcterms:created xsi:type="dcterms:W3CDTF">2023-09-20T21:35:22Z</dcterms:created>
  <dcterms:modified xsi:type="dcterms:W3CDTF">2026-01-31T21:15:32Z</dcterms:modified>
</cp:coreProperties>
</file>