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94"/>
  </p:notesMasterIdLst>
  <p:handoutMasterIdLst>
    <p:handoutMasterId r:id="rId95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450" r:id="rId30"/>
    <p:sldId id="2147482721" r:id="rId31"/>
    <p:sldId id="2147482457" r:id="rId32"/>
    <p:sldId id="2147482459" r:id="rId33"/>
    <p:sldId id="2147482460" r:id="rId34"/>
    <p:sldId id="2147482736" r:id="rId35"/>
    <p:sldId id="2147482573" r:id="rId36"/>
    <p:sldId id="2147482466" r:id="rId37"/>
    <p:sldId id="2147482628" r:id="rId38"/>
    <p:sldId id="2147482511" r:id="rId39"/>
    <p:sldId id="2147482513" r:id="rId40"/>
    <p:sldId id="2147482760" r:id="rId41"/>
    <p:sldId id="2147482761" r:id="rId42"/>
    <p:sldId id="2147482762" r:id="rId43"/>
    <p:sldId id="2147482763" r:id="rId44"/>
    <p:sldId id="2147482764" r:id="rId45"/>
    <p:sldId id="2147482765" r:id="rId46"/>
    <p:sldId id="2147482766" r:id="rId47"/>
    <p:sldId id="2147482767" r:id="rId48"/>
    <p:sldId id="2147482741" r:id="rId49"/>
    <p:sldId id="2147482748" r:id="rId50"/>
    <p:sldId id="2147482713" r:id="rId51"/>
    <p:sldId id="2147482524" r:id="rId52"/>
    <p:sldId id="2147482474" r:id="rId53"/>
    <p:sldId id="2147482475" r:id="rId54"/>
    <p:sldId id="2147482477" r:id="rId55"/>
    <p:sldId id="2147482726" r:id="rId56"/>
    <p:sldId id="2147482727" r:id="rId57"/>
    <p:sldId id="2147482768" r:id="rId58"/>
    <p:sldId id="2147482769" r:id="rId59"/>
    <p:sldId id="2147482728" r:id="rId60"/>
    <p:sldId id="2147482574" r:id="rId61"/>
    <p:sldId id="2147482452" r:id="rId62"/>
    <p:sldId id="2147482708" r:id="rId63"/>
    <p:sldId id="2147482485" r:id="rId64"/>
    <p:sldId id="2147482486" r:id="rId65"/>
    <p:sldId id="2147482770" r:id="rId66"/>
    <p:sldId id="2147482771" r:id="rId67"/>
    <p:sldId id="2147482489" r:id="rId68"/>
    <p:sldId id="2147482493" r:id="rId69"/>
    <p:sldId id="2147482494" r:id="rId70"/>
    <p:sldId id="2147482710" r:id="rId71"/>
    <p:sldId id="2147482495" r:id="rId72"/>
    <p:sldId id="2147482731" r:id="rId73"/>
    <p:sldId id="2147482732" r:id="rId74"/>
    <p:sldId id="2147482733" r:id="rId75"/>
    <p:sldId id="2147482750" r:id="rId76"/>
    <p:sldId id="2147482734" r:id="rId77"/>
    <p:sldId id="2147482752" r:id="rId78"/>
    <p:sldId id="2147482753" r:id="rId79"/>
    <p:sldId id="2147482496" r:id="rId80"/>
    <p:sldId id="2147482711" r:id="rId81"/>
    <p:sldId id="2147482772" r:id="rId82"/>
    <p:sldId id="2147482528" r:id="rId83"/>
    <p:sldId id="2147482712" r:id="rId84"/>
    <p:sldId id="2147482773" r:id="rId85"/>
    <p:sldId id="2147482500" r:id="rId86"/>
    <p:sldId id="2147482774" r:id="rId87"/>
    <p:sldId id="2147482704" r:id="rId88"/>
    <p:sldId id="2147482449" r:id="rId89"/>
    <p:sldId id="2147482735" r:id="rId90"/>
    <p:sldId id="2147482484" r:id="rId91"/>
    <p:sldId id="2147482705" r:id="rId92"/>
    <p:sldId id="2147482707" r:id="rId93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dern Love" panose="04090805081005020601" pitchFamily="82" charset="0"/>
      <p:regular r:id="rId102"/>
    </p:embeddedFont>
    <p:embeddedFont>
      <p:font typeface="Sakkal Majalla" panose="02000000000000000000" pitchFamily="2" charset="-78"/>
      <p:regular r:id="rId103"/>
      <p:bold r:id="rId10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0CECE"/>
    <a:srgbClr val="B1EDEA"/>
    <a:srgbClr val="565F88"/>
    <a:srgbClr val="CC0000"/>
    <a:srgbClr val="B5EEF2"/>
    <a:srgbClr val="56B64A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44" autoAdjust="0"/>
    <p:restoredTop sz="86433"/>
  </p:normalViewPr>
  <p:slideViewPr>
    <p:cSldViewPr snapToGrid="0">
      <p:cViewPr varScale="1">
        <p:scale>
          <a:sx n="75" d="100"/>
          <a:sy n="75" d="100"/>
        </p:scale>
        <p:origin x="844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8.fntdata"/><Relationship Id="rId108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5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 phldr="0"/>
      <dgm:spPr/>
      <dgm:t>
        <a:bodyPr/>
        <a:lstStyle/>
        <a:p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phldr="0"/>
      <dgm:spPr/>
      <dgm:t>
        <a:bodyPr/>
        <a:lstStyle/>
        <a:p>
          <a:endParaRPr lang="fr-FR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3D01E6C8-77A0-44C7-A3EC-5391242970A9}" type="pres">
      <dgm:prSet presAssocID="{8F3825B9-A8BA-4095-8052-5E99225B463D}" presName="circ1" presStyleLbl="vennNode1" presStyleIdx="0" presStyleCnt="2"/>
      <dgm:spPr/>
    </dgm:pt>
    <dgm:pt modelId="{790F938C-B25C-4DB9-B14D-4410BE5C2686}" type="pres">
      <dgm:prSet presAssocID="{8F3825B9-A8BA-4095-8052-5E99225B463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2E9D2A1-D5D5-43D0-8F51-47B389ECB35F}" type="pres">
      <dgm:prSet presAssocID="{256B9BE3-ECFE-43EE-B259-E00B91E3E61D}" presName="circ2" presStyleLbl="vennNode1" presStyleIdx="1" presStyleCnt="2"/>
      <dgm:spPr/>
    </dgm:pt>
    <dgm:pt modelId="{3F9842EA-E4BF-489C-8D8C-B434B1999507}" type="pres">
      <dgm:prSet presAssocID="{256B9BE3-ECFE-43EE-B259-E00B91E3E61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6A9A03-2EA7-48A5-B8AB-4DBD180ADAAE}" type="presOf" srcId="{256B9BE3-ECFE-43EE-B259-E00B91E3E61D}" destId="{D2E9D2A1-D5D5-43D0-8F51-47B389ECB35F}" srcOrd="0" destOrd="0" presId="urn:microsoft.com/office/officeart/2005/8/layout/venn1"/>
    <dgm:cxn modelId="{DD1AF062-FF02-41C0-9359-B28D548A6034}" type="presOf" srcId="{256B9BE3-ECFE-43EE-B259-E00B91E3E61D}" destId="{3F9842EA-E4BF-489C-8D8C-B434B1999507}" srcOrd="1" destOrd="0" presId="urn:microsoft.com/office/officeart/2005/8/layout/venn1"/>
    <dgm:cxn modelId="{B57F0A46-ED8A-4A01-BE4B-9FCFA3A961CC}" type="presOf" srcId="{8F3825B9-A8BA-4095-8052-5E99225B463D}" destId="{790F938C-B25C-4DB9-B14D-4410BE5C2686}" srcOrd="1" destOrd="0" presId="urn:microsoft.com/office/officeart/2005/8/layout/venn1"/>
    <dgm:cxn modelId="{24692A4A-9726-4BA1-9F0B-148FE778BF7B}" type="presOf" srcId="{8F3825B9-A8BA-4095-8052-5E99225B463D}" destId="{3D01E6C8-77A0-44C7-A3EC-5391242970A9}" srcOrd="0" destOrd="0" presId="urn:microsoft.com/office/officeart/2005/8/layout/venn1"/>
    <dgm:cxn modelId="{AFCACC5A-67AB-45F6-9F7A-DDA6E6973307}" srcId="{D65FE29C-7075-494E-8FCC-FB5AB120A458}" destId="{256B9BE3-ECFE-43EE-B259-E00B91E3E61D}" srcOrd="1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0" destOrd="0" parTransId="{F0236FE8-509A-441C-8CAE-67ACA0C177E2}" sibTransId="{49D7D5A1-E129-4655-97E8-91FDBBCF074B}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7A8E372B-6FCB-44BB-9633-2D08C0E392E5}" type="presParOf" srcId="{C28D35AC-4C91-49CF-930D-014412AB4C9E}" destId="{3D01E6C8-77A0-44C7-A3EC-5391242970A9}" srcOrd="0" destOrd="0" presId="urn:microsoft.com/office/officeart/2005/8/layout/venn1"/>
    <dgm:cxn modelId="{01C17D0C-78E5-41E6-903B-7E7874E33F67}" type="presParOf" srcId="{C28D35AC-4C91-49CF-930D-014412AB4C9E}" destId="{790F938C-B25C-4DB9-B14D-4410BE5C2686}" srcOrd="1" destOrd="0" presId="urn:microsoft.com/office/officeart/2005/8/layout/venn1"/>
    <dgm:cxn modelId="{4DF80532-94BB-408E-89FE-D75FB605FB3C}" type="presParOf" srcId="{C28D35AC-4C91-49CF-930D-014412AB4C9E}" destId="{D2E9D2A1-D5D5-43D0-8F51-47B389ECB35F}" srcOrd="2" destOrd="0" presId="urn:microsoft.com/office/officeart/2005/8/layout/venn1"/>
    <dgm:cxn modelId="{54C9616C-43C8-47FD-82BB-0349BE4C9082}" type="presParOf" srcId="{C28D35AC-4C91-49CF-930D-014412AB4C9E}" destId="{3F9842EA-E4BF-489C-8D8C-B434B1999507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3D01E6C8-77A0-44C7-A3EC-5391242970A9}" type="pres">
      <dgm:prSet presAssocID="{8F3825B9-A8BA-4095-8052-5E99225B463D}" presName="circ1" presStyleLbl="vennNode1" presStyleIdx="0" presStyleCnt="2"/>
      <dgm:spPr/>
    </dgm:pt>
    <dgm:pt modelId="{790F938C-B25C-4DB9-B14D-4410BE5C2686}" type="pres">
      <dgm:prSet presAssocID="{8F3825B9-A8BA-4095-8052-5E99225B463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2E9D2A1-D5D5-43D0-8F51-47B389ECB35F}" type="pres">
      <dgm:prSet presAssocID="{256B9BE3-ECFE-43EE-B259-E00B91E3E61D}" presName="circ2" presStyleLbl="vennNode1" presStyleIdx="1" presStyleCnt="2" custLinFactNeighborX="-2315" custLinFactNeighborY="-2677"/>
      <dgm:spPr/>
    </dgm:pt>
    <dgm:pt modelId="{3F9842EA-E4BF-489C-8D8C-B434B1999507}" type="pres">
      <dgm:prSet presAssocID="{256B9BE3-ECFE-43EE-B259-E00B91E3E61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6A9A03-2EA7-48A5-B8AB-4DBD180ADAAE}" type="presOf" srcId="{256B9BE3-ECFE-43EE-B259-E00B91E3E61D}" destId="{D2E9D2A1-D5D5-43D0-8F51-47B389ECB35F}" srcOrd="0" destOrd="0" presId="urn:microsoft.com/office/officeart/2005/8/layout/venn1"/>
    <dgm:cxn modelId="{DD1AF062-FF02-41C0-9359-B28D548A6034}" type="presOf" srcId="{256B9BE3-ECFE-43EE-B259-E00B91E3E61D}" destId="{3F9842EA-E4BF-489C-8D8C-B434B1999507}" srcOrd="1" destOrd="0" presId="urn:microsoft.com/office/officeart/2005/8/layout/venn1"/>
    <dgm:cxn modelId="{B57F0A46-ED8A-4A01-BE4B-9FCFA3A961CC}" type="presOf" srcId="{8F3825B9-A8BA-4095-8052-5E99225B463D}" destId="{790F938C-B25C-4DB9-B14D-4410BE5C2686}" srcOrd="1" destOrd="0" presId="urn:microsoft.com/office/officeart/2005/8/layout/venn1"/>
    <dgm:cxn modelId="{24692A4A-9726-4BA1-9F0B-148FE778BF7B}" type="presOf" srcId="{8F3825B9-A8BA-4095-8052-5E99225B463D}" destId="{3D01E6C8-77A0-44C7-A3EC-5391242970A9}" srcOrd="0" destOrd="0" presId="urn:microsoft.com/office/officeart/2005/8/layout/venn1"/>
    <dgm:cxn modelId="{AFCACC5A-67AB-45F6-9F7A-DDA6E6973307}" srcId="{D65FE29C-7075-494E-8FCC-FB5AB120A458}" destId="{256B9BE3-ECFE-43EE-B259-E00B91E3E61D}" srcOrd="1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0" destOrd="0" parTransId="{F0236FE8-509A-441C-8CAE-67ACA0C177E2}" sibTransId="{49D7D5A1-E129-4655-97E8-91FDBBCF074B}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7A8E372B-6FCB-44BB-9633-2D08C0E392E5}" type="presParOf" srcId="{C28D35AC-4C91-49CF-930D-014412AB4C9E}" destId="{3D01E6C8-77A0-44C7-A3EC-5391242970A9}" srcOrd="0" destOrd="0" presId="urn:microsoft.com/office/officeart/2005/8/layout/venn1"/>
    <dgm:cxn modelId="{01C17D0C-78E5-41E6-903B-7E7874E33F67}" type="presParOf" srcId="{C28D35AC-4C91-49CF-930D-014412AB4C9E}" destId="{790F938C-B25C-4DB9-B14D-4410BE5C2686}" srcOrd="1" destOrd="0" presId="urn:microsoft.com/office/officeart/2005/8/layout/venn1"/>
    <dgm:cxn modelId="{4DF80532-94BB-408E-89FE-D75FB605FB3C}" type="presParOf" srcId="{C28D35AC-4C91-49CF-930D-014412AB4C9E}" destId="{D2E9D2A1-D5D5-43D0-8F51-47B389ECB35F}" srcOrd="2" destOrd="0" presId="urn:microsoft.com/office/officeart/2005/8/layout/venn1"/>
    <dgm:cxn modelId="{54C9616C-43C8-47FD-82BB-0349BE4C9082}" type="presParOf" srcId="{C28D35AC-4C91-49CF-930D-014412AB4C9E}" destId="{3F9842EA-E4BF-489C-8D8C-B434B1999507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3D01E6C8-77A0-44C7-A3EC-5391242970A9}" type="pres">
      <dgm:prSet presAssocID="{8F3825B9-A8BA-4095-8052-5E99225B463D}" presName="circ1" presStyleLbl="vennNode1" presStyleIdx="0" presStyleCnt="2"/>
      <dgm:spPr/>
    </dgm:pt>
    <dgm:pt modelId="{790F938C-B25C-4DB9-B14D-4410BE5C2686}" type="pres">
      <dgm:prSet presAssocID="{8F3825B9-A8BA-4095-8052-5E99225B463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2E9D2A1-D5D5-43D0-8F51-47B389ECB35F}" type="pres">
      <dgm:prSet presAssocID="{256B9BE3-ECFE-43EE-B259-E00B91E3E61D}" presName="circ2" presStyleLbl="vennNode1" presStyleIdx="1" presStyleCnt="2" custLinFactNeighborX="-2315" custLinFactNeighborY="-2677"/>
      <dgm:spPr/>
    </dgm:pt>
    <dgm:pt modelId="{3F9842EA-E4BF-489C-8D8C-B434B1999507}" type="pres">
      <dgm:prSet presAssocID="{256B9BE3-ECFE-43EE-B259-E00B91E3E61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6A9A03-2EA7-48A5-B8AB-4DBD180ADAAE}" type="presOf" srcId="{256B9BE3-ECFE-43EE-B259-E00B91E3E61D}" destId="{D2E9D2A1-D5D5-43D0-8F51-47B389ECB35F}" srcOrd="0" destOrd="0" presId="urn:microsoft.com/office/officeart/2005/8/layout/venn1"/>
    <dgm:cxn modelId="{DD1AF062-FF02-41C0-9359-B28D548A6034}" type="presOf" srcId="{256B9BE3-ECFE-43EE-B259-E00B91E3E61D}" destId="{3F9842EA-E4BF-489C-8D8C-B434B1999507}" srcOrd="1" destOrd="0" presId="urn:microsoft.com/office/officeart/2005/8/layout/venn1"/>
    <dgm:cxn modelId="{B57F0A46-ED8A-4A01-BE4B-9FCFA3A961CC}" type="presOf" srcId="{8F3825B9-A8BA-4095-8052-5E99225B463D}" destId="{790F938C-B25C-4DB9-B14D-4410BE5C2686}" srcOrd="1" destOrd="0" presId="urn:microsoft.com/office/officeart/2005/8/layout/venn1"/>
    <dgm:cxn modelId="{24692A4A-9726-4BA1-9F0B-148FE778BF7B}" type="presOf" srcId="{8F3825B9-A8BA-4095-8052-5E99225B463D}" destId="{3D01E6C8-77A0-44C7-A3EC-5391242970A9}" srcOrd="0" destOrd="0" presId="urn:microsoft.com/office/officeart/2005/8/layout/venn1"/>
    <dgm:cxn modelId="{AFCACC5A-67AB-45F6-9F7A-DDA6E6973307}" srcId="{D65FE29C-7075-494E-8FCC-FB5AB120A458}" destId="{256B9BE3-ECFE-43EE-B259-E00B91E3E61D}" srcOrd="1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0" destOrd="0" parTransId="{F0236FE8-509A-441C-8CAE-67ACA0C177E2}" sibTransId="{49D7D5A1-E129-4655-97E8-91FDBBCF074B}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7A8E372B-6FCB-44BB-9633-2D08C0E392E5}" type="presParOf" srcId="{C28D35AC-4C91-49CF-930D-014412AB4C9E}" destId="{3D01E6C8-77A0-44C7-A3EC-5391242970A9}" srcOrd="0" destOrd="0" presId="urn:microsoft.com/office/officeart/2005/8/layout/venn1"/>
    <dgm:cxn modelId="{01C17D0C-78E5-41E6-903B-7E7874E33F67}" type="presParOf" srcId="{C28D35AC-4C91-49CF-930D-014412AB4C9E}" destId="{790F938C-B25C-4DB9-B14D-4410BE5C2686}" srcOrd="1" destOrd="0" presId="urn:microsoft.com/office/officeart/2005/8/layout/venn1"/>
    <dgm:cxn modelId="{4DF80532-94BB-408E-89FE-D75FB605FB3C}" type="presParOf" srcId="{C28D35AC-4C91-49CF-930D-014412AB4C9E}" destId="{D2E9D2A1-D5D5-43D0-8F51-47B389ECB35F}" srcOrd="2" destOrd="0" presId="urn:microsoft.com/office/officeart/2005/8/layout/venn1"/>
    <dgm:cxn modelId="{54C9616C-43C8-47FD-82BB-0349BE4C9082}" type="presParOf" srcId="{C28D35AC-4C91-49CF-930D-014412AB4C9E}" destId="{3F9842EA-E4BF-489C-8D8C-B434B1999507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 rtl="0"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 rtl="0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1E6C8-77A0-44C7-A3EC-5391242970A9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1030813" y="478478"/>
        <a:ext cx="2286488" cy="3030362"/>
      </dsp:txXfrm>
    </dsp:sp>
    <dsp:sp modelId="{D2E9D2A1-D5D5-43D0-8F51-47B389ECB35F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1E6C8-77A0-44C7-A3EC-5391242970A9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1030813" y="478478"/>
        <a:ext cx="2286488" cy="3030362"/>
      </dsp:txXfrm>
    </dsp:sp>
    <dsp:sp modelId="{D2E9D2A1-D5D5-43D0-8F51-47B389ECB35F}">
      <dsp:nvSpPr>
        <dsp:cNvPr id="0" name=""/>
        <dsp:cNvSpPr/>
      </dsp:nvSpPr>
      <dsp:spPr>
        <a:xfrm>
          <a:off x="3243360" y="0"/>
          <a:ext cx="3965627" cy="396562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4368741" y="467632"/>
        <a:ext cx="2286488" cy="3030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1E6C8-77A0-44C7-A3EC-5391242970A9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1030813" y="478478"/>
        <a:ext cx="2286488" cy="3030362"/>
      </dsp:txXfrm>
    </dsp:sp>
    <dsp:sp modelId="{D2E9D2A1-D5D5-43D0-8F51-47B389ECB35F}">
      <dsp:nvSpPr>
        <dsp:cNvPr id="0" name=""/>
        <dsp:cNvSpPr/>
      </dsp:nvSpPr>
      <dsp:spPr>
        <a:xfrm>
          <a:off x="3243360" y="0"/>
          <a:ext cx="3965627" cy="396562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4368741" y="467632"/>
        <a:ext cx="2286488" cy="30303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9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1.png"/><Relationship Id="rId7" Type="http://schemas.openxmlformats.org/officeDocument/2006/relationships/diagramData" Target="../diagrams/data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1.png"/><Relationship Id="rId7" Type="http://schemas.openxmlformats.org/officeDocument/2006/relationships/diagramData" Target="../diagrams/data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2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1.png"/><Relationship Id="rId7" Type="http://schemas.openxmlformats.org/officeDocument/2006/relationships/diagramData" Target="../diagrams/data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3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11.png"/><Relationship Id="rId7" Type="http://schemas.openxmlformats.org/officeDocument/2006/relationships/diagramData" Target="../diagrams/data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4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11.png"/><Relationship Id="rId7" Type="http://schemas.openxmlformats.org/officeDocument/2006/relationships/diagramData" Target="../diagrams/data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5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11.png"/><Relationship Id="rId7" Type="http://schemas.openxmlformats.org/officeDocument/2006/relationships/diagramData" Target="../diagrams/data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6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1.png"/><Relationship Id="rId7" Type="http://schemas.openxmlformats.org/officeDocument/2006/relationships/diagramData" Target="../diagrams/data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7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11.png"/><Relationship Id="rId7" Type="http://schemas.openxmlformats.org/officeDocument/2006/relationships/diagramData" Target="../diagrams/data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8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12.png"/><Relationship Id="rId7" Type="http://schemas.openxmlformats.org/officeDocument/2006/relationships/diagramData" Target="../diagrams/data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11" Type="http://schemas.microsoft.com/office/2007/relationships/diagramDrawing" Target="../diagrams/drawing9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2E2EB4-0FD3-22EB-EAB4-1626DC82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 (60)د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مخطط فن </a:t>
            </a:r>
            <a:r>
              <a:rPr lang="fr-FR" sz="1600" b="1" dirty="0" err="1">
                <a:cs typeface="Microsoft Uighur" panose="02000000000000000000" pitchFamily="2" charset="-78"/>
              </a:rPr>
              <a:t>venn</a:t>
            </a:r>
            <a:r>
              <a:rPr lang="ar-MA" sz="1600" b="1" dirty="0"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يوم ثقافي في مدرستنا.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مخطط فن لتوليد وتنظيم مفردات جديدة.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31"/>
            <a:ext cx="6696000" cy="1156673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05360" y="3093907"/>
              <a:ext cx="4934784" cy="639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يوم ثقافي في مدرستنا" 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بضوابط القراءة بطلاقة؟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5AB0A5-1A47-A936-7751-55B86D44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7EF47-37A2-3BD6-4C71-5243262EB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E27F6B-30E4-B717-62C6-344B6B421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99CFCA-DC1E-92C8-3BEF-C994BA9250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9EC7EB-E81F-B330-F5E6-F8383E331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CB0AB-B385-BD3A-5EAB-8616137019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E7178-F580-DF63-046B-688B3339D6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E4BCA-1CCB-5F68-BE31-F1C8B4184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F6BE5EA-6AFE-8539-F53F-030BA9626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2EC9A58-B18B-5594-F896-F6016BB76C39}"/>
              </a:ext>
            </a:extLst>
          </p:cNvPr>
          <p:cNvSpPr/>
          <p:nvPr/>
        </p:nvSpPr>
        <p:spPr>
          <a:xfrm>
            <a:off x="2117678" y="2884715"/>
            <a:ext cx="4908643" cy="1240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7F95-9352-B0FD-0849-4E875EF9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3F4D4-03A3-12BB-D45B-65F6562F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AB60CD-2683-0438-14EF-713E6498A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1CCE3E-8366-CC3C-D131-4DCE9979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1A79CB-90CC-3FF0-7F69-6EECCDF868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2DD026-64EC-E131-28A1-D1F7C0C8D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1E7693-6E54-B96F-9022-A24C035195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8E4C9E-3EB1-6797-DFD9-101D50F257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EB5F98-D055-CF62-A23C-651FAF4BD1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487061-240C-8E71-BC44-6EFE1EBF65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5D304B-9D34-FFD5-439A-C7671DFBB0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D8673-ED1B-4118-9A57-7859DFA77F0C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F69EA97-B92F-4C57-E7CF-4174AED11630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65D209F-4306-5723-9027-FDFA4604FA81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FDA6564-5949-CC33-4A4D-810BDE122FB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9F31B6-CE8F-619A-9730-CF8E8A0A9459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C4F2633-F20F-F55E-8A22-4571140D5582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EC05010-ED6F-EB4F-4BEE-289CB811FB8D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E87BB07-ADA2-45C4-F1C7-8190E25CCB9A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5337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بدون أخطاء. الفائز من قرأ النص دون أي خطأ.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6D5D5D-EC1D-AA47-590A-8CEF1E5F994F}"/>
              </a:ext>
            </a:extLst>
          </p:cNvPr>
          <p:cNvSpPr txBox="1"/>
          <p:nvPr/>
        </p:nvSpPr>
        <p:spPr>
          <a:xfrm>
            <a:off x="456717" y="1920227"/>
            <a:ext cx="8082916" cy="452431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اَلسّينِما نافِذَةٌ سِحْرِيَّةٌ تَأْخُذُنا في رِحْلاتٍ لا تَنْتَهي عَبْرَ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وَٱلْمَكانِ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تَمْتَزِجُ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ٱلصّورَةُ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بِٱلصَّوْتِ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لِتَخْلُقَ عَوالِمَ نابِضَةً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بِٱلْحَياةِ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مُنْذُ وِلادَتِها في أَواخِرِ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ٱلْقَرْنِ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عَشَرَ، سَحَرَتِ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وَأَصْبَحَتْ مِرْآةً تَعْكِسُ أَحْلامَ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وَتَفاصيلَ واقِعِهِمْ.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تَتَجَلّى رَوْعَةُ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ٱلسّينِما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تَنْقُلُنا إِلى أَبْعادٍ مُخْتَلِفَةٍ، فَهُناكَ أَفْلامٌ تَرْوي أَحْداثاً تاريخِيَّةً، وَأُخْرى تَأْخُذُنا في مُغامَراتٍ خَيالِيَّةٍ، بَيْنَما يُسَلِّطُ بَعْضُها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ٱلضَّوْءَ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قَضايا إِنْسانِيَّةٍ مُؤَثِّرَةٍ. وَمَعَ تَطَوُّرِ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ٱلتِّكْنولوجِيا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لَمْ تَعُدْ مُشاهَدَةُ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مُقْتَصِرَةً عَلى دورِ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ٱلسّينِما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أَصْبَحَتْ في مُتَناوَلِ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شاشاتِ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ٱلتِّلْفازِ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وَٱلْمِنَصّاتِ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جَعَلَ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ٱلسّابِعَ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أَكْثَرَ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ٱنْتِشاراً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وَتَأْثيراً في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5504EF-305E-E3C4-297B-E8F65A96B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3E1E7-AB75-447F-6949-5FC6E3F5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B18352-6608-5433-B8E4-2C704A6B94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06E08-2B9D-2941-D450-8D0C7074C8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F42533-67F9-F0B8-276C-595B5E723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ED2971-47F4-5856-675A-1F9540F195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38F0B3-F352-C129-944C-F393BC7030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E58311-B584-0EA2-559E-18C6096843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A65A2AE-AACE-E74A-261C-C6937FCFB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3AF163B-7258-4A16-95EB-EA3215EC39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أجيبوا عن السؤال التالي على دفاتر البحث.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71F7F0-9C25-08BA-4B7E-515BD1BDF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AA29F7-EB87-62C8-3EA8-847335DCC123}"/>
              </a:ext>
            </a:extLst>
          </p:cNvPr>
          <p:cNvSpPr txBox="1"/>
          <p:nvPr/>
        </p:nvSpPr>
        <p:spPr>
          <a:xfrm>
            <a:off x="556826" y="5386911"/>
            <a:ext cx="8030347" cy="8512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ٱلَّذي أَسْهَمَ في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ٱلسّينِما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واسِعٍ؟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FFB1D0-56D9-2C6D-0065-61C66AE73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C5BD1-53C2-5DCE-6522-660D0A905B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6D09CE-2D4D-0CDC-9245-18DA85A65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F6A8F-B118-0970-7D78-EC660127D9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ABD3F-C151-06A3-4FD3-9BD09DD64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669AD-0CB8-9F03-7D9C-A231E45BE7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FF794E-52EE-76ED-FB9D-A0C287AFFD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350AB-293C-574B-B596-0F244C508D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7741B5-1920-005D-2775-A37CD1C9F029}"/>
              </a:ext>
            </a:extLst>
          </p:cNvPr>
          <p:cNvSpPr txBox="1"/>
          <p:nvPr/>
        </p:nvSpPr>
        <p:spPr>
          <a:xfrm>
            <a:off x="482956" y="2215783"/>
            <a:ext cx="8030438" cy="2755344"/>
          </a:xfrm>
          <a:prstGeom prst="roundRect">
            <a:avLst>
              <a:gd name="adj" fmla="val 6229"/>
            </a:avLst>
          </a:prstGeom>
          <a:noFill/>
          <a:ln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اَلسّينِما نافِذَةٌ سِحْرِيَّةٌ تَأْخُذُنا في رِحْلاتٍ لا تَنْتَهي عَبْرَ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وَٱلْمَكانِ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تَمْتَزِجُ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ٱلصّورَةُ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بِٱلصَّوْتِ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لِتَخْلُقَ عَوالِمَ نابِضَةً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بِٱلْحَياةِ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مُنْذُ وِلادَتِها في أَواخِرِ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عَشَرَ، سَحَرَتِ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وَأَصْبَحَتْ مِرْآةً تَعْكِسُ أَحْلامَ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وَتَفاصيلَ واقِعِهِمْ.</a:t>
            </a:r>
          </a:p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تَتَجَلّى رَوْعَةُ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ٱلسّينِما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تَنْقُلُنا إِلى أَبْعادٍ مُخْتَلِفَةٍ، فَهُناكَ أَفْلامٌ تَرْوي أَحْداثاً تاريخِيَّةً، وَأُخْرى تَأْخُذُنا في مُغامَراتٍ خَيالِيَّةٍ، بَيْنَما يُسَلِّطُ بَعْضُها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ٱلضَّوْءَ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قَضايا إِنْسانِيَّةٍ مُؤَثِّرَةٍ. وَمَعَ تَطَوُّرِ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ٱلتِّكْنولوجِيا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لَمْ تَعُدْ مُشاهَدَةُ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مُقْتَصِرَةً عَلى دورِ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ٱلسّينِما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أَصْبَحَتْ في مُتَناوَلِ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شاشاتِ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ٱلتِّلْفازِ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وَٱلْمِنَصّاتِ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جَعَلَ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ٱلسّابِعَ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أَكْثَرَ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ٱنْتِشاراً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وَتَأْثيراً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3BC706-DDCB-622D-66D7-5D66A10A4611}"/>
              </a:ext>
            </a:extLst>
          </p:cNvPr>
          <p:cNvSpPr txBox="1"/>
          <p:nvPr/>
        </p:nvSpPr>
        <p:spPr>
          <a:xfrm>
            <a:off x="737048" y="3256554"/>
            <a:ext cx="7522253" cy="91940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ٱلَّذي أَسْهَمَ في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ٱلسّينِما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واسِعٍ؟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مخطط فن </a:t>
            </a:r>
            <a:r>
              <a:rPr lang="fr-FR" sz="2800" b="1" dirty="0" err="1">
                <a:cs typeface="Microsoft Uighur" panose="02000000000000000000" pitchFamily="2" charset="-78"/>
              </a:rPr>
              <a:t>venn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مخطط فِنْ وستتعلمون كيف توظفونه في توليد وتنظيم المفردات 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1135794" y="1624721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</a:t>
            </a:r>
            <a:r>
              <a:rPr lang="fr-FR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B178FC3-CC55-D0F8-C1FB-D94F7AB05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38" y="3805696"/>
            <a:ext cx="6610183" cy="210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بمخطط فن </a:t>
            </a:r>
            <a:r>
              <a:rPr lang="fr-FR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venn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بِمُخَطَّطِ فِنْ </a:t>
            </a:r>
            <a:r>
              <a:rPr lang="fr-FR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B607674-489D-780C-7945-386D0ABB8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315" y="3805696"/>
            <a:ext cx="6610183" cy="210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694944" y="2485973"/>
            <a:ext cx="7882992" cy="286035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هُوَ رَسْمٌ يُساعِدُني  عَلى تَنْظيمِ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بِمُفْرَدَتَيْنِ، وَذلِكَ بِتَحْديدِ ٱلْمُشْتَرَكِ بَيْنَهُما وتَمْييزِ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ٱلْخاصِّ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بِكُلٍّ مِنْهُما.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سأوظف مخطط فن لتنظيم المعجم المشترك بين "الهاتف الذكي " و"التلفاز"  وما يميز كلا منهما.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9DA1E4-45F7-03DF-FCBC-3643EC6CC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E585CE-E8EA-073D-B091-80DC94A2AEAF}"/>
              </a:ext>
            </a:extLst>
          </p:cNvPr>
          <p:cNvSpPr/>
          <p:nvPr/>
        </p:nvSpPr>
        <p:spPr>
          <a:xfrm>
            <a:off x="954858" y="2850203"/>
            <a:ext cx="2331040" cy="10684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58AF28-ECBF-F9E2-A68B-1B683ED3FE99}"/>
              </a:ext>
            </a:extLst>
          </p:cNvPr>
          <p:cNvSpPr/>
          <p:nvPr/>
        </p:nvSpPr>
        <p:spPr>
          <a:xfrm>
            <a:off x="5858103" y="2850203"/>
            <a:ext cx="2039367" cy="10684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2A18-0B6A-AD3B-00A1-B4E2B5C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09CA6-7498-A421-D589-3B26C8BD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أرسم المخطط وأكتب المفردتين في الإطارين.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CCC3A7-47E0-F98C-1F6E-3881E75528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93370-DA5D-A5E4-7C9E-D1F1A2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CAA95-48A1-31B9-AF2C-5103B95C33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EDB27-D4F6-3B86-A802-525D102B18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72B07-D120-F2E1-2C82-5B878029C8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1F230-481D-7265-A1A5-6A0BF69A52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917972-B9C7-96DE-0208-FA6DEF131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76512-CF24-10D9-FC5E-4B0ECF48E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0A6FF1-D0E5-56F9-043D-8FC72F7BFA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1640008-3507-9126-B3EB-380F51E054E4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854A06-704A-C99C-F06C-D2D13ECDB6FE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5B97BED-5496-6930-3D14-F2588E814F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089123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07426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92338-0EEA-7EDF-48F4-E177A373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1A59C-8F47-D6B8-313A-B0755980A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أحدد  الأشياء التي تميز التلفاز عن الهاتف الذكي.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6C463F-B38B-4FC8-DB54-145C01FF3C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03A5D0-7B78-9335-8AE6-F6750738E5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D9FA27-58C0-7747-13E8-1F91A6BD1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3AF25D-9F20-AA90-2B19-55748EA899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FFA84D-474A-7E8A-30B9-C225E2A2EA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5CFA02-0E39-B852-04CE-430614982E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D7827A-EE42-0004-089F-BF2B745C1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4C0BBB-C607-1F81-7F71-D5094AD9D3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BEA7E-7B2F-AC7D-8CA7-86B3B16CA6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115F384-C8DD-9DE5-B566-B97BC5D3D368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09DC7E-5AE1-9CC9-EA43-E57F31C7A856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3C383043-3999-E704-A891-62D9A84C4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374643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55D75167-89E8-9194-19A8-460CB989893E}"/>
              </a:ext>
            </a:extLst>
          </p:cNvPr>
          <p:cNvSpPr txBox="1"/>
          <p:nvPr/>
        </p:nvSpPr>
        <p:spPr>
          <a:xfrm>
            <a:off x="5350178" y="3848892"/>
            <a:ext cx="2313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47511570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138B9-2A24-90D7-74B0-686716F65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86BCB-58D0-88FD-63E2-CB4084266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أحدد الأشياء التي تميز الهاتف الذكي عن التلفاز.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CA505F-93F1-88EA-A9CE-B70579681A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7DE7DD-1CDD-D4FB-85AE-4539C1D0C5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AA2D02-6A03-634C-A154-81EF69DEB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8DF4F6-2B03-E35F-E085-EC10E2683B9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36EC47-ACBD-6D89-F6E2-63F23AF63E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59D1B1-0F43-079B-2681-423525652A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45733E0-C88C-018F-70D2-86BDD93DB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E22DFE-E658-74C1-605C-9CD05C5A4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ADF9A3-1F99-995E-8A4E-61079DA0EF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B3868C-133C-8BE8-0115-F2D97F4BDD8C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BE8C4CE-DAA0-D32F-4BE9-3F7188755D7A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672AF1AF-F4E7-F39B-339C-91C91C7655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379891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F549429B-2D70-8136-837E-99FDFC38F43D}"/>
              </a:ext>
            </a:extLst>
          </p:cNvPr>
          <p:cNvSpPr txBox="1"/>
          <p:nvPr/>
        </p:nvSpPr>
        <p:spPr>
          <a:xfrm>
            <a:off x="5350178" y="3848892"/>
            <a:ext cx="2313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20B3D0-7233-00FB-DF47-0F260A4B6633}"/>
              </a:ext>
            </a:extLst>
          </p:cNvPr>
          <p:cNvSpPr txBox="1"/>
          <p:nvPr/>
        </p:nvSpPr>
        <p:spPr>
          <a:xfrm>
            <a:off x="1075616" y="3848892"/>
            <a:ext cx="23645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</p:txBody>
      </p:sp>
    </p:spTree>
    <p:extLst>
      <p:ext uri="{BB962C8B-B14F-4D97-AF65-F5344CB8AC3E}">
        <p14:creationId xmlns:p14="http://schemas.microsoft.com/office/powerpoint/2010/main" val="340351914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81C2-CB69-4B12-E38B-EE5B4A8F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4649D-F3FD-F24D-D15B-EA7D6589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رابعا، أحدد الأشياء المشتركة بين الهاتف الذكي والتلفاز.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94F72A-E49E-7532-052F-A174ED20A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FB8B60-FF1D-FF08-0D42-67E3F3CFA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E4DDEA-CC34-A54C-8A4B-9059800A0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A5CAED-A421-E150-337E-C60A4E7940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216140-E5AD-8D7C-B012-951CF0D998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3FF732-7BF4-B172-B8C3-CE04E4C9F1E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5884FFF-1CD5-07B6-BB55-7445612D4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38CFA7-9AFB-20D9-A218-A1D7997C6C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1F8F97-1AB8-A5F6-797F-FA4A79DD2E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8D21491-865D-8B29-38A7-04A06637FA55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A715A2-8284-BD68-99AD-E67C08B630DA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06383260-55C0-4C58-36A1-6D198690E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671162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BA23457A-A552-F885-140B-F1981024F2BA}"/>
              </a:ext>
            </a:extLst>
          </p:cNvPr>
          <p:cNvSpPr txBox="1"/>
          <p:nvPr/>
        </p:nvSpPr>
        <p:spPr>
          <a:xfrm>
            <a:off x="5350178" y="3848892"/>
            <a:ext cx="2313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2E88E1-D922-F194-3AA5-EF3A7A181FE1}"/>
              </a:ext>
            </a:extLst>
          </p:cNvPr>
          <p:cNvSpPr txBox="1"/>
          <p:nvPr/>
        </p:nvSpPr>
        <p:spPr>
          <a:xfrm>
            <a:off x="1075616" y="3848892"/>
            <a:ext cx="23645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ٱلْبَطّارِيَّةُ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840759A-88DA-13B9-47C8-83597567743D}"/>
              </a:ext>
            </a:extLst>
          </p:cNvPr>
          <p:cNvSpPr txBox="1"/>
          <p:nvPr/>
        </p:nvSpPr>
        <p:spPr>
          <a:xfrm>
            <a:off x="3931882" y="3764604"/>
            <a:ext cx="1223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</p:txBody>
      </p:sp>
    </p:spTree>
    <p:extLst>
      <p:ext uri="{BB962C8B-B14F-4D97-AF65-F5344CB8AC3E}">
        <p14:creationId xmlns:p14="http://schemas.microsoft.com/office/powerpoint/2010/main" val="1934921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1F36-6FDC-41D4-CBC3-93B6EA3E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FC1563-D10B-FC85-2505-0ADA42ED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يضيف مفردات أخرى تميز التلفاز عن الهاتف الذكي؟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25DB6A-336A-C928-7CAA-E64B597CFF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24D057-52C5-EB5E-1F2C-4D3DE13FA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2A0802-B964-998B-1F0E-82CB2CF5B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67A12A-3D31-CDD0-24AE-D482CCC5BA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C10AC7-1DE7-0FF3-ABFD-3DC7951BB2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310F3-2FF5-0823-5B06-3A4CED1F63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2F3A21-0317-D2F8-85E1-13BBB2F59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0610-805C-0478-1E67-B9A588772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EA9712-7836-2ED6-5A4D-5BD12C1B04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7D29F16-DC64-E860-EB52-8296EB450C0B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BA08C2C-100F-45B7-DCF9-5F2BCA462BAB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5676D55E-98C6-4546-A1E3-DEF424DD69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714254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371664E3-D7B8-755C-BBC5-4787EB4659E4}"/>
              </a:ext>
            </a:extLst>
          </p:cNvPr>
          <p:cNvSpPr txBox="1"/>
          <p:nvPr/>
        </p:nvSpPr>
        <p:spPr>
          <a:xfrm>
            <a:off x="5350178" y="3848892"/>
            <a:ext cx="23132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271D02-A719-1D0B-2020-EC80A2BE7D61}"/>
              </a:ext>
            </a:extLst>
          </p:cNvPr>
          <p:cNvSpPr txBox="1"/>
          <p:nvPr/>
        </p:nvSpPr>
        <p:spPr>
          <a:xfrm>
            <a:off x="1075616" y="3848892"/>
            <a:ext cx="23645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2C4756-11FE-4A7B-0F55-D000FE4E46EB}"/>
              </a:ext>
            </a:extLst>
          </p:cNvPr>
          <p:cNvSpPr txBox="1"/>
          <p:nvPr/>
        </p:nvSpPr>
        <p:spPr>
          <a:xfrm>
            <a:off x="3931882" y="3764604"/>
            <a:ext cx="1223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</p:txBody>
      </p:sp>
    </p:spTree>
    <p:extLst>
      <p:ext uri="{BB962C8B-B14F-4D97-AF65-F5344CB8AC3E}">
        <p14:creationId xmlns:p14="http://schemas.microsoft.com/office/powerpoint/2010/main" val="139565223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400C2-54A1-D394-5022-FF222A7B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0639E-EDFD-BC3D-A12C-3245823A1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يضيف مفردات أخرى تميز الهاتف الذكي عن التلفاز؟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C48EC3-0FC1-308B-51A8-0555E7F6E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5AACFE-73EE-0767-0A86-5E54F59CE9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A94314-68EE-1F94-9BA6-8FD41B7635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7F643F-DBCF-4E94-4CB7-DFE2FE60F5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96A64B-D8AB-4475-C984-240037589B8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6A0F4B-6D45-EE59-7477-F49F0A07019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54E386-8B1E-225D-E1F1-BA8BB5B05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7BEB27-10C6-AD00-21A3-AAFAC3544D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B133B6-8A49-2AAB-25B4-08CD0DA726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B57D23-BAA6-2D5D-D45C-7DB53778EBB3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FE4631F-F0D3-36CB-ED7D-4C4BBC2D5774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F580C394-EB71-D56C-C1CA-832C9088C8F7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E170E94C-ACCF-3E8E-8E8E-2A3187C59B45}"/>
              </a:ext>
            </a:extLst>
          </p:cNvPr>
          <p:cNvSpPr txBox="1"/>
          <p:nvPr/>
        </p:nvSpPr>
        <p:spPr>
          <a:xfrm>
            <a:off x="5350178" y="3848892"/>
            <a:ext cx="23132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8EFCD6-5954-F1DF-CE93-4D79D2CC09D1}"/>
              </a:ext>
            </a:extLst>
          </p:cNvPr>
          <p:cNvSpPr txBox="1"/>
          <p:nvPr/>
        </p:nvSpPr>
        <p:spPr>
          <a:xfrm>
            <a:off x="1075616" y="3848892"/>
            <a:ext cx="23645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627A80-4243-BB69-45B2-1401D46A7D7A}"/>
              </a:ext>
            </a:extLst>
          </p:cNvPr>
          <p:cNvSpPr txBox="1"/>
          <p:nvPr/>
        </p:nvSpPr>
        <p:spPr>
          <a:xfrm>
            <a:off x="3931882" y="3764604"/>
            <a:ext cx="12237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</p:txBody>
      </p:sp>
    </p:spTree>
    <p:extLst>
      <p:ext uri="{BB962C8B-B14F-4D97-AF65-F5344CB8AC3E}">
        <p14:creationId xmlns:p14="http://schemas.microsoft.com/office/powerpoint/2010/main" val="377226146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B7846-CD60-DBDC-7DD3-5113A1B4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E1634-1663-87C8-0AA4-CFFACC195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يضيف مفردات أخرى مشتركة بين التلفاز  والهاتف الذكي؟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26FB7E-B41D-656B-6F31-D2935D49DE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BFB23A-1AF6-639E-CD10-AE8A2C341A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A9D03E-1451-F050-0173-6CB4FA6DC9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6BCFA-F360-139F-9663-D6CDE06B7CF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1BDA6A-E91F-7663-6B5B-C5D9F7C568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0CE81A-1CB4-FC64-CAB4-61476390E1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6437774-082D-8394-9E60-E4560F234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41BD80-D1D0-E144-8F19-D5E43B0BAD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B4E9EB-EBBC-273F-70A1-F4F10F4EE8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5C2F02B-1229-21D6-EA1B-4CB27400C0EE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6246763-0651-C936-50C6-D8F794F66236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9F9858C1-D347-BDCF-DAF3-7BF1AB29D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8251828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4558D880-2F09-CA85-ECCC-467DBA4CB6EB}"/>
              </a:ext>
            </a:extLst>
          </p:cNvPr>
          <p:cNvSpPr txBox="1"/>
          <p:nvPr/>
        </p:nvSpPr>
        <p:spPr>
          <a:xfrm>
            <a:off x="5350178" y="3848892"/>
            <a:ext cx="23132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C2A70A-7A55-A0D8-FD8A-C9502FB678E9}"/>
              </a:ext>
            </a:extLst>
          </p:cNvPr>
          <p:cNvSpPr txBox="1"/>
          <p:nvPr/>
        </p:nvSpPr>
        <p:spPr>
          <a:xfrm>
            <a:off x="1075616" y="3848892"/>
            <a:ext cx="23645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ٱلْبَطّارِيَّةُ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EB434E-A7DF-F022-7F58-808A95F312AB}"/>
              </a:ext>
            </a:extLst>
          </p:cNvPr>
          <p:cNvSpPr txBox="1"/>
          <p:nvPr/>
        </p:nvSpPr>
        <p:spPr>
          <a:xfrm>
            <a:off x="3931882" y="3764604"/>
            <a:ext cx="12237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</a:p>
        </p:txBody>
      </p:sp>
    </p:spTree>
    <p:extLst>
      <p:ext uri="{BB962C8B-B14F-4D97-AF65-F5344CB8AC3E}">
        <p14:creationId xmlns:p14="http://schemas.microsoft.com/office/powerpoint/2010/main" val="41509247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C6A67-1D7F-BD11-F483-01D812916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9B8C6-564C-2281-614A-E04596B3C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 مفردات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4AF404-0FA0-E34C-5A2B-0C980FA3D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EFD8FF-5934-41F6-1B11-0CCD5C08A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E71B35-9B13-109F-E121-79278E528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DD0EF-3FCA-3776-AD1E-024129A21BC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2CE469-16F9-B9EB-88B6-3351467370D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F9DDE3-07E6-F407-E9CD-579772556B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A3C8ADC-DA7F-D4A6-2E4C-6D701E5A6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E76AD6-902F-84EC-6D8C-91E2CD494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3A6C29-1616-7CEA-98D0-27CA8959EE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0433A5-AE14-1C1A-58C6-BF86D161FD74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E0DF138-BE2C-872A-3937-732EDCC0434A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4701199C-9C57-9610-FA2A-57185AD0883D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00646F55-A537-8EFB-9396-FC16345B342A}"/>
              </a:ext>
            </a:extLst>
          </p:cNvPr>
          <p:cNvSpPr txBox="1"/>
          <p:nvPr/>
        </p:nvSpPr>
        <p:spPr>
          <a:xfrm>
            <a:off x="3698810" y="3429000"/>
            <a:ext cx="13943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اَلذّاكِرَةُ؛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اَلتَّطْبيقاتُ؛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اَلْأَلْعابُ 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MA" sz="2400" b="1" dirty="0">
              <a:solidFill>
                <a:schemeClr val="accent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7334363-7CA0-8956-27B0-3815C4CF7EE0}"/>
              </a:ext>
            </a:extLst>
          </p:cNvPr>
          <p:cNvSpPr txBox="1"/>
          <p:nvPr/>
        </p:nvSpPr>
        <p:spPr>
          <a:xfrm>
            <a:off x="5551158" y="3488016"/>
            <a:ext cx="2118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مُثَبَّتٌ؛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ثَقيلٌ؛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3EB73F-70DA-47DD-7DC8-19B460A079EF}"/>
              </a:ext>
            </a:extLst>
          </p:cNvPr>
          <p:cNvSpPr txBox="1"/>
          <p:nvPr/>
        </p:nvSpPr>
        <p:spPr>
          <a:xfrm>
            <a:off x="936581" y="3247796"/>
            <a:ext cx="23645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اَلْمُكالَماتُ؛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اَلرَّسائِلُ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ٱلنَّصِّيَّةُ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مَحْمولٌ؛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فَرْدِيٌّ ...</a:t>
            </a:r>
          </a:p>
        </p:txBody>
      </p:sp>
    </p:spTree>
    <p:extLst>
      <p:ext uri="{BB962C8B-B14F-4D97-AF65-F5344CB8AC3E}">
        <p14:creationId xmlns:p14="http://schemas.microsoft.com/office/powerpoint/2010/main" val="400083995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0BE6-975B-5381-9F4F-A09299C53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E9F43-768E-D68B-2076-AE12778B7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استعملنا  مخطط فن </a:t>
            </a:r>
            <a:r>
              <a:rPr lang="fr-FR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venn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لتوليد وتنظيم مفردات جديدة انطلاقا من مفردتين؟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211AEC-96CB-6DF9-AA68-CE32D853E5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49354B-3DE2-1C82-E481-2E44BFA00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B466F2-21E8-49A5-4538-35ACDC161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C3314-7CAA-EFFA-E12E-C9AA48D530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D56AC-01A7-8222-0960-AB11FFE2DE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A96EBF-24DE-3D3F-E3B9-605FECDA3A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4163FD-65DA-D3F9-50C5-6597EFA6A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DFD352-F586-38A5-ECF6-00DCDE2E63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BB6E8C-9792-BDAD-F783-66FB566A53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C6600F-52AD-EFAB-A0FB-AF8866F29D74}"/>
              </a:ext>
            </a:extLst>
          </p:cNvPr>
          <p:cNvSpPr/>
          <p:nvPr/>
        </p:nvSpPr>
        <p:spPr>
          <a:xfrm>
            <a:off x="695223" y="3050738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ٱسْتِعْمَلْنا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مُخَطَّطَ فِنْ </a:t>
            </a:r>
            <a:r>
              <a:rPr lang="fr-FR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fr-FR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وَتَنْظيمِ مُفْرَداتٍ جَديدَةٍ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مُفْرَدَتَيْنِ؟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4034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007A-EE96-3E77-BBC9-7DF4A71A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276F6-CB02-C717-72F7-596584D4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7783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43C5B-CBF2-B36A-1B9B-CA71D327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536F16-172D-2ABF-1E5B-F84C5C539F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85C86-4BD1-7B77-B93C-928B935FD6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46252-A6E7-B883-6F57-15FEE304E6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82F00-A06A-5658-7E17-DAB1FFB4D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8B1B4C-9C84-B32D-07E8-02EBE337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5316CA-A106-1EBA-2831-4487370F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DD9FA4-FA66-40F8-309D-DABADD50C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4568DD7-0A0C-E954-DE10-86DABA60F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B41BBC-886A-F115-7748-3FCE0C04AC1D}"/>
              </a:ext>
            </a:extLst>
          </p:cNvPr>
          <p:cNvSpPr txBox="1"/>
          <p:nvPr/>
        </p:nvSpPr>
        <p:spPr>
          <a:xfrm>
            <a:off x="483212" y="1987586"/>
            <a:ext cx="8177575" cy="330303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مُخَطَّطَ «فِن»: دائِرَتانِ مُتَداخِلَتانِ؛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أُخَصِّصُ دائِرَةً لِكُلِّ مُفْرَدَةٍ؛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يُمَيِّزُ كُلَّ مُفْرَدَةٍ في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ٱلْمُخَصَّصَةِ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لَها؛</a:t>
            </a:r>
          </a:p>
          <a:p>
            <a:pPr marL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ٱلْمُشْتَرَكَ بَيْنَ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ٱلْمُفْرَدَتَيْنِ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مِساحَةِ تَقاطُعِ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ٱلدّائِرَتَيْنِ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8286E75-3B08-6405-F449-F1AA3DF118DD}"/>
              </a:ext>
            </a:extLst>
          </p:cNvPr>
          <p:cNvSpPr/>
          <p:nvPr/>
        </p:nvSpPr>
        <p:spPr>
          <a:xfrm>
            <a:off x="7749083" y="2421950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7E2C24-3B44-289D-A298-35A71FFDE0D8}"/>
              </a:ext>
            </a:extLst>
          </p:cNvPr>
          <p:cNvSpPr/>
          <p:nvPr/>
        </p:nvSpPr>
        <p:spPr>
          <a:xfrm>
            <a:off x="7730963" y="3169187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9EE9B1B-671D-251E-DF42-C63948287360}"/>
              </a:ext>
            </a:extLst>
          </p:cNvPr>
          <p:cNvSpPr/>
          <p:nvPr/>
        </p:nvSpPr>
        <p:spPr>
          <a:xfrm>
            <a:off x="7737578" y="3880959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E42A93B-50B2-9EFF-4F3F-6422EF010E2D}"/>
              </a:ext>
            </a:extLst>
          </p:cNvPr>
          <p:cNvSpPr/>
          <p:nvPr/>
        </p:nvSpPr>
        <p:spPr>
          <a:xfrm>
            <a:off x="7737337" y="4628196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05234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-10-.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AD4CA5DA-9926-9740-FE71-ABA771A4C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190" y="1584000"/>
            <a:ext cx="3241620" cy="477439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9660" y="3429000"/>
            <a:ext cx="3323150" cy="127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نشاط "أتدرب مع زملائي"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FFAAB9-BD0E-9EB4-3247-51A87580C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09" y="1368000"/>
            <a:ext cx="734742" cy="84558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E4933399-BD45-96D9-EA43-6EDFDB1BDC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376" y="2761804"/>
            <a:ext cx="7247248" cy="272819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E98-D48B-0674-71BC-B580A71F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141DF0-33B8-B4DE-4E56-2708B428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المعجم المميز للسينما؟ (تناقش الأجوبة قبل الانتقال إلى ما يميز المسرح ثم المشترك بينهما).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9C86A9-3E63-4FEA-052B-1222AC445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C6AD3D-43DF-AC89-8260-00B9E0998A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E758CD-3E19-7AA9-4FC2-3E053E5EF5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E0E19-3725-534F-0103-DD20889B4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0A4DFA-382D-D3E3-0130-8698F5EC3A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EE0447-768B-DF10-FC47-77E85B3C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7B6774-C723-27AE-F8B8-C8376F08F2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A2F4C7-D866-69E9-8701-ABF26DDE6A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D294AD8-D5FC-272C-2860-EE55BAC820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768DD43D-80FB-5D70-6C14-2A43A8EE8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376" y="2761804"/>
            <a:ext cx="7247248" cy="272819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0797639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B7D25-5F50-AFBE-50B3-EFB80EE1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987A8-5AC5-4AA3-081A-33F6BF7C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(جميع الأجوبة المناسبة مقبولة.)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D7240F-F413-C71C-2AD3-CC99C2090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983E80-8B0D-208B-B14E-0082CB877D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B1C94B-8426-A661-0B96-2AE8D8D262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4CE20-968E-86EC-5666-F6C7949C14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C7642-931C-36F4-80A9-C167DD446A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61E2BA-D15A-867B-39C5-A07897B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75C32F-F387-CC27-35B8-614ACBCA4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2782DD-2BEF-B9DA-369B-6C4E725C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DDE2109-BE75-7549-927E-1E6FA8E22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FED85CEA-31B7-2072-36FE-9C0B60220719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A6C8F76-7F2A-6B96-C2C2-F98B74F18ABD}"/>
              </a:ext>
            </a:extLst>
          </p:cNvPr>
          <p:cNvSpPr/>
          <p:nvPr/>
        </p:nvSpPr>
        <p:spPr>
          <a:xfrm>
            <a:off x="859233" y="188821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اَلْمَسْرَحُ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EAEDAD-B747-70E3-0E97-2325B6E3A8B1}"/>
              </a:ext>
            </a:extLst>
          </p:cNvPr>
          <p:cNvSpPr/>
          <p:nvPr/>
        </p:nvSpPr>
        <p:spPr>
          <a:xfrm>
            <a:off x="6466762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اَلسّينِما 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65896F-3002-45E7-C3EA-B9FCB0ACCD9C}"/>
              </a:ext>
            </a:extLst>
          </p:cNvPr>
          <p:cNvSpPr txBox="1"/>
          <p:nvPr/>
        </p:nvSpPr>
        <p:spPr>
          <a:xfrm>
            <a:off x="3469971" y="2944863"/>
            <a:ext cx="179087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اَلْمُمَثِّلونَ؛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اَلْحِوارُ؛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اَلْإِضاءَةُ...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D3B7DE-DD5B-F4B8-1FE9-A2ED424F2BEC}"/>
              </a:ext>
            </a:extLst>
          </p:cNvPr>
          <p:cNvSpPr txBox="1"/>
          <p:nvPr/>
        </p:nvSpPr>
        <p:spPr>
          <a:xfrm>
            <a:off x="5116426" y="3191085"/>
            <a:ext cx="24141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اَلْمُؤَثِّراتُ ٱلْبَصَرِيَّةُ؛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اَلْكاميرا؛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عَرْضٌ غَيْرُ مُباشِرٍ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اَلْفيلْمُ...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5D044EC-3A5B-F798-2436-ED08541732FB}"/>
              </a:ext>
            </a:extLst>
          </p:cNvPr>
          <p:cNvSpPr txBox="1"/>
          <p:nvPr/>
        </p:nvSpPr>
        <p:spPr>
          <a:xfrm>
            <a:off x="859233" y="3321612"/>
            <a:ext cx="2625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خَشَبَةُ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اَلْعَرْضُ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ٱلْحَيُّ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اَلتَّفاعُلُ مَعَ ٱلْجُمْهورِ؛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اَلسِّتارُ؛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319979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62BD-606D-DC73-4E95-CC6945F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F82B-E2DD-D623-DE30-30EBB546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الألغاز. الفائز من استطاع حل جميع الألغاز المقترحة.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BFABD0-2596-0332-8699-4DC07D3E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371444-7FD4-1129-80F9-EDF441E725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1C47CA-2E4C-5E58-CE62-961AB5DC57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C4D0D-9AC6-2384-E741-1AF4EF9A97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DA48F-8D22-8F78-63A3-4DB4FACF4B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ED3B2-3016-0EDB-5BCF-C9EAD26E0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809B88-6B17-20CE-7965-5A8FBE58C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F29743-E7D8-AA1C-914F-923424B8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16BF76-C02A-F0BD-DD45-3595ACBAFC85}"/>
              </a:ext>
            </a:extLst>
          </p:cNvPr>
          <p:cNvSpPr txBox="1"/>
          <p:nvPr/>
        </p:nvSpPr>
        <p:spPr>
          <a:xfrm>
            <a:off x="1875314" y="2981347"/>
            <a:ext cx="4980187" cy="16004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ٱلْأَلْغازِ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B4B6D22-894B-5A38-FBA5-D310BDD90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196294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0E31-5967-8974-7240-0C582157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4C20F-794B-1CF8-DD84-CE93660B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FCA074-5598-AD95-F1A7-FFE5561481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02CE92-1F8D-85CC-2D82-DAEA01DB63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79AFD-F5B1-E358-F71C-C3691E7141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8CD853-ACBB-DBAD-2319-7F0DF0B2C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C79506-BE1C-C5C4-8FF9-9D771F6686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74C39-6C4C-5B75-A45A-93553263B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A1201-8B6B-2570-374E-C3B029F89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4B4B2A-A9EE-96E1-FCE8-E5EFAA307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ED70D0-4964-42E7-8127-B7EB153FCA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E0865F-C780-1987-C5FE-091E7956D710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عَلامَةُ رَفْعي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ٱلْواوُ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وَعَلامَةُ جَرّي وَنَصْبي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ٱلْياءُ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0208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4C7A-FFAE-F30D-B6D2-5504DA39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B9CF5-1C33-1BD2-5A94-F9A67FF1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56464-6FC8-B3A6-1E6F-1DF79CBF4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AC11A4-C2DF-C794-B935-46061302A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C02F0-8019-3B84-2311-F147372FCC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AF32C1-6451-9CE2-26E6-42D35D1326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B7615-73B0-01EF-66CE-15960F76F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82D299-2338-1687-944A-21DD10E9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01CF44-E30B-FCC6-38A0-501B7117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B172DD-D8E0-9D23-3625-79276669FD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B53850F-5FD9-6E2B-3A96-B9890B97E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15BBA2-D462-810F-36D1-7490191521E9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عَلامَةُ رَفْعي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ٱلْأَلِفُ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وَعَلامَةُ جَرّي وَنَصْبي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ٱلْياءُ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2773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7D52-5DDE-1173-C50B-BBD2B0D1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E078C-BB32-D806-2FD1-15190BC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5C8E3C-1BAB-89E6-F61F-F7110ED6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850346-7186-5806-1662-39DE28B69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4973D-BEDC-9043-00C6-6633D140A2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B28142-46BF-8726-0B73-C632E57461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CC79F-67F3-DF13-008C-673D311468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A28492-5027-7197-6772-B8517E5C7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A1864B-7DD7-3B45-57D1-52016345A5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FB1ED-913A-3C29-3A39-796640C1B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B03FF58-1239-3719-9F46-262FF356A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601280-4675-23E3-A0F0-32415ACEAB13}"/>
              </a:ext>
            </a:extLst>
          </p:cNvPr>
          <p:cNvSpPr txBox="1"/>
          <p:nvPr/>
        </p:nvSpPr>
        <p:spPr>
          <a:xfrm>
            <a:off x="1058003" y="3308122"/>
            <a:ext cx="6614809" cy="78319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ٱلْأَفْعالِ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فائي حَرْفُ عِلَّةٍ</a:t>
            </a:r>
            <a:r>
              <a:rPr lang="ar-MA" dirty="0">
                <a:solidFill>
                  <a:srgbClr val="C00000"/>
                </a:solidFill>
              </a:rPr>
              <a:t>، فَمَنْ أَكُونُ؟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5894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18B7-FB12-7D21-453B-7AC180D2D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A395C-6ABB-A4CC-8068-ED1C9D61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B64808-AE04-2882-575A-CFB5CACBC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8C7426-96F8-C437-791C-B4D5D9A5F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67DF5-C0E2-049D-5AD2-8F18FA2DA0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5093D8-0B5C-1CA7-2898-EC23CE832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41363-8FCC-8C87-0DE4-734B906030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8E6A4D-C367-8F60-75AD-10694D593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EE22A5-0EA2-31A0-C226-8196E14A17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4196DC-513C-DA70-3DB2-9FE2B8BE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9B2CB15-E5D7-1E95-C1D9-122F7918D4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253F9B-E9F6-A9C6-93B6-1F47CBEB4201}"/>
              </a:ext>
            </a:extLst>
          </p:cNvPr>
          <p:cNvSpPr txBox="1"/>
          <p:nvPr/>
        </p:nvSpPr>
        <p:spPr>
          <a:xfrm>
            <a:off x="1058003" y="3308122"/>
            <a:ext cx="6614809" cy="78319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ٱلْأَفْعالِ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عَيْني حَرْفُ عِلَّةٍ،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69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DD73-B00B-A0B6-A60C-C825EFA5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CF11D4-CEBC-3583-1C5C-96F97E242F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22F70C-AC3C-1800-01E7-DB3EF9365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AA3492-03D0-8804-B305-84EA9BEEEB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F762C-2C5C-011B-8102-FAF545D418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853007-FF75-D2E5-78FB-B267EF2A6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4CE3B2-2985-7666-9794-6B1B06BA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5A0C5C-33B7-D9D1-8184-18FD1171AF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C37ABE-709F-552F-AB4C-3D444D69B0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3FC5607-8ACF-49C2-B26E-1CC57E008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C79DB1C1-B5A7-83A8-7615-EC34E52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هم ........................................................................... </a:t>
            </a: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455A78A-B993-6802-B70A-480DC34B0E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1884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يوم ثقافي في مدرستنا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فهم نص سماعي بعنوان " يوم ثقافي في مدرستنا" 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يَوْمٌ ثَقافِيٌّ في مَدْرَسَتِنا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يقرأ الكلمات التالية 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D4136EB-FB8E-B79B-AD26-137147E5160F}"/>
              </a:ext>
            </a:extLst>
          </p:cNvPr>
          <p:cNvSpPr txBox="1"/>
          <p:nvPr/>
        </p:nvSpPr>
        <p:spPr>
          <a:xfrm>
            <a:off x="4850363" y="4211204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مَوْهِبَةٌ </a:t>
            </a:r>
            <a:endParaRPr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623D45B-D35E-32C0-D4DF-411B089EB67F}"/>
              </a:ext>
            </a:extLst>
          </p:cNvPr>
          <p:cNvSpPr txBox="1"/>
          <p:nvPr/>
        </p:nvSpPr>
        <p:spPr>
          <a:xfrm>
            <a:off x="4642554" y="2447427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فَنٌّ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CEC4248-E4C5-9D20-2CED-7DC40E562392}"/>
              </a:ext>
            </a:extLst>
          </p:cNvPr>
          <p:cNvSpPr txBox="1"/>
          <p:nvPr/>
        </p:nvSpPr>
        <p:spPr>
          <a:xfrm>
            <a:off x="1315616" y="2466088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أَبْدَعَ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9FC1A68-B3FE-7E1C-D48F-D519F790AD8D}"/>
              </a:ext>
            </a:extLst>
          </p:cNvPr>
          <p:cNvSpPr txBox="1"/>
          <p:nvPr/>
        </p:nvSpPr>
        <p:spPr>
          <a:xfrm>
            <a:off x="1390262" y="4211204"/>
            <a:ext cx="2557644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 مَسْرَحٌ 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 "فن   " ؟ ثم آخر يركبها في جملة مفيدة أو يعطي أمثلة لها.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806824" y="4120724"/>
            <a:ext cx="7839635" cy="19409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عَمَلٌ جَميلٌ يُعَبِّرُ بِهِ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ٱلْإِنْسانُ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عَنْ مَشاعِرِهِ وَأَفْكارِهِ. 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80A373A5-778F-5541-64B5-DC145DAC1523}"/>
              </a:ext>
            </a:extLst>
          </p:cNvPr>
          <p:cNvSpPr txBox="1"/>
          <p:nvPr/>
        </p:nvSpPr>
        <p:spPr>
          <a:xfrm>
            <a:off x="3140671" y="2006179"/>
            <a:ext cx="2727543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فَنٌّ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388B401-56E7-3948-69A8-24BCA87A0D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أَبْدَعَ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868736" y="4037707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أَتى بِشَيْءٍ جَديدٍ أَوْ جَميلٍ.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CC52E401-A5BE-681F-4C85-C85CCAD7AB0F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أَبْدَعَ ( إِبْداعٌ)</a:t>
            </a:r>
            <a:endParaRPr dirty="0">
              <a:sym typeface="Calibri"/>
            </a:endParaRP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موهبة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اَلِاسْتِعْدادُ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ٱلْفِطْرِيُّ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لَدى ٱلْفَرْدِ لِلتَّمَيُّزِ في مَجالٍ ما.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47148A0B-3217-5868-1094-5A1C33F3AFFF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مَوْهِبَةٌ 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FB26-7E25-9C3B-E6A8-DC5C3479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51121-972F-29D5-CD3D-9D2829DC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مسرح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50D53-33E7-15E0-ED73-74002B812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D79BC7-602F-5925-BBA9-151267A4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306EE-67C5-1082-94D3-5C25C3043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B6259-FAA4-2C26-DB5F-511C5B7168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71B1D-5B23-2B5B-2659-4DEB76FA86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7452C-1125-94FC-7ADD-60B9B6AA3E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6C45F-574B-9FF9-7A32-0FF28593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D9D8C-82BB-5C59-C90B-FD7C59B9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8C616-079E-C272-8760-46D51620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E58957-C443-9C6F-6230-75A222C8AB7B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مَكانٌ يُقَدِّمُ فيهِ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ٱلْمُمَثِّلونَ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عُروضاً فَنِّيَّةً أَمامَ ٱلْجُمْهورِ.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D96FEDAD-61A1-3967-3D1A-2A122C1E21A5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مَسْرَحٌ 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0FD0AF-D75F-0BCF-E371-3E23A692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11608787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87C7445-D79B-4874-9836-81D45A19D0D9}"/>
              </a:ext>
            </a:extLst>
          </p:cNvPr>
          <p:cNvSpPr txBox="1"/>
          <p:nvPr/>
        </p:nvSpPr>
        <p:spPr>
          <a:xfrm>
            <a:off x="4850363" y="4211204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مَوْهِبَةٌ </a:t>
            </a:r>
            <a:endParaRPr dirty="0"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4193E05-7317-0FC4-2E0F-B6C3EAF618CD}"/>
              </a:ext>
            </a:extLst>
          </p:cNvPr>
          <p:cNvSpPr txBox="1"/>
          <p:nvPr/>
        </p:nvSpPr>
        <p:spPr>
          <a:xfrm>
            <a:off x="4642554" y="2447427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فَنٌّ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50C82BB-DE18-742C-F9DC-968B226D544B}"/>
              </a:ext>
            </a:extLst>
          </p:cNvPr>
          <p:cNvSpPr txBox="1"/>
          <p:nvPr/>
        </p:nvSpPr>
        <p:spPr>
          <a:xfrm>
            <a:off x="1315616" y="2466088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أَبْدَعَ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920E20E-9B32-3D3B-329C-A126959875E4}"/>
              </a:ext>
            </a:extLst>
          </p:cNvPr>
          <p:cNvSpPr txBox="1"/>
          <p:nvPr/>
        </p:nvSpPr>
        <p:spPr>
          <a:xfrm>
            <a:off x="1390262" y="4211204"/>
            <a:ext cx="2557644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 مَسْرَحٌ 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لنص "يوم ثقافي في مدرستنا"،  حاولوا بشكل ثنائي توقع  المعلومات التي يمكن أن يقدمها النص.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162329-C563-7F13-B4BE-74BD7EE4969F}"/>
              </a:ext>
            </a:extLst>
          </p:cNvPr>
          <p:cNvSpPr txBox="1"/>
          <p:nvPr/>
        </p:nvSpPr>
        <p:spPr>
          <a:xfrm>
            <a:off x="978013" y="4748395"/>
            <a:ext cx="6774789" cy="78319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ٱعْتِقادي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قَدْ يُقَدِّمُ ٱلنَّصُّ مَعْلوماتٍ حَوْلَ: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1324944" y="2394186"/>
            <a:ext cx="6315037" cy="132802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في مَدْرَسَتِنا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"يوم ثقافي في مدرستنا"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FINALE - يوم ثقافي في مدرستنا V1 DONE-720p-260128">
            <a:hlinkClick r:id="" action="ppaction://media"/>
            <a:extLst>
              <a:ext uri="{FF2B5EF4-FFF2-40B4-BE49-F238E27FC236}">
                <a16:creationId xmlns:a16="http://schemas.microsoft.com/office/drawing/2014/main" id="{499855AE-BB54-37BD-82CC-0D02B24378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4500" y="1909232"/>
            <a:ext cx="8144934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4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502219-BCB9-6A03-CDC6-33AFCA98BAD3}"/>
              </a:ext>
            </a:extLst>
          </p:cNvPr>
          <p:cNvSpPr txBox="1"/>
          <p:nvPr/>
        </p:nvSpPr>
        <p:spPr>
          <a:xfrm>
            <a:off x="746503" y="315595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ٱلنَّصُّ؟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1535129" y="3272977"/>
            <a:ext cx="6354494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هُوَ مُذيعُ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ٱلْإِذاعَةِ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ٱلْمَدْرَسِيَّةِ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746503" y="316297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نَظَّمَهُ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ٱلنّادي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9BAB-B367-4E4E-4112-83B21438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6739-1990-EF91-43EF-3127491F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916CE6-3E1F-78B0-5AC4-9D0EF2F7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10D0F-D7BE-D21A-F7EA-A03ECE146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98A40B-33D4-2D6F-0A5B-D139E71412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36536-0132-AC34-C50C-AFA4388635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BE03A-9D17-9023-D593-6F7380C40D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BC441-7C81-230D-46FD-EBC6C0A08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564742-3AE8-30DC-F165-3FA2EDA0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E948E1-96AC-983A-B39F-0B99942FF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6D1B8A-DBD5-5932-6681-EAF12E49C0DF}"/>
              </a:ext>
            </a:extLst>
          </p:cNvPr>
          <p:cNvSpPr txBox="1"/>
          <p:nvPr/>
        </p:nvSpPr>
        <p:spPr>
          <a:xfrm>
            <a:off x="746503" y="3182853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أُقيمَ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ٱلثّقافِيُّ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D0CA43-70F8-8085-8E39-6CF671484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75368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879EA-A631-0721-805A-5D4DDC9C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C9912-D546-0CD6-5530-64DA3784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1949F3-4151-1194-C9BD-121C651AE4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EB296D-B6CE-0017-81C1-9387C943D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A14A96-8A8A-E021-C9C7-8666B47403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CB244-003D-7BAA-7717-08634A7F4A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1EC672-EC5F-8FDB-3812-63881A5338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CF027A-776B-1AB4-EA07-9CD4D1DC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31510-6AE5-6769-FB2A-1CFFCE60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05DC1-3095-8251-6F78-522381D2A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6ADB22-1FC2-9F84-28FD-51AD5E1E2245}"/>
              </a:ext>
            </a:extLst>
          </p:cNvPr>
          <p:cNvSpPr txBox="1"/>
          <p:nvPr/>
        </p:nvSpPr>
        <p:spPr>
          <a:xfrm>
            <a:off x="746503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سُمِّيَ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بِأَبي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F79B8-27C3-8511-9422-CE9CF96526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151588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D691-AE96-F82F-4376-5ED14A4F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D1EE1-15E4-8C66-B686-84C7245A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F13C0B-794C-5890-8EBA-B006ACED8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A09B18-1D42-A7B1-EC62-C4B118AE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EE6AB-3766-FBD4-1203-4E752D5185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A7A9D-367E-F780-4F75-367522C12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73E13-E805-2F2F-F56B-F5AA59A89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CE51ED-FF5C-98F4-B30B-F8D6D2B165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26CE87-A4B5-B946-B558-DF1E5FCE5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44BC7E-5B33-8E73-560B-0460418F5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B7EE3EC-FC28-B829-331C-FCDD56D9083F}"/>
              </a:ext>
            </a:extLst>
          </p:cNvPr>
          <p:cNvSpPr txBox="1"/>
          <p:nvPr/>
        </p:nvSpPr>
        <p:spPr>
          <a:xfrm>
            <a:off x="1799495" y="2077720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632E5-D162-20F2-A3BE-62B9409726B9}"/>
              </a:ext>
            </a:extLst>
          </p:cNvPr>
          <p:cNvSpPr/>
          <p:nvPr/>
        </p:nvSpPr>
        <p:spPr>
          <a:xfrm>
            <a:off x="3576251" y="3356884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2CD1402-3DE7-405F-D1D9-3EA53963691F}"/>
              </a:ext>
            </a:extLst>
          </p:cNvPr>
          <p:cNvSpPr/>
          <p:nvPr/>
        </p:nvSpPr>
        <p:spPr>
          <a:xfrm>
            <a:off x="6111551" y="3429000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DD0D80-CD5B-1844-F338-480A2B0DD61F}"/>
              </a:ext>
            </a:extLst>
          </p:cNvPr>
          <p:cNvSpPr/>
          <p:nvPr/>
        </p:nvSpPr>
        <p:spPr>
          <a:xfrm>
            <a:off x="3576251" y="4114033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792B18F-541E-3274-00F9-46F60E1D9C16}"/>
              </a:ext>
            </a:extLst>
          </p:cNvPr>
          <p:cNvSpPr/>
          <p:nvPr/>
        </p:nvSpPr>
        <p:spPr>
          <a:xfrm>
            <a:off x="6111551" y="418614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CD089-74E0-6AC8-AD1C-C3D6C49032AC}"/>
              </a:ext>
            </a:extLst>
          </p:cNvPr>
          <p:cNvSpPr/>
          <p:nvPr/>
        </p:nvSpPr>
        <p:spPr>
          <a:xfrm>
            <a:off x="3576251" y="5877926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تَفْسيرِيٌّ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9E622BD-997B-11F7-30E5-D51E398D7887}"/>
              </a:ext>
            </a:extLst>
          </p:cNvPr>
          <p:cNvSpPr/>
          <p:nvPr/>
        </p:nvSpPr>
        <p:spPr>
          <a:xfrm>
            <a:off x="6111551" y="502212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6B4E65-09F2-AEB2-DAFC-786AF6BE8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E046EA-2096-B2D6-2174-808C7265525A}"/>
              </a:ext>
            </a:extLst>
          </p:cNvPr>
          <p:cNvSpPr/>
          <p:nvPr/>
        </p:nvSpPr>
        <p:spPr>
          <a:xfrm>
            <a:off x="3576250" y="5022127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إِخْبارِيٌّ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8030BFA-78C7-6DE0-4A86-DB8579FBA639}"/>
              </a:ext>
            </a:extLst>
          </p:cNvPr>
          <p:cNvSpPr/>
          <p:nvPr/>
        </p:nvSpPr>
        <p:spPr>
          <a:xfrm>
            <a:off x="6101552" y="595096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587429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7B64-A3FF-2680-4A50-B9AC3866F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D961B-5CB1-1E49-6923-6A1AF898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19EEB0-4762-31E8-D05B-0BF97B49BE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B950C7-AAB0-1EC9-21E7-194214F155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6C0F5-EF2A-43F5-3F13-D9002579F3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2C3B0-9D03-C2C4-99BB-E9EECC55F2C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19B3D-D6A2-72EE-F550-6A2DBEA0EE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06BBC6A-64C3-3BA8-355B-9CE69AB28F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52676C-298A-9DCD-8F17-79BD97DF3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44F732-BEC7-BA2B-6BAF-219052D8F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06575B-F376-EE22-780E-E5B2B8F4D1A2}"/>
              </a:ext>
            </a:extLst>
          </p:cNvPr>
          <p:cNvSpPr txBox="1"/>
          <p:nvPr/>
        </p:nvSpPr>
        <p:spPr>
          <a:xfrm>
            <a:off x="594030" y="3429000"/>
            <a:ext cx="7820825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إِخْبارِيٌّ لِأَنَّهُ يَنْقُلُ أَخْباراً وَمَعْلوماتٍ عَنْ حَدَثٍ وَقَعَ فِعْلاً في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29B11-9B5B-8B4A-7D2A-23143E5B18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BB1BF8B-B2A3-48B0-A6A3-034E54DAD68B}"/>
              </a:ext>
            </a:extLst>
          </p:cNvPr>
          <p:cNvSpPr/>
          <p:nvPr/>
        </p:nvSpPr>
        <p:spPr>
          <a:xfrm>
            <a:off x="5458255" y="2039032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C6B0D-A7E7-E5CA-E73A-C389BC3929CA}"/>
              </a:ext>
            </a:extLst>
          </p:cNvPr>
          <p:cNvSpPr/>
          <p:nvPr/>
        </p:nvSpPr>
        <p:spPr>
          <a:xfrm>
            <a:off x="2949848" y="1970858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إِخْبارِيٌّ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92386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كراساتكم- الصفحة -11-.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85B03280-1338-D65F-3EDF-F6C182FCB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2518" y="1569336"/>
            <a:ext cx="3578068" cy="48100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975F7-8976-463D-0F96-7161E111C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2518" y="3429000"/>
            <a:ext cx="3479352" cy="14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السؤالين التاليين.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E6372FDF-875B-E6CE-BDB5-9F520AAC6E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9" y="1450483"/>
            <a:ext cx="614970" cy="612000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C824D4F-8D33-D59C-14B8-338C7535BF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834" y="2321835"/>
            <a:ext cx="7125987" cy="3556965"/>
          </a:xfrm>
          <a:prstGeom prst="rect">
            <a:avLst/>
          </a:prstGeom>
          <a:ln w="88900" cap="sq" cmpd="thickThin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184F-75D9-7DCE-E058-A80E180EE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FF9BF-B71E-9BE0-05FD-D640CBA7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ويقدم جوابه موضحا لزملائه كيف توصل إليه؟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AC5DB5-1FBD-F263-4691-85B5DD8C7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C48BE-DB95-7B5A-1F08-9EB5D571F3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80DEB-86FD-81E0-59DE-8F3E174B3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B3FC4D-5771-2694-6C82-53261EA203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58D8D-FC52-77D6-9640-AE120414F6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D63EB1-21A2-CF6F-F6B4-73BCA430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576A73-05FC-1E23-2F30-70BFB2877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3EAC17-B751-4F7C-7E23-6EF741D320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945C40-310B-31FC-90F0-1BD7E9F02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74133D2C-6980-7A9A-32F7-4620834D7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9" y="1450483"/>
            <a:ext cx="614970" cy="612000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7CB9A2-1D32-D33F-77EB-5E1C56368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834" y="2321835"/>
            <a:ext cx="7125987" cy="3556965"/>
          </a:xfrm>
          <a:prstGeom prst="rect">
            <a:avLst/>
          </a:prstGeom>
          <a:ln w="88900" cap="sq" cmpd="thickThin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708368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17774-D7F5-0040-F61F-5FA76FB04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BF29E-5204-F7DD-D03E-6F5EEF8AE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على كراساتكم.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157202-61CA-438D-A4CC-9A2245D7E5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3D077F-30BA-7ECD-A817-6A75BA93A3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3938B2-6996-1536-DBAC-9CDB90F86F3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D43D-70A1-FFA7-4E96-36A86EC048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FE733B-ABA8-99A7-9CF6-0794D1952E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83839E-B06D-3C49-CA6F-4DA7E15881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2F5AD30-B499-4C29-DA89-10D5F2731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3E1095-B90B-2A88-7B8A-8640D4D42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C76B327-4060-8D96-6A49-D09C81184A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320C087-9EA6-79AA-84C4-03C02AC09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5" y="1681747"/>
            <a:ext cx="7260090" cy="4755597"/>
          </a:xfrm>
          <a:prstGeom prst="rect">
            <a:avLst/>
          </a:prstGeom>
          <a:ln w="88900" cap="sq" cmpd="thickThin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BF5AE5-DB1D-0BC6-FCCD-864EBC22FD7C}"/>
              </a:ext>
            </a:extLst>
          </p:cNvPr>
          <p:cNvSpPr txBox="1"/>
          <p:nvPr/>
        </p:nvSpPr>
        <p:spPr>
          <a:xfrm>
            <a:off x="3772967" y="2212058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FCC77B-99CC-2F87-6392-60081D094307}"/>
              </a:ext>
            </a:extLst>
          </p:cNvPr>
          <p:cNvSpPr txBox="1"/>
          <p:nvPr/>
        </p:nvSpPr>
        <p:spPr>
          <a:xfrm>
            <a:off x="965680" y="3488038"/>
            <a:ext cx="67606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بِحَسَبِ ٱلنَّصِّ، يَسْتَخْدِمُ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ٱلْإِنْسانُ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فَنَّ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ٱلْمَسْرَحِ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في تَقْديمِ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ٱلْقِصَصِ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وَٱلْحِكاياتِ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وَٱلْأَساطيرِ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لِلْجُمْهورِ، أَوْ في تَشْخيصِ مَواقِفَ مِنَ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ٱلْحَياةِ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ٱليَوْمِيَّةِ</a:t>
            </a:r>
            <a:r>
              <a:rPr lang="ar-MA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fr-FR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6D2B56B-7082-BC4C-C95F-A0906143C17C}"/>
              </a:ext>
            </a:extLst>
          </p:cNvPr>
          <p:cNvSpPr txBox="1"/>
          <p:nvPr/>
        </p:nvSpPr>
        <p:spPr>
          <a:xfrm>
            <a:off x="829047" y="4394686"/>
            <a:ext cx="7064415" cy="7927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ٱلَّذي يَدُلُّ في ٱلنَّصِّ عَلى أَنَّ مُذيعَ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ٱلْإِذاعَةِ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ٱلْمَدْرَسِيَّةِ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حَضَرَ أَنْشِطَةَ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ٱلْيَوْمِ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ٱلثَّقافِيِّ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 كَوْنُهُ تِلْميذاً في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ٱلْمَدْرَسَةِ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– تَحْريرُ تَقْريرٍ عَنِ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ٱلْحَدَثِ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– عِبارَةُ: "نَتَمَنّى أَنْ تُتاحَ لَنا فُرَصٌ أُخْرى لِمُمارَسَةِ أَنْشِطَةِ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ٱلْحَياةِ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ٱلْمَدْرَسِيَّةِ</a:t>
            </a:r>
            <a:r>
              <a:rPr lang="ar-MA" sz="16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".</a:t>
            </a:r>
            <a:endParaRPr lang="fr-FR" sz="16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063EA8-D779-41E8-58A8-E450F3644E5D}"/>
              </a:ext>
            </a:extLst>
          </p:cNvPr>
          <p:cNvSpPr txBox="1"/>
          <p:nvPr/>
        </p:nvSpPr>
        <p:spPr>
          <a:xfrm>
            <a:off x="1073440" y="5617494"/>
            <a:ext cx="662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أَهَمُّ فِقْراتِ بَرْنامَجِ </a:t>
            </a:r>
            <a:r>
              <a:rPr lang="ar-SA" sz="18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ٱلْيَوْمِ</a:t>
            </a:r>
            <a:r>
              <a:rPr lang="ar-S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ٱلثَّقافِيِّ</a:t>
            </a:r>
            <a:r>
              <a:rPr lang="ar-S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هِيَ: عَرْضٌ حَوْلَ أَب</a:t>
            </a:r>
            <a:r>
              <a:rPr lang="ar-M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S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– تَقْديمُ مَسْرَحِيَّتَيْنِ مِنْ طَرَفِ </a:t>
            </a:r>
            <a:r>
              <a:rPr lang="ar-SA" sz="18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ٱلتَّلاميذِ</a:t>
            </a:r>
            <a:r>
              <a:rPr lang="ar-MA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0107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 من يقرأ التعليمة؟ (سنجيب جماعة)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6B37B875-C25A-AD49-9E25-E8593FE166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2518" y="1569336"/>
            <a:ext cx="3578068" cy="48100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155986-1B9E-598B-4C8B-131D3D310E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2518" y="4844373"/>
            <a:ext cx="3625287" cy="153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الأحداث التي أمامها علامات؟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AD54E7E-C2F1-1CD8-F939-9C5C59EC4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40CA8D6-F3CD-49E0-AC98-6C205CE8A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209" y="2568102"/>
            <a:ext cx="7198468" cy="296693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7467507-9336-68E1-FD0E-134AC9DB1385}"/>
              </a:ext>
            </a:extLst>
          </p:cNvPr>
          <p:cNvSpPr txBox="1"/>
          <p:nvPr/>
        </p:nvSpPr>
        <p:spPr>
          <a:xfrm>
            <a:off x="3833932" y="2824900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2E5EF01-8115-3B0F-4BB8-8D46A98DF829}"/>
              </a:ext>
            </a:extLst>
          </p:cNvPr>
          <p:cNvSpPr txBox="1"/>
          <p:nvPr/>
        </p:nvSpPr>
        <p:spPr>
          <a:xfrm>
            <a:off x="3833931" y="4316833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62E7126-EDDA-77CF-3ED8-8226AAC01E55}"/>
              </a:ext>
            </a:extLst>
          </p:cNvPr>
          <p:cNvSpPr txBox="1"/>
          <p:nvPr/>
        </p:nvSpPr>
        <p:spPr>
          <a:xfrm>
            <a:off x="7400056" y="2921168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C6F81-B538-70A7-85FD-5ED81098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85E90-5F50-ECCE-CE8D-1345FC5E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بأحداث النص، واستعدوا لتقديم ملخصه. يمكنكم تسجيله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35420B-D16A-93A0-438B-AF3B49B1D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A3FF45-797C-FA44-C888-2C407E93DD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F8DF1-FABB-BD6A-CC3C-AFFBE952FD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DB9CD2-47D2-F5D2-AD23-5F67C128EDE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50CCAB-44E8-892A-1005-6A5A4409FC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77F94D-5B95-9A07-44BF-999C3DB24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E2BA7B-71CE-5FA7-8443-6EEA9A0A4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D549A7-72C1-E1EB-E789-3AC4323BF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444B3EA-0C84-9460-0808-8B88E9A7D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ADD18D20-A46A-8DA2-75E2-066A02A9C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AF7264F-F207-5A95-888D-659A812E1C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209" y="2568102"/>
            <a:ext cx="7198468" cy="296693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7BFD354-C565-4604-B99E-08BFFAFE84FD}"/>
              </a:ext>
            </a:extLst>
          </p:cNvPr>
          <p:cNvSpPr txBox="1"/>
          <p:nvPr/>
        </p:nvSpPr>
        <p:spPr>
          <a:xfrm>
            <a:off x="3833932" y="2824900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92FBDD-9524-C086-6DCA-3AA23286DB3A}"/>
              </a:ext>
            </a:extLst>
          </p:cNvPr>
          <p:cNvSpPr txBox="1"/>
          <p:nvPr/>
        </p:nvSpPr>
        <p:spPr>
          <a:xfrm>
            <a:off x="3833931" y="4316833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6B1085-6415-E7C2-85C3-839E14DB4AA5}"/>
              </a:ext>
            </a:extLst>
          </p:cNvPr>
          <p:cNvSpPr txBox="1"/>
          <p:nvPr/>
        </p:nvSpPr>
        <p:spPr>
          <a:xfrm>
            <a:off x="7400056" y="2921168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8082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النص. ( تناقش كل محاولة من حيث انسجام المعلومات والتحدث باسترسال.)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FD770D-CA79-DBAE-A28C-73489B30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5D6B3A-B0D6-4658-3EDF-1852402C7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209" y="2568102"/>
            <a:ext cx="7198468" cy="296693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E5159A-42AD-0521-AC64-A0B5A6C0771E}"/>
              </a:ext>
            </a:extLst>
          </p:cNvPr>
          <p:cNvSpPr txBox="1"/>
          <p:nvPr/>
        </p:nvSpPr>
        <p:spPr>
          <a:xfrm>
            <a:off x="3833932" y="2824900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1CDEB39-EF79-43F0-31AB-CD3313F065BA}"/>
              </a:ext>
            </a:extLst>
          </p:cNvPr>
          <p:cNvSpPr txBox="1"/>
          <p:nvPr/>
        </p:nvSpPr>
        <p:spPr>
          <a:xfrm>
            <a:off x="3833931" y="4316833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EA5767-AF13-64B3-8A9F-90D55DEE60C4}"/>
              </a:ext>
            </a:extLst>
          </p:cNvPr>
          <p:cNvSpPr txBox="1"/>
          <p:nvPr/>
        </p:nvSpPr>
        <p:spPr>
          <a:xfrm>
            <a:off x="7400056" y="2921168"/>
            <a:ext cx="436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MadaniArabic-Black" panose="00000A00000000000000" pitchFamily="2" charset="-78"/>
                <a:cs typeface="MadaniArabic-Black" panose="00000A00000000000000" pitchFamily="2" charset="-78"/>
              </a:rPr>
              <a:t>×</a:t>
            </a:r>
            <a:endParaRPr lang="fr-FR" sz="6000" b="1" dirty="0">
              <a:solidFill>
                <a:srgbClr val="C00000"/>
              </a:solidFill>
              <a:latin typeface="MadaniArabic-Black" panose="00000A00000000000000" pitchFamily="2" charset="-78"/>
              <a:cs typeface="MadaniArabic-Black" panose="00000A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2333CC8-4BAE-95A2-249B-FE685025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استعمال مخطط فن؟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6A6ADC-1654-02F2-0CE0-1F9F37EF3811}"/>
              </a:ext>
            </a:extLst>
          </p:cNvPr>
          <p:cNvSpPr/>
          <p:nvPr/>
        </p:nvSpPr>
        <p:spPr>
          <a:xfrm>
            <a:off x="691200" y="3206380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نَسْتِعْمَلُ مُخَطَّطَ فِنْ </a:t>
            </a:r>
            <a:r>
              <a:rPr lang="fr-FR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fr-FR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وَتَنْظيمِ مُفْرَداتٍ جَديدَةٍ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مُفْرَدَتَيْنِ؟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يوم  ثقافي في مدرستنا"؟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«يَوْمٌ ثَقافِيٌّ في مَدْرَسَتِنا»؟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18834</TotalTime>
  <Words>2279</Words>
  <Application>Microsoft Office PowerPoint</Application>
  <PresentationFormat>Affichage à l'écran (4:3)</PresentationFormat>
  <Paragraphs>555</Paragraphs>
  <Slides>73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73</vt:i4>
      </vt:variant>
    </vt:vector>
  </HeadingPairs>
  <TitlesOfParts>
    <vt:vector size="105" baseType="lpstr">
      <vt:lpstr>Wingdings</vt:lpstr>
      <vt:lpstr>Sakkal Majalla</vt:lpstr>
      <vt:lpstr>Microsoft Uighur</vt:lpstr>
      <vt:lpstr>MadaniArabic-Black</vt:lpstr>
      <vt:lpstr>Modern Love</vt:lpstr>
      <vt:lpstr>Dosis ExtraBold</vt:lpstr>
      <vt:lpstr>Aptos Display</vt:lpstr>
      <vt:lpstr>Dosis</vt:lpstr>
      <vt:lpstr>Calibri</vt:lpstr>
      <vt:lpstr>Dosis Medium</vt:lpstr>
      <vt:lpstr>Arial</vt:lpstr>
      <vt:lpstr>Aptos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السابقة، من يذكرنا بها؟ </vt:lpstr>
      <vt:lpstr>ضعوا الكراسة والدفتر واللوحة في القمطر.</vt:lpstr>
      <vt:lpstr>من يذكرنا بضوابط القراءة بطلاقة؟</vt:lpstr>
      <vt:lpstr>نتذكر جماعة. من يقرأ؟</vt:lpstr>
      <vt:lpstr>من يقرأ بدون أخطاء. الفائز من قرأ النص دون أي خطأ. </vt:lpstr>
      <vt:lpstr>الفائزون في هذه الحصة هم ........................................................................... </vt:lpstr>
      <vt:lpstr>بعد قراءتكم للنص، أجيبوا عن السؤال التالي على دفاتر البحث.</vt:lpstr>
      <vt:lpstr>من يجيب عن السؤال؟ </vt:lpstr>
      <vt:lpstr>معجم</vt:lpstr>
      <vt:lpstr>ستتعرفون على مخطط فِنْ وستتعلمون كيف توظفونه في توليد وتنظيم المفردات .  </vt:lpstr>
      <vt:lpstr>في البداية، ماذا نقصد بمخطط فن venn؟ </vt:lpstr>
      <vt:lpstr> من يقرأ؟</vt:lpstr>
      <vt:lpstr>انتبهوا كيف سأوظف مخطط فن لتنظيم المعجم المشترك بين "الهاتف الذكي " و"التلفاز"  وما يميز كلا منهما.</vt:lpstr>
      <vt:lpstr>أولا، أرسم المخطط وأكتب المفردتين في الإطارين.</vt:lpstr>
      <vt:lpstr>ثانيا، أحدد  الأشياء التي تميز التلفاز عن الهاتف الذكي.</vt:lpstr>
      <vt:lpstr>ثالثا، أحدد الأشياء التي تميز الهاتف الذكي عن التلفاز.</vt:lpstr>
      <vt:lpstr>رابعا، أحدد الأشياء المشتركة بين الهاتف الذكي والتلفاز.</vt:lpstr>
      <vt:lpstr>دوركم. من يضيف مفردات أخرى تميز التلفاز عن الهاتف الذكي؟</vt:lpstr>
      <vt:lpstr>من يضيف مفردات أخرى تميز الهاتف الذكي عن التلفاز؟</vt:lpstr>
      <vt:lpstr>من يضيف مفردات أخرى مشتركة بين التلفاز  والهاتف الذكي؟</vt:lpstr>
      <vt:lpstr>هذه  مفردات أخرى. من يقرأ؟ </vt:lpstr>
      <vt:lpstr>من يذكرنا كيف استعملنا  مخطط فن venn  لتوليد وتنظيم مفردات جديدة انطلاقا من مفردتين؟ </vt:lpstr>
      <vt:lpstr>نتذكر جماعة. من يقرأ؟ .</vt:lpstr>
      <vt:lpstr>خذوا كراساتكم الصفحة رقم -10-.</vt:lpstr>
      <vt:lpstr>أنجزوا بشكل فردي نشاط "أتدرب مع زملائي" .</vt:lpstr>
      <vt:lpstr>من يحدد المعجم المميز للسينما؟ (تناقش الأجوبة قبل الانتقال إلى ما يميز المسرح ثم المشترك بينهما).</vt:lpstr>
      <vt:lpstr>صححوا على كراساتكم. (جميع الأجوبة المناسبة مقبولة.) </vt:lpstr>
      <vt:lpstr>خذوا ألواحكم. سنلعب لعبة الألغاز. الفائز من استطاع حل جميع الألغاز المقترحة. 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الفائزون هم ........................................................................... </vt:lpstr>
      <vt:lpstr>Présentation PowerPoint</vt:lpstr>
      <vt:lpstr>في حصة اليوم ستحاولون فهم نص سماعي بعنوان " يوم ثقافي في مدرستنا"  وتعيدون سرد مضامينه. </vt:lpstr>
      <vt:lpstr>نبدأ حصتنا بتعرف معاني كلمات أساسية في النص. من يقرأ الكلمات التالية ؟</vt:lpstr>
      <vt:lpstr>من يقرأ معنى كلمة   "فن   " ؟ ثم آخر يركبها في جملة مفيدة أو يعطي أمثلة لها.</vt:lpstr>
      <vt:lpstr>من يقرأ معنى كلمة  " أَبْدَعَ  " ؟ ثم آخر يركبها في جملة مفيدة.</vt:lpstr>
      <vt:lpstr>من يقرأ معنى كلمة   " موهبة  " ؟ ثم آخر يركبها في جملة مفيدة.</vt:lpstr>
      <vt:lpstr>من يقرأ معنى كلمة   " مسرح  " ؟ ثم آخر يركبها في جملة مفيدة.</vt:lpstr>
      <vt:lpstr>من يختار كلمة ويذكرنا بمعناها؟ </vt:lpstr>
      <vt:lpstr> قبل أن نستمع لنص "يوم ثقافي في مدرستنا"،  حاولوا بشكل ثنائي توقع  المعلومات التي يمكن أن يقدمها النص. </vt:lpstr>
      <vt:lpstr>خذوا دفاتر البحث لتسجيل أهم المعلومات التي ستلتقطونها أثناء الاستماع. </vt:lpstr>
      <vt:lpstr>عرض فيديو "يوم ثقافي في مدرستنا" (مرتان) </vt:lpstr>
      <vt:lpstr>من يقرأ توقعه  ويوضح كيف استطاع هو وزميله التحقق منه؟ </vt:lpstr>
      <vt:lpstr>سنجيب جماعة عن بعض الأسئلة لفهم النص. من يجيب عن السؤال التالي؟</vt:lpstr>
      <vt:lpstr>من يجيب عن السؤال التالي؟</vt:lpstr>
      <vt:lpstr>من يجيب عن السؤال التالي؟</vt:lpstr>
      <vt:lpstr>من يجيب عن السؤال التالي؟</vt:lpstr>
      <vt:lpstr>من يجيب عن السؤال التالي؟</vt:lpstr>
      <vt:lpstr>من يجيب عن السؤال التالي؟</vt:lpstr>
      <vt:lpstr>نصحح. من يقرأ؟</vt:lpstr>
      <vt:lpstr>الآن، خذوا كراساتكم- الصفحة -11-.  </vt:lpstr>
      <vt:lpstr>استعينوا بما سجلتموه على دفاتركم، وأجيبوا عن السؤالين التاليين. </vt:lpstr>
      <vt:lpstr>نصحح. من يقرأ السؤال ويقدم جوابه موضحا لزملائه كيف توصل إليه؟ </vt:lpstr>
      <vt:lpstr> صححوا على كراساتكم. </vt:lpstr>
      <vt:lpstr>ننتقل إلى نشاط " أستعد لأتحدث"،  من يقرأ التعليمة؟ (سنجيب جماعة) </vt:lpstr>
      <vt:lpstr>نصحح. من يقرأ الأحداث التي أمامها علامات؟</vt:lpstr>
      <vt:lpstr>استعينوا بأحداث النص، واستعدوا لتقديم ملخصه. يمكنكم تسجيله على دفاتركم.</vt:lpstr>
      <vt:lpstr>من يقرأ ملخص النص. ( تناقش كل محاولة من حيث انسجام المعلومات والتحدث باسترسال.)</vt:lpstr>
      <vt:lpstr>اختتام الحصة</vt:lpstr>
      <vt:lpstr>من يذكرنا بخطوات استعمال مخطط فن؟</vt:lpstr>
      <vt:lpstr>من يذكرنا بأهم الأفكار التي وردت في النص السماعي" يوم  ثقافي في مدرستنا"؟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227</cp:revision>
  <dcterms:created xsi:type="dcterms:W3CDTF">2023-09-20T21:35:22Z</dcterms:created>
  <dcterms:modified xsi:type="dcterms:W3CDTF">2026-01-31T21:19:36Z</dcterms:modified>
</cp:coreProperties>
</file>