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5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6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9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702" r:id="rId2"/>
    <p:sldMasterId id="2147483725" r:id="rId3"/>
    <p:sldMasterId id="2147483748" r:id="rId4"/>
    <p:sldMasterId id="2147483771" r:id="rId5"/>
    <p:sldMasterId id="2147483786" r:id="rId6"/>
    <p:sldMasterId id="2147483799" r:id="rId7"/>
    <p:sldMasterId id="2147483824" r:id="rId8"/>
    <p:sldMasterId id="2147483839" r:id="rId9"/>
    <p:sldMasterId id="2147483863" r:id="rId10"/>
    <p:sldMasterId id="2147483886" r:id="rId11"/>
    <p:sldMasterId id="2147483910" r:id="rId12"/>
  </p:sldMasterIdLst>
  <p:notesMasterIdLst>
    <p:notesMasterId r:id="rId54"/>
  </p:notesMasterIdLst>
  <p:sldIdLst>
    <p:sldId id="2147482740" r:id="rId13"/>
    <p:sldId id="2147482604" r:id="rId14"/>
    <p:sldId id="2147482471" r:id="rId15"/>
    <p:sldId id="2147482697" r:id="rId16"/>
    <p:sldId id="2147482705" r:id="rId17"/>
    <p:sldId id="2147482706" r:id="rId18"/>
    <p:sldId id="2147482472" r:id="rId19"/>
    <p:sldId id="2147482473" r:id="rId20"/>
    <p:sldId id="2134807209" r:id="rId21"/>
    <p:sldId id="2134807211" r:id="rId22"/>
    <p:sldId id="2134807213" r:id="rId23"/>
    <p:sldId id="2134807214" r:id="rId24"/>
    <p:sldId id="2147482708" r:id="rId25"/>
    <p:sldId id="2134806766" r:id="rId26"/>
    <p:sldId id="2147482518" r:id="rId27"/>
    <p:sldId id="2147482727" r:id="rId28"/>
    <p:sldId id="2147482519" r:id="rId29"/>
    <p:sldId id="2147482741" r:id="rId30"/>
    <p:sldId id="2147482742" r:id="rId31"/>
    <p:sldId id="2147482743" r:id="rId32"/>
    <p:sldId id="2147482744" r:id="rId33"/>
    <p:sldId id="2147482745" r:id="rId34"/>
    <p:sldId id="2147482746" r:id="rId35"/>
    <p:sldId id="2147482520" r:id="rId36"/>
    <p:sldId id="2147482521" r:id="rId37"/>
    <p:sldId id="2147482522" r:id="rId38"/>
    <p:sldId id="2147482737" r:id="rId39"/>
    <p:sldId id="2147482736" r:id="rId40"/>
    <p:sldId id="2147482523" r:id="rId41"/>
    <p:sldId id="2147482729" r:id="rId42"/>
    <p:sldId id="2147482525" r:id="rId43"/>
    <p:sldId id="2147482712" r:id="rId44"/>
    <p:sldId id="2147482530" r:id="rId45"/>
    <p:sldId id="2147482531" r:id="rId46"/>
    <p:sldId id="2147482747" r:id="rId47"/>
    <p:sldId id="2147482738" r:id="rId48"/>
    <p:sldId id="2147482532" r:id="rId49"/>
    <p:sldId id="2147482715" r:id="rId50"/>
    <p:sldId id="2147482726" r:id="rId51"/>
    <p:sldId id="2147482502" r:id="rId52"/>
    <p:sldId id="2147482634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FFFFF"/>
    <a:srgbClr val="D6E9EA"/>
    <a:srgbClr val="1E3F48"/>
    <a:srgbClr val="0097B2"/>
    <a:srgbClr val="106585"/>
    <a:srgbClr val="00729A"/>
    <a:srgbClr val="70B1B6"/>
    <a:srgbClr val="7FB9BE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70" d="100"/>
          <a:sy n="70" d="100"/>
        </p:scale>
        <p:origin x="119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45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00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16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966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96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93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30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845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340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81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85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98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892190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910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7552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45763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03120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93627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22172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05204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7646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7611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551285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040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92788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34938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9343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9382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34757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43932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6739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10624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63939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0048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7207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61654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26609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595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88448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3822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0037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2523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28986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57946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06137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54458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703587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9851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13215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15380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6025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47331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15968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43699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245144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20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3753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4051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6542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38666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5972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18261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0852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4531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15191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07009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2372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38190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03492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07523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643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0196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572477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22920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309423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8947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09664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34262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0845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189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6572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7687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2198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7678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6207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880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5683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2035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29907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5537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3804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031399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45651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0958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70764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51981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6094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81488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4894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85035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080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06265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56322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3894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52588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70493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66024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772157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1360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23261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98369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2159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22646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2509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896983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2396796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49233665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9594443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670504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5577027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4383989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139459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059286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03813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687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46648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470687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23008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80179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15450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1791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72348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983339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52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16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7100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8037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0865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0550551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6831229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3403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22530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64018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71868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11800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330508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40172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13842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076398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000903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38397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224708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8318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81130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5620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796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9812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74758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82579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73859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45941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30226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3275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95750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1213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15227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530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84432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67491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19674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94857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87871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66607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02354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9279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52812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27169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1731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64377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17650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2050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9769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19131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34997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85823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057036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879145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42613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73403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49235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94828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232912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97901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14086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11968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298651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07214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12644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0108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147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7801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73977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039644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83058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872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04233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80327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2751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384315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566466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38317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7440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580723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98336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5820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58380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2706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93463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19541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0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165177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45694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3089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29943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953670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6969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91402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5760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300488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633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37276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57858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46830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3235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187885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8230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42959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18460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359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6511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51.xml"/><Relationship Id="rId21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46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93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80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3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7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24/02/2026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90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936" r:id="rId13"/>
    <p:sldLayoutId id="2147483784" r:id="rId14"/>
    <p:sldLayoutId id="2147483933" r:id="rId15"/>
    <p:sldLayoutId id="214748378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00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939" r:id="rId13"/>
    <p:sldLayoutId id="2147483938" r:id="rId14"/>
    <p:sldLayoutId id="214748393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7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2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72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94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38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941" r:id="rId21"/>
    <p:sldLayoutId id="2147483884" r:id="rId22"/>
    <p:sldLayoutId id="214748388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44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89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  <p:sldLayoutId id="2147483928" r:id="rId18"/>
    <p:sldLayoutId id="2147483929" r:id="rId19"/>
    <p:sldLayoutId id="2147483930" r:id="rId20"/>
    <p:sldLayoutId id="2147483937" r:id="rId21"/>
    <p:sldLayoutId id="2147483931" r:id="rId22"/>
    <p:sldLayoutId id="214748393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8.wdp"/><Relationship Id="rId7" Type="http://schemas.openxmlformats.org/officeDocument/2006/relationships/image" Target="../media/image3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8.wdp"/><Relationship Id="rId7" Type="http://schemas.openxmlformats.org/officeDocument/2006/relationships/image" Target="../media/image3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8.wdp"/><Relationship Id="rId7" Type="http://schemas.openxmlformats.org/officeDocument/2006/relationships/image" Target="../media/image3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9.wdp"/><Relationship Id="rId7" Type="http://schemas.openxmlformats.org/officeDocument/2006/relationships/image" Target="../media/image3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12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10" Type="http://schemas.microsoft.com/office/2007/relationships/hdphoto" Target="../media/hdphoto12.wdp"/><Relationship Id="rId4" Type="http://schemas.openxmlformats.org/officeDocument/2006/relationships/image" Target="../media/image36.png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20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43.png"/><Relationship Id="rId9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22.gif"/><Relationship Id="rId4" Type="http://schemas.openxmlformats.org/officeDocument/2006/relationships/image" Target="../media/image33.png"/><Relationship Id="rId9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DB37870-8A83-F889-AF92-8A484C012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8" b="3762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5349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الحصة4  (30د)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الأساليب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4 (20د)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بعد القراءة : تقويم المقروء(30د)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 : إنتاج كتابي الحصة 5 (30د)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5 -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يومياتي في الكتابة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 لغتي ...– تركيب و تقويم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الحصة 4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نص إخباري - الحصة 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 – الحصة 5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16526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138671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تركيب عناصر لكتابة جمل مفيدة؛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4029452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نص مقروء؛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688406-B6D5-3294-EAF9-8A364E4EC6FD}"/>
              </a:ext>
            </a:extLst>
          </p:cNvPr>
          <p:cNvGrpSpPr/>
          <p:nvPr/>
        </p:nvGrpSpPr>
        <p:grpSpPr>
          <a:xfrm>
            <a:off x="1224000" y="4920233"/>
            <a:ext cx="6696000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C59D9D4-F179-EC7F-D86A-CC7F59E9A72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41C4DF-9238-0085-0874-C9D1C437C9A0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سردي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10">
            <a:extLst>
              <a:ext uri="{FF2B5EF4-FFF2-40B4-BE49-F238E27FC236}">
                <a16:creationId xmlns:a16="http://schemas.microsoft.com/office/drawing/2014/main" id="{48113D8F-D016-309D-77E9-1203A7D98F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B8FB2F-722E-865C-9816-3FD7A5BAC67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3DDE4D0-A554-B08E-D044-E14F4A8F5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1441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DC36DB50-CC22-FE34-F334-EA4DCDEC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EC33B5-33EF-53AE-F7E3-5E654236C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3EF799-6305-9659-CCEC-9588AF4DE9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5C2DDF-1878-FECB-00E1-1D56C085D0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6C210A-22F0-C2AF-9D0E-F7E3E50C25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012A26-29F9-8F9E-B20D-B55392F24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1B173B-9A19-634D-161E-306D9BB289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891E7-FF9F-54AC-F950-E4F947BC76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B15038-145E-7458-2632-9BD9B1DC6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9" name="Espace réservé pour une image  4">
            <a:extLst>
              <a:ext uri="{FF2B5EF4-FFF2-40B4-BE49-F238E27FC236}">
                <a16:creationId xmlns:a16="http://schemas.microsoft.com/office/drawing/2014/main" id="{A9315436-C173-644A-76EC-732D60A426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779A2A7-2C7E-3B81-A7B2-DF6AFE765A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64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8D6F99A-7FBE-42E6-998F-ACACD661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خلال هذه الحصة نشاط يومياتي في الكتابة.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7B8762-778E-C6FC-2B14-5F5DA425D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AE30F5-089F-E38B-1CB4-9E4DFED5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2763C3-02D4-B810-E06C-CCAEDEB18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1E2395-B2D4-6FFD-934F-470880B07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B1CC1B-75D4-5731-BDC1-3C9B4963E1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4FE43F-2C19-7634-191B-4752772FB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32FFA6-A8D6-4A2F-3C4D-B2983BE904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620423-54DE-D0C0-A3D3-7DEE96F94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2" name="Espace réservé pour une image  2">
            <a:extLst>
              <a:ext uri="{FF2B5EF4-FFF2-40B4-BE49-F238E27FC236}">
                <a16:creationId xmlns:a16="http://schemas.microsoft.com/office/drawing/2014/main" id="{20B90988-A4DE-5E6B-D0AA-DE8AC43B1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8207EAC-3576-70F7-C2F5-2AD043ECF897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213546771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7797B-766E-6470-7FE1-F86802D6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6A60F204-8B56-45A7-4FA9-3B2DD020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فقرة بسيطة لوصف المشهد التالي. معكم 5 دقائق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CC0871-0C55-F368-78D4-FB7772146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5172C3-A6BD-FE91-C27B-11DB1E304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9267A1-B288-F3A1-F0EE-646454A00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FC2E0F-0B93-44D3-0247-7E10600BA1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0CFE33-54FC-50A4-E90C-23E89F366A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5DBCD-8EA5-6680-1AC1-D80DB8EB79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EC81CD-5C18-8E64-3020-CD2003D846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926E3E-EFAE-7362-F09A-11A34E131A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3F15796B-66DB-933F-EA52-95DCE8BB3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516A222-D674-7F70-3CE0-A9EEF13999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855" y="1888955"/>
            <a:ext cx="7830158" cy="471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0091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1D844-650A-45F1-B093-72E0D7EF8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E84FC1CE-572F-E414-764C-4DA9A0509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انتاجه؟.</a:t>
            </a:r>
            <a:endParaRPr lang="fr-FR" sz="2400" dirty="0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07D51B-C4A7-3F2C-9BF5-D331A3CB6A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7064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725926-2D3A-88E0-849E-87BE60B34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7C95D4-9410-65AE-77A8-0F270F42C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F9396A-903F-AFA2-540C-99E0FE9FA9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164287-629E-1A80-9325-95B8F054BF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AEBFB9-F61C-CED6-8F03-4BFF5EBEE1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26D036-FB36-004B-DC44-B6340AEA07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DC0969-6457-5AB3-0AD3-959E2F7DAE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C5EB4C-9E23-330F-550F-1A8B85B3F1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8D629FA-8433-15A3-0A53-A85CB7AD6A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855" y="1888955"/>
            <a:ext cx="7830158" cy="471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9887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CBB0-D9CA-DF00-9221-1F0DDA47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314BBD-818F-7C75-E893-1678D9A92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04BB7A-1965-6965-56F7-AFE57B4F0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38DB2-267F-D61F-3F6A-1A09964C4D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E3812E-758E-1C52-F263-F1A4EC0CCC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989CC4-403E-5F1E-A881-1F69797236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585FF6-DC14-00AF-EE48-1687B3898D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942B6-7AAF-0CCF-1E0B-64F22EF323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10053-B8F5-BC30-A455-8B3E71B3F5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1FD176-DD9E-A2FE-25E2-380286B61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9100D35-2DE4-E24C-9C93-B7B98242D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B2048F00-CCE0-9182-43E0-254635F309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62429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24A6787-8D24-A98C-10C2-E771A0DB50F3}"/>
              </a:ext>
            </a:extLst>
          </p:cNvPr>
          <p:cNvSpPr txBox="1"/>
          <p:nvPr/>
        </p:nvSpPr>
        <p:spPr>
          <a:xfrm>
            <a:off x="3116423" y="1436589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8024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4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لغتي ... – تركيب و تقويم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– الحصة 4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قصيدة " لغتي"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03824EE-146C-6868-5FB0-FC012ADCEC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BC216E2-F890-13C7-77A4-BA83D43712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83A188-6E39-D6C4-22C3-57B21787DD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789" y="1440192"/>
            <a:ext cx="3498414" cy="536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A17BC-355D-081F-0E0F-91A5DEA92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A9D5BBC-0EA4-B830-ADDB-EE371483FCC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02ACB12-A1D8-6BDE-5BB1-1488B72F9B3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5182289-0817-B0E5-D64B-6F3844CD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سيقرأ كل واحد منكم  جزءا من القصيدة قراءة شعرية معبرة. الآخرون يتتبعون. من يقرأ؟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7F2AF46-10B6-AF3B-638C-E8E000996B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594B99F-5740-D45F-AA3C-EABDA0E1C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5D9E0BA-53E5-3423-DF02-5FCC60CA21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4354BF4-6291-81A3-B4AF-1BEE3DF879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42422A0-ED9E-5402-A31E-D245D9FB0F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710245-7D07-4F2F-292E-0F18EC878D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2CE90BF-49F6-4761-5B9D-381CC47D13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A9585AE-580B-3E34-8B60-660BD91FA5D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44F3EFE5-8464-8F67-FA00-C82F5E7912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26D6B3-ECB2-3402-6597-70E426D8D4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789" y="1440192"/>
            <a:ext cx="3498414" cy="536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1922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C2DEE-C2B7-D7B0-5C72-5CB27FDC8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CD32297-02C7-ACF5-CD6D-26A6CE494F1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6D51BA-73FD-8622-7A77-86CBE730EAC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16D3376-077E-5D24-4AF8-ECEF14B96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باستعمال قلم الرصاص حددوا المقاطع الثلاثة للقصيدة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F88BB08E-BD4A-34AC-2D70-2577B46F11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3E3B088F-29FA-7130-ED2B-860B288F6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63DF8F0-B5CE-6228-7C8A-A38BA8FD16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9F10135-BC15-1B87-C947-0FCF511EA5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80AB1C9-443B-038F-7DB5-032F7B1A18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817974D-D3EF-DE5E-C7D7-4C76D24A8A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390B286-ADC3-F44D-B7AE-2DE8356E63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2D68CAF-1906-3ACC-D884-5A3C7C1077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9803871E-87E1-7995-048B-07BB58404F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D8A783-66DB-8562-3128-8ECEFDC542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5237" y="1462219"/>
            <a:ext cx="4364225" cy="516616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E3E312B-7C2C-5137-00A6-C3D85E0FB093}"/>
              </a:ext>
            </a:extLst>
          </p:cNvPr>
          <p:cNvSpPr/>
          <p:nvPr/>
        </p:nvSpPr>
        <p:spPr>
          <a:xfrm>
            <a:off x="2514600" y="1462219"/>
            <a:ext cx="4095583" cy="1353170"/>
          </a:xfrm>
          <a:prstGeom prst="roundRect">
            <a:avLst>
              <a:gd name="adj" fmla="val 5210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550A194-2664-9EA2-F452-0969835C0272}"/>
              </a:ext>
            </a:extLst>
          </p:cNvPr>
          <p:cNvSpPr/>
          <p:nvPr/>
        </p:nvSpPr>
        <p:spPr>
          <a:xfrm>
            <a:off x="2509557" y="2881701"/>
            <a:ext cx="4095583" cy="2303910"/>
          </a:xfrm>
          <a:prstGeom prst="roundRect">
            <a:avLst>
              <a:gd name="adj" fmla="val 5210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A7229BC-FD05-C76D-C286-B335DC6F763A}"/>
              </a:ext>
            </a:extLst>
          </p:cNvPr>
          <p:cNvSpPr/>
          <p:nvPr/>
        </p:nvSpPr>
        <p:spPr>
          <a:xfrm>
            <a:off x="2509556" y="5247304"/>
            <a:ext cx="4095583" cy="1353170"/>
          </a:xfrm>
          <a:prstGeom prst="roundRect">
            <a:avLst>
              <a:gd name="adj" fmla="val 5210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AFD9567-2487-4598-3880-0E4AAC4A8433}"/>
              </a:ext>
            </a:extLst>
          </p:cNvPr>
          <p:cNvSpPr txBox="1"/>
          <p:nvPr/>
        </p:nvSpPr>
        <p:spPr>
          <a:xfrm>
            <a:off x="6739462" y="1925518"/>
            <a:ext cx="1992936" cy="64698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ٱلْأَوَّلُ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85BB5D1-B856-4A84-634F-D75E040EACF2}"/>
              </a:ext>
            </a:extLst>
          </p:cNvPr>
          <p:cNvSpPr txBox="1"/>
          <p:nvPr/>
        </p:nvSpPr>
        <p:spPr>
          <a:xfrm>
            <a:off x="6728191" y="3754756"/>
            <a:ext cx="1992936" cy="64698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ٱلثّاني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37F96AF-5E01-218C-7598-2A2E54642FB0}"/>
              </a:ext>
            </a:extLst>
          </p:cNvPr>
          <p:cNvSpPr txBox="1"/>
          <p:nvPr/>
        </p:nvSpPr>
        <p:spPr>
          <a:xfrm>
            <a:off x="6728191" y="5583994"/>
            <a:ext cx="1992936" cy="64698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ٱلثّالِثُ</a:t>
            </a:r>
          </a:p>
        </p:txBody>
      </p:sp>
    </p:spTree>
    <p:extLst>
      <p:ext uri="{BB962C8B-B14F-4D97-AF65-F5344CB8AC3E}">
        <p14:creationId xmlns:p14="http://schemas.microsoft.com/office/powerpoint/2010/main" val="288421065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5D193-2DE8-90AB-3AEE-5A53DADA4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A0C0DE1-C0A0-1D37-C012-AE61EEFE6B7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12175E9-FCC6-23E4-5A3F-7C3176AC4D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0B9319CB-1B14-0609-3115-E9FD3825F5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87940007-FB1A-80B2-2880-455CD900E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7A973C18-26F7-AE94-D458-CBE1DD4CA3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0F12AD5-A122-B77D-1712-8B599DC29F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25FC8A35-59B2-D8E4-EB0C-9360628755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3C89441-39C5-E072-06F4-B57E529B0D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B14588B-ED2D-BE45-4C21-BCDBEAF811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4A5B8D4-0948-355E-1F6B-4ADD5C25B24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7A59D1C9-4CF2-64D5-BB39-4842E9CE37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16AB35DF-ECDD-188E-0CF5-FD9C6A19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المقطع؟ ما الفكرة الرئيسية للمقطع؟</a:t>
            </a:r>
            <a:endParaRPr lang="fr-MA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038C38F-B4F2-05DA-E7E8-79994E1E52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914" y="2236366"/>
            <a:ext cx="8385776" cy="29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74513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27BE4-246A-CA7E-33A7-70D370E4C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C0094E6-52DF-8DDC-B24D-2D5DA4CC0B05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598154-377A-072D-D793-FAF8ABBA802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FF87B37C-EBB3-E395-36F7-967224D4C4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6A80B4D-AEB0-C760-49B3-523C58790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14C187CE-F4DB-CFDA-CCC0-AB537E837F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82150CE-8903-7C63-1C9D-0A9FDFE99D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D3B37BA0-3E7D-CAB5-FAAE-51D37D1F25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AF50DEF-C5F0-26BC-050B-484864376BC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830C769-8308-B693-9655-CEE0802D3C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1531A44-BCCF-7F7D-AC81-4F4455A2B9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C898754E-161D-9298-F1FE-5695434567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E1A528D0-1343-93B6-268B-E6908EB86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الفكرة الرئيسية للمقطع؟</a:t>
            </a:r>
            <a:endParaRPr lang="fr-MA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ABC6BF-8047-0DB5-6473-6B93D97A3B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914" y="1971667"/>
            <a:ext cx="8385776" cy="291315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DFEC36B-0DD1-E3E4-157F-04202F79299C}"/>
              </a:ext>
            </a:extLst>
          </p:cNvPr>
          <p:cNvSpPr txBox="1"/>
          <p:nvPr/>
        </p:nvSpPr>
        <p:spPr>
          <a:xfrm>
            <a:off x="312821" y="5028783"/>
            <a:ext cx="8488869" cy="919401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b="1" dirty="0">
                <a:solidFill>
                  <a:srgbClr val="C00000"/>
                </a:solidFill>
              </a:rPr>
              <a:t>تَمْجيدُ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ٱللُّغَةِ ٱلْعَرَبِيَّةِ </a:t>
            </a:r>
            <a:r>
              <a:rPr kumimoji="0" lang="ar-MA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وَٱلْإشادَةُ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بِفَضْلِها ٱلْعَظيمِ.</a:t>
            </a:r>
          </a:p>
        </p:txBody>
      </p:sp>
    </p:spTree>
    <p:extLst>
      <p:ext uri="{BB962C8B-B14F-4D97-AF65-F5344CB8AC3E}">
        <p14:creationId xmlns:p14="http://schemas.microsoft.com/office/powerpoint/2010/main" val="389632897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CE680-145A-2CD9-B060-ABA45FA2F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71DF4A9-F659-6765-0298-83FCA44F1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9853" y="1584325"/>
            <a:ext cx="5380186" cy="4694327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5745662-FD6B-C058-F8D8-CDEB270EE72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9DB1EF-382D-60D3-C557-E066DDF1311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F2AB863-EB43-DD17-343C-A446182B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ثنائيات. حاولوا تحديد الفكرة الرئيسة للمقطعين الثاني والثالث.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2E99476-7836-5C10-EBF8-FE2F302F4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6F3823E-565B-598D-2441-C33824BA4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AE988480-DECC-686C-79C7-49310AF532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6EA4D60A-BAAD-2C46-703C-42E08125E1C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E2B801F7-35D9-2985-0D21-1E56B9B8D6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847630A-172F-3187-EA57-401D8C8674D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784DB02-ACD7-6ACA-73DF-BF486AD02E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BC122D9-E56F-648C-CE85-EA4BDD28637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A85A211D-9ACA-4E99-EFE1-721A8E7BEC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5221C30-6E69-2585-3B33-093862A7C6AE}"/>
              </a:ext>
            </a:extLst>
          </p:cNvPr>
          <p:cNvSpPr/>
          <p:nvPr/>
        </p:nvSpPr>
        <p:spPr>
          <a:xfrm>
            <a:off x="1099852" y="1660222"/>
            <a:ext cx="5380187" cy="2894682"/>
          </a:xfrm>
          <a:prstGeom prst="roundRect">
            <a:avLst>
              <a:gd name="adj" fmla="val 5210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8E3C665-62CF-7E68-04CB-8D31F1DF9EBA}"/>
              </a:ext>
            </a:extLst>
          </p:cNvPr>
          <p:cNvSpPr/>
          <p:nvPr/>
        </p:nvSpPr>
        <p:spPr>
          <a:xfrm>
            <a:off x="1099854" y="4630801"/>
            <a:ext cx="5380186" cy="1723748"/>
          </a:xfrm>
          <a:prstGeom prst="roundRect">
            <a:avLst>
              <a:gd name="adj" fmla="val 5210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27DD548-930A-DF16-0DF9-59193FC240CB}"/>
              </a:ext>
            </a:extLst>
          </p:cNvPr>
          <p:cNvSpPr txBox="1"/>
          <p:nvPr/>
        </p:nvSpPr>
        <p:spPr>
          <a:xfrm>
            <a:off x="6866435" y="2675907"/>
            <a:ext cx="1703890" cy="64698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ٱلثّاني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4F4753-A7A3-B8A6-D8A6-2A8A52CF57A4}"/>
              </a:ext>
            </a:extLst>
          </p:cNvPr>
          <p:cNvSpPr txBox="1"/>
          <p:nvPr/>
        </p:nvSpPr>
        <p:spPr>
          <a:xfrm>
            <a:off x="6610945" y="5169182"/>
            <a:ext cx="1959380" cy="64698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ٱلثّالِثُ</a:t>
            </a:r>
          </a:p>
        </p:txBody>
      </p:sp>
    </p:spTree>
    <p:extLst>
      <p:ext uri="{BB962C8B-B14F-4D97-AF65-F5344CB8AC3E}">
        <p14:creationId xmlns:p14="http://schemas.microsoft.com/office/powerpoint/2010/main" val="386379942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C9039-CE5C-32FA-01EB-3A32786CD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250BDA-9783-81D5-29D8-BB43C418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9853" y="1584325"/>
            <a:ext cx="5380186" cy="4694327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FD8CBF5-17E9-96E8-7C3B-9365715DC9E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64E41EE-4328-9FD3-40A0-B55862B3140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D096880-19DD-B341-527C-BAF145A98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832AF5AC-6E1A-649F-CFD0-51671F516E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A7CF3C4-C295-C883-4806-AA2299E114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660C515-D9A6-48BF-298E-C65D138173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DDDC4FC3-A2B8-5783-678C-8F9D8B4BBB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A038FE37-2729-09DA-F2D0-E51B258EC2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A419E39-AD81-619C-15A5-30398D1AD2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56DE610-C6FC-5C46-7804-2FF79C27D2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241637F-EE95-3771-9A94-CBEEA0AD7A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BD062C3E-48F9-A434-88C1-849A95242D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0285B25-8213-FB01-55B0-D0B84FB4574E}"/>
              </a:ext>
            </a:extLst>
          </p:cNvPr>
          <p:cNvSpPr/>
          <p:nvPr/>
        </p:nvSpPr>
        <p:spPr>
          <a:xfrm>
            <a:off x="1099852" y="1660222"/>
            <a:ext cx="5380187" cy="2894682"/>
          </a:xfrm>
          <a:prstGeom prst="roundRect">
            <a:avLst>
              <a:gd name="adj" fmla="val 5210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A6284E9-A17B-CCD1-FB0A-E6B656BB4BAD}"/>
              </a:ext>
            </a:extLst>
          </p:cNvPr>
          <p:cNvSpPr/>
          <p:nvPr/>
        </p:nvSpPr>
        <p:spPr>
          <a:xfrm>
            <a:off x="1099854" y="4630801"/>
            <a:ext cx="5380186" cy="1723748"/>
          </a:xfrm>
          <a:prstGeom prst="roundRect">
            <a:avLst>
              <a:gd name="adj" fmla="val 5210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5291FC9-25B8-8F95-AA93-BB63CF1598EC}"/>
              </a:ext>
            </a:extLst>
          </p:cNvPr>
          <p:cNvSpPr txBox="1"/>
          <p:nvPr/>
        </p:nvSpPr>
        <p:spPr>
          <a:xfrm>
            <a:off x="6866435" y="2675907"/>
            <a:ext cx="1703890" cy="64698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ٱلثّاني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68B15F4-409C-905B-80DB-FC43792680EB}"/>
              </a:ext>
            </a:extLst>
          </p:cNvPr>
          <p:cNvSpPr txBox="1"/>
          <p:nvPr/>
        </p:nvSpPr>
        <p:spPr>
          <a:xfrm>
            <a:off x="6610945" y="5169182"/>
            <a:ext cx="1959380" cy="64698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ٱلثّالِثُ</a:t>
            </a:r>
          </a:p>
        </p:txBody>
      </p:sp>
    </p:spTree>
    <p:extLst>
      <p:ext uri="{BB962C8B-B14F-4D97-AF65-F5344CB8AC3E}">
        <p14:creationId xmlns:p14="http://schemas.microsoft.com/office/powerpoint/2010/main" val="396004830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F36E2-456C-63FA-7231-4716596B6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88668B9-BAA9-9706-0129-50610B635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9853" y="1584325"/>
            <a:ext cx="5380186" cy="4694327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1C259C2-F4EE-A184-1E10-CE47F260417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CD242F4-A29F-DFF9-2C7B-CD201D6F74E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2DBAC12-DAE5-3497-2EAC-B424259C9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C0DFCC2A-6122-00FB-A03A-A9EF954DE6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804A774-57EA-FE9D-FF9B-614AC66728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14B1F6D6-FFA0-543B-4F96-49FB3E0471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F930257-7415-8771-4D9C-0D4EF04E1C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F4026FA9-7054-798E-B27F-2DEAF78D08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ADE395A-4C50-5846-F4B7-9CC57F9DF9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746BE5B-BA9D-291E-C9D7-0366C9B154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D11CC7B-E90F-9E0E-EA2D-500623F5612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32946A31-27C7-E492-73E5-D238819F5C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D90566D-9671-B2E6-D523-88411A0E466D}"/>
              </a:ext>
            </a:extLst>
          </p:cNvPr>
          <p:cNvSpPr/>
          <p:nvPr/>
        </p:nvSpPr>
        <p:spPr>
          <a:xfrm>
            <a:off x="1099852" y="1660222"/>
            <a:ext cx="5380187" cy="2894682"/>
          </a:xfrm>
          <a:prstGeom prst="roundRect">
            <a:avLst>
              <a:gd name="adj" fmla="val 5210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9E6173-DC91-C117-528D-9599A50341D1}"/>
              </a:ext>
            </a:extLst>
          </p:cNvPr>
          <p:cNvSpPr/>
          <p:nvPr/>
        </p:nvSpPr>
        <p:spPr>
          <a:xfrm>
            <a:off x="1099854" y="4630801"/>
            <a:ext cx="5380186" cy="1723748"/>
          </a:xfrm>
          <a:prstGeom prst="roundRect">
            <a:avLst>
              <a:gd name="adj" fmla="val 5210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168DBAD-602C-FFC4-15E1-0AC88C535FA0}"/>
              </a:ext>
            </a:extLst>
          </p:cNvPr>
          <p:cNvSpPr txBox="1"/>
          <p:nvPr/>
        </p:nvSpPr>
        <p:spPr>
          <a:xfrm>
            <a:off x="6866435" y="2675907"/>
            <a:ext cx="1703890" cy="64698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ٱلثّاني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C8FD093-F4CC-0638-8DFD-F5E446EA1ED4}"/>
              </a:ext>
            </a:extLst>
          </p:cNvPr>
          <p:cNvSpPr txBox="1"/>
          <p:nvPr/>
        </p:nvSpPr>
        <p:spPr>
          <a:xfrm>
            <a:off x="6610945" y="5169182"/>
            <a:ext cx="1959380" cy="64698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ٱلثّالِثُ</a:t>
            </a:r>
          </a:p>
        </p:txBody>
      </p:sp>
    </p:spTree>
    <p:extLst>
      <p:ext uri="{BB962C8B-B14F-4D97-AF65-F5344CB8AC3E}">
        <p14:creationId xmlns:p14="http://schemas.microsoft.com/office/powerpoint/2010/main" val="367399800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17C7A-3C1B-F34B-7210-B89E94215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DCA0388-09F9-AF8B-141A-345F7C381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2685" y="2029491"/>
            <a:ext cx="7125568" cy="3734124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55B3D1A8-E8FD-2621-6E84-80A29096E3C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FA48B5C-9A07-29DE-CDCC-EB2DBD9B4CE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CC9B8F4-FBBC-4546-577D-D2F5D4A33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الفكرة الرئيسة للمقطع الثاني؟ صححوا.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ED9F0614-F434-25F9-9069-E5CE110B8B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64804774-54F3-52D0-B525-E7BAA01F67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BCC23AA7-50D9-0842-EFFB-B5F8A1E8F0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BD2E09E-237A-C8B4-9497-BC36527E821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346E5167-09CD-BFD1-C71C-D7CA4D1DA0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B766B26-A0E0-3340-78DF-3472CD966B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86999CE-D834-F18D-BC89-7CCB630E999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622503D-9990-E6C1-2F16-D2F5E5B047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F02E9A00-BFD3-87F7-B3D6-6834B51532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767F3F3-AAD3-F0EF-1494-B962781E555E}"/>
              </a:ext>
            </a:extLst>
          </p:cNvPr>
          <p:cNvSpPr txBox="1"/>
          <p:nvPr/>
        </p:nvSpPr>
        <p:spPr>
          <a:xfrm>
            <a:off x="3953611" y="1458163"/>
            <a:ext cx="1703890" cy="64698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843821-2F70-95F3-2397-D27481811E6C}"/>
              </a:ext>
            </a:extLst>
          </p:cNvPr>
          <p:cNvSpPr txBox="1"/>
          <p:nvPr/>
        </p:nvSpPr>
        <p:spPr>
          <a:xfrm>
            <a:off x="864331" y="5674153"/>
            <a:ext cx="7389332" cy="9194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b="1" dirty="0">
                <a:solidFill>
                  <a:srgbClr val="C00000"/>
                </a:solidFill>
              </a:rPr>
              <a:t>اَللُّغَةُ ٱلْعَرَبِيَّةُ وَعَلاقَتُها </a:t>
            </a:r>
            <a:r>
              <a:rPr lang="ar-MA" b="1" dirty="0" err="1">
                <a:solidFill>
                  <a:srgbClr val="C00000"/>
                </a:solidFill>
              </a:rPr>
              <a:t>بِٱلْعِلْمِ</a:t>
            </a:r>
            <a:r>
              <a:rPr lang="ar-MA" b="1" dirty="0">
                <a:solidFill>
                  <a:srgbClr val="C00000"/>
                </a:solidFill>
              </a:rPr>
              <a:t> </a:t>
            </a:r>
            <a:r>
              <a:rPr lang="ar-MA" b="1" dirty="0" err="1">
                <a:solidFill>
                  <a:srgbClr val="C00000"/>
                </a:solidFill>
              </a:rPr>
              <a:t>وَٱلْحَضارَةِ</a:t>
            </a:r>
            <a:r>
              <a:rPr lang="ar-MA" b="1" dirty="0">
                <a:solidFill>
                  <a:srgbClr val="C00000"/>
                </a:solidFill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692556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CDB1D-5A05-E19A-F98D-E730134A4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2A57F14-DE9D-B1AA-8106-E32FD0CA04A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6D71751-FA5D-7836-15F7-7AA7501F333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F53B68A-1ED7-58FB-7290-F53BAEF2C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الفكرة الرئيسة للمقطع الثالث؟ صححوا.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C2261D0D-4A04-509D-AF1B-B2D4A468F0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0E8011BD-CD7F-68C7-2476-0508E5F73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7EF71FAC-8FF2-18EE-069F-A767AC5E03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96F7687-5115-6C2E-D551-D3D44E966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064A293-4168-53FC-E656-1952BCB8A6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E29C26B-CD4D-FECA-DE7F-D408FEAE6E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90E8889-069E-69AC-F194-CDA9E8786E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28D1406-C4DB-B536-AA4A-E9229CC483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4A62B628-AEB9-B991-B30F-4529DB9F6B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90D8129-6656-D7ED-8F31-CDA95B6773C7}"/>
              </a:ext>
            </a:extLst>
          </p:cNvPr>
          <p:cNvSpPr txBox="1"/>
          <p:nvPr/>
        </p:nvSpPr>
        <p:spPr>
          <a:xfrm>
            <a:off x="3953611" y="1458163"/>
            <a:ext cx="1703890" cy="64698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ٱلثّالِثُ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EDD465-F6C3-46AA-DE87-694ED686517F}"/>
              </a:ext>
            </a:extLst>
          </p:cNvPr>
          <p:cNvSpPr txBox="1"/>
          <p:nvPr/>
        </p:nvSpPr>
        <p:spPr>
          <a:xfrm>
            <a:off x="805813" y="5182599"/>
            <a:ext cx="7389332" cy="9194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تَحَدِّياتُ ٱللُّغَةِ </a:t>
            </a:r>
            <a:r>
              <a:rPr lang="ar-MA" b="1" dirty="0">
                <a:solidFill>
                  <a:srgbClr val="C00000"/>
                </a:solidFill>
              </a:rPr>
              <a:t> ٱلْعَرَبِيَّةُ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وَصُمودُها أَمامَ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ٱلْإساءَةِ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798271-E4AC-1F7A-2D38-D70869476A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250" y="2195312"/>
            <a:ext cx="8253663" cy="270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58739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02D1E-50A3-A413-BD1F-D13F70A50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7FD61F7-1A48-EFE6-B468-E00DF71D0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6" y="764834"/>
            <a:ext cx="7236745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الأبيات التالية  تنتهي بنفس المقطع الصوتي. من يقرؤها قراءة شعرية و يركز على المقاطع الصوتية الأخيرة.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A6ABDC97-11A8-8219-27C0-7FAAD7B8D8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11582C6-3D4A-EA5E-3A4A-E1C38158E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9B60FE6-5E35-7E06-EB4C-AFBFBBE7E9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C0C2125C-34F9-FE14-0FE2-3A540F78B5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1BF840CE-B80E-6473-6E95-4C15066049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45DE56D-6450-778B-20FD-5E45B1B986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60ACF8C-5181-5B3D-B721-28630C6EC7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99E6DC8-7428-1E30-7BDA-53D5758A858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D90CFF3-20DB-471E-2C7A-8F5042CCD1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0CC6701-D709-15D5-EE9B-8A9E171559AC}"/>
              </a:ext>
            </a:extLst>
          </p:cNvPr>
          <p:cNvSpPr txBox="1"/>
          <p:nvPr/>
        </p:nvSpPr>
        <p:spPr>
          <a:xfrm>
            <a:off x="445167" y="1716247"/>
            <a:ext cx="8379746" cy="46320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بِكِ ٱلْعُلَمَاءُ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وَٱلشُّعَراءُ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خَطُّوا                  كُنُوزاً في ٱلزَّمانِ لَها بَقا</a:t>
            </a:r>
            <a:r>
              <a:rPr lang="ar-MA" sz="4000" b="1" kern="0" dirty="0">
                <a:solidFill>
                  <a:srgbClr val="C00000"/>
                </a:solidFill>
              </a:rPr>
              <a:t>ءُ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فَهُمْ بِهَوَاكِ أنْتِ قَدِ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ٱسْتَهاموا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              وَهُمْ بِسَنَاكِ أنْتِ قَدِ ٱسْتَضا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ؤوا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أَيا لُغَةَ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ٱلْحَضَارَةِ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لا تُبَالي                      بِمَنْ جَاروا عَلَيْكِ وَمَنْ أَسا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ؤوا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فَأَنْتِ ٱلشَّمْسُ تُشْرِقُ كُلَّ يَوْمٍ               لِيَمْحُوَ عَتْمَةَ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ٱلْجَهْلِ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ٱلضِّيَا</a:t>
            </a:r>
            <a:r>
              <a:rPr lang="ar-MA" sz="4000" b="1" kern="0" dirty="0">
                <a:solidFill>
                  <a:srgbClr val="C00000"/>
                </a:solidFill>
              </a:rPr>
              <a:t>ءُ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وَأَنْتِ حَديقَةٌ غَنَّاءُ فَاحَتْ                     بِوَرْدٍ عِطْرُهُ أَلِفٌ وَيَا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ءُ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962791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7BE56-55A2-DC1E-E9FB-D9D851E77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821D86D-3296-96BA-A8B0-AE0C7B63771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C5B738-3041-1CC3-CA83-69C1FDC82D8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14A4394-69CF-678D-40AB-9C1F87D14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828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أجيبوا عن السؤال التالي على كراساتكم.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380C3804-0EAE-A36E-7C70-C2E380A160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05F40E5-26AA-161C-27C1-BFEA7C6CE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67569601-412F-1147-DCAA-373D631B9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D01DA58B-C14A-0C64-AA09-66CA7E2F96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9D4DC15-7B3D-6C49-FD34-140E9F8BBF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5D3EEC4-9073-7DF4-FABA-994AB7C96D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2D8F923-B087-F33C-B937-B89086696F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7E7FFAB-FC37-D97A-7CEB-D91E565AFB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D3F984-F65B-49A9-A9BF-1A9512F7BCE9}"/>
              </a:ext>
            </a:extLst>
          </p:cNvPr>
          <p:cNvSpPr txBox="1"/>
          <p:nvPr/>
        </p:nvSpPr>
        <p:spPr>
          <a:xfrm>
            <a:off x="481263" y="2636394"/>
            <a:ext cx="818147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أَحيطوا بِخَطٍّ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ساليبَ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ٱلتَّشْبيهِ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ٱسْتَعانَ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بِها ٱلشّاعِرُ لِوَصْفِ ٱللُّغَةِ ٱلْعَرَبِيَّةِ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دونَ ٱسْتِعْمالِ أَدَواتِ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ٱلتَّشْبيهِ</a:t>
            </a:r>
            <a:endParaRPr lang="ar-S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36B9D23-8FCC-0AFC-10A7-8A4A9DA2A2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5859893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E0B3D-B184-C8CE-7EF1-7E98D977A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D160729-0FE1-BE90-FFEE-DE6F54B1268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6F02EB3-31EF-0D67-4DC7-1D01E05B032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7E124E8-9353-D913-ED82-9DF2FB7B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4EC1153-4BAC-0FE0-739C-5D8F2435BE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6124C95-666E-29E1-42B9-E8AF95AD7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4A17358-A1C6-A1FC-016C-BDADDC9E06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FCC87657-E9D8-3E53-FA4E-618CD34C08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A895DDE-D047-5C88-A6A8-80054AF836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92D22E4-58AF-1AD7-25EE-DDCC7808CC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D43DD68-96EB-C798-C0DE-C0A1E83A1E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2D99000-424E-52DF-D3A9-8587FF7D39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3F1BB41-B8FC-D4C6-A6A1-0527D1C02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9E68F5-E0F3-12DD-9DB0-64FCE510BD25}"/>
              </a:ext>
            </a:extLst>
          </p:cNvPr>
          <p:cNvSpPr txBox="1"/>
          <p:nvPr/>
        </p:nvSpPr>
        <p:spPr>
          <a:xfrm>
            <a:off x="481263" y="2636394"/>
            <a:ext cx="818147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أَحيطوا بِخَطٍّ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ساليبَ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ٱلتَّشْبيهِ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ٱسْتَعانَ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بِها ٱلشّاعِرُ لِوَصْفِ ٱللُّغَةِ ٱلْعَرَبِيَّةِ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دونَ ٱسْتِعْمالِ أَدَواتِ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ٱلتَّشْبيهِ</a:t>
            </a:r>
            <a:endParaRPr lang="ar-S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474145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81820-090A-7C6F-5B3C-D2F4A423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94CE73B-2A78-8FCA-0F24-766E99BE138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D010D1-F6F9-2E04-AD8F-7608C32A630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A98BA96-80D4-1C3B-2744-EBCDBDA0A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يقدم لنا أسلوب التشبيه الذي استخرجه من القصيدة؟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2D73B73-C5C2-E591-0133-F52C806350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C6317AF-0735-F8D6-F1AD-775BB2D54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0A9CC4B-21DE-4380-E176-E870C424AF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BDB3301-DB13-A371-17B9-8293A842C9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F89C733-E48F-2861-BF3B-43B96A3A47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398B845-178C-3A50-5DD2-2F7687C595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A58B4F93-7143-CA2C-35A4-45DA2EEE86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21969F8-D85A-4D13-E91D-049FC634FB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33E0960-D969-3E90-F800-7F9AEA9295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5C9324-82AD-1C11-AA54-BC12C5D88C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5237" y="1462219"/>
            <a:ext cx="4364225" cy="516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6294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839F9-DDEF-B640-9D47-3B59A3335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C373E9D-EEBC-490B-EF65-CF7AC4D4A2E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B1E3820-6879-1424-F32D-19AE2DD2BF2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88D39FB-30F9-CD33-93AF-6A45CB084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ليكم نموذجا آخر. من يقرأ ؟ بماذا شبه الشاعر اللغة العربية في البيتين ؟ صححوا.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64FAE67D-6BEE-24CD-0CE2-EF08AEB7A2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3FBEDCBD-AB9F-4627-18A5-6D8CBEBCA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E8522E5C-490C-4F47-59E9-DABE028954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A667851C-F643-2B95-3AC1-2E037CFD6C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D1D64E6-1A39-1DA7-33EE-DF5E7DFDAC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025881A-DB47-7673-3953-D5E6B9DFC3B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AE0BBE1-D315-00CB-A071-47C961C15C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7C3F0E4-F365-0AC7-AE01-ADD52CD5137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CBF9C21-76BE-C2BC-FAC3-879C18710A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3F1453-D6B2-9202-FFE7-E20AD08B5C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9887" y="1368000"/>
            <a:ext cx="4364225" cy="51661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0FD237A-8E25-1C89-9261-488846C07474}"/>
              </a:ext>
            </a:extLst>
          </p:cNvPr>
          <p:cNvSpPr/>
          <p:nvPr/>
        </p:nvSpPr>
        <p:spPr>
          <a:xfrm>
            <a:off x="4805555" y="5654842"/>
            <a:ext cx="1948557" cy="360948"/>
          </a:xfrm>
          <a:prstGeom prst="roundRect">
            <a:avLst>
              <a:gd name="adj" fmla="val 5210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E97E80B-1ED4-F9D0-670C-CA8BF3FBD547}"/>
              </a:ext>
            </a:extLst>
          </p:cNvPr>
          <p:cNvSpPr/>
          <p:nvPr/>
        </p:nvSpPr>
        <p:spPr>
          <a:xfrm>
            <a:off x="4805554" y="6173214"/>
            <a:ext cx="1948557" cy="360948"/>
          </a:xfrm>
          <a:prstGeom prst="roundRect">
            <a:avLst>
              <a:gd name="adj" fmla="val 5210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97163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B916A-8A83-7193-D672-091F407BD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0348ED8-B03D-D388-F4FD-33BACFE7B90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A95207F-78D7-B98F-AF33-5F0D773190B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BD10D88-BAEC-278A-6DC7-44FD54D56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يقوم إلى السبورة ليقرأ بعض الأبيات التي أعجبته قراءة شعرية معبرة.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يشجع الأستاذ(ة) المتعلمين على الأداء القرائي المعبر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B6C473CF-6940-8C91-E5DF-68D6685658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EC62E300-431D-7BBF-05B9-E3A458177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ECF371F-1E28-E18E-0C0E-FEE9A9BFAE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12A75EC-7A81-5CB6-78EC-B18F998B13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58A1E29A-B5D3-9C3F-094A-2F1D7CC295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1243105-4EFF-A082-F1F6-16ABCCC82E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2FBB36B-0B6D-C686-0FCA-7A395B4E37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A52E873-AF6F-D115-3E1A-90D7EF2B71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0C93C1E-4EAF-195E-45A8-520B48DFEC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02BD28-2984-A956-EA48-8C1698A0CA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5237" y="1462219"/>
            <a:ext cx="4364225" cy="516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325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99F50-5CD0-3EEC-9794-4E139A5EE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ACC58A3-16E4-7574-888B-4779DB5B61B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4759C86-E0F0-B4FF-1EF3-F3E0550FDBF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F3F44DB-A6F7-F2A9-865E-7425C7E3D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يمنح الأستاذ للمتعلمين فرصة للتعبير عن آرائهم.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24E87DF3-1F77-E4B4-0A9A-35D9658FD7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F0A2E93-ED2F-4ABD-7627-D78E6C8F9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BDC4E4A-E9F5-12EA-08B5-DC6AADBA92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642246DD-57D8-AC50-E765-E826C888F1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EE424A1-3105-C3B1-05D1-325CFCE5C8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429EB0B-6AB0-2C93-BCA8-74996AC9B7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8B482C1-C9E6-F112-EE5D-F26DF48B72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A021C57-94D7-2E87-0601-81A5488A0E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DD70E6F-42AD-E0E5-1478-09342C6469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5941DAC-D06A-8D50-049D-0D3B82B2EC29}"/>
              </a:ext>
            </a:extLst>
          </p:cNvPr>
          <p:cNvSpPr txBox="1"/>
          <p:nvPr/>
        </p:nvSpPr>
        <p:spPr>
          <a:xfrm>
            <a:off x="1051424" y="3283551"/>
            <a:ext cx="7321478" cy="91940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 ٱلْبَيْتُ ٱلَّذي أَعْجَبَكَ؟ لِماذا؟</a:t>
            </a:r>
          </a:p>
        </p:txBody>
      </p:sp>
    </p:spTree>
    <p:extLst>
      <p:ext uri="{BB962C8B-B14F-4D97-AF65-F5344CB8AC3E}">
        <p14:creationId xmlns:p14="http://schemas.microsoft.com/office/powerpoint/2010/main" val="398016061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1F3AE-C939-742D-F50B-9740D53F3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B49FEC6-DD06-DC45-D8BD-ED5A1B0AA24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F0C8311-7788-AF97-45F9-E1876267E5D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5EB385-2117-F646-E570-2941CD54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أكتبوا بيتا جميلا مثل الأبيات التي قرأتم.  من يقرأ البيت الذي أبدعه؟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3E1C471-8134-EAB8-C55C-0268FFA018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D7D7D3C-80A8-C664-70EE-592256BCB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8E22BF74-7418-C029-CFFB-AB7A5F2900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942CE9C-6A81-F1E8-2C0D-49B87581F1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F8D44E4-A1DA-DAC2-C850-4E71FB6025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732A9B9-C030-CE3C-429B-E35225E33E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4CC7DB1-92FB-04C3-0CE4-2ABB4E7781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742B47A-695E-D02F-B19F-C462D49923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05985B1-960A-61AD-8FFB-6817CAB594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7922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702BC3F-D86C-AD0E-17C3-20921DEDE5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5237" y="1462219"/>
            <a:ext cx="4364225" cy="516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0487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330" y="160084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336765"/>
            <a:ext cx="7789894" cy="2776656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1556286" y="2883016"/>
            <a:ext cx="5251176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كتابة نص إخباري 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2188579" y="2163016"/>
            <a:ext cx="5088718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lvl="0"/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</a:rPr>
              <a:t>ورشة الكتابة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</a:rPr>
              <a:t>-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</a:rPr>
              <a:t> </a:t>
            </a:r>
            <a:r>
              <a:rPr lang="ar-MA" sz="2800" dirty="0">
                <a:latin typeface="Microsoft Uighur" panose="02000000000000000000" pitchFamily="2" charset="-78"/>
              </a:rPr>
              <a:t>الإنتاج الكتابي – الحصة 5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2124456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3119" y="181846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538834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9D96C-8CC7-CECE-8D0F-80C9ADF2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8DDBCE5-AF86-CC68-22F2-468E4A8D74C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CEA94A2-0037-9325-7A50-537540D43A0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7E7BB9A-6466-E9AB-DBD2-77A857E3A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أوراق التحرير.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EC5EF15-AA7F-1A78-E4C8-641EE303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3C8171F-0CB3-75A8-2A86-A1189282A9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2B9F256-E86B-9CAF-74CF-327685A8C2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18C5B36D-B11B-C6E1-D2DF-11D6D8935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FC407D3-3405-F60F-7E0C-F1268F3ED4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9D9D42-0912-6BF0-A78D-FA2783CD4B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0A209A5-69A7-9483-B3D3-2E8B79B3C9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7BB857E-A4AE-66E1-A78C-1E32968821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53BEFE6-39D8-3C3B-9253-4318B43B0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FA1625-130B-DE01-CAA0-C07CA4C63A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448" y="1584000"/>
            <a:ext cx="3462755" cy="531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7817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BE973-B4CE-2B37-D574-06CD2D179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2614E75-645E-2637-A748-C8273E30A90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841F07-C9D0-3F7E-4441-C5AACD466C3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7D528C7-ED44-3193-3202-F190C213A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بعض معايير التصحيح و الكتابة. من يقرأ إنتاجه؟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3382C4A-8C73-3985-C51B-5232F15CC4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8F10337-5551-A616-7B04-E2E44EF792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B8E7CFB-B804-5792-2F22-F4AEB829B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8361D87-F910-CDEB-E255-B27B71A5FE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634AFF8-5E29-0994-D625-0D1ED16B9E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B001448-62EB-DAEE-7873-57166D5A3B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8C56651-B04F-76AC-1B74-D71C5A4B9D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C4DF0BF-231F-78FB-B3F6-2FFF2C8510F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69B60426-8397-446A-5280-65CC639B05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8AE0DE-7F9A-9CE9-4592-364A4F6590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448" y="1584000"/>
            <a:ext cx="3462755" cy="531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02774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F4060-49EA-053F-1904-E9F578F8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3D1A7D1-8756-8433-BCCB-5BA60EF92EF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C324F79-226F-653B-DA01-D900A8C6B5E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0E7B9EC-70BB-B7A8-E9E4-7D77DA83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سأمنحكم فرصة لتصحيح أخطائكم.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74375EB-12BF-46AA-BDC3-5611BE2531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0A6A9C2-EA5A-EBCD-A9DA-4116D1E842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A9F592A-9F0A-7B87-7143-09AB822CFB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D9042F1-ED53-350A-9DCA-61A500A80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3F607DD3-A4F6-7104-F545-DBA59CF2B8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DB98190-8C82-A775-D644-9FA58A27C5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742176D-C888-F09D-20A6-A0568C38DE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29FC561-D56B-5D75-BDFF-A0AF214397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260781B3-940E-88C0-B3FD-74E9BCDAAC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D5257A-81C9-9179-6037-AC46FD7B08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135276"/>
              </p:ext>
            </p:extLst>
          </p:nvPr>
        </p:nvGraphicFramePr>
        <p:xfrm>
          <a:off x="632373" y="2666904"/>
          <a:ext cx="7408507" cy="3435096"/>
        </p:xfrm>
        <a:graphic>
          <a:graphicData uri="http://schemas.openxmlformats.org/drawingml/2006/table">
            <a:tbl>
              <a:tblPr rtl="1" firstRow="1" firstCol="1" bandRow="1"/>
              <a:tblGrid>
                <a:gridCol w="806090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920921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681496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43257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"ن"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الصَّحيحِ.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 في مَوْضِعِها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"م"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</a:t>
                      </a: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بِشَكْلٍ صَحيحٍ.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ناقِصَةٌ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ﭐلْمُناسِبَةَ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"ر"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 (وَ، ثُمَّ، فَ، لِأَنَّ ...)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240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66896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6DC18-484B-B253-9546-22A23C07F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52F6447-FE92-9633-F068-9EE4F572DD8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FADB88-CBAF-56D2-EFD4-18597256036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8175448-2778-C1D6-208B-8BA750B23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سنشتغل جماعيا على إنتاج نص إخباري مع احترام التصميم الذي تدربنا عليه و نشاط تفاعلي على السبورة.</a:t>
            </a:r>
            <a:endParaRPr lang="fr-FR" sz="2400" i="1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86A7F1B8-55A9-9F54-7113-65912C985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D474B0BF-163E-FD49-3EC2-11AC578289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9DDA561-A9A5-7CC6-DDC5-688E377C96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B4D7EFB3-11C8-A04F-E9A5-FC9AF78EEF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5E9F87AA-B967-5488-D48B-8165D99C12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A4E5C98-F60F-259C-9F27-69CD903E49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DBA10CA-5AA1-5DDC-3AD0-DD75CB715DF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DD1937F-9B35-D0F9-69DE-EA0786011E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8518109C-22F0-CFA5-0816-E892D7D3E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5844FA-62E7-4C0E-B0D1-48254CC522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700" y="3327035"/>
            <a:ext cx="8240600" cy="320264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82D6A1-4E34-34DB-7B2A-ECC9B9084D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674" y="1998419"/>
            <a:ext cx="8368818" cy="111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4931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EBD9F-ED81-9B22-963A-7574E01D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7824645-ED27-0CE6-C76D-D78650886F1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E036B6-E48F-7790-8CDD-6E26DD72B8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7F8B27F-179E-E809-437D-3C2F22AA1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دوّنوا النص على كراساتكم  الصفحة 59 قصد استثماره في الحصص القادمة. من يقرأ؟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25584CB-20ED-A4C9-729C-D795082A3B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554F4015-FFB0-23E3-7834-788C5E66B1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15921A8-436D-C52E-7BC6-94A8AA25B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F2BBD33-42C3-AB02-A506-E27F87995F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393E8C5-B557-64F7-534B-72C39E48C3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1826EDD-CEFA-80A0-EE11-7DA9F8CEB84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3EFE5D2-E201-0D07-12BA-99C4246D80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6CAD6A8-C095-EF30-6845-A243599FB35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53654BF0-9A4C-D4AE-19CA-6B7672711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A9B08A-2D0A-3B60-DB57-B3D0DC1C54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307" y="1546359"/>
            <a:ext cx="3380249" cy="518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2996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ورشة ال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01- الإنتاج ال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15958</TotalTime>
  <Words>1113</Words>
  <Application>Microsoft Office PowerPoint</Application>
  <PresentationFormat>Affichage à l'écran (4:3)</PresentationFormat>
  <Paragraphs>263</Paragraphs>
  <Slides>41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41</vt:i4>
      </vt:variant>
    </vt:vector>
  </HeadingPairs>
  <TitlesOfParts>
    <vt:vector size="64" baseType="lpstr">
      <vt:lpstr>Aptos</vt:lpstr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2_01- ورشة القراءة</vt:lpstr>
      <vt:lpstr>4_01- الإنتاج الكتابي</vt:lpstr>
      <vt:lpstr>2_Thème Office</vt:lpstr>
      <vt:lpstr>3_Thème Office</vt:lpstr>
      <vt:lpstr>1_Env-Enseignant</vt:lpstr>
      <vt:lpstr>3_Env-Enseignant</vt:lpstr>
      <vt:lpstr>1_الصـــرف والتحويل</vt:lpstr>
      <vt:lpstr>1_05- اختتام الحصة</vt:lpstr>
      <vt:lpstr>2_05- اختتام الحصة</vt:lpstr>
      <vt:lpstr>2_01- نشاط اعتيادي</vt:lpstr>
      <vt:lpstr>Présentation PowerPoint</vt:lpstr>
      <vt:lpstr>Présentation PowerPoint</vt:lpstr>
      <vt:lpstr>تنظيم حصص الأسبوع الرابع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نواصل خلال هذه الحصة نشاط يومياتي في الكتابة.</vt:lpstr>
      <vt:lpstr>أكتبوا فقرة بسيطة لوصف المشهد التالي. معكم 5 دقائق .</vt:lpstr>
      <vt:lpstr> من يقرأ انتاجه؟.</vt:lpstr>
      <vt:lpstr>الفائزون بنجمة الكتابة هم ........................................................................... </vt:lpstr>
      <vt:lpstr>ورشة القراءة – الحصة 4 </vt:lpstr>
      <vt:lpstr>نواصل قراءة قصيدة " لغتي"</vt:lpstr>
      <vt:lpstr>سيقرأ كل واحد منكم  جزءا من القصيدة قراءة شعرية معبرة. الآخرون يتتبعون. من يقرأ؟</vt:lpstr>
      <vt:lpstr> باستعمال قلم الرصاص حددوا المقاطع الثلاثة للقصيدة</vt:lpstr>
      <vt:lpstr>من يقرأ المقطع؟ ما الفكرة الرئيسية للمقطع؟</vt:lpstr>
      <vt:lpstr>من يقرأ الفكرة الرئيسية للمقطع؟</vt:lpstr>
      <vt:lpstr> في ثنائيات. حاولوا تحديد الفكرة الرئيسة للمقطعين الثاني والثالث.</vt:lpstr>
      <vt:lpstr>سأمر بين الصفوف لمساعدتكم.</vt:lpstr>
      <vt:lpstr>من يقرأ جوابه؟</vt:lpstr>
      <vt:lpstr>من يقرأ الفكرة الرئيسة للمقطع الثاني؟ صححوا.</vt:lpstr>
      <vt:lpstr>من يقرأ الفكرة الرئيسة للمقطع الثالث؟ صححوا.</vt:lpstr>
      <vt:lpstr>الأبيات التالية  تنتهي بنفس المقطع الصوتي. من يقرؤها قراءة شعرية و يركز على المقاطع الصوتية الأخيرة.</vt:lpstr>
      <vt:lpstr>الآن أجيبوا عن السؤال التالي على كراساتكم.</vt:lpstr>
      <vt:lpstr>سأمر بين الصفوف لمساعدتكم. </vt:lpstr>
      <vt:lpstr>من منكم يقدم لنا أسلوب التشبيه الذي استخرجه من القصيدة؟</vt:lpstr>
      <vt:lpstr>إليكم نموذجا آخر. من يقرأ ؟ بماذا شبه الشاعر اللغة العربية في البيتين ؟ صححوا.</vt:lpstr>
      <vt:lpstr> من يقوم إلى السبورة ليقرأ بعض الأبيات التي أعجبته قراءة شعرية معبرة. يشجع الأستاذ(ة) المتعلمين على الأداء القرائي المعبر</vt:lpstr>
      <vt:lpstr>من يجيب عن السؤال التالي؟ يمنح الأستاذ للمتعلمين فرصة للتعبير عن آرائهم.</vt:lpstr>
      <vt:lpstr>على دفاتركم. أكتبوا بيتا جميلا مثل الأبيات التي قرأتم.  من يقرأ البيت الذي أبدعه؟</vt:lpstr>
      <vt:lpstr>ورشة الكتابة - الإنتاج الكتابي </vt:lpstr>
      <vt:lpstr>سأوزع عليكم أوراق التحرير.</vt:lpstr>
      <vt:lpstr>لنتذكر بعض معايير التصحيح و الكتابة. من يقرأ إنتاجه؟</vt:lpstr>
      <vt:lpstr>سأمنحكم فرصة لتصحيح أخطائكم.</vt:lpstr>
      <vt:lpstr>الآن سنشتغل جماعيا على إنتاج نص إخباري مع احترام التصميم الذي تدربنا عليه و نشاط تفاعلي على السبورة.</vt:lpstr>
      <vt:lpstr>دوّنوا النص على كراساتكم  الصفحة 59 قصد استثماره في الحصص القادمة. من يقرأ؟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161</cp:revision>
  <dcterms:created xsi:type="dcterms:W3CDTF">2023-09-20T21:35:22Z</dcterms:created>
  <dcterms:modified xsi:type="dcterms:W3CDTF">2026-02-24T19:42:58Z</dcterms:modified>
</cp:coreProperties>
</file>