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4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6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7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8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9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0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1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12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13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87" r:id="rId1"/>
    <p:sldMasterId id="2147483701" r:id="rId2"/>
    <p:sldMasterId id="2147483724" r:id="rId3"/>
    <p:sldMasterId id="2147483747" r:id="rId4"/>
    <p:sldMasterId id="2147483770" r:id="rId5"/>
    <p:sldMasterId id="2147483793" r:id="rId6"/>
    <p:sldMasterId id="2147483816" r:id="rId7"/>
    <p:sldMasterId id="2147483831" r:id="rId8"/>
    <p:sldMasterId id="2147483844" r:id="rId9"/>
    <p:sldMasterId id="2147483869" r:id="rId10"/>
    <p:sldMasterId id="2147483884" r:id="rId11"/>
    <p:sldMasterId id="2147483907" r:id="rId12"/>
    <p:sldMasterId id="2147483931" r:id="rId13"/>
    <p:sldMasterId id="2147483955" r:id="rId14"/>
  </p:sldMasterIdLst>
  <p:notesMasterIdLst>
    <p:notesMasterId r:id="rId52"/>
  </p:notesMasterIdLst>
  <p:sldIdLst>
    <p:sldId id="2147482735" r:id="rId15"/>
    <p:sldId id="2147482632" r:id="rId16"/>
    <p:sldId id="2147482470" r:id="rId17"/>
    <p:sldId id="2147482697" r:id="rId18"/>
    <p:sldId id="2147482705" r:id="rId19"/>
    <p:sldId id="2147482706" r:id="rId20"/>
    <p:sldId id="2147482464" r:id="rId21"/>
    <p:sldId id="2147482708" r:id="rId22"/>
    <p:sldId id="2147482479" r:id="rId23"/>
    <p:sldId id="2147482728" r:id="rId24"/>
    <p:sldId id="2147482729" r:id="rId25"/>
    <p:sldId id="2134807143" r:id="rId26"/>
    <p:sldId id="2147482702" r:id="rId27"/>
    <p:sldId id="2147482520" r:id="rId28"/>
    <p:sldId id="2147482732" r:id="rId29"/>
    <p:sldId id="2147482736" r:id="rId30"/>
    <p:sldId id="2147482737" r:id="rId31"/>
    <p:sldId id="2147482740" r:id="rId32"/>
    <p:sldId id="2147482741" r:id="rId33"/>
    <p:sldId id="2147482521" r:id="rId34"/>
    <p:sldId id="2147482738" r:id="rId35"/>
    <p:sldId id="2147482739" r:id="rId36"/>
    <p:sldId id="2147482522" r:id="rId37"/>
    <p:sldId id="2147482523" r:id="rId38"/>
    <p:sldId id="2134807222" r:id="rId39"/>
    <p:sldId id="2147482529" r:id="rId40"/>
    <p:sldId id="2147482709" r:id="rId41"/>
    <p:sldId id="2147482525" r:id="rId42"/>
    <p:sldId id="2147482531" r:id="rId43"/>
    <p:sldId id="2147482532" r:id="rId44"/>
    <p:sldId id="2147482533" r:id="rId45"/>
    <p:sldId id="2147482534" r:id="rId46"/>
    <p:sldId id="2147482535" r:id="rId47"/>
    <p:sldId id="2147482503" r:id="rId48"/>
    <p:sldId id="2147482536" r:id="rId49"/>
    <p:sldId id="2147482726" r:id="rId50"/>
    <p:sldId id="2147482628" r:id="rId51"/>
  </p:sldIdLst>
  <p:sldSz cx="9144000" cy="6858000" type="screen4x3"/>
  <p:notesSz cx="6858000" cy="9144000"/>
  <p:embeddedFontLst>
    <p:embeddedFont>
      <p:font typeface="Dosis" pitchFamily="2" charset="0"/>
      <p:regular r:id="rId53"/>
      <p:bold r:id="rId54"/>
    </p:embeddedFont>
    <p:embeddedFont>
      <p:font typeface="Dosis ExtraBold" pitchFamily="2" charset="0"/>
      <p:bold r:id="rId55"/>
    </p:embeddedFont>
    <p:embeddedFont>
      <p:font typeface="Dosis Medium" pitchFamily="2" charset="0"/>
      <p:regular r:id="rId56"/>
    </p:embeddedFont>
    <p:embeddedFont>
      <p:font typeface="Dosis SemiBold" pitchFamily="2" charset="0"/>
      <p:bold r:id="rId57"/>
    </p:embeddedFont>
    <p:embeddedFont>
      <p:font typeface="Microsoft Uighur" panose="02000000000000000000" pitchFamily="2" charset="-78"/>
      <p:regular r:id="rId58"/>
      <p:bold r:id="rId59"/>
    </p:embeddedFont>
    <p:embeddedFont>
      <p:font typeface="Modern Love" panose="04090805081005020601" pitchFamily="82" charset="0"/>
      <p:regular r:id="rId6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106585"/>
    <a:srgbClr val="C1E4F5"/>
    <a:srgbClr val="C3D215"/>
    <a:srgbClr val="0097B2"/>
    <a:srgbClr val="00729A"/>
    <a:srgbClr val="1E3F48"/>
    <a:srgbClr val="70B1B6"/>
    <a:srgbClr val="7FB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font" Target="fonts/font3.fntdata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font" Target="fonts/font4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font" Target="fonts/font7.fntdata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font" Target="fonts/font2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font" Target="fonts/font5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7.png"/><Relationship Id="rId5" Type="http://schemas.microsoft.com/office/2007/relationships/hdphoto" Target="../media/hdphoto4.wdp"/><Relationship Id="rId4" Type="http://schemas.openxmlformats.org/officeDocument/2006/relationships/image" Target="../media/image16.png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3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425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47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073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75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29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85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16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1030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8631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68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2704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727015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276354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06170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904184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784800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311163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89504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30482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99249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26602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5545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487105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1668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0261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1987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93824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79919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23856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4218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31731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04232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00486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62016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3719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431509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19263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2870526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82743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65256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78950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75610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664225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52421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91106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939652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2668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79302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3050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349654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97258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2767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62833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097655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41484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5025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588608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35227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57685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282263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7810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760045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04957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09865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40255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44353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14850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775907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56548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675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914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12211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939504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996544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75250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40504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80027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23493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433201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50748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6718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524550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413155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802780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82544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39306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50950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948366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78878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78627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297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170513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663600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661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7061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2053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719255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55924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45218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67741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95262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6244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37343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0010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9523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323481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9484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171752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818962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0762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641827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788261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76949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13390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1313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108548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70060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235025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14486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354771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00534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78580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2454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5431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40847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33252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185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67428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709011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196914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7736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658414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2979824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6627948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5467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343295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45055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5933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33836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4351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84369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05626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6478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21232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494228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87300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53052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59669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036688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99433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7926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61443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87659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02887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887335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48251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80762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55124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77920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402981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436836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83552483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3839705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97520453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64414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71070010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7256660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357535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268207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324718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558246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95503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499550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17793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2867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8405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667435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227820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477761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41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115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7235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51518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56039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4568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233982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53483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21981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26670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54174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71105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50038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023578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3446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745411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354852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3719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203222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3740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265820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62965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336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3121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5378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42933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0494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81147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920479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1860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90777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729137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7483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96690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98925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474759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06049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704793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22615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43797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89128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169878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339981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565068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76605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259150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90290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81645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024209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77386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596095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37232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1195436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36486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492241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3838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61244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20698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050205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02599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436491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6644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72059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0015275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17745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661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220652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99068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03048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86084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96828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4053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4577004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710219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38558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1712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94803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20146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056217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72968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25684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196629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00867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439907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205149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828557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441180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03983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73233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138682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39100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69479754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0957473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41769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867712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5822868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3828867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7409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2434547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39879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1771940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6865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5453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63547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446131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0058603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673767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094593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424360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9963981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4721646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010582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27673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54520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24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23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67.xml"/><Relationship Id="rId19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5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slideLayout" Target="../slideLayouts/slideLayout244.xml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Relationship Id="rId27" Type="http://schemas.openxmlformats.org/officeDocument/2006/relationships/image" Target="../media/image2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slideLayout" Target="../slideLayouts/slideLayout259.xml"/><Relationship Id="rId18" Type="http://schemas.openxmlformats.org/officeDocument/2006/relationships/slideLayout" Target="../slideLayouts/slideLayout264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49.xml"/><Relationship Id="rId21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17" Type="http://schemas.openxmlformats.org/officeDocument/2006/relationships/slideLayout" Target="../slideLayouts/slideLayout263.xml"/><Relationship Id="rId25" Type="http://schemas.openxmlformats.org/officeDocument/2006/relationships/theme" Target="../theme/theme13.xml"/><Relationship Id="rId2" Type="http://schemas.openxmlformats.org/officeDocument/2006/relationships/slideLayout" Target="../slideLayouts/slideLayout248.xml"/><Relationship Id="rId16" Type="http://schemas.openxmlformats.org/officeDocument/2006/relationships/slideLayout" Target="../slideLayouts/slideLayout262.xml"/><Relationship Id="rId20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24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51.xml"/><Relationship Id="rId15" Type="http://schemas.openxmlformats.org/officeDocument/2006/relationships/slideLayout" Target="../slideLayouts/slideLayout261.xml"/><Relationship Id="rId23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56.xml"/><Relationship Id="rId19" Type="http://schemas.openxmlformats.org/officeDocument/2006/relationships/slideLayout" Target="../slideLayouts/slideLayout265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Relationship Id="rId14" Type="http://schemas.openxmlformats.org/officeDocument/2006/relationships/slideLayout" Target="../slideLayouts/slideLayout260.xml"/><Relationship Id="rId22" Type="http://schemas.openxmlformats.org/officeDocument/2006/relationships/slideLayout" Target="../slideLayouts/slideLayout26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8.xml"/><Relationship Id="rId13" Type="http://schemas.openxmlformats.org/officeDocument/2006/relationships/slideLayout" Target="../slideLayouts/slideLayout283.xml"/><Relationship Id="rId18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73.xml"/><Relationship Id="rId21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77.xml"/><Relationship Id="rId12" Type="http://schemas.openxmlformats.org/officeDocument/2006/relationships/slideLayout" Target="../slideLayouts/slideLayout282.xml"/><Relationship Id="rId17" Type="http://schemas.openxmlformats.org/officeDocument/2006/relationships/slideLayout" Target="../slideLayouts/slideLayout28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2.xml"/><Relationship Id="rId16" Type="http://schemas.openxmlformats.org/officeDocument/2006/relationships/slideLayout" Target="../slideLayouts/slideLayout286.xml"/><Relationship Id="rId20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81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75.xml"/><Relationship Id="rId15" Type="http://schemas.openxmlformats.org/officeDocument/2006/relationships/slideLayout" Target="../slideLayouts/slideLayout285.xml"/><Relationship Id="rId23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80.xml"/><Relationship Id="rId19" Type="http://schemas.openxmlformats.org/officeDocument/2006/relationships/slideLayout" Target="../slideLayouts/slideLayout289.xml"/><Relationship Id="rId4" Type="http://schemas.openxmlformats.org/officeDocument/2006/relationships/slideLayout" Target="../slideLayouts/slideLayout274.xml"/><Relationship Id="rId9" Type="http://schemas.openxmlformats.org/officeDocument/2006/relationships/slideLayout" Target="../slideLayouts/slideLayout279.xml"/><Relationship Id="rId14" Type="http://schemas.openxmlformats.org/officeDocument/2006/relationships/slideLayout" Target="../slideLayouts/slideLayout284.xml"/><Relationship Id="rId22" Type="http://schemas.openxmlformats.org/officeDocument/2006/relationships/slideLayout" Target="../slideLayouts/slideLayout2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048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985" r:id="rId13"/>
    <p:sldLayoutId id="2147483979" r:id="rId14"/>
    <p:sldLayoutId id="214748370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2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37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043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988" r:id="rId21"/>
    <p:sldLayoutId id="2147483982" r:id="rId22"/>
    <p:sldLayoutId id="2147483745" r:id="rId23"/>
    <p:sldLayoutId id="2147483746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05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989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  <p:sldLayoutId id="2147483787" r:id="rId17"/>
    <p:sldLayoutId id="2147483788" r:id="rId18"/>
    <p:sldLayoutId id="2147483789" r:id="rId19"/>
    <p:sldLayoutId id="2147483790" r:id="rId20"/>
    <p:sldLayoutId id="2147483791" r:id="rId21"/>
    <p:sldLayoutId id="214748379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252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  <p:sldLayoutId id="2147483810" r:id="rId17"/>
    <p:sldLayoutId id="2147483811" r:id="rId18"/>
    <p:sldLayoutId id="2147483812" r:id="rId19"/>
    <p:sldLayoutId id="2147483813" r:id="rId20"/>
    <p:sldLayoutId id="2147483814" r:id="rId21"/>
    <p:sldLayoutId id="214748381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67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984" r:id="rId3"/>
    <p:sldLayoutId id="214748397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340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986" r:id="rId13"/>
    <p:sldLayoutId id="214748398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35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  <p:sldLayoutId id="2147483867" r:id="rId23"/>
    <p:sldLayoutId id="2147483868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24/02/2026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87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987" r:id="rId13"/>
    <p:sldLayoutId id="2147483981" r:id="rId14"/>
    <p:sldLayoutId id="2147483882" r:id="rId15"/>
    <p:sldLayoutId id="2147483883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32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  <p:sldLayoutId id="2147483900" r:id="rId16"/>
    <p:sldLayoutId id="2147483901" r:id="rId17"/>
    <p:sldLayoutId id="2147483902" r:id="rId18"/>
    <p:sldLayoutId id="2147483903" r:id="rId19"/>
    <p:sldLayoutId id="2147483904" r:id="rId20"/>
    <p:sldLayoutId id="2147483905" r:id="rId21"/>
    <p:sldLayoutId id="2147483989" r:id="rId22"/>
    <p:sldLayoutId id="2147483983" r:id="rId23"/>
    <p:sldLayoutId id="2147483906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91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  <p:sldLayoutId id="2147483920" r:id="rId13"/>
    <p:sldLayoutId id="2147483921" r:id="rId14"/>
    <p:sldLayoutId id="2147483922" r:id="rId15"/>
    <p:sldLayoutId id="2147483923" r:id="rId16"/>
    <p:sldLayoutId id="2147483924" r:id="rId17"/>
    <p:sldLayoutId id="2147483925" r:id="rId18"/>
    <p:sldLayoutId id="2147483926" r:id="rId19"/>
    <p:sldLayoutId id="2147483927" r:id="rId20"/>
    <p:sldLayoutId id="2147483928" r:id="rId21"/>
    <p:sldLayoutId id="2147483929" r:id="rId22"/>
    <p:sldLayoutId id="2147483930" r:id="rId23"/>
    <p:sldLayoutId id="2147483991" r:id="rId24"/>
    <p:sldLayoutId id="2147483990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913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  <p:sldLayoutId id="2147483945" r:id="rId14"/>
    <p:sldLayoutId id="2147483946" r:id="rId15"/>
    <p:sldLayoutId id="2147483947" r:id="rId16"/>
    <p:sldLayoutId id="2147483948" r:id="rId17"/>
    <p:sldLayoutId id="2147483949" r:id="rId18"/>
    <p:sldLayoutId id="2147483950" r:id="rId19"/>
    <p:sldLayoutId id="2147483951" r:id="rId20"/>
    <p:sldLayoutId id="2147483952" r:id="rId21"/>
    <p:sldLayoutId id="2147483953" r:id="rId22"/>
    <p:sldLayoutId id="2147483954" r:id="rId23"/>
    <p:sldLayoutId id="214748399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34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93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69" r:id="rId15"/>
    <p:sldLayoutId id="2147483970" r:id="rId16"/>
    <p:sldLayoutId id="2147483971" r:id="rId17"/>
    <p:sldLayoutId id="2147483972" r:id="rId18"/>
    <p:sldLayoutId id="2147483973" r:id="rId19"/>
    <p:sldLayoutId id="2147483974" r:id="rId20"/>
    <p:sldLayoutId id="2147483975" r:id="rId21"/>
    <p:sldLayoutId id="2147483976" r:id="rId22"/>
    <p:sldLayoutId id="21474839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7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218.xml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gif"/><Relationship Id="rId5" Type="http://schemas.openxmlformats.org/officeDocument/2006/relationships/image" Target="../media/image39.png"/><Relationship Id="rId10" Type="http://schemas.openxmlformats.org/officeDocument/2006/relationships/image" Target="../media/image37.png"/><Relationship Id="rId4" Type="http://schemas.openxmlformats.org/officeDocument/2006/relationships/image" Target="../media/image38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44.xml"/><Relationship Id="rId5" Type="http://schemas.openxmlformats.org/officeDocument/2006/relationships/image" Target="../media/image35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44.xml"/><Relationship Id="rId5" Type="http://schemas.openxmlformats.org/officeDocument/2006/relationships/image" Target="../media/image35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9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41.png"/><Relationship Id="rId9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71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5.gif"/><Relationship Id="rId10" Type="http://schemas.openxmlformats.org/officeDocument/2006/relationships/image" Target="../media/image21.png"/><Relationship Id="rId4" Type="http://schemas.openxmlformats.org/officeDocument/2006/relationships/image" Target="../media/image46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86C7AD7-41C6-8CA5-58AF-19ED4362B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" b="3670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3934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الرابع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. (30د)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الحصة 5 (30د)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قبل القراءة: التوقع والتحقق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30 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–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الاثرائية : الحصة 4 (20د)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1نشاط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التراكيب .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إنتاج</a:t>
            </a:r>
            <a:r>
              <a:rPr kumimoji="0" lang="ar-MA" sz="16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كتابي – الحصة 3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(30د)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 : إنتاج كتابي – الحصة4  (30د)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4 -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يومياتي في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الكتابة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نص إخباري – الحصة 3 (المسودة الأولى)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63469" y="3380220"/>
            <a:ext cx="1744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– الحصة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نص إخباري - الحصة 4 ( المسودة الثانية)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4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16526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23752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فقرة بسيطة لوصف مشهد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412830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نص إخباري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 يومياتي في  الكتابة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4D9AC60-B943-9244-8F5A-B587DB9D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9" name="Espace réservé pour une image  10">
            <a:extLst>
              <a:ext uri="{FF2B5EF4-FFF2-40B4-BE49-F238E27FC236}">
                <a16:creationId xmlns:a16="http://schemas.microsoft.com/office/drawing/2014/main" id="{96C6E4D0-07A7-3FA9-8E8C-EB6BD84F47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07EB4BE-FE38-0DFA-CDC8-1C9524F113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37E59B5-02E1-9AA5-77D5-5315A8D3DD3F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6D4985B-AF01-653C-62EA-F0DFD11B0AE0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E34BFBC-BC75-953E-AE2B-8FFD17E2142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7F77E56-CDE6-FFD9-C9D3-4CE7CEDA4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4F4E337-02DF-99A5-3C56-922187575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C3CFD3B-BF0E-9BB2-959D-C27D579AB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1E5428C-93EB-C586-6835-949FC0B2A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820445C-BCA6-278C-F8FA-C410E25253C5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18CB0D9-6FF6-E9E3-A30D-1FC74634C782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83377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650AE-744E-3E3F-F2DB-3E90C290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64D3382-BF3A-0C43-2E8A-6206339A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6" name="Espace réservé pour une image  4">
            <a:extLst>
              <a:ext uri="{FF2B5EF4-FFF2-40B4-BE49-F238E27FC236}">
                <a16:creationId xmlns:a16="http://schemas.microsoft.com/office/drawing/2014/main" id="{0EF54EB2-1BC0-215D-EDB5-90A3708CB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960C60-DD8F-D307-44D1-1B69D88149E0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88C9B6DC-4C52-16AC-B1DE-54E91DF4B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0" name="Image 2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98D1611-79C9-5D35-8B37-6A4459C7E4E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64D2232-3579-9067-6358-A939E32E052E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5FF543E-3021-EFEA-BAEC-3B0415DC8D9A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E6AC76-575B-D681-CF2A-BF5621B5D460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C80DC1D-AFE4-2324-E8AB-331DB2EF8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57B5CE9-AD3F-5FFF-4180-6EF18761A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03682EA-8BA7-CB2C-4080-0777267DE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BE0041A-D7CD-64D0-063C-6848A39A9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06DEDA5-C1C9-D05D-1B6F-2EE621F1D346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EFCF28E-4A4E-BFFD-2F1C-13D076C15B46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6879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ZoneTexte 66">
            <a:extLst>
              <a:ext uri="{FF2B5EF4-FFF2-40B4-BE49-F238E27FC236}">
                <a16:creationId xmlns:a16="http://schemas.microsoft.com/office/drawing/2014/main" id="{82165F6E-4E78-2349-B60A-633BE4B433BC}"/>
              </a:ext>
            </a:extLst>
          </p:cNvPr>
          <p:cNvSpPr txBox="1"/>
          <p:nvPr/>
        </p:nvSpPr>
        <p:spPr>
          <a:xfrm>
            <a:off x="-195252" y="78321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في نشاط جديد من يومياتي في الكتابة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B9AA950-F9D1-C29B-3914-8082CF3CF211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746095-6564-5B7B-7EFD-17CED41FBB20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EAA2058-4F01-4EB3-7059-D5E5839A8076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F65C3D3-9818-0E7A-A5F0-C2C5293E1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1E8E9CD-B4D1-62CB-551B-5DD325BA9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3123BDC-9575-AE80-D3E5-5A8A78AA7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EAB4B4B-45CE-C828-0033-99D0B112B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41BEB8C-C08F-B482-90C1-EF51BEDD4562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9D3675-D4A0-1CA5-7A13-AC435FD89FE7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893834FD-8288-B0A5-1D08-621EB5BB98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2551415-F703-0408-57FF-B1AFAA843C65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119987088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96C0E-86BD-9C98-9192-56085E38D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ZoneTexte 66">
            <a:extLst>
              <a:ext uri="{FF2B5EF4-FFF2-40B4-BE49-F238E27FC236}">
                <a16:creationId xmlns:a16="http://schemas.microsoft.com/office/drawing/2014/main" id="{6FB85BF0-744A-531E-3BC9-4BE5CB0D9D62}"/>
              </a:ext>
            </a:extLst>
          </p:cNvPr>
          <p:cNvSpPr txBox="1"/>
          <p:nvPr/>
        </p:nvSpPr>
        <p:spPr>
          <a:xfrm>
            <a:off x="-195252" y="78321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فقرة بسيطة لوصف المشهد التالي. معكم 5 دقائق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AD0384-686D-83EE-DE23-10F8058C870D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BAE7114-4BD3-A040-F818-FE95969C5B3B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13C490F-0466-F7DB-8E49-442A8ECA1A2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E20C0F4-BCCD-6957-6771-BA3F66A2F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2CCC698-29AD-8143-2DE3-23DBE8C39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3B78B77-FFCB-2AEA-56DB-49DBED48A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46D93EF-9B65-3663-6708-1269DE021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44719B-6F1F-EC4F-4D1D-D4361511F9D7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BB5F59F-502F-061B-5819-17E05B307909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E0CB4FEB-FDF5-EAA1-AACC-9F1C5E640A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CF091D1-CDB1-0950-9036-E8D19F4009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1179" y="1381095"/>
            <a:ext cx="3931022" cy="520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5464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CE6A4-C3A3-F334-9E64-3CBD8F24A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ZoneTexte 66">
            <a:extLst>
              <a:ext uri="{FF2B5EF4-FFF2-40B4-BE49-F238E27FC236}">
                <a16:creationId xmlns:a16="http://schemas.microsoft.com/office/drawing/2014/main" id="{20CCAB14-784A-E904-9152-533ADF7E47C9}"/>
              </a:ext>
            </a:extLst>
          </p:cNvPr>
          <p:cNvSpPr txBox="1"/>
          <p:nvPr/>
        </p:nvSpPr>
        <p:spPr>
          <a:xfrm>
            <a:off x="-195252" y="78321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انتاجه؟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4C5A706-1CBA-46E1-02FF-FECB5864159D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A587CC5-0ECE-A468-974C-DBE603BFB9C8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311FFD-7DCA-3BE9-5906-0C32C83D7DB9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87A222D-CD5D-3840-07F3-253AE6A3F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1866CDD-B0AC-CBB7-80C5-70E87D3F9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737F7E2-4A24-D187-71AC-F76E52356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D1EE377-9A31-2EAB-0DC4-840940B3D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736FA17-4FAB-AF99-4AA6-099AC5FBD6E8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279A024-C7DB-B8EC-8A20-11E9ECCEB9CE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24572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80F61336-3E77-EB54-E76A-9CAE9FA37F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4A1E25C-FEA2-EC56-C704-ECE1D64341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1179" y="1381095"/>
            <a:ext cx="3931022" cy="520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4069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2DE538-E884-6AD7-703C-195C5F76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  <a:endParaRPr lang="fr-FR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5FEFF5-A400-B854-8447-D26E3BBE4BCB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9D76C-8C03-48C4-7B8A-FD1BC09E338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8B4C0E-6774-D6B6-F77D-7B09FDAC8CE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93F342-83BC-3BB4-F075-1AC8642C3C9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1E02260-EE9C-A2E7-5B25-D95B654238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A34AB3-3E9F-F18F-1DE9-BCF0555E07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8C31FB-37E6-18C4-1F41-E03C1100C1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B9E48E-3906-8C20-1C87-B701AD0116A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6689F871-5B66-C295-76D4-765E3BFE53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2F444F0F-EF75-A5CF-6989-56C2402314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62429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107A85E-141D-0E50-4A78-C44495FFC71E}"/>
              </a:ext>
            </a:extLst>
          </p:cNvPr>
          <p:cNvSpPr txBox="1"/>
          <p:nvPr/>
        </p:nvSpPr>
        <p:spPr>
          <a:xfrm>
            <a:off x="3116423" y="1436589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14763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الكتابة – الحصة 3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888958" y="3158999"/>
            <a:ext cx="5343463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نص إخباري.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الحصة  - 3 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-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المسودة الأولى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2707105" y="1807822"/>
            <a:ext cx="45253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الإنتاج الكتابي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46F31-5DEA-0984-9404-CE0F85D35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B683A2C0-CFD2-3E65-2E72-CADCB8A60D52}"/>
              </a:ext>
            </a:extLst>
          </p:cNvPr>
          <p:cNvSpPr txBox="1"/>
          <p:nvPr/>
        </p:nvSpPr>
        <p:spPr>
          <a:xfrm>
            <a:off x="-339755" y="7801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سنشرع الآن في حصة الإنتاج الكتابي. من يذكرنا بعناصر النص الإخباري؟. 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EA0533B-2AD4-E257-80AD-0DE2B6CAD318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AF33240-5940-358D-6CCF-64479DE1CA87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82F44C4-29A2-8E93-1814-94A7277F2080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C53A56A-1FDD-56A2-D79A-DBD6CB9B4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32BA6E7-51E7-9124-73C8-B87CC63FD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5C9B209-92C0-1FB9-40A7-B1366531D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1A028D8-1EB2-7ABB-1034-3ECB2E420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0264445-EB56-D3FF-8AD3-B39FFBFD04E3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D508759-B544-DF13-E1C0-A47809532791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9ED7211-64B6-ADD5-C2B0-3F0154E0B2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E8FE2555-89A6-04B7-4A5B-B415EBA0C210}"/>
              </a:ext>
            </a:extLst>
          </p:cNvPr>
          <p:cNvSpPr txBox="1"/>
          <p:nvPr/>
        </p:nvSpPr>
        <p:spPr>
          <a:xfrm>
            <a:off x="3319289" y="3268421"/>
            <a:ext cx="3026469" cy="1090041"/>
          </a:xfrm>
          <a:prstGeom prst="roundRect">
            <a:avLst/>
          </a:prstGeom>
          <a:solidFill>
            <a:schemeClr val="bg2">
              <a:alpha val="25098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اَلنَّصُّ ٱلْإخْبارِيُّ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491821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B7314-1447-DEB3-ED9D-8A238A568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B47EECC3-581F-B09E-EAF5-7AE0867FFB01}"/>
              </a:ext>
            </a:extLst>
          </p:cNvPr>
          <p:cNvSpPr txBox="1"/>
          <p:nvPr/>
        </p:nvSpPr>
        <p:spPr>
          <a:xfrm>
            <a:off x="-339755" y="7801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المعلومات الرئيسية. من يقرأ؟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E635C46-1D85-EFAE-9F73-B584F72EE31E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592A2F3-E0F9-74B5-3274-C4704601FF10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59FC296-D6F6-8E86-D6BD-8BE157E8E7C0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5AAD75F-668E-4197-8B6C-C1D27D8AF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15A126CD-0EF7-AF8D-CB3D-07EBDC36F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E0A3114-586E-FD91-705C-154A21247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CAADE63-9276-ADB6-7D90-76B9A53DC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F72B42C-B514-8BE7-9463-3D720008A2D4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BCD33B5-3ACF-B230-0405-401826D2056C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BAABA49-8029-852E-66C8-6F0E7B0BC9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D207B7C4-9942-E340-31F4-05EDC4698FD6}"/>
              </a:ext>
            </a:extLst>
          </p:cNvPr>
          <p:cNvSpPr txBox="1"/>
          <p:nvPr/>
        </p:nvSpPr>
        <p:spPr>
          <a:xfrm>
            <a:off x="552763" y="2429706"/>
            <a:ext cx="8134729" cy="3388715"/>
          </a:xfrm>
          <a:prstGeom prst="roundRect">
            <a:avLst>
              <a:gd name="adj" fmla="val 5690"/>
            </a:avLst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اَلْمَعْلوماتُ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ٱلرَّئيسِيَّةُ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عَنِ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ٱلْحَدَثِ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حَدَثَ ؟: ..................................................................</a:t>
            </a: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مَتى حَدَثَ؟ : ..................................................................</a:t>
            </a: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حَدَثَ ؟ : ..................................................................</a:t>
            </a: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مَنْ  شارَكَ في ٱلْحَدَثِ؟ ...................................................</a:t>
            </a:r>
            <a:endParaRPr kumimoji="0" sz="4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231052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51D20-3D04-87B6-E584-B0DE8307E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282D88C6-E329-A077-970D-2601F0B64A86}"/>
              </a:ext>
            </a:extLst>
          </p:cNvPr>
          <p:cNvSpPr txBox="1"/>
          <p:nvPr/>
        </p:nvSpPr>
        <p:spPr>
          <a:xfrm>
            <a:off x="-339755" y="7801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تفاصيل الحدث. من يقرأ؟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7502229-1193-DD75-2C22-67B54A74EFD6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4A1E0BC-E71D-CCD3-FD5A-BB86C719EB2F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9143654-1E09-7BB2-2BD1-E40E90F1BF0D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D9965EC-9F3E-B96E-A8D5-772496FAA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68DB409-4209-1498-3D04-11A5E5AB6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15EF72D-9184-134C-CAE4-8D4DBB0C4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7D8991C7-6FE3-DDAB-4F26-07D20950F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6BC3255-B80C-3081-371A-0EBA600F4E9A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443C169-2931-6E56-3912-F1EBAA70E8C4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E1B38B99-0D09-0396-C086-D1143677F9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C9BB4E60-540E-AAD4-6A22-365374A75AFC}"/>
              </a:ext>
            </a:extLst>
          </p:cNvPr>
          <p:cNvSpPr txBox="1"/>
          <p:nvPr/>
        </p:nvSpPr>
        <p:spPr>
          <a:xfrm>
            <a:off x="552763" y="2429706"/>
            <a:ext cx="8134729" cy="2121890"/>
          </a:xfrm>
          <a:prstGeom prst="roundRect">
            <a:avLst>
              <a:gd name="adj" fmla="val 5690"/>
            </a:avLst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تَفاصيلُ ٱلْحَدَثِ</a:t>
            </a: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ٱلّذي مَيَّزَ ٱلْحَدَثَ؟ : .....................................................</a:t>
            </a: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مَرَّ الْحَدَثُ  ؟ : 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7570478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65B54-3906-C462-7302-D771FE410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92E8FDC1-4979-C16D-DF1B-8E420C79FAC8}"/>
              </a:ext>
            </a:extLst>
          </p:cNvPr>
          <p:cNvSpPr txBox="1"/>
          <p:nvPr/>
        </p:nvSpPr>
        <p:spPr>
          <a:xfrm>
            <a:off x="-339755" y="78019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نهاية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ٱلْحَدَثِ. من يقرأ؟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3639890-9F84-11BA-C2C1-80C021CDB583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DA645F7-4C5E-02CA-F2B5-9F2084874614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E7A278A-7A80-0976-2EED-B0C1BFF51417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7354888-420C-20D9-2D90-CFD03AD66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5E92E19-0ADF-E664-C504-746CD6B72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7F0539D-F044-8DBB-07B4-6B532CE24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1A08E117-B034-C4C2-507F-67250A834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AFC9679-ACD5-EADA-8B40-1712F125C5F3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EB6C55F-7770-B8B4-6F04-761D254DA1BD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7433DA3-AE9A-5C2E-8078-EDF0B66E46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32FDE824-D18B-CE67-8A4B-0009CBDAD21D}"/>
              </a:ext>
            </a:extLst>
          </p:cNvPr>
          <p:cNvSpPr txBox="1"/>
          <p:nvPr/>
        </p:nvSpPr>
        <p:spPr>
          <a:xfrm>
            <a:off x="552763" y="2429706"/>
            <a:ext cx="8134729" cy="1488478"/>
          </a:xfrm>
          <a:prstGeom prst="roundRect">
            <a:avLst>
              <a:gd name="adj" fmla="val 5690"/>
            </a:avLst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اِنْتِهاءُ  ٱلْحَدَثِ</a:t>
            </a: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بِماذا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ٱخْتُتِمَ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ٱلْحَدَثُ؟ 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54177090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FC0DF-FE8E-3054-D2A0-694B3FCC9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76A84E3F-9EDD-27F2-657C-BE0D6F3B0B1C}"/>
              </a:ext>
            </a:extLst>
          </p:cNvPr>
          <p:cNvSpPr txBox="1"/>
          <p:nvPr/>
        </p:nvSpPr>
        <p:spPr>
          <a:xfrm>
            <a:off x="-339755" y="7801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النص الإخباري الذي أنجزناه في الحصة الماضية؟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2487556-1BB9-9BCD-747F-625A39523329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8FE2165-B650-EC1A-A6EA-8D45407D5722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3E185AF-553F-1DE0-7C17-A80F08251F58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72D90B9-63E3-D816-9352-8F14C20DA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C4BB8EC-7F45-5136-C0EC-CE7A713F0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A9F9796-D229-0ACB-93D5-D566EAE71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E9A3D65-6C3B-43BF-FC58-C02F57017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60BC314-A713-740B-666A-7B0FE4B6B4FD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11839C7-B5DB-0A92-202B-9BDAC3682254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60C16486-8C82-7DCB-D86C-36C288D63A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9DD03E8C-DA2A-9E53-7BF9-B550501E96F4}"/>
              </a:ext>
            </a:extLst>
          </p:cNvPr>
          <p:cNvSpPr txBox="1"/>
          <p:nvPr/>
        </p:nvSpPr>
        <p:spPr>
          <a:xfrm>
            <a:off x="444765" y="1987572"/>
            <a:ext cx="8279276" cy="403183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نَظَّمَتْ مَؤَسَّسَةُ ٱلنَّجاحِ ٱلْابْتِدَائِيَّةُ يَوْمَ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ٱلثُّلاثاءِ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18 مارِسَ 2026م حَفْلاً خاصّاً بِمُناسَبَةِ نِهايَةِ أُسْبوعِ ٱلْمَسْرَحِ ٱلْمَدْرَسِيِّ. وَقَدْ أُقيمَ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ٱلصَّغيرَةِ لِلمُؤَسَّسَةِ، بِحُضورِ ﭐلْمُتَعَلِّمينَ وَأَوْلِيائِهِمْ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وَٱلْأَساتِذَةِ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وَأَعْضاءُ نادي ٱلْمَسْرَحِ بِٱلْمَدْرَسَةِ.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ٱلتّاسِعَةِ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صَباحاً بِكَلِمَةٍ تَرْحيبِيَّةٍ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ٱلْمُديرِ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أَشادَ بِجُهودِ وَمُبادَراتِ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ٱلتَّلامِيذِ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طِوالَ أُسْبوعِ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ثُمَّ قامَ أَعْضاءُ نادي ٱلْمَسْرَحِ ٱلْمَدْرَسِيِّ بِعَرْضِ مَسْرَحِيَّةٍ قَصيرَةٍ عَنِ ٱلتَّعاوُنِ، حَ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يْثُ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لَقِيَتِ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ٱلْإِعْجابَ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ٱلْحَاضِرين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اِخْتُتِمَ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بِتَكْريم 30 تِلْميذاً وَتِلْميذَةً شارَكوا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ٱلْعُروضِ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فَعّالٍ، وَتَسَلَّموا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ٱلشَّهاداتِ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ٱلتَّقْدِيرِيَّةَ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وَجَوائِزَ  قيِّمَةٍ.</a:t>
            </a:r>
          </a:p>
        </p:txBody>
      </p:sp>
    </p:spTree>
    <p:extLst>
      <p:ext uri="{BB962C8B-B14F-4D97-AF65-F5344CB8AC3E}">
        <p14:creationId xmlns:p14="http://schemas.microsoft.com/office/powerpoint/2010/main" val="327444353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5001D-01BF-666E-CF0A-197226A66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8E9D57EA-D08E-2526-DD0D-1B8AB9E158D6}"/>
              </a:ext>
            </a:extLst>
          </p:cNvPr>
          <p:cNvSpPr txBox="1"/>
          <p:nvPr/>
        </p:nvSpPr>
        <p:spPr>
          <a:xfrm>
            <a:off x="-339755" y="7801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نحدد معا المقدمة و العرض و الخاتمة.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BA886BF-A2EC-9F64-9797-B0B6735B24AB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F635F5A-8B46-D353-3417-884716F1A0B3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3653309-209F-5CC7-7049-18C88FA775E7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956AF59-F8DC-D74D-D734-837C428A5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256932C-B908-D274-E2CD-4B1273CC9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F01C6D1-6F75-93D8-05ED-4D6D08B41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ABC4BC5-DA2C-C4ED-4300-ABBDB2E5D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B6B3081-E301-62EE-EC10-689CDDFA0E70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52B1F4C-B13D-6AE9-538C-330F0D8763F0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83739AB-A270-9495-FAF1-D726BA9A03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51FD742A-C221-7523-3CEB-81B0B9AB7FDE}"/>
              </a:ext>
            </a:extLst>
          </p:cNvPr>
          <p:cNvSpPr txBox="1"/>
          <p:nvPr/>
        </p:nvSpPr>
        <p:spPr>
          <a:xfrm>
            <a:off x="444765" y="1987572"/>
            <a:ext cx="8279276" cy="403183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نَظَّمَتْ مَؤَسَّسَةُ ٱلنَّجاحِ ٱلْابْتِدَائِيَّةُ يَوْمَ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ٱلثُّلاثاءِ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18 مارِسَ 2026م حَفْلاً خاصّاً بِمُناسَبَةِ نِهايَةِ أُسْبوعِ ٱلْمَسْرَحِ ٱلْمَدْرَسِيِّ. وَقَدْ أُقيمَ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ٱلصَّغيرَةِ لِلمُؤَسَّسَةِ، بِحُضورِ ﭐلْمُتَعَلِّمينَ وَأَوْلِيائِهِمْ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وَٱلْأَساتِذَةِ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وَأَعْضاءُ نادي ٱلْمَسْرَحِ بِٱلْمَدْرَسَةِ.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ٱلتّاسِعَةِ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صَباحاً بِكَلِمَةٍ تَرْحيبِيَّةٍ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ٱلْمُديرِ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أَشادَ بِجُهودِ وَمُبادَراتِ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ٱلتَّلامِيذِ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طِوالَ أُسْبوعِ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ثُمَّ قامَ أَعْضاءُ نادي ٱلْمَسْرَحِ ٱلْمَدْرَسِيِّ بِعَرْضِ مَسْرَحِيَّةٍ قَصيرَةٍ عَنِ ٱلتَّعاوُنِ، حَ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يْثُ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لَقِيَتِ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ٱلْإِعْجابَ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ٱلْحَاضِرين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اِخْتُتِمَ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بِتَكْريم 30 تِلْميذاً وَتِلْميذَةً شارَكوا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ٱلْعُروضِ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فَعّالٍ، وَتَسَلَّموا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ٱلشَّهاداتِ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ٱلتَّقْدِيرِيَّةَ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وَجَوائِزَ  قيِّمَةٍ.</a:t>
            </a:r>
          </a:p>
        </p:txBody>
      </p:sp>
    </p:spTree>
    <p:extLst>
      <p:ext uri="{BB962C8B-B14F-4D97-AF65-F5344CB8AC3E}">
        <p14:creationId xmlns:p14="http://schemas.microsoft.com/office/powerpoint/2010/main" val="301162029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D58A6-DD23-E51D-C313-364DD7DCB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AD234A0E-9AE5-D610-8381-C352C97B0A04}"/>
              </a:ext>
            </a:extLst>
          </p:cNvPr>
          <p:cNvSpPr txBox="1"/>
          <p:nvPr/>
        </p:nvSpPr>
        <p:spPr>
          <a:xfrm>
            <a:off x="-280836" y="86297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57.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011180F-46C7-B992-61BB-964D91D5F195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A006FB7-09BF-DABC-711E-DC1162934B85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DA2AEC2-F937-BB2B-4B91-812DBF8D7959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BC67A210-089E-F074-C208-B9456B641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D4A26FFF-A730-6D86-3029-E2AD9266B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5D52DA21-B173-B39D-6A4B-C9F05D5BF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A72B32F7-6210-720F-5448-BEF1D1938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ADF9D1F-7B2D-BD8E-879C-1E340F1C9F49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51ECE04-F73A-5930-B3A2-55A0545C3695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45" name="Espace réservé pour une image  14">
            <a:extLst>
              <a:ext uri="{FF2B5EF4-FFF2-40B4-BE49-F238E27FC236}">
                <a16:creationId xmlns:a16="http://schemas.microsoft.com/office/drawing/2014/main" id="{3B21C0A0-9ED7-7F29-2DE7-0B235A1169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C6E3AE-A95F-3E55-6D55-97AC73D7DE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43" y="1467852"/>
            <a:ext cx="3498415" cy="536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3779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4FF00-3777-45BD-B16C-8D526B98C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93ABE6A3-3DE8-0037-B2AC-64BFCE6A918B}"/>
              </a:ext>
            </a:extLst>
          </p:cNvPr>
          <p:cNvSpPr txBox="1"/>
          <p:nvPr/>
        </p:nvSpPr>
        <p:spPr>
          <a:xfrm>
            <a:off x="-280836" y="86297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تصميم النص الإخباري؟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1905518-2C4F-06C5-066A-6F17894D9DDE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54F20F1-EB6D-B2AB-BF62-31B9CF5F8F39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7D341BE-BC28-9E61-A5EE-6F73284756F6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92A13BBA-C19B-474F-6F37-CD21F747E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479A8F73-A823-A697-1E64-BF5E7F5DC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B886A2FB-B358-4CA7-E316-F10D72BC1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38F604C7-5535-36A6-4029-778B2A7327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4DB64C9-5896-F322-A8BC-72F48034FF0A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C36F5F6-E042-DF70-567F-68F77A284A46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45" name="Espace réservé pour une image  14">
            <a:extLst>
              <a:ext uri="{FF2B5EF4-FFF2-40B4-BE49-F238E27FC236}">
                <a16:creationId xmlns:a16="http://schemas.microsoft.com/office/drawing/2014/main" id="{F31AEF88-CE80-4171-FC7A-159CCE0A5B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66BAD0-AE78-5747-9818-3701678F9C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43" y="1467852"/>
            <a:ext cx="3498415" cy="5366084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73EB2D6-98D7-3A73-3CF2-3402BB61C0C6}"/>
              </a:ext>
            </a:extLst>
          </p:cNvPr>
          <p:cNvSpPr/>
          <p:nvPr/>
        </p:nvSpPr>
        <p:spPr>
          <a:xfrm>
            <a:off x="3116179" y="1985211"/>
            <a:ext cx="2951511" cy="1443789"/>
          </a:xfrm>
          <a:prstGeom prst="roundRect">
            <a:avLst>
              <a:gd name="adj" fmla="val 7233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862403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D53A1-2D3D-ACDB-8328-4CDDD908F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98AED8E4-F79D-0DD6-9661-176346A13EB3}"/>
              </a:ext>
            </a:extLst>
          </p:cNvPr>
          <p:cNvSpPr txBox="1"/>
          <p:nvPr/>
        </p:nvSpPr>
        <p:spPr>
          <a:xfrm>
            <a:off x="709863" y="684213"/>
            <a:ext cx="6929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اقرؤوا جيدا وضعية الإنتاج.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ثم اكتبوا نصا اخباريا على دفاتركم. عمل فردي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33A68A0-F8F2-1B2C-9ACF-26DC87586E29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CEB77FE-4ECF-0691-2F02-F4C3B623890F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2B56385-FFB8-14A7-89E5-F0A88D09B93B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F1A1256-F275-236F-5726-3846978CD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CFD2F5A-ED78-4AC9-6BAF-FA6B467B6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E95EF23E-79CE-B53F-9106-490A15192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B451768-53CA-CDBB-0930-2016356BC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013F06B-9518-7C22-A8B2-6FB3B44DF774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7B3EF60-4FF7-40F3-94B7-73A42E62D2C1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29" name="Espace réservé pour une image  14">
            <a:extLst>
              <a:ext uri="{FF2B5EF4-FFF2-40B4-BE49-F238E27FC236}">
                <a16:creationId xmlns:a16="http://schemas.microsoft.com/office/drawing/2014/main" id="{F3774669-D00B-0A9D-8560-00C2C4D6D4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8054AB-D082-D0C2-D060-4D54F85ADE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6251" y="1441341"/>
            <a:ext cx="5756862" cy="509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25160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7DDA2-A61A-66F4-77F1-5B5914614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233A0924-716E-7056-7C76-4C48EE892502}"/>
              </a:ext>
            </a:extLst>
          </p:cNvPr>
          <p:cNvSpPr txBox="1"/>
          <p:nvPr/>
        </p:nvSpPr>
        <p:spPr>
          <a:xfrm>
            <a:off x="439823" y="610437"/>
            <a:ext cx="70869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15 دقيقة للإنجاز. استعينوا بعناصر التصميم و العبارات و الروابط المقترحة. سأضع رموزا تساعدكم على التصحيح.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6104E6C-AF21-6407-790D-A520A611AB9E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0F4755-559F-E840-5973-758C37A7C8E4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CDD91FD-D9F7-0545-1674-2B23D75B3C07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1205C12-A8F7-9BFE-A7DA-E57F17DF5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29E03B5-8CC3-D805-9B14-006E86032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34F2B19-255A-0A6E-7539-93343D90F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438533F-06E5-A980-38C5-8BBD8D1C2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AAB6304-0A21-FE2A-BDBE-E6B9303A979D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F7B5FC9-AC5D-8A92-8C1E-0884F731FB99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29" name="Espace réservé pour une image  14">
            <a:extLst>
              <a:ext uri="{FF2B5EF4-FFF2-40B4-BE49-F238E27FC236}">
                <a16:creationId xmlns:a16="http://schemas.microsoft.com/office/drawing/2014/main" id="{E967D0D3-6D54-1C6E-3E61-378D802C29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E758C1-F5B5-41C3-50E7-C5F66ED273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6251" y="1441341"/>
            <a:ext cx="5756862" cy="509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8998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EB6E0-1E57-405A-F47E-B99505D13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E345996E-844B-DF5A-6A7B-F435DEE2F394}"/>
              </a:ext>
            </a:extLst>
          </p:cNvPr>
          <p:cNvSpPr txBox="1"/>
          <p:nvPr/>
        </p:nvSpPr>
        <p:spPr>
          <a:xfrm>
            <a:off x="552763" y="604048"/>
            <a:ext cx="69853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سأسجل  بعض الأخطاء  على السبورة  (نحوية – صرفية – إملائية – علامات ترقيم – غموض في المعنى...)لاستثمارها في التصحيح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1D4CEB7-15E2-5827-9D57-DAEF808BFCC8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D3318C2-A83D-7484-CCF9-B27C911DE7EB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775C39-50A9-7E6D-5C94-686B96D8148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63420E9-9E49-FF3D-A545-C147C6A02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E47F8E1-3B00-A02E-FED7-025E5C46F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B584EDC-DF66-D3ED-D47E-4B944D0B7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0FA3974-913A-528A-9D6F-75F2AD7FC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D9C1F29-0291-00ED-6934-B3A39FE25F46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D48C249-43D4-91D6-ABA2-79487A1CA1DA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30" name="Espace réservé pour une image  14">
            <a:extLst>
              <a:ext uri="{FF2B5EF4-FFF2-40B4-BE49-F238E27FC236}">
                <a16:creationId xmlns:a16="http://schemas.microsoft.com/office/drawing/2014/main" id="{09E75BC9-FF77-5907-1421-BF1A9A156D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A2D73E2-B3F9-7D6D-87DB-C84920EDC2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6251" y="1441341"/>
            <a:ext cx="5756862" cy="509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722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D1B26-3607-E74F-0A90-4FBC5F73E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88083691-3BFB-E340-BF7A-C9C0B5934AA4}"/>
              </a:ext>
            </a:extLst>
          </p:cNvPr>
          <p:cNvSpPr txBox="1"/>
          <p:nvPr/>
        </p:nvSpPr>
        <p:spPr>
          <a:xfrm>
            <a:off x="105525" y="684213"/>
            <a:ext cx="73909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برموز التصحيح و صححوا الأخطاء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نماذج من الأخطاء التي تم رصدها و يسجلها على السبورة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8E4C895-BB15-FD9A-ED72-476541D7478F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6A2582F-3D2D-65BA-CCB7-06EAF228242C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D8BBE5A-1CD1-9AE3-96FF-33BE14924DFD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EBD0D76-4EE1-3C14-29A0-00AA541C8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894D1AF-E9BC-E12C-79C7-63D20AC9E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69F6DDB-D5A3-8958-423A-CD6E2E961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3266FBA-D639-D40C-1676-62137ADDA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B2B5736-AB16-FAC2-845C-1AFCED800114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ADB8D71-DED4-8170-51A5-3CE40070608C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23" name="Espace réservé pour une image  18">
            <a:extLst>
              <a:ext uri="{FF2B5EF4-FFF2-40B4-BE49-F238E27FC236}">
                <a16:creationId xmlns:a16="http://schemas.microsoft.com/office/drawing/2014/main" id="{F0C5F7D4-0BAA-29F9-3DF1-9C5B6DB357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9443C7D-6A30-3896-DE79-8DBC620ECD08}"/>
              </a:ext>
            </a:extLst>
          </p:cNvPr>
          <p:cNvGraphicFramePr>
            <a:graphicFrameLocks noGrp="1"/>
          </p:cNvGraphicFramePr>
          <p:nvPr/>
        </p:nvGraphicFramePr>
        <p:xfrm>
          <a:off x="864625" y="2141778"/>
          <a:ext cx="7408507" cy="3435096"/>
        </p:xfrm>
        <a:graphic>
          <a:graphicData uri="http://schemas.openxmlformats.org/drawingml/2006/table">
            <a:tbl>
              <a:tblPr rtl="1" firstRow="1" firstCol="1" bandRow="1"/>
              <a:tblGrid>
                <a:gridCol w="806090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920921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681496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43257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"ن"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الصَّحيحِ.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 في مَوْضِعها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"م"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</a:t>
                      </a: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بِشَكْلٍ صَحيحٍ.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ناقِصَةٌ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ﭐلْمُناسِبَةَ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"ڪ"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"ر"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 (وَ، ثُمَّ، فَ، لِأَنَّ ...)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240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46537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9AB8A-C95C-BA38-CD88-2BE2DB580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9BB9C9C8-F1EB-ACE1-4CE9-65AD3BE170B1}"/>
              </a:ext>
            </a:extLst>
          </p:cNvPr>
          <p:cNvSpPr txBox="1"/>
          <p:nvPr/>
        </p:nvSpPr>
        <p:spPr>
          <a:xfrm>
            <a:off x="282976" y="684213"/>
            <a:ext cx="72803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الان سيقوم كل منكم بتبادل إنجازه مع زميله. صححوا الأخطاء اعتمادا على التصميم ورموز التصحيح.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E0E12D5-448A-D65E-3090-72686678D9BA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950F2F1-62A7-9A39-476B-D5FF622CDFD2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BC3A000-2B2D-3111-2765-2136DDBBC601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E8BDA728-5DE8-78F2-A686-5280DCD61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49D3878-9601-AC14-0FE1-AAB61B0D1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CE51520-EB62-BED7-57AA-4159DBD15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DAD9FDE-52B2-A774-0BDB-1AABDDA21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9D0B729-9B6E-59FE-9B57-7653E0F65925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8333C0E-7051-22AB-768B-41A6C2172028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28" name="Espace réservé pour une image  14">
            <a:extLst>
              <a:ext uri="{FF2B5EF4-FFF2-40B4-BE49-F238E27FC236}">
                <a16:creationId xmlns:a16="http://schemas.microsoft.com/office/drawing/2014/main" id="{BF464113-1AD8-6D1C-335A-39E8896D64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DA0F5B-511E-0996-EC21-A5EDC8FA8D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604" y="2184880"/>
            <a:ext cx="8182163" cy="334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54986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15E64-E112-0447-DD14-DA4778DE9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DCDFD550-5A93-FDE1-C871-1D790E2115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7E4E683-52D8-167B-41DA-0C7EA1872A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D31446CD-873E-74D7-80DA-780D47BF8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الكتابة – الحصة 4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972CE40-AB4B-CD69-51B5-27BA36335116}"/>
              </a:ext>
            </a:extLst>
          </p:cNvPr>
          <p:cNvSpPr txBox="1">
            <a:spLocks/>
          </p:cNvSpPr>
          <p:nvPr/>
        </p:nvSpPr>
        <p:spPr>
          <a:xfrm>
            <a:off x="1888958" y="3158999"/>
            <a:ext cx="5343463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نص إخباري.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الحصة 4 - المسودة الثانية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90BE963-D820-125B-2C13-370E3A87DB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1935BB-D758-EF84-3B41-DFF506E1271F}"/>
              </a:ext>
            </a:extLst>
          </p:cNvPr>
          <p:cNvSpPr txBox="1"/>
          <p:nvPr/>
        </p:nvSpPr>
        <p:spPr>
          <a:xfrm>
            <a:off x="2911642" y="1807822"/>
            <a:ext cx="43207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الإنتاج الكتابي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4201775-C288-780B-2131-E4F9258A49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1748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53586-A88F-3F20-5D7D-F98BF5137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F5FC2F49-2824-1D22-D7BF-E4AB0D5C6A22}"/>
              </a:ext>
            </a:extLst>
          </p:cNvPr>
          <p:cNvSpPr txBox="1"/>
          <p:nvPr/>
        </p:nvSpPr>
        <p:spPr>
          <a:xfrm>
            <a:off x="-259297" y="93421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التذكير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برموز التصحيح  . ماذا يعني كل رمز؟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0B6CC2B-E833-CE6B-7B55-E88E8477E3E1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B5B063-B33B-D0BD-6B9C-B2F4629C05FA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1E9BD36-0247-4B76-151B-C17F4DA7059E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B69F0D0-70B1-00A7-E702-BE502726F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83AEB98-04EB-E5CC-6992-8A7EE9563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F0C9D09-4950-E046-1C12-5AD279B6B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F06AFD4-9B25-94C2-2277-41BC5750F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9AF9AD5-A667-8094-0F1A-183E813414E9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188010-BA8F-EC5E-91C5-18E9338D8122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4" name="Espace réservé pour une image  18">
            <a:extLst>
              <a:ext uri="{FF2B5EF4-FFF2-40B4-BE49-F238E27FC236}">
                <a16:creationId xmlns:a16="http://schemas.microsoft.com/office/drawing/2014/main" id="{36A09F98-9BBB-43EA-254F-CBD67C9743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62D9097-D445-93D9-E6D7-54D32566A8B0}"/>
              </a:ext>
            </a:extLst>
          </p:cNvPr>
          <p:cNvGraphicFramePr>
            <a:graphicFrameLocks noGrp="1"/>
          </p:cNvGraphicFramePr>
          <p:nvPr/>
        </p:nvGraphicFramePr>
        <p:xfrm>
          <a:off x="864625" y="2141778"/>
          <a:ext cx="7408507" cy="3435096"/>
        </p:xfrm>
        <a:graphic>
          <a:graphicData uri="http://schemas.openxmlformats.org/drawingml/2006/table">
            <a:tbl>
              <a:tblPr rtl="1" firstRow="1" firstCol="1" bandRow="1"/>
              <a:tblGrid>
                <a:gridCol w="806090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920921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681496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43257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"ن"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الصَّحيحِ.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 في مَوْضِعها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"م"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</a:t>
                      </a: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بِشَكْلٍ صَحيحٍ.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ناقِصَةٌ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ﭐلْمُناسِبَةَ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"ڪ"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"ر"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 (وَ، ثُمَّ، فَ، لِأَنَّ ...)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240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004040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19548-5315-DEB6-9855-F64A88FC1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5DB952D2-4AB3-7633-A2E3-26728C73D408}"/>
              </a:ext>
            </a:extLst>
          </p:cNvPr>
          <p:cNvSpPr txBox="1"/>
          <p:nvPr/>
        </p:nvSpPr>
        <p:spPr>
          <a:xfrm>
            <a:off x="-235233" y="80700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منكم يعطي مثالا عن الأخطاء ؟ كيف نصححها؟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4D202C-F73E-AA5F-0376-03A000FCD91E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6D0CA5-963C-1CA1-6251-603828640DF0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E5B1A6-D9B3-1EF3-959D-F2127D386830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AEA66DC-2DB8-E3EC-F863-7AB17F925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A567959-ADBD-E227-5961-A8ACE1F6F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F9B0472-A7A2-BC1B-BEC5-37BA2F7C3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ED3317C-3B3A-5150-75C8-1FF6B0826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14491CD-F284-C695-6184-7CCAA43BFE46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244A52B-451C-B059-0847-636AFC8C7FB9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4" name="Espace réservé pour une image  14">
            <a:extLst>
              <a:ext uri="{FF2B5EF4-FFF2-40B4-BE49-F238E27FC236}">
                <a16:creationId xmlns:a16="http://schemas.microsoft.com/office/drawing/2014/main" id="{5384D037-9EED-9359-06CD-B4F1D5D1E6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EE89C25-A00E-3044-1669-B651AAD63DBC}"/>
              </a:ext>
            </a:extLst>
          </p:cNvPr>
          <p:cNvGraphicFramePr>
            <a:graphicFrameLocks noGrp="1"/>
          </p:cNvGraphicFramePr>
          <p:nvPr/>
        </p:nvGraphicFramePr>
        <p:xfrm>
          <a:off x="864625" y="2141778"/>
          <a:ext cx="7408507" cy="3435096"/>
        </p:xfrm>
        <a:graphic>
          <a:graphicData uri="http://schemas.openxmlformats.org/drawingml/2006/table">
            <a:tbl>
              <a:tblPr rtl="1" firstRow="1" firstCol="1" bandRow="1"/>
              <a:tblGrid>
                <a:gridCol w="806090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920921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681496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43257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"ن"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الصَّحيحِ.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 في مَوْضِعها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"م"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</a:t>
                      </a: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بِشَكْلٍ صَحيحٍ.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ناقِصَةٌ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ﭐلْمُناسِبَةَ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"ڪ"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"ر"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 (وَ، ثُمَّ، فَ، لِأَنَّ ...)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240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20338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9F7F9-7FF9-3B57-A17D-2363487C9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5A98B96E-C15B-A097-BEE2-4C28A2C78933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ستعتمدون على رموز التصحيح لتصحيح إنتاجكم. (عمل ثنائي)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F440CC-559F-6E5E-C8C1-A206C412F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970638"/>
              </p:ext>
            </p:extLst>
          </p:nvPr>
        </p:nvGraphicFramePr>
        <p:xfrm>
          <a:off x="864625" y="2141778"/>
          <a:ext cx="7408507" cy="3435096"/>
        </p:xfrm>
        <a:graphic>
          <a:graphicData uri="http://schemas.openxmlformats.org/drawingml/2006/table">
            <a:tbl>
              <a:tblPr rtl="1" firstRow="1" firstCol="1" bandRow="1"/>
              <a:tblGrid>
                <a:gridCol w="806090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920921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681496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43257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"ن"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</a:t>
                      </a:r>
                      <a:r>
                        <a:rPr lang="ar-MA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لصَّحيحِ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800" dirty="0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  في موضعها </a:t>
                      </a:r>
                      <a:r>
                        <a:rPr lang="ar-MA" sz="2800" dirty="0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"م"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</a:t>
                      </a: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بِشَكْلٍ صَحيحٍ.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ناقِصَةٌ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لْمُناسِبَةَ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"ڪ"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"ر"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 (وَ، ثُمَّ، فَ، لِأَنَّ ...)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240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0E376614-F951-B1CE-5152-9E6025167DEC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A07A6CF-ED2C-6A01-785F-DFE659658D8B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2578CFB-D9C8-D1E0-4380-55A19EC2D413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CC2910-1FC8-1397-8492-558F19F60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817B97C-3AB3-E2C9-66E0-EDEA40615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231586C-8707-7AD6-9A01-0C7C569DE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08C362D-87D5-57C1-7B8E-A07A0E01B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63D8BFD-668C-E37B-6DEF-1C37C537AEC2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5DEB2F0-8734-F4BB-616D-4A432DAE36D9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4" name="Espace réservé pour une image  18">
            <a:extLst>
              <a:ext uri="{FF2B5EF4-FFF2-40B4-BE49-F238E27FC236}">
                <a16:creationId xmlns:a16="http://schemas.microsoft.com/office/drawing/2014/main" id="{E6321748-57D6-7117-6892-1EFBD5AEA8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24202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7A00D-C8B7-E151-B5ED-6A961D911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463CD738-CE17-4A91-8A6D-AEE6AC551309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الصفوف، لا تترددوا في طلب المساعدة لتصحيح أخطائكم.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4B9F9DE-B643-ADC8-C22A-EA018369AE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770473"/>
              </p:ext>
            </p:extLst>
          </p:nvPr>
        </p:nvGraphicFramePr>
        <p:xfrm>
          <a:off x="864625" y="2141778"/>
          <a:ext cx="7408507" cy="3435096"/>
        </p:xfrm>
        <a:graphic>
          <a:graphicData uri="http://schemas.openxmlformats.org/drawingml/2006/table">
            <a:tbl>
              <a:tblPr rtl="1" firstRow="1" firstCol="1" bandRow="1"/>
              <a:tblGrid>
                <a:gridCol w="806090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920921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681496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43257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"ن"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الصَّحيحِ.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 في موضعها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"م"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</a:t>
                      </a: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بِشَكْلٍ صَحيحٍ.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ناقِصَةٌ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ﭐلْمُناسِبَةَ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"ڪ"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"ر"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 (وَ، ثُمَّ، فَ، لِأَنَّ ...)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240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B40512E5-F8DD-ACD1-C1D9-94424B5475DB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313B634-4FCC-C530-3D06-AE5F1EA96145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03510D7-986B-376C-A578-6948F35BA34E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07BBA-4447-1FC9-DD01-7456BE249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8D85F89-04F0-4FED-6916-5671909B1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D3D27B1-885A-1259-86E2-BB15C34FD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46C3DA-6A13-FCD6-0376-3E20AEA4C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D029AB-58CC-F16D-C5A3-8280E060E8DA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93A83A3-A17C-954D-9A1F-B802FE8D3C75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4" name="Espace réservé pour une image  18">
            <a:extLst>
              <a:ext uri="{FF2B5EF4-FFF2-40B4-BE49-F238E27FC236}">
                <a16:creationId xmlns:a16="http://schemas.microsoft.com/office/drawing/2014/main" id="{CED3F57B-3E4F-42D9-4137-05EA11FBA5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8573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0E38D-C844-F636-D71E-23EC639B1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30707DE8-24E0-655C-6A30-BD5B2D4541EC}"/>
              </a:ext>
            </a:extLst>
          </p:cNvPr>
          <p:cNvSpPr txBox="1"/>
          <p:nvPr/>
        </p:nvSpPr>
        <p:spPr>
          <a:xfrm>
            <a:off x="-240636" y="65347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سيعيد كل واحد منكم كتابة إنتاجه على دفتر القسم او ورقة مستقلة.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استعينوا بعناصر  التصحيح و شبكة التحقق الواردة في الصفحة 58.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CA9F13B-5106-D3AC-57CA-30448AFAC298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D6F03CB-5E8C-0836-D5C1-A21F622B0231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BED8043-C6F3-5385-028E-181F1673C6DB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D722FDF-2C91-3C95-8A17-5C1AEA5E4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2202C14-90FF-AC3B-8D51-CE7BD3CC9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5E71BD5-8C9E-F9E4-A637-EA42B6DD6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B0A8373-4F64-0F2A-C55D-E36A47677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DEA0EAE-1EAC-F628-846F-9E88B1EC10A7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78F65B0-36C2-564C-8A9D-3E97B95CBEBD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5" name="Espace réservé pour une image  18">
            <a:extLst>
              <a:ext uri="{FF2B5EF4-FFF2-40B4-BE49-F238E27FC236}">
                <a16:creationId xmlns:a16="http://schemas.microsoft.com/office/drawing/2014/main" id="{ACDD4537-9879-A0F6-BCF1-39160C1E21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50DCAB-7502-8BEE-9230-7B69D537B7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263" y="1487121"/>
            <a:ext cx="3438692" cy="527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40020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422D9-15FC-43D4-EBA6-26F0E211B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FAC92754-4FF2-62AA-1091-8CF65AF8DB4B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لمساعدتكم، و سأجمع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إنتاجاتكم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قصد تصحيحها.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A533C0E-7F78-1B52-3FC5-95EE14B17711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31B5519-4588-64DF-D5AA-8E1D690D6163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17DBCFA-3D08-EADA-648A-EEBE4C273F0D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32A0A95-E7AB-3F12-E375-7A288D2DE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C7B61AF-54C0-53F4-711D-AC0964AB6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A6F3EBC-67B2-8DD6-F111-830A1F4CA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15CB81F-DB91-E7D6-51B1-6EF40CD8B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EBE1D83-B311-1806-DA7A-4523568A1E12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الكتابي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CE5B2B3-1052-B0BA-09EC-B7A94CDB0C07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5" name="Espace réservé pour une image  18">
            <a:extLst>
              <a:ext uri="{FF2B5EF4-FFF2-40B4-BE49-F238E27FC236}">
                <a16:creationId xmlns:a16="http://schemas.microsoft.com/office/drawing/2014/main" id="{F9F9E226-EA3A-AD37-FF46-1276BE23CF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E03B82D-8EFB-4B62-786D-4F35D2B60D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263" y="1487121"/>
            <a:ext cx="3438692" cy="527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02901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2322000" y="381716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CBD05-34CF-D405-3378-9A7CA8D12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E0CB0CFD-1A8B-0FB2-F4F2-470D57B37EF4}"/>
              </a:ext>
            </a:extLst>
          </p:cNvPr>
          <p:cNvSpPr txBox="1"/>
          <p:nvPr/>
        </p:nvSpPr>
        <p:spPr>
          <a:xfrm>
            <a:off x="-336819" y="85270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بتصميم النص الإخباري؟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B44CEF8-C517-5016-1908-30D12ABD70BE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852E405-C62B-5DAD-B50F-DF6E0E8BF6E6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8873F5-256D-F914-9839-D283455376A9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E0812FC-31B4-4CCA-FFFE-977FA1B1C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03180CF-CA27-00E7-433A-623B23FAD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8551BA8-ED12-38C2-C5C6-EA3F51F60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BA8C68E-8B51-E0D9-E9F3-063B1EABB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1330300-D3CC-F607-98A8-20D4C3CEDEAB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7675E40-AE14-D53C-16E0-FB5D46C4AA77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- 3</a:t>
              </a:r>
            </a:p>
          </p:txBody>
        </p:sp>
      </p:grpSp>
      <p:pic>
        <p:nvPicPr>
          <p:cNvPr id="24" name="Espace réservé pour une image  18">
            <a:extLst>
              <a:ext uri="{FF2B5EF4-FFF2-40B4-BE49-F238E27FC236}">
                <a16:creationId xmlns:a16="http://schemas.microsoft.com/office/drawing/2014/main" id="{6524C905-E50E-BB54-F6BE-5CF85D4891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8AE503-E3A2-8DA0-8AA0-402FBB56E2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604" y="2184880"/>
            <a:ext cx="8182163" cy="334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68041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sz="2400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DD4549-13B9-61B4-4A9F-F93521577652}"/>
              </a:ext>
            </a:extLst>
          </p:cNvPr>
          <p:cNvSpPr>
            <a:spLocks/>
          </p:cNvSpPr>
          <p:nvPr/>
        </p:nvSpPr>
        <p:spPr>
          <a:xfrm>
            <a:off x="2181020" y="172819"/>
            <a:ext cx="1559818" cy="281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2B9B83-9A9D-65EB-EC9E-3C5F879A23AE}"/>
              </a:ext>
            </a:extLst>
          </p:cNvPr>
          <p:cNvSpPr>
            <a:spLocks/>
          </p:cNvSpPr>
          <p:nvPr/>
        </p:nvSpPr>
        <p:spPr>
          <a:xfrm>
            <a:off x="4304890" y="165839"/>
            <a:ext cx="1475286" cy="2588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- 3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18586</TotalTime>
  <Words>1615</Words>
  <Application>Microsoft Office PowerPoint</Application>
  <PresentationFormat>Affichage à l'écran (4:3)</PresentationFormat>
  <Paragraphs>326</Paragraphs>
  <Slides>37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37</vt:i4>
      </vt:variant>
    </vt:vector>
  </HeadingPairs>
  <TitlesOfParts>
    <vt:vector size="62" baseType="lpstr">
      <vt:lpstr>Modern Love</vt:lpstr>
      <vt:lpstr>Dosis Medium</vt:lpstr>
      <vt:lpstr>Aptos</vt:lpstr>
      <vt:lpstr>Calibri Light</vt:lpstr>
      <vt:lpstr>Arial</vt:lpstr>
      <vt:lpstr>Wingdings</vt:lpstr>
      <vt:lpstr>Dosis SemiBold</vt:lpstr>
      <vt:lpstr>Microsoft Uighur</vt:lpstr>
      <vt:lpstr>Calibri</vt:lpstr>
      <vt:lpstr>Dosis ExtraBold</vt:lpstr>
      <vt:lpstr>Dosis</vt:lpstr>
      <vt:lpstr>2_Thème Office</vt:lpstr>
      <vt:lpstr>افتتاح الحصة nv</vt:lpstr>
      <vt:lpstr>2_01- نشاط اعتيادي</vt:lpstr>
      <vt:lpstr>نشاط اعتيادي nv</vt:lpstr>
      <vt:lpstr>ورشة الكتابة nv</vt:lpstr>
      <vt:lpstr>اختتام الحصة nv</vt:lpstr>
      <vt:lpstr>3_Env-Enseignant</vt:lpstr>
      <vt:lpstr>3_Thème Office</vt:lpstr>
      <vt:lpstr>1_Env-Enseignant</vt:lpstr>
      <vt:lpstr>1_Thème Office</vt:lpstr>
      <vt:lpstr>01- نشاط اعتيادي</vt:lpstr>
      <vt:lpstr>1_01- نشاط اعتيادي</vt:lpstr>
      <vt:lpstr>3_01- نشاط اعتيادي</vt:lpstr>
      <vt:lpstr>2_05- افتتاح الحصة</vt:lpstr>
      <vt:lpstr>Présentation PowerPoint</vt:lpstr>
      <vt:lpstr>Présentation PowerPoint</vt:lpstr>
      <vt:lpstr>تنظيم حصص الأسبوع الرابع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القمطر.</vt:lpstr>
      <vt:lpstr>Présentation PowerPoint</vt:lpstr>
      <vt:lpstr>Présentation PowerPoint</vt:lpstr>
      <vt:lpstr>Présentation PowerPoint</vt:lpstr>
      <vt:lpstr>الفائزون بنجمة الكتابة هم ........................................................................... </vt:lpstr>
      <vt:lpstr>ورشة الكتابة – الحصة 3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ورشة الكتابة – الحصة 4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الفائزون بنجمة السلوك الجيد هم : ............................................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159</cp:revision>
  <dcterms:created xsi:type="dcterms:W3CDTF">2023-09-20T21:35:22Z</dcterms:created>
  <dcterms:modified xsi:type="dcterms:W3CDTF">2026-02-24T19:34:44Z</dcterms:modified>
</cp:coreProperties>
</file>