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8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9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0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1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7" r:id="rId1"/>
    <p:sldMasterId id="2147483700" r:id="rId2"/>
    <p:sldMasterId id="2147483723" r:id="rId3"/>
    <p:sldMasterId id="2147483746" r:id="rId4"/>
    <p:sldMasterId id="2147483769" r:id="rId5"/>
    <p:sldMasterId id="2147483792" r:id="rId6"/>
    <p:sldMasterId id="2147483815" r:id="rId7"/>
    <p:sldMasterId id="2147483830" r:id="rId8"/>
    <p:sldMasterId id="2147483854" r:id="rId9"/>
    <p:sldMasterId id="2147483878" r:id="rId10"/>
    <p:sldMasterId id="2147483893" r:id="rId11"/>
    <p:sldMasterId id="2147483918" r:id="rId12"/>
  </p:sldMasterIdLst>
  <p:notesMasterIdLst>
    <p:notesMasterId r:id="rId66"/>
  </p:notesMasterIdLst>
  <p:sldIdLst>
    <p:sldId id="2147482778" r:id="rId13"/>
    <p:sldId id="2147482604" r:id="rId14"/>
    <p:sldId id="2147482469" r:id="rId15"/>
    <p:sldId id="2147482697" r:id="rId16"/>
    <p:sldId id="2147482618" r:id="rId17"/>
    <p:sldId id="2147482716" r:id="rId18"/>
    <p:sldId id="2147482470" r:id="rId19"/>
    <p:sldId id="2147482477" r:id="rId20"/>
    <p:sldId id="2147482480" r:id="rId21"/>
    <p:sldId id="2147482483" r:id="rId22"/>
    <p:sldId id="2147482481" r:id="rId23"/>
    <p:sldId id="2147482482" r:id="rId24"/>
    <p:sldId id="2147482708" r:id="rId25"/>
    <p:sldId id="2147482485" r:id="rId26"/>
    <p:sldId id="2147482735" r:id="rId27"/>
    <p:sldId id="2147482738" r:id="rId28"/>
    <p:sldId id="2147482762" r:id="rId29"/>
    <p:sldId id="2147482739" r:id="rId30"/>
    <p:sldId id="2147482741" r:id="rId31"/>
    <p:sldId id="2147482742" r:id="rId32"/>
    <p:sldId id="2147482763" r:id="rId33"/>
    <p:sldId id="2147482764" r:id="rId34"/>
    <p:sldId id="2147482765" r:id="rId35"/>
    <p:sldId id="2147482766" r:id="rId36"/>
    <p:sldId id="2147482712" r:id="rId37"/>
    <p:sldId id="2147482487" r:id="rId38"/>
    <p:sldId id="2147482486" r:id="rId39"/>
    <p:sldId id="2147482767" r:id="rId40"/>
    <p:sldId id="2147482768" r:id="rId41"/>
    <p:sldId id="2147482769" r:id="rId42"/>
    <p:sldId id="2147482771" r:id="rId43"/>
    <p:sldId id="2147482772" r:id="rId44"/>
    <p:sldId id="2147482773" r:id="rId45"/>
    <p:sldId id="2147482774" r:id="rId46"/>
    <p:sldId id="2147482724" r:id="rId47"/>
    <p:sldId id="2147482756" r:id="rId48"/>
    <p:sldId id="2147482757" r:id="rId49"/>
    <p:sldId id="2147482775" r:id="rId50"/>
    <p:sldId id="2147482492" r:id="rId51"/>
    <p:sldId id="2147482493" r:id="rId52"/>
    <p:sldId id="2147482494" r:id="rId53"/>
    <p:sldId id="2147482718" r:id="rId54"/>
    <p:sldId id="2134807111" r:id="rId55"/>
    <p:sldId id="2147482496" r:id="rId56"/>
    <p:sldId id="2147482497" r:id="rId57"/>
    <p:sldId id="2147482776" r:id="rId58"/>
    <p:sldId id="2147482715" r:id="rId59"/>
    <p:sldId id="2147482499" r:id="rId60"/>
    <p:sldId id="2147482777" r:id="rId61"/>
    <p:sldId id="2147482501" r:id="rId62"/>
    <p:sldId id="2147482729" r:id="rId63"/>
    <p:sldId id="2147482502" r:id="rId64"/>
    <p:sldId id="2147482634" r:id="rId65"/>
  </p:sldIdLst>
  <p:sldSz cx="9144000" cy="6858000" type="screen4x3"/>
  <p:notesSz cx="6858000" cy="9144000"/>
  <p:embeddedFontLst>
    <p:embeddedFont>
      <p:font typeface="Dosis" pitchFamily="2" charset="0"/>
      <p:regular r:id="rId67"/>
      <p:bold r:id="rId68"/>
    </p:embeddedFont>
    <p:embeddedFont>
      <p:font typeface="Dosis ExtraBold" pitchFamily="2" charset="0"/>
      <p:bold r:id="rId69"/>
    </p:embeddedFont>
    <p:embeddedFont>
      <p:font typeface="Dosis Medium" pitchFamily="2" charset="0"/>
      <p:regular r:id="rId70"/>
    </p:embeddedFont>
    <p:embeddedFont>
      <p:font typeface="Dosis SemiBold" pitchFamily="2" charset="0"/>
      <p:bold r:id="rId71"/>
    </p:embeddedFont>
    <p:embeddedFont>
      <p:font typeface="Microsoft Uighur" panose="02000000000000000000" pitchFamily="2" charset="-78"/>
      <p:regular r:id="rId72"/>
      <p:bold r:id="rId73"/>
    </p:embeddedFont>
    <p:embeddedFont>
      <p:font typeface="Modern Love" panose="04090805081005020601" pitchFamily="82" charset="0"/>
      <p:regular r:id="rId7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D6E9EA"/>
    <a:srgbClr val="F3EEE8"/>
    <a:srgbClr val="0097B2"/>
    <a:srgbClr val="70B1B6"/>
    <a:srgbClr val="7FB9BE"/>
    <a:srgbClr val="1E3F48"/>
    <a:srgbClr val="106585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slide" Target="slides/slide51.xml"/><Relationship Id="rId68" Type="http://schemas.openxmlformats.org/officeDocument/2006/relationships/font" Target="fonts/font2.fntdata"/><Relationship Id="rId16" Type="http://schemas.openxmlformats.org/officeDocument/2006/relationships/slide" Target="slides/slide4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notesMaster" Target="notesMasters/notesMaster1.xml"/><Relationship Id="rId74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font" Target="fonts/font3.fntdata"/><Relationship Id="rId7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font" Target="fonts/font1.fntdata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font" Target="fonts/font4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font" Target="fonts/font7.fntdata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9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19.png"/><Relationship Id="rId5" Type="http://schemas.microsoft.com/office/2007/relationships/hdphoto" Target="../media/hdphoto4.wdp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72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09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74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168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116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2667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88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85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453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894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650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9576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448588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50966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221616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36845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65000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32529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80915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629376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045312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04670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13863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04879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555783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551771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89152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05977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4172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335722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302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606103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6689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90734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11312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802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59242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505763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84189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0243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4777461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99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72400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07449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26299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95352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7389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9872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73518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83594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5650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7525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46529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01919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40591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933287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8806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4359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477419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24530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006958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30062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29774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78529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246454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42584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45404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17198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4902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46933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42078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72622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93131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97367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0152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23860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69587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602588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66306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9201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7889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57703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3442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55747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5267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8733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250319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41841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74680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4023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4444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70428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00547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67587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15421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67219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6099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30230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27563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34953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312576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227909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74346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6012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227964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5784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67639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011961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08307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88535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93774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93576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53404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111468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259381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40622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66205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9338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83743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72231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027032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45588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14615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9885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616867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8327946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186185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54091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87518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31265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4386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82128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43312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02987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308961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51776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8297362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24496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152143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364454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99440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93138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396959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16620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100454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86407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54723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7659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35129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693728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657699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64490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726161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078615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53379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17424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6175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904348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61060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646145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42299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91186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032408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9625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405186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3674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566718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417232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705348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2180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69739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60001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3739305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41073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033705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011433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336786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31895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6129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497333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35008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21968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46856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654771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80537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56152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488794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99536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659716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07765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96192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7084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20604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47802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48520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367312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63231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21532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0677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946888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51372534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825255043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426550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4202003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80628385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7776068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99266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462184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147664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0613718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700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143584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520453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584492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66488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532643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29189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972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578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512031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251320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595281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62304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7275021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941407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914734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294485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71252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41633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55553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4141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5441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936842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38264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8573286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749087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54200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6228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3718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197529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355734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18" Type="http://schemas.openxmlformats.org/officeDocument/2006/relationships/slideLayout" Target="../slideLayouts/slideLayout177.xml"/><Relationship Id="rId3" Type="http://schemas.openxmlformats.org/officeDocument/2006/relationships/slideLayout" Target="../slideLayouts/slideLayout162.xml"/><Relationship Id="rId21" Type="http://schemas.openxmlformats.org/officeDocument/2006/relationships/slideLayout" Target="../slideLayouts/slideLayout180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17" Type="http://schemas.openxmlformats.org/officeDocument/2006/relationships/slideLayout" Target="../slideLayouts/slideLayout17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61.xml"/><Relationship Id="rId16" Type="http://schemas.openxmlformats.org/officeDocument/2006/relationships/slideLayout" Target="../slideLayouts/slideLayout175.xml"/><Relationship Id="rId20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64.xml"/><Relationship Id="rId15" Type="http://schemas.openxmlformats.org/officeDocument/2006/relationships/slideLayout" Target="../slideLayouts/slideLayout174.xml"/><Relationship Id="rId23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69.xml"/><Relationship Id="rId19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Relationship Id="rId22" Type="http://schemas.openxmlformats.org/officeDocument/2006/relationships/slideLayout" Target="../slideLayouts/slideLayout18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26" Type="http://schemas.openxmlformats.org/officeDocument/2006/relationships/image" Target="../media/image14.jpg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slideLayout" Target="../slideLayouts/slideLayout219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90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26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42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042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10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98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  <p:sldLayoutId id="2147483811" r:id="rId19"/>
    <p:sldLayoutId id="2147483812" r:id="rId20"/>
    <p:sldLayoutId id="2147483813" r:id="rId21"/>
    <p:sldLayoutId id="214748381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5458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822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346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  <p:sldLayoutId id="2147483869" r:id="rId15"/>
    <p:sldLayoutId id="2147483870" r:id="rId16"/>
    <p:sldLayoutId id="2147483871" r:id="rId17"/>
    <p:sldLayoutId id="2147483872" r:id="rId18"/>
    <p:sldLayoutId id="2147483873" r:id="rId19"/>
    <p:sldLayoutId id="2147483874" r:id="rId20"/>
    <p:sldLayoutId id="2147483875" r:id="rId21"/>
    <p:sldLayoutId id="2147483876" r:id="rId22"/>
    <p:sldLayoutId id="214748387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8841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264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  <p:sldLayoutId id="2147483906" r:id="rId13"/>
    <p:sldLayoutId id="2147483907" r:id="rId14"/>
    <p:sldLayoutId id="2147483908" r:id="rId15"/>
    <p:sldLayoutId id="2147483909" r:id="rId16"/>
    <p:sldLayoutId id="2147483910" r:id="rId17"/>
    <p:sldLayoutId id="2147483911" r:id="rId18"/>
    <p:sldLayoutId id="2147483912" r:id="rId19"/>
    <p:sldLayoutId id="2147483913" r:id="rId20"/>
    <p:sldLayoutId id="2147483914" r:id="rId21"/>
    <p:sldLayoutId id="2147483915" r:id="rId22"/>
    <p:sldLayoutId id="2147483916" r:id="rId23"/>
    <p:sldLayoutId id="214748391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95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  <p:sldLayoutId id="2147483932" r:id="rId14"/>
    <p:sldLayoutId id="2147483933" r:id="rId15"/>
    <p:sldLayoutId id="2147483934" r:id="rId16"/>
    <p:sldLayoutId id="2147483935" r:id="rId17"/>
    <p:sldLayoutId id="2147483936" r:id="rId18"/>
    <p:sldLayoutId id="2147483937" r:id="rId19"/>
    <p:sldLayoutId id="2147483938" r:id="rId20"/>
    <p:sldLayoutId id="2147483939" r:id="rId21"/>
    <p:sldLayoutId id="21474839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8.jp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35.png"/><Relationship Id="rId12" Type="http://schemas.openxmlformats.org/officeDocument/2006/relationships/image" Target="../media/image22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3.png"/><Relationship Id="rId11" Type="http://schemas.openxmlformats.org/officeDocument/2006/relationships/image" Target="../media/image42.png"/><Relationship Id="rId5" Type="http://schemas.openxmlformats.org/officeDocument/2006/relationships/image" Target="../media/image40.svg"/><Relationship Id="rId10" Type="http://schemas.openxmlformats.org/officeDocument/2006/relationships/image" Target="../media/image41.png"/><Relationship Id="rId4" Type="http://schemas.openxmlformats.org/officeDocument/2006/relationships/image" Target="../media/image39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4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4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4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5.png"/><Relationship Id="rId7" Type="http://schemas.openxmlformats.org/officeDocument/2006/relationships/image" Target="../media/image5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5.png"/><Relationship Id="rId7" Type="http://schemas.openxmlformats.org/officeDocument/2006/relationships/image" Target="../media/image5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5.png"/><Relationship Id="rId7" Type="http://schemas.openxmlformats.org/officeDocument/2006/relationships/image" Target="../media/image5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3.png"/><Relationship Id="rId7" Type="http://schemas.openxmlformats.org/officeDocument/2006/relationships/image" Target="../media/image5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5.png"/><Relationship Id="rId7" Type="http://schemas.openxmlformats.org/officeDocument/2006/relationships/image" Target="../media/image5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5.png"/><Relationship Id="rId7" Type="http://schemas.openxmlformats.org/officeDocument/2006/relationships/image" Target="../media/image5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5.png"/><Relationship Id="rId7" Type="http://schemas.openxmlformats.org/officeDocument/2006/relationships/image" Target="../media/image5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5.png"/><Relationship Id="rId7" Type="http://schemas.openxmlformats.org/officeDocument/2006/relationships/image" Target="../media/image5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5.png"/><Relationship Id="rId7" Type="http://schemas.openxmlformats.org/officeDocument/2006/relationships/image" Target="../media/image5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5.png"/><Relationship Id="rId7" Type="http://schemas.openxmlformats.org/officeDocument/2006/relationships/image" Target="../media/image5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9.xml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5.png"/><Relationship Id="rId7" Type="http://schemas.openxmlformats.org/officeDocument/2006/relationships/image" Target="../media/image5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4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5.png"/><Relationship Id="rId7" Type="http://schemas.openxmlformats.org/officeDocument/2006/relationships/image" Target="../media/image2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5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microsoft.com/office/2007/relationships/hdphoto" Target="../media/hdphoto12.wdp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5.png"/><Relationship Id="rId7" Type="http://schemas.openxmlformats.org/officeDocument/2006/relationships/image" Target="../media/image2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5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22.xml"/><Relationship Id="rId7" Type="http://schemas.openxmlformats.org/officeDocument/2006/relationships/image" Target="../media/image3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5.png"/><Relationship Id="rId5" Type="http://schemas.openxmlformats.org/officeDocument/2006/relationships/image" Target="../media/image33.png"/><Relationship Id="rId4" Type="http://schemas.openxmlformats.org/officeDocument/2006/relationships/image" Target="../media/image45.png"/><Relationship Id="rId9" Type="http://schemas.openxmlformats.org/officeDocument/2006/relationships/image" Target="../media/image4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slideLayout" Target="../slideLayouts/slideLayout120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22.gif"/><Relationship Id="rId4" Type="http://schemas.openxmlformats.org/officeDocument/2006/relationships/image" Target="../media/image33.png"/><Relationship Id="rId9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A61AA4-2119-F393-42D6-CBE7D0D6D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9" b="357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453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الرابع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إنتاج كتابي – الحصة  3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– الحصة  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 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الأساليب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. </a:t>
            </a:r>
            <a:endParaRPr lang="ar-M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بعد القراءة : تقويم المقروء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الحصة 5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قبل القراءة: التوقع والتحقق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أثناء القراءة – الفهم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  <a:endParaRPr lang="fr-FR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الاثرائية : الحصة 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 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أثناء القراءة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الكتابة: التراكيب 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 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يومياتي في الكتابة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21" y="2122576"/>
            <a:ext cx="1302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AE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lang="a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79918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لغتي ..  – الفهم و التذوق.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930731" y="3380220"/>
            <a:ext cx="1677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- 02</a:t>
            </a:r>
            <a:r>
              <a:rPr lang="ar-MA" dirty="0"/>
              <a:t>ورشة القراءة – الحصة 3 </a:t>
            </a:r>
          </a:p>
          <a:p>
            <a:endParaRPr lang="a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237733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النعت الحقيقي.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855907" y="4668066"/>
            <a:ext cx="17025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</a:t>
            </a:r>
            <a:r>
              <a:rPr lang="fr-MA"/>
              <a:t>- 03</a:t>
            </a:r>
            <a:r>
              <a:rPr lang="ar-MA" dirty="0"/>
              <a:t>ورشة </a:t>
            </a:r>
            <a:r>
              <a:rPr lang="ar-MA"/>
              <a:t>الكتابة </a:t>
            </a:r>
            <a:r>
              <a:rPr lang="ar-MA" dirty="0"/>
              <a:t>– التراكيب</a:t>
            </a:r>
          </a:p>
          <a:p>
            <a:endParaRPr lang="ar-MA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51EC42AD-0440-EB74-CE91-A5C179EDC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24852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فقرة بسيطة للتعبير عن المشاعر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و تذوق مضمون نص شعري 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و توظيف النعت الحقيقي.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</a:t>
            </a:r>
            <a:r>
              <a:rPr lang="ar-MA" sz="2800" b="1" dirty="0">
                <a:cs typeface="Microsoft Uighur" panose="02000000000000000000" pitchFamily="2" charset="-78"/>
              </a:rPr>
              <a:t>يومياتي في الكتابة.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05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514F8AB-BD80-3244-AB6D-B6FFB2D46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B05A037-F205-A1E0-129A-553AFC2820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C0695D-232E-CE9A-9A16-36DB5BE304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8076B4-C53F-D4B3-680F-DC86D63F87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217498-CEC3-E3CC-8245-C5D2A7C00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8CDD245-6FF8-FFEC-1742-784D44F96E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C111D1-E732-5233-E20D-F3100A3277D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5855E8-A135-9692-2177-586EECE815F7}"/>
              </a:ext>
            </a:extLst>
          </p:cNvPr>
          <p:cNvSpPr>
            <a:spLocks/>
          </p:cNvSpPr>
          <p:nvPr/>
        </p:nvSpPr>
        <p:spPr>
          <a:xfrm>
            <a:off x="862804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D82AC7-D525-19C4-62FC-67EC44C2E0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9" name="Espace réservé pour une image  10">
            <a:extLst>
              <a:ext uri="{FF2B5EF4-FFF2-40B4-BE49-F238E27FC236}">
                <a16:creationId xmlns:a16="http://schemas.microsoft.com/office/drawing/2014/main" id="{3EC99CEC-E4AE-5A28-5ED9-3167875F328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2" y="2188580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997D1535-B0D6-49FD-604F-6FFD2817CE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9722308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2C8A343F-39E3-9558-30A7-E6C3F3949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945BABD-C9D6-8F99-DCEB-0B57BAF9F2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EB6161-995F-C049-6CA2-E60C180053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B7EBA5-A1CA-FF54-6F2F-50C62305D97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CE38E5-B04B-0E6D-F841-0325F93272A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3ECD0BF-6095-DE98-6B19-D9887C6E5B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627576-9B77-20A2-198C-600BC8B17E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536B61-B3FA-EC9D-9FD7-3F25596A938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77FD83-C54B-E01D-51F2-FD409EBA49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39" name="Espace réservé pour une image  4">
            <a:extLst>
              <a:ext uri="{FF2B5EF4-FFF2-40B4-BE49-F238E27FC236}">
                <a16:creationId xmlns:a16="http://schemas.microsoft.com/office/drawing/2014/main" id="{E4C2DF38-83A7-7ADA-6003-B528FDB65E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0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51DB5B6B-E8CD-3134-5718-BD30EB4F78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0129" y="2150680"/>
            <a:ext cx="7038975" cy="3959225"/>
          </a:xfrm>
          <a:prstGeom prst="rect">
            <a:avLst/>
          </a:prstGeom>
        </p:spPr>
      </p:pic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73FDB4-5ADF-C81D-259B-B591F7194C4C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077" y="617631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06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F0E93D1-10BC-D74F-84D8-55A3EF1D6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في نشاط جديد من يومياتي في الكتابة.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146A1C4-3327-1F82-02B5-E69CFB870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63A3D1-DD8E-A0E6-BB29-C63367D814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DB6BAC5-15A7-D4D2-08A0-F3B93603CB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E40663-1010-4DDB-3122-2280F1B89F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7BCACB-A217-2B33-6A3E-53CE7DBB50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07D3CF-31FE-9F17-F78F-D069750C23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AAC789-23C1-1882-C787-360D208AE83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8DD54D-7746-7541-0E36-74B34B32648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36A501B-4469-5D27-3B4D-D7FCFE3E60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80907D2-327F-F721-0071-F75C96131007}"/>
              </a:ext>
            </a:extLst>
          </p:cNvPr>
          <p:cNvSpPr txBox="1"/>
          <p:nvPr/>
        </p:nvSpPr>
        <p:spPr>
          <a:xfrm>
            <a:off x="2093126" y="2577650"/>
            <a:ext cx="5132476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يَوْمِيّاتي في ﭐلْكِتابَةِ.</a:t>
            </a:r>
          </a:p>
        </p:txBody>
      </p:sp>
    </p:spTree>
    <p:extLst>
      <p:ext uri="{BB962C8B-B14F-4D97-AF65-F5344CB8AC3E}">
        <p14:creationId xmlns:p14="http://schemas.microsoft.com/office/powerpoint/2010/main" val="280800417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8EE4-BC55-D7F6-E189-FD4CEBAB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2EAAEF-D2EC-6D42-8D5B-134CEC9C0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أكتبوا فقرة بسيطة لوصف المشهد التالي</a:t>
            </a:r>
            <a:r>
              <a:rPr lang="ar-MA" sz="18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معكم 5 دقائق </a:t>
            </a:r>
            <a:endParaRPr lang="fr-FR" sz="18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0A4D2C9-DE76-6D87-2744-3021A4F5C1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16E31AD-4462-C868-F895-E393B94A42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0BA3F3-3BFA-666D-A064-FBD87D2873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2E238DD-609B-106C-FDB1-D36FC7DB7F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DA12B3D-1FD5-7107-7A71-5CC0041624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568ACE7-8632-317D-C59A-26C841BB34C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9FE21F5-7753-5570-04CF-592965DE224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2E5F2B0-0E8F-5518-9813-516D490532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96DE2C10-F8A4-6ACF-62DF-9167839EAB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6F3FD6-4C05-518E-1285-390495ABFF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3756" y="1368000"/>
            <a:ext cx="6149873" cy="527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8066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F3C1C-E5BF-B6C2-D040-8709FEF85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182722A-55CE-034F-996F-633DA188B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انتاجه؟</a:t>
            </a:r>
            <a:endParaRPr lang="fr-FR" sz="2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72FC32D-5F92-6763-81B1-24B6A0E4F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9E0585-C52C-C5D9-C2E4-8A57D3A234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8D6A5F5-5D2E-9F05-583D-415C3777C7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0D43424-C2F2-8583-D851-F668C6C0E8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AD1B066-FBC7-C512-0CE5-6912951985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583B6CF-CACA-D234-4597-595965DFAB3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056E91A-CEC6-2FCE-959A-E930D9486B6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27DFEBD-01E1-6DAF-F4BB-3D2EBC7F94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13578D6-206E-1DF6-0837-D9BFCC9977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3503C7-ED03-EF55-68C2-E17504A515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3756" y="1368000"/>
            <a:ext cx="6149873" cy="527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9417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97795-164E-34B1-BC0D-7637A9BDB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5F178590-741F-2F42-AAF9-5C0B3C4FA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الكتابة هم ...........................................................................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736B846-2B70-3FCD-B3AD-7A410BD975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4AB7939-9FEA-732F-EDC7-98BB54624B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86831FE-B2BF-6305-C1A5-A2A81CE43E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F1DEEFF-1604-F869-8275-9130E0F9531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F206EC4-FE2C-2E2E-53D0-AC942D590FA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5E1905C-86D3-8396-D141-9E626C580C0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B5D2274-0CAA-D72E-BB8A-A6E1F881E3E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59BD049-A701-8CB6-38C2-D743BEFA4EF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A28BD6B-40CF-3313-FBAA-4F13CF69C2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616868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Espace réservé pour une image  4">
            <a:extLst>
              <a:ext uri="{FF2B5EF4-FFF2-40B4-BE49-F238E27FC236}">
                <a16:creationId xmlns:a16="http://schemas.microsoft.com/office/drawing/2014/main" id="{65F3B82B-2B36-4C18-A035-FE4E352307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0A231A9-F42C-F864-16F0-CA5A50B71F17}"/>
              </a:ext>
            </a:extLst>
          </p:cNvPr>
          <p:cNvSpPr txBox="1"/>
          <p:nvPr/>
        </p:nvSpPr>
        <p:spPr>
          <a:xfrm>
            <a:off x="3116422" y="13322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ٱلْكِتابَةِ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3257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/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القراءة – الحصة 3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299411" y="2924174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لغتي...</a:t>
            </a:r>
          </a:p>
          <a:p>
            <a:pPr marL="0" lvl="0" indent="0" algn="r" rtl="1">
              <a:buClr>
                <a:srgbClr val="424D7B"/>
              </a:buClr>
              <a:buNone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- الفهم و التذوق</a:t>
            </a:r>
          </a:p>
          <a:p>
            <a:pPr marL="0" lvl="0" indent="0" algn="r" rtl="1">
              <a:buClr>
                <a:srgbClr val="424D7B"/>
              </a:buClr>
              <a:buNone/>
              <a:defRPr/>
            </a:pPr>
            <a:endParaRPr lang="a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4906176" y="1807963"/>
            <a:ext cx="2356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ورشة القراءة – الحصة 3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8C72D7D-5E68-894F-4441-C2ACBDC71AE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30F89C-2F1D-1D4A-B478-29639BC0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كل واحد منكم  جزءا  مع احترام قواعد القراءة المعبرة. انتبهوا للقافية. من يقرأ؟ تابعوا.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F0E837B-6290-E476-6666-AD0ADFE8F8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5AA7F46-1D11-A293-9D7F-1E5831E5A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526122A-77E9-E4AB-15CB-E8117A246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00B950B-D1DF-CDA9-2ABA-7000428196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2AC0400-224F-67D3-0FCC-C29120D90D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69C967F-E8E7-D268-FFB5-6BFC6C5523C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E307469-0313-80A0-AA0C-7B1B799615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F76C2C4-F60D-3BB2-744B-F99812CF065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520B0AD0-F978-1C6C-3875-CA8C0545EE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32781F1-C19E-F03B-47DE-C6885E82A0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114" y="1464263"/>
            <a:ext cx="3433771" cy="526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81190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9EE2B-D3FA-13C6-C8E2-9B28C833E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D2718253-6268-915A-5560-F9FE125B91FE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2C2D0885-538F-1989-6982-E036798A7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سنجيب عن السؤال التالي. من يقرأ؟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6F1729C-E13E-D727-A5CC-3F7B40C9CE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46BDF88-5A21-F104-6FB8-6297EC4027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2EF01B9-4EF4-14C0-358E-DA978E3D4C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2371648-F234-FC66-D469-7A172A3CFC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E0868E6-CBB6-90C7-2E56-2895733BDCA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DEDE7A-AA73-031D-3764-C021F3E43A3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378445F-7ADD-2881-711C-98AFFE3A463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884759-9BFA-3BDB-7CD4-062CD358232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10">
            <a:extLst>
              <a:ext uri="{FF2B5EF4-FFF2-40B4-BE49-F238E27FC236}">
                <a16:creationId xmlns:a16="http://schemas.microsoft.com/office/drawing/2014/main" id="{C4DF32F9-1417-6173-B740-8A0D82BFFA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CF04D7D-65FA-D110-F40A-9193B51349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2071" y="2707106"/>
            <a:ext cx="8245011" cy="181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985149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33013-ED3D-CA92-7560-80F040240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85385C7F-58C9-4AEC-14D7-4CF592D2334F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2E4BA541-7ECE-336B-B1D1-FB51811C3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نشاط تفاعلي . من يجيب عن السؤال. هل انتم متفقون ؟ لماذا ؟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EA40949-D709-15FD-2D61-AD15CE1CD9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4C81C26-A106-B5C1-88A6-DD29B72C3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F08E839-3D77-BAE1-D56F-FBE68BD264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883E3CB-C8C4-B676-24A0-D4B2389B5C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353918E-C0D9-CFF7-656B-C66D273AFB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373F5A-8D18-4BB0-395A-14286EE571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DC7D271-0FD9-CA82-E01B-8FE01D700F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631010-0D82-AB04-2F3B-78281A132E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1" name="Espace réservé pour une image  5">
            <a:extLst>
              <a:ext uri="{FF2B5EF4-FFF2-40B4-BE49-F238E27FC236}">
                <a16:creationId xmlns:a16="http://schemas.microsoft.com/office/drawing/2014/main" id="{F0C00DE0-737E-21F3-FAFA-B3D9110A04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6DE95B4-D918-4B09-F64F-43A8D6E1B7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2071" y="2707106"/>
            <a:ext cx="8245011" cy="181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3869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BB0B3-CA70-0088-57C0-33E8168F0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F34B4A90-87AE-71C8-62C9-D6AC7ACFC245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B7375FF7-83DB-459B-3941-3B8034232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DF9AA06-4C7A-9B2A-2844-8EC1614BFB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0BFB10A-DF69-13F0-7B48-C9FB9D1DDC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B81E1A0-81A0-C963-A0CA-51212BA4A6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E062653-6298-F871-9646-503902F0C8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EEFE689-CC41-6785-745C-21E15A2542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1D849E4-C63B-1E20-7F23-19A68709D6A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758AB08-F55D-4857-CAF8-0F1AEE13562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A528830-33A9-41D6-F4E8-4CF9ED3EFF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1" name="Espace réservé pour une image  5">
            <a:extLst>
              <a:ext uri="{FF2B5EF4-FFF2-40B4-BE49-F238E27FC236}">
                <a16:creationId xmlns:a16="http://schemas.microsoft.com/office/drawing/2014/main" id="{FC8F922F-52FB-85AC-28BF-FD3CB2BC3A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D3E7C9-7A3A-FEF1-5C21-3B40734608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2071" y="2153653"/>
            <a:ext cx="8245011" cy="181414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F990425-0B36-37D6-D870-478BC65A3865}"/>
              </a:ext>
            </a:extLst>
          </p:cNvPr>
          <p:cNvSpPr txBox="1"/>
          <p:nvPr/>
        </p:nvSpPr>
        <p:spPr>
          <a:xfrm>
            <a:off x="593366" y="3967976"/>
            <a:ext cx="7902420" cy="2205811"/>
          </a:xfrm>
          <a:prstGeom prst="roundRect">
            <a:avLst>
              <a:gd name="adj" fmla="val 7061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وَصَفَ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لشّاعِرُ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للُّغَةَ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لْعَرَبِيَّةَ بِأَنّها لُغَةُ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لْعُلَماءِ وَ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لشُّعَراءِ، وَبَأَنَّها كَالكَنْزِ ﭐلثَّمِينِ ﭐلَّذِي لا يَفْنَى مَعَ ﭐلزَّمَنِ، وَأَنَّهَا مِثْلُ النُّورِ ﭐلْمُضِيءِ ﭐلَّذِي يُنِيرُ طَرِيقَهُمْ فِي ﭐلكِتَابَةِ وَﭐلإِبْدَاعِ.</a:t>
            </a:r>
          </a:p>
        </p:txBody>
      </p:sp>
    </p:spTree>
    <p:extLst>
      <p:ext uri="{BB962C8B-B14F-4D97-AF65-F5344CB8AC3E}">
        <p14:creationId xmlns:p14="http://schemas.microsoft.com/office/powerpoint/2010/main" val="260815348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E04CE-9C14-75B3-A410-2396A2FD1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DAD3FD38-6698-D9D5-15F3-0F8960F77F4F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0D5851EF-5ABA-6664-0375-159F625D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إنجاز أنشطة التذوق.  أحيبوا عن السؤال الثاني – عمل ثنائي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EFBFB79-C968-F683-E9CB-906CB4DD02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9527019-4AE3-860D-D4C4-A7A03780E9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9CA52B3-6157-268D-F857-828119EE3E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1514F92-8773-36F2-A1E2-EE9FCBF3E8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DDD1110-E8F3-E66A-92D9-26B19215A42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09662A-FB92-3949-98DE-54FE00F2D1A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EA2BAB0-E85B-E16F-C9EA-3CD83FDDC60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08B95B7-490B-137C-5F5C-7866515D51D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10">
            <a:extLst>
              <a:ext uri="{FF2B5EF4-FFF2-40B4-BE49-F238E27FC236}">
                <a16:creationId xmlns:a16="http://schemas.microsoft.com/office/drawing/2014/main" id="{4988DD31-7CF8-7193-64EC-213A93AA00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DB165D0-D82B-AEA0-F5C7-59D6CF1C0D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2071" y="2579890"/>
            <a:ext cx="8340269" cy="200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58758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6B0D7-516E-2AE8-741F-DD0472610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F67929A6-AB8A-FD61-B97F-F0BE3C6951F8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589A0AB2-5451-25C5-F1BC-1A2D7E35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: من يقدم لنا جواب مجموعته؟ هل أنتم متفقون؟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EBFA464-490D-EE40-4133-B1F673AB27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48C5D99-2432-1AAA-D0DC-B5963B8414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B684534-B637-E7AD-1D1B-D85F5221D0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B8AE362-EEDA-37DF-CA62-352A5BFD80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861A1EB-E279-2169-3BA1-A134813D5F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BB9AC16-F156-26CB-2DDA-B7B54F71659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7061A2C-A86C-5853-19E8-FE4E20D4EA4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0C31A1E-91B1-0850-6DAF-B2BE93A0734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10">
            <a:extLst>
              <a:ext uri="{FF2B5EF4-FFF2-40B4-BE49-F238E27FC236}">
                <a16:creationId xmlns:a16="http://schemas.microsoft.com/office/drawing/2014/main" id="{C14AE540-20C3-A532-1D96-71C9FBEEE7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2739AC0-9226-20AE-CC28-B67928D94D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4644" y="2916774"/>
            <a:ext cx="8340269" cy="200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32946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5E687-8A8C-E685-1907-4158D1A9C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0E9E1C96-9E59-BA3F-C0B5-EFCC22683BC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E68C428C-3DAE-5DFC-566E-D4931771C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71C3B29-EEC9-9A45-59B8-88D012E402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5DFCE11-D701-6500-41A4-3E374FD72D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9EC3571-FFE3-0724-1E79-788F92BFBE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23CE811-99E9-33B1-F4F2-FA05D8523D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FF7C2FC-6138-C321-2F73-06A7D21CBB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C71FF17-0615-CA83-7FDF-B0B6FE3E360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9C3284F-6A94-430A-3563-D7967AB219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9135A42-D457-6F98-7682-7B0749F75F0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10">
            <a:extLst>
              <a:ext uri="{FF2B5EF4-FFF2-40B4-BE49-F238E27FC236}">
                <a16:creationId xmlns:a16="http://schemas.microsoft.com/office/drawing/2014/main" id="{84530A8A-4DB5-2F12-FA35-08AFE367C8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A2DA684-2593-7DE7-A3BB-3FF4D1D6F0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4644" y="2916774"/>
            <a:ext cx="8340269" cy="200891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365967A-D123-148C-AF66-23C05FDD5829}"/>
              </a:ext>
            </a:extLst>
          </p:cNvPr>
          <p:cNvSpPr txBox="1"/>
          <p:nvPr/>
        </p:nvSpPr>
        <p:spPr>
          <a:xfrm>
            <a:off x="228600" y="4190421"/>
            <a:ext cx="4056187" cy="735270"/>
          </a:xfrm>
          <a:prstGeom prst="roundRect">
            <a:avLst>
              <a:gd name="adj" fmla="val 7061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تَجْري اللُّغَةُ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عَلى لِساني مِثْلَ نَهْرٍ.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9CFBC26-FFD8-13C9-2159-8BFEB32EDA2D}"/>
              </a:ext>
            </a:extLst>
          </p:cNvPr>
          <p:cNvSpPr txBox="1"/>
          <p:nvPr/>
        </p:nvSpPr>
        <p:spPr>
          <a:xfrm>
            <a:off x="7752548" y="4249148"/>
            <a:ext cx="896335" cy="735270"/>
          </a:xfrm>
          <a:prstGeom prst="roundRect">
            <a:avLst>
              <a:gd name="adj" fmla="val 7061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اَللُّغَةُ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4C4AE0E-E141-2C68-0291-F964112D14B9}"/>
              </a:ext>
            </a:extLst>
          </p:cNvPr>
          <p:cNvSpPr txBox="1"/>
          <p:nvPr/>
        </p:nvSpPr>
        <p:spPr>
          <a:xfrm>
            <a:off x="6602077" y="4239189"/>
            <a:ext cx="896335" cy="735270"/>
          </a:xfrm>
          <a:prstGeom prst="roundRect">
            <a:avLst>
              <a:gd name="adj" fmla="val 7061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نَهْرٌ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706FD62-3EE6-9346-6F1D-57CD46C38E08}"/>
              </a:ext>
            </a:extLst>
          </p:cNvPr>
          <p:cNvSpPr txBox="1"/>
          <p:nvPr/>
        </p:nvSpPr>
        <p:spPr>
          <a:xfrm>
            <a:off x="5238598" y="4249148"/>
            <a:ext cx="1446930" cy="735270"/>
          </a:xfrm>
          <a:prstGeom prst="roundRect">
            <a:avLst>
              <a:gd name="adj" fmla="val 7061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اَلْجَرَيانُ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525CFD2-58E2-682D-7A82-3D6F7EC01F0F}"/>
              </a:ext>
            </a:extLst>
          </p:cNvPr>
          <p:cNvSpPr txBox="1"/>
          <p:nvPr/>
        </p:nvSpPr>
        <p:spPr>
          <a:xfrm>
            <a:off x="4375229" y="4223449"/>
            <a:ext cx="772926" cy="735270"/>
          </a:xfrm>
          <a:prstGeom prst="roundRect">
            <a:avLst>
              <a:gd name="adj" fmla="val 7061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مِثْلَ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E52D2AA-00A5-0624-C672-06D23074F313}"/>
              </a:ext>
            </a:extLst>
          </p:cNvPr>
          <p:cNvSpPr txBox="1"/>
          <p:nvPr/>
        </p:nvSpPr>
        <p:spPr>
          <a:xfrm>
            <a:off x="1494331" y="3156562"/>
            <a:ext cx="3672309" cy="735270"/>
          </a:xfrm>
          <a:prstGeom prst="roundRect">
            <a:avLst>
              <a:gd name="adj" fmla="val 7061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جَرَيْتِ عَلى لِساني مِثْلَ نَهْرٍ.</a:t>
            </a:r>
          </a:p>
        </p:txBody>
      </p:sp>
    </p:spTree>
    <p:extLst>
      <p:ext uri="{BB962C8B-B14F-4D97-AF65-F5344CB8AC3E}">
        <p14:creationId xmlns:p14="http://schemas.microsoft.com/office/powerpoint/2010/main" val="418160936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AD485-5726-C548-A44D-8B491FAD1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2FF9001-C84F-25E3-243F-3DBEAE8108D2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D98B5FAC-EE6E-F1AF-B5D8-B23849262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. أجيبوا عن السؤال الثالث. عمل فردي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4C7C87B-39E2-CD02-392E-2A632293653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6144E13-79CA-C0F2-6F46-52EBA3CFE3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4D0C87-B289-BD81-BEE1-CAA2A1D83B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E333013-5712-7883-C257-17D3A448EF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FD95A50-DCDE-533F-7793-4A33C5B64F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CCF5CA6-1B8B-64A5-FBE8-BB3EBCB6F35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B338A3D-B001-07B9-6121-F16C622616D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D5EC47F-E98E-7944-E1A3-D4236D0B51C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10">
            <a:extLst>
              <a:ext uri="{FF2B5EF4-FFF2-40B4-BE49-F238E27FC236}">
                <a16:creationId xmlns:a16="http://schemas.microsoft.com/office/drawing/2014/main" id="{AEC869FA-775E-EE70-9698-37F57E1DBE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4602544-179B-3B5D-6C81-E43BC003DA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2023" y="2492368"/>
            <a:ext cx="8219954" cy="36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59961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7492F-CA91-A018-1ECC-51D4F4968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FB99D127-B7DA-B22B-94EA-76E9F3461417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7C1CCD06-4746-14D7-ED1C-369B155FF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2292777-9F4A-1A90-64F6-62BCB346EA0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DC13D7D-4DD2-A002-76D6-18F56D9581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328D73-54D9-C29C-B67D-1AC7275666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7EDD33C-6ACA-1D8D-1D52-86BBB0F9A8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59EBF88-393F-4253-57E6-928CB2F159B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371A5A1-C22E-A22A-C91D-D6A4DA44B8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7D506D0-0166-47B0-4A2A-E587552014F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D591939-ACDF-BB9C-E6F7-8436B6FAB4E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10">
            <a:extLst>
              <a:ext uri="{FF2B5EF4-FFF2-40B4-BE49-F238E27FC236}">
                <a16:creationId xmlns:a16="http://schemas.microsoft.com/office/drawing/2014/main" id="{D2AA49D2-9420-262B-473F-58319C6A35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882256A-0190-1F9A-51EC-D17BE98FBD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2023" y="2492368"/>
            <a:ext cx="8219954" cy="36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33428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A99CD-E5BA-76F1-174E-C26F9DA9C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8B7C42C9-851C-ACBC-F079-BD6CB5776AF4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786BB211-9A44-EA67-7537-8EDC546C2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جوابه؟  هل أنتم متفقون؟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FF1A304-B8A0-8905-3D40-2FAD7530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2CE55FC-1F51-39DE-D0A2-9E3009AC0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0063684-B448-6147-3635-BAF02F2C5F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865E2AA-24EE-6FC0-7055-A1CF342E6F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87AF008-2956-522B-38E5-D33C48E14B9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1EE3851-FC08-63A0-81A0-AC40C5D9348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F47DB76-33E0-057B-7959-1B5D58C21E4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30C67E2-6C97-E9C0-F515-3E09BD1F5E5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10">
            <a:extLst>
              <a:ext uri="{FF2B5EF4-FFF2-40B4-BE49-F238E27FC236}">
                <a16:creationId xmlns:a16="http://schemas.microsoft.com/office/drawing/2014/main" id="{7A921528-7C3A-EC4B-218A-756713E7A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40282A2-F0B0-AB53-412F-1D3F7CD249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2023" y="2492368"/>
            <a:ext cx="8219954" cy="36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44482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AFD49-5649-AFC2-6DF7-FEFC34E55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D9DA4A2-590C-ECF6-6A3C-6BF16EA236F6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B61B6160-4FEF-634E-87EF-64D9A7A80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84CC911-1331-6334-5ECB-79F2C17C06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F60C9F2-CE04-20BB-E49B-912E773073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D6FCBC7-1CB3-08A2-F829-6EFEEF35A7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54EFFCC-19A3-60EE-D00A-26B8B2BD54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7022069-C596-DF08-2E05-6BC0B0B3BF5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D8CA4A7-BF0E-18D8-294D-110E2F1F820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1801E84-4854-83BF-71D4-402F593E460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B4B5331-8CCA-98D8-F2B5-91B63663A7D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10">
            <a:extLst>
              <a:ext uri="{FF2B5EF4-FFF2-40B4-BE49-F238E27FC236}">
                <a16:creationId xmlns:a16="http://schemas.microsoft.com/office/drawing/2014/main" id="{C2E6730F-054C-F3D0-3358-03D28E9B89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F751EA-C555-6430-3504-3FA76526F3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2023" y="2492368"/>
            <a:ext cx="8219954" cy="36096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B376263-453C-F66B-3E49-FDC78A6F481D}"/>
              </a:ext>
            </a:extLst>
          </p:cNvPr>
          <p:cNvSpPr txBox="1"/>
          <p:nvPr/>
        </p:nvSpPr>
        <p:spPr>
          <a:xfrm>
            <a:off x="596277" y="3143647"/>
            <a:ext cx="7902420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بِكِ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ٱلرَّحْمـنُ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أَنْزَلَ لي كِتاباً        عَزيزاً ما لِحِكْمَتِهِ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ٱنْتِهاءُ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15E99B-47E0-7493-7337-7394FA034724}"/>
              </a:ext>
            </a:extLst>
          </p:cNvPr>
          <p:cNvSpPr txBox="1"/>
          <p:nvPr/>
        </p:nvSpPr>
        <p:spPr>
          <a:xfrm>
            <a:off x="472436" y="3939639"/>
            <a:ext cx="7902420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جَرَيْتِ عَلى لِساني مِثْلَ نَهْرٍ       فَطابَ بِكِ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ﭐلتَّكَلُّمُ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وَﭐلْغِناءُ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E57371D-34C2-1D03-CC34-103D91383D2D}"/>
              </a:ext>
            </a:extLst>
          </p:cNvPr>
          <p:cNvSpPr txBox="1"/>
          <p:nvPr/>
        </p:nvSpPr>
        <p:spPr>
          <a:xfrm>
            <a:off x="596277" y="4759695"/>
            <a:ext cx="7902420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أَيا لُغَةَ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ٱلْحَضارَةِ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لا تُبالي           بِمَنْ جاروا عَلَيْكِ وَمَنْ أَساؤوا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39A0B6E-4F39-C6D0-7FFF-72E24F8251D6}"/>
              </a:ext>
            </a:extLst>
          </p:cNvPr>
          <p:cNvSpPr txBox="1"/>
          <p:nvPr/>
        </p:nvSpPr>
        <p:spPr>
          <a:xfrm>
            <a:off x="643990" y="5555687"/>
            <a:ext cx="7902420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فَأَنْتِ ٱلشَّمْسُ تُشْرِقُ كُلَّ يَوْمٍ      لِيَمْحُوَ عَتْمَةَ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ٱلْجَهْلِ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ٱلضِّياءُ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8313830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88" y="105125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-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التراكيب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936820"/>
            <a:ext cx="7789894" cy="273509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النعت الحقيقي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3342962" y="1775538"/>
            <a:ext cx="3932902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ورشة الكتابة </a:t>
            </a:r>
            <a:r>
              <a:rPr lang="fr-MA" sz="2800" dirty="0"/>
              <a:t>-</a:t>
            </a:r>
            <a:r>
              <a:rPr lang="ar-MA" sz="2800" dirty="0"/>
              <a:t> </a:t>
            </a:r>
            <a:r>
              <a:rPr lang="ar-MA" sz="2800" dirty="0">
                <a:latin typeface="Microsoft Uighur" panose="02000000000000000000" pitchFamily="2" charset="-78"/>
              </a:rPr>
              <a:t>التراكيب</a:t>
            </a:r>
            <a:endParaRPr lang="ar-MA" sz="2800" dirty="0"/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1775538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0163" y="121682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DBD8D-9D23-EBA8-C272-B955814FD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ADA4675-86E1-EECE-1CDF-C434EBEFA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828269"/>
            <a:ext cx="718267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الآن في حصة التراكيب. ستتعرفون خلالها على النعت الحقيقي و توظفونه لإنتاج جمل مفيدة.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74160E-481D-0E3C-5490-436A3AC966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448630-5130-E8DA-5C3A-A1969F8008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0B0CA7-7DF7-CA8E-4438-A833CB52BC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9847E1-2243-BD14-61FF-CA79BB4C4B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4EE2A1-AAE9-3BD5-31E9-37CB6E37D8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1020B9-5DA8-5B84-A105-B5EAC6C3F88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B76DF9-D4F8-694C-0583-A7D73D126F8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8F1478-5F6E-6B6E-806C-DFD9D9264A8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A1615AB-CC4E-97A1-22AE-13B58B5AFA9A}"/>
              </a:ext>
            </a:extLst>
          </p:cNvPr>
          <p:cNvSpPr/>
          <p:nvPr/>
        </p:nvSpPr>
        <p:spPr>
          <a:xfrm>
            <a:off x="1181205" y="3537284"/>
            <a:ext cx="6967047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اَلنَّعْتُ ٱلْحَقيقِيُّ </a:t>
            </a:r>
            <a:endParaRPr lang="fr-MA" sz="6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C4F1140-1305-347A-52DA-5C31CE3E15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82111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99B6F-AE5D-11EC-8CD1-38CC3D7AC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883D6D4-1C08-5244-B64A-A66662EE6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على النعت في جمل و نفهم وظيفته. من يقرأ الجملة؟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42F1C84-8483-211D-B30B-F0EAE1EBC0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0B44318-3F8C-E3E8-101E-A2197A54EA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921DF8D-B733-4792-3E0F-70A0A36006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5910D0A-D6A6-6362-E0DA-E2829A1132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98E9CD2-DB1C-2AA0-130D-FFE2AE022A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4E271E9-D8D6-2E68-7474-1003ABDDA2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E7DBAE7-0D7A-88F8-81F6-7F734E2CC9D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A424606-D76F-B505-1B86-2321658E2F4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7F01053D-E607-4B30-5789-425EE2AD92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8123F65-1139-9F5D-8B47-4605D3E0AE1C}"/>
              </a:ext>
            </a:extLst>
          </p:cNvPr>
          <p:cNvSpPr/>
          <p:nvPr/>
        </p:nvSpPr>
        <p:spPr>
          <a:xfrm>
            <a:off x="1181205" y="3537284"/>
            <a:ext cx="6967047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أَعَدَّ ٱلْأَطْفالُ مَسْرَحِيَّةً مُمْتِعَةً.</a:t>
            </a:r>
          </a:p>
        </p:txBody>
      </p:sp>
    </p:spTree>
    <p:extLst>
      <p:ext uri="{BB962C8B-B14F-4D97-AF65-F5344CB8AC3E}">
        <p14:creationId xmlns:p14="http://schemas.microsoft.com/office/powerpoint/2010/main" val="42249424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EDFC2-6203-3FB1-E3B9-C88EB0ED8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06B51DC-992F-8405-5A21-6B2B5622A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عناصر الجملة . من يعرب الكلمات : أعد – الأطفال – مسرحية 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33B8F62-FCBA-E653-86D6-B9DC8E1CDA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523B9B1-9D8F-19C6-0F4F-37F319C2C5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D5BE132-43D1-2668-277C-0B1C7D2CAB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CE3F145-4160-B899-8788-7EE33CAE0F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B1C1238-EACE-3136-A112-063BDFA20BD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42CFA73-DDDA-B072-2292-946D940D4C4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B4EA57E-5BD9-738A-2508-196B0FA3CA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6B686F3-CE04-0978-1A30-ECDC9A29E4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E53DFAAE-773A-599F-0A95-62FF54939E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5308E5E-0CB7-6C2E-F739-442704179298}"/>
              </a:ext>
            </a:extLst>
          </p:cNvPr>
          <p:cNvSpPr/>
          <p:nvPr/>
        </p:nvSpPr>
        <p:spPr>
          <a:xfrm>
            <a:off x="1181205" y="3272589"/>
            <a:ext cx="6967047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أَعَدَّ ٱلْأَطْفالُ مَسْرَحِيَّةً مُمْتِعَةً.</a:t>
            </a:r>
          </a:p>
        </p:txBody>
      </p:sp>
    </p:spTree>
    <p:extLst>
      <p:ext uri="{BB962C8B-B14F-4D97-AF65-F5344CB8AC3E}">
        <p14:creationId xmlns:p14="http://schemas.microsoft.com/office/powerpoint/2010/main" val="68765033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A3A48-6CD7-901E-6F62-05F01104F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F16823C-946A-6A80-2F0E-36B5175C0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BC98CC1-6D20-C840-7DAE-2347F8C227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1BD5C6F-3F1E-9820-60FC-D64C056667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0685E5B-1FFE-3C5A-7D6A-C03B551EC1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6C49761-95B1-2FBB-7478-4737EF1102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2DEA5C8-7B92-EB35-DBE0-C8D4BD698C1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6E9D48A-E94F-51D4-5AF2-1A47EEA9FE9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344188E-1635-3D24-45E1-1429CF1AAB6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25C0AB2-D7EA-BF81-7E89-C7B165D0712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C2549C4B-E818-B59A-3AC1-A5556EF9BE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D51A404-6C96-7B7C-5C13-5C6294176058}"/>
              </a:ext>
            </a:extLst>
          </p:cNvPr>
          <p:cNvSpPr/>
          <p:nvPr/>
        </p:nvSpPr>
        <p:spPr>
          <a:xfrm>
            <a:off x="1181205" y="3272589"/>
            <a:ext cx="6967047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أَعَدَّ ٱلْأَطْفالُ مَسْرَحِيَّةً مُمْتِعَةً.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44094B2-C8F6-79D5-D5AF-FFBC7A56B300}"/>
              </a:ext>
            </a:extLst>
          </p:cNvPr>
          <p:cNvSpPr/>
          <p:nvPr/>
        </p:nvSpPr>
        <p:spPr>
          <a:xfrm>
            <a:off x="5230536" y="5117096"/>
            <a:ext cx="1467852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فاعِلٌ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8F35D046-6815-EEE2-89EE-257784881741}"/>
              </a:ext>
            </a:extLst>
          </p:cNvPr>
          <p:cNvCxnSpPr>
            <a:cxnSpLocks/>
          </p:cNvCxnSpPr>
          <p:nvPr/>
        </p:nvCxnSpPr>
        <p:spPr>
          <a:xfrm flipH="1" flipV="1">
            <a:off x="5754147" y="4026568"/>
            <a:ext cx="309994" cy="96636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DA14EB1-D168-8958-687E-287C3C19D81A}"/>
              </a:ext>
            </a:extLst>
          </p:cNvPr>
          <p:cNvSpPr/>
          <p:nvPr/>
        </p:nvSpPr>
        <p:spPr>
          <a:xfrm>
            <a:off x="6658657" y="5113253"/>
            <a:ext cx="1467852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فِعْلٌ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24202DE0-C81F-97D4-2F97-DC9639FD164B}"/>
              </a:ext>
            </a:extLst>
          </p:cNvPr>
          <p:cNvCxnSpPr>
            <a:cxnSpLocks/>
          </p:cNvCxnSpPr>
          <p:nvPr/>
        </p:nvCxnSpPr>
        <p:spPr>
          <a:xfrm flipH="1" flipV="1">
            <a:off x="6988632" y="4090737"/>
            <a:ext cx="309994" cy="96636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6369C8-1232-9A26-A406-D0AB1C123B17}"/>
              </a:ext>
            </a:extLst>
          </p:cNvPr>
          <p:cNvSpPr/>
          <p:nvPr/>
        </p:nvSpPr>
        <p:spPr>
          <a:xfrm>
            <a:off x="2862450" y="5113253"/>
            <a:ext cx="2222641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مَفْعول بِهِ</a:t>
            </a:r>
            <a:endParaRPr kumimoji="0" lang="ar-MA" sz="48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C1DAD8B2-F62D-280F-FCA7-ABFA066E73BE}"/>
              </a:ext>
            </a:extLst>
          </p:cNvPr>
          <p:cNvCxnSpPr>
            <a:cxnSpLocks/>
            <a:stCxn id="8" idx="0"/>
          </p:cNvCxnSpPr>
          <p:nvPr/>
        </p:nvCxnSpPr>
        <p:spPr>
          <a:xfrm flipH="1" flipV="1">
            <a:off x="3925471" y="4146884"/>
            <a:ext cx="48300" cy="96636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713584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7FEE1-5088-9692-7CD1-D2F88B45E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2AE4B2E-2020-F73C-0C1B-2B873F453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النعت الحقيقي  يأتي ليصف اسما قبله يسمى المنعوت . أين النعت . أين المنعوت.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8FA4ED9-4378-EDE5-EC15-F5891BC337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722A222-EFE6-8A45-595A-FFD8024612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385599B-7F39-3CD4-0812-84CE68AF1F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7720EF1-DF59-BF26-9E56-BFC1923A11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80DD7E1-3ED0-6699-6BEA-A93D5EA3DF2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8168A7-E077-43AA-944D-81DDE32695F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02C3C61-12C3-F8B5-B27F-D165B112468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C8D1460-9E5C-7BCD-70AB-6011FC94AE7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6E05A8D0-7DBA-D75E-D9FF-F0236E619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A44C27-C710-3B9A-31A1-34BC9A54C5F7}"/>
              </a:ext>
            </a:extLst>
          </p:cNvPr>
          <p:cNvSpPr/>
          <p:nvPr/>
        </p:nvSpPr>
        <p:spPr>
          <a:xfrm>
            <a:off x="1181205" y="3272589"/>
            <a:ext cx="6967047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أَعَدَّ ٱلْأَطْفالُ مَسْرَحِيَّةً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مُمْتِعَةً.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D9D1B7-4404-FD7C-2CE7-B96D1CFEC065}"/>
              </a:ext>
            </a:extLst>
          </p:cNvPr>
          <p:cNvSpPr/>
          <p:nvPr/>
        </p:nvSpPr>
        <p:spPr>
          <a:xfrm>
            <a:off x="5230536" y="5117096"/>
            <a:ext cx="1467852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فاعِلٌ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3E1C12DC-9E99-8F10-AAD7-15BE8A516993}"/>
              </a:ext>
            </a:extLst>
          </p:cNvPr>
          <p:cNvCxnSpPr>
            <a:cxnSpLocks/>
          </p:cNvCxnSpPr>
          <p:nvPr/>
        </p:nvCxnSpPr>
        <p:spPr>
          <a:xfrm flipH="1" flipV="1">
            <a:off x="5754147" y="4026568"/>
            <a:ext cx="309994" cy="96636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D689290-6C9B-354C-7916-722C8BF75868}"/>
              </a:ext>
            </a:extLst>
          </p:cNvPr>
          <p:cNvSpPr/>
          <p:nvPr/>
        </p:nvSpPr>
        <p:spPr>
          <a:xfrm>
            <a:off x="6658657" y="5113253"/>
            <a:ext cx="1467852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فِعْلٌ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B12B4030-83F3-C592-B5D3-774383B0DA59}"/>
              </a:ext>
            </a:extLst>
          </p:cNvPr>
          <p:cNvCxnSpPr>
            <a:cxnSpLocks/>
          </p:cNvCxnSpPr>
          <p:nvPr/>
        </p:nvCxnSpPr>
        <p:spPr>
          <a:xfrm flipH="1" flipV="1">
            <a:off x="6988632" y="4090737"/>
            <a:ext cx="309994" cy="96636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C25552-87F1-B575-FD38-6B0AE703E247}"/>
              </a:ext>
            </a:extLst>
          </p:cNvPr>
          <p:cNvSpPr/>
          <p:nvPr/>
        </p:nvSpPr>
        <p:spPr>
          <a:xfrm>
            <a:off x="2862450" y="5113253"/>
            <a:ext cx="2222641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مَفْعول بِهِ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A09B9BFE-3363-2E7E-ECDF-3B06FE26445E}"/>
              </a:ext>
            </a:extLst>
          </p:cNvPr>
          <p:cNvCxnSpPr>
            <a:cxnSpLocks/>
            <a:stCxn id="8" idx="0"/>
          </p:cNvCxnSpPr>
          <p:nvPr/>
        </p:nvCxnSpPr>
        <p:spPr>
          <a:xfrm flipH="1" flipV="1">
            <a:off x="3925471" y="4146884"/>
            <a:ext cx="48300" cy="96636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3220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0A7CC-D682-CA76-4694-C2110AEA1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084B984-61B0-EFF1-F47F-5E7481CEE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55FE4BA-52D4-591C-55AE-D48C89B902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742C002-E829-D2A1-9685-5EA5A2A8D2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43F8F04-17F3-F611-F25B-0D709D9A82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F884D2F-7B5D-3C9B-7585-85F796662C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2A1DBE2-A551-D4C5-A7C8-97EB8BE109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4FDC753-56A4-7FE3-DDA6-1E7235C00EE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F729539-CF2F-5D17-2E4C-8E2E72703D5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B422F6E-8D66-AD64-DAFF-CF57300C7E5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46904946-E7A2-B875-682C-267771F8F5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A6AE5D8-C759-7DC8-AECF-379483BA1435}"/>
              </a:ext>
            </a:extLst>
          </p:cNvPr>
          <p:cNvSpPr/>
          <p:nvPr/>
        </p:nvSpPr>
        <p:spPr>
          <a:xfrm>
            <a:off x="1181205" y="3272589"/>
            <a:ext cx="6967047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أَعَدَّ ٱلْأَطْفالُ مَسْرَحِيَّةً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مُمْتِعَةً.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2621B36-5F22-F27B-A847-864F1105700A}"/>
              </a:ext>
            </a:extLst>
          </p:cNvPr>
          <p:cNvSpPr/>
          <p:nvPr/>
        </p:nvSpPr>
        <p:spPr>
          <a:xfrm>
            <a:off x="1735304" y="4980906"/>
            <a:ext cx="2222641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اَلنَّعْتُ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985D4F17-BC67-9F51-1E86-D04D7568251A}"/>
              </a:ext>
            </a:extLst>
          </p:cNvPr>
          <p:cNvCxnSpPr>
            <a:cxnSpLocks/>
          </p:cNvCxnSpPr>
          <p:nvPr/>
        </p:nvCxnSpPr>
        <p:spPr>
          <a:xfrm flipH="1" flipV="1">
            <a:off x="2846625" y="4014537"/>
            <a:ext cx="48300" cy="96636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C46F20F-F5A2-53F4-8846-F887B7CD4722}"/>
              </a:ext>
            </a:extLst>
          </p:cNvPr>
          <p:cNvSpPr/>
          <p:nvPr/>
        </p:nvSpPr>
        <p:spPr>
          <a:xfrm>
            <a:off x="3184989" y="1844951"/>
            <a:ext cx="2222641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اَلْمَنْعوتُ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12D453BD-A9BA-67DA-95F0-DA352730B7CA}"/>
              </a:ext>
            </a:extLst>
          </p:cNvPr>
          <p:cNvCxnSpPr>
            <a:cxnSpLocks/>
          </p:cNvCxnSpPr>
          <p:nvPr/>
        </p:nvCxnSpPr>
        <p:spPr>
          <a:xfrm>
            <a:off x="4296309" y="2570802"/>
            <a:ext cx="1" cy="85819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012973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BA105-0610-7BEB-24CB-F77FB994C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EC8529F-41E8-2EEA-C1E6-78B2DF8A8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لتركيب جملة تتضمن نعتا أصف الاسم بصفة مجيبا عن السؤال كيف هو؟ .كيف هي؟ من يقترح نعوتا مناسبة؟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B048C9E-A3C3-8FD8-ADE2-63E8EE0BDF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19DAA57-C498-CFE4-1B3E-874279E7E0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C77EBC2-37B7-3066-D3EB-AC13B74180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C02BA79-CF9A-7679-865F-6C31706F6D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FC53AAA-B626-896E-C83A-367BC0DA44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8B983BA-14C6-92C6-F2B7-588C9FB1B08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42BE143-2F57-F623-D5A3-FACFEBC58BE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5292F79-9D68-CB63-91A8-007B66DAA52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CE5A954F-F478-1B4A-901F-CDFE711C3A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78B6574-96BD-510B-550A-B716CCCB88F9}"/>
              </a:ext>
            </a:extLst>
          </p:cNvPr>
          <p:cNvSpPr/>
          <p:nvPr/>
        </p:nvSpPr>
        <p:spPr>
          <a:xfrm>
            <a:off x="1181205" y="3272589"/>
            <a:ext cx="6967047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أَعَدَّ ٱلْأَطْفالُ ........ 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مَسْرَحِيَّــةً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........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91102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23ABA-9B34-9791-5101-DC7F4C56B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8F201E9-674B-A1FF-4B8B-A2658D401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8C385B9D-974E-2C1C-3785-E065151DB6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C8CEA3F-A968-1869-0ECE-2DBA2139EE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9C602F6-61C1-7060-860B-328E0DECFE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4199DFE-8ADC-DF2F-CFCB-1C115D8D11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BAFC14E-0724-915E-FB7B-BFE8971FFD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A0D955A-2E0D-7446-F71E-5F770034B0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7F8D76E-D5B0-84E3-02CA-FD104E1B564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485F8F6-7546-5423-317D-F4C857EE754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2C37B220-23EB-92E4-34F5-3F9B359C86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24A4584-311D-77ED-C849-3009E883B298}"/>
              </a:ext>
            </a:extLst>
          </p:cNvPr>
          <p:cNvSpPr/>
          <p:nvPr/>
        </p:nvSpPr>
        <p:spPr>
          <a:xfrm>
            <a:off x="1181205" y="3272589"/>
            <a:ext cx="6967047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أَعَدَّ 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ٱلصِّغارُ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مَسْرَحِيَّــةً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رائِعَةً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3941465-D2EA-81F1-5444-B3CEC88BF92F}"/>
              </a:ext>
            </a:extLst>
          </p:cNvPr>
          <p:cNvSpPr/>
          <p:nvPr/>
        </p:nvSpPr>
        <p:spPr>
          <a:xfrm>
            <a:off x="4430378" y="4523706"/>
            <a:ext cx="1391121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</a:t>
            </a:r>
            <a:r>
              <a:rPr kumimoji="0" lang="ar-MA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عْتٌ</a:t>
            </a:r>
            <a:endParaRPr kumimoji="0" lang="ar-MA" sz="4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E76FBE0-7A63-BAF5-4598-97655338DE36}"/>
              </a:ext>
            </a:extLst>
          </p:cNvPr>
          <p:cNvSpPr/>
          <p:nvPr/>
        </p:nvSpPr>
        <p:spPr>
          <a:xfrm>
            <a:off x="5907504" y="4523706"/>
            <a:ext cx="1391121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نْعوتٌ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60941357-A129-7C83-8D13-FD3DADFF5EF5}"/>
              </a:ext>
            </a:extLst>
          </p:cNvPr>
          <p:cNvCxnSpPr>
            <a:cxnSpLocks/>
          </p:cNvCxnSpPr>
          <p:nvPr/>
        </p:nvCxnSpPr>
        <p:spPr>
          <a:xfrm flipV="1">
            <a:off x="5048577" y="4186989"/>
            <a:ext cx="0" cy="33671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19728190-C7A1-65A0-F551-2CF40CE70849}"/>
              </a:ext>
            </a:extLst>
          </p:cNvPr>
          <p:cNvCxnSpPr>
            <a:cxnSpLocks/>
          </p:cNvCxnSpPr>
          <p:nvPr/>
        </p:nvCxnSpPr>
        <p:spPr>
          <a:xfrm flipV="1">
            <a:off x="6610183" y="4186989"/>
            <a:ext cx="0" cy="33671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99A8ED8-219D-37A5-AF5D-AADAB8F665C1}"/>
              </a:ext>
            </a:extLst>
          </p:cNvPr>
          <p:cNvSpPr/>
          <p:nvPr/>
        </p:nvSpPr>
        <p:spPr>
          <a:xfrm>
            <a:off x="1250027" y="4543757"/>
            <a:ext cx="1391121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</a:t>
            </a:r>
            <a:r>
              <a:rPr kumimoji="0" lang="ar-MA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عْتٌ</a:t>
            </a:r>
            <a:endParaRPr kumimoji="0" lang="ar-MA" sz="4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18C7930-C969-D7A4-636F-438734289613}"/>
              </a:ext>
            </a:extLst>
          </p:cNvPr>
          <p:cNvSpPr/>
          <p:nvPr/>
        </p:nvSpPr>
        <p:spPr>
          <a:xfrm>
            <a:off x="2727153" y="4543757"/>
            <a:ext cx="1391121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نْعوتٌ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1FC46F20-1220-A342-FFBE-D1C4C6350832}"/>
              </a:ext>
            </a:extLst>
          </p:cNvPr>
          <p:cNvCxnSpPr>
            <a:cxnSpLocks/>
          </p:cNvCxnSpPr>
          <p:nvPr/>
        </p:nvCxnSpPr>
        <p:spPr>
          <a:xfrm flipV="1">
            <a:off x="1868226" y="4207040"/>
            <a:ext cx="0" cy="33671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0A9A42FD-6F69-4F40-A870-532E88F6496F}"/>
              </a:ext>
            </a:extLst>
          </p:cNvPr>
          <p:cNvCxnSpPr>
            <a:cxnSpLocks/>
          </p:cNvCxnSpPr>
          <p:nvPr/>
        </p:nvCxnSpPr>
        <p:spPr>
          <a:xfrm flipV="1">
            <a:off x="3429832" y="4207040"/>
            <a:ext cx="0" cy="33671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77314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5BD55-0BFD-6AAE-F9D9-BF6FC40F5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865263E-9FA0-B633-7DA1-0A6D9E0CE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النعت يتبع المنعوت في التعريف و التنكير والإعراب و التذكير و التأنيث والعدد. من يقرأ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1A9D539-3121-9395-1421-A04A3F4981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00D5259-772E-63F9-3DD7-9EE84D5511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45DBA31-CA5A-EE5F-93B6-FF3E41BF32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6DDBA8D-6A57-B7F9-8340-F92E266615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39F512A-89CE-DC9B-1318-F115634A09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CF6EDB-ADC4-69F3-680F-42B60BC945C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FE7C6A6-39C8-FB62-05EF-0E16469A9B0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E0C68E6-9A6C-BCD1-D9D1-DC9E1A9858D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D9767594-A808-10CE-08D4-BB38161AAF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E385C91-998D-E7D1-602E-51ABD89187F3}"/>
              </a:ext>
            </a:extLst>
          </p:cNvPr>
          <p:cNvSpPr/>
          <p:nvPr/>
        </p:nvSpPr>
        <p:spPr>
          <a:xfrm>
            <a:off x="1181203" y="1936908"/>
            <a:ext cx="6967047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كَتَبَ ٱلشّاعِرُ قَصيدَ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ةً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جَميلَــ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ة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ً.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F6896D-E92B-C00F-5C2B-DB3066462E09}"/>
              </a:ext>
            </a:extLst>
          </p:cNvPr>
          <p:cNvSpPr/>
          <p:nvPr/>
        </p:nvSpPr>
        <p:spPr>
          <a:xfrm>
            <a:off x="1181204" y="4370902"/>
            <a:ext cx="6967047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كَتَبَ ٱلشّاعِرُ قَصيدَتــ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يْن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ِ جَميلَتَـ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ــيْن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E098238-20EC-99C0-4859-791B9511C8CE}"/>
              </a:ext>
            </a:extLst>
          </p:cNvPr>
          <p:cNvSpPr/>
          <p:nvPr/>
        </p:nvSpPr>
        <p:spPr>
          <a:xfrm>
            <a:off x="1181203" y="3151595"/>
            <a:ext cx="6967047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كَتَبَ ٱلشّاعِرُ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قَصيدَةَ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جَميلَةَ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0351418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6DA11-D1F7-3696-8AD4-1B4FAEBB3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64A15F3-3006-B1B0-5DD0-42075C481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809714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لنتذكر. كيف نوظف النعت الحقيقي في جملة مفيدة؟ من يركب جملة تتضمن نعتا حقيقيا؟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7F14CC9-A2E2-A9FC-8808-08ED97CAF1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9A9E429-CDB7-5773-B073-E1C641B1648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182FEFC-4872-621B-415E-8DE17493D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5923C00-058B-D673-A37D-E624322B25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27EF1DD-CE6F-BA7F-3FE4-B27778E10F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F451EA4-92C7-0DE5-D04D-4EDE6226CE1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FA2434F-3FF3-1439-B2A5-53DDF378A0B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D2F7844-A5D8-52A0-49B8-B032A3C7B4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EC0B6086-8FDF-5857-6A79-D7FCD318D0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57AF6B4-BE81-378E-EC14-BC9498CE56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74" y="1584000"/>
            <a:ext cx="5568158" cy="471385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476129A-ED62-7A31-86A4-584B4A5E8234}"/>
              </a:ext>
            </a:extLst>
          </p:cNvPr>
          <p:cNvSpPr/>
          <p:nvPr/>
        </p:nvSpPr>
        <p:spPr>
          <a:xfrm>
            <a:off x="2107559" y="2695074"/>
            <a:ext cx="3143581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اَلنَّعْتُ ٱلْحَقيقيُّ</a:t>
            </a:r>
          </a:p>
        </p:txBody>
      </p:sp>
    </p:spTree>
    <p:extLst>
      <p:ext uri="{BB962C8B-B14F-4D97-AF65-F5344CB8AC3E}">
        <p14:creationId xmlns:p14="http://schemas.microsoft.com/office/powerpoint/2010/main" val="330557065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494C6-AB4A-1A96-EF46-6962F20E1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832C3D6-3E10-D3A3-596C-17952EA7F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56 من كراساتكم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17066B6-6C20-5B0C-212C-436ABC71E2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220F9A8-651F-4FD8-6722-4F17717096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35C0D12-B7D1-BE3B-F30B-0F9CB4774F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944FECE-71BE-BF40-EB24-93D600F8FE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A285CA3-4882-C70A-C7CB-33C83E7C7D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EE38773-339D-CDD6-611B-360AB0C1DF6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18E09C6-0D1B-5C92-9C95-7E5FDC3149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23EE10F-A8D8-E7A6-AB7B-6D068F91ADE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F6169853-6A12-D8B3-4C13-AE2A747CB6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CA8A784-D569-6BC2-0631-8266427314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411" y="1525522"/>
            <a:ext cx="3476505" cy="533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74777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3A333-461D-B5A0-4E0C-D9F88782D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244CB84-5D69-AB55-DC93-99BFE3DB5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E235A81-4A4B-1C7F-2DF0-A6C0A4E2E2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B836FFD-649B-684D-C269-B32DD65F4E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C010153-3EB7-793D-6717-43DDA9B237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2512633-EC7A-622A-99A6-8B6EDD8FC3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F3D67F7-9F09-B056-E84F-4866F7C693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9C600E-E2AA-9F1B-F37F-71959AD62E1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F2EA5CB-FA44-D852-BC23-CB937CE4F6F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4E66BBB-F9E3-F913-D824-AE3FD0D6C35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42DFFF90-FFB1-A3CA-1FD8-3AC6942791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8D7E28-06C6-D735-4BE6-34FC400242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7042" y="2733727"/>
            <a:ext cx="8200949" cy="284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24922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D5498-8428-2092-A3B5-B5BAF1CF1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88F0DAB-FBB2-5243-7B9D-1950C82F3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49BE8E7-C6A5-2E0A-704D-7395971F32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3F81EC4-E0FD-F897-BE9A-6049E83A13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6684DF1-D339-AF9D-9264-70CF2C0A24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E9FB491-1B4D-89C2-BDA3-6F3B8AA9EF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164D9ED-9CEB-F830-146D-E587CC16781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2E9965C-2FD1-2F3C-413A-724C72D54F9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81D36CD-0D7D-D9D8-A876-036CDB88A8A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92FA8B0-F28B-0AFF-7C20-DE5D3BB61A5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F05FEF34-BDA4-0A6B-AA67-E1EE46F6DF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50B63D-B860-C4EA-A83C-3AF3118B3E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7042" y="2733727"/>
            <a:ext cx="8200949" cy="284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17547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A651C-3252-6BC0-1340-6AB6E79A4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6AEADDE-37CC-CBE5-D266-84778D713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88875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ستشتغلون في ثنائيات لإنجاز النشاط التالي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CE6F1C8-D17D-2C37-08F1-2FC5300BA3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E1F2A8-D0E8-F756-F6CA-D151B85F90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7BA51E3-6E20-7F22-6B53-7F50EB81FE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CFEDB0D-BF82-26B8-1F21-DE965BA11E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3299BC8-5660-DA14-9C75-3E4957CA54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283CD75-D81D-E4F1-CFE5-884588E50B2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02E4298-7F23-0A5A-47BB-60FC9262F8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2CC2C2-10D8-7FF9-6D78-EAF6D21BBC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63F339C1-A897-193A-7112-35C6FE4B03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38A7DD-15E7-4FE1-CEFA-A0B0BC617A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" y="2771261"/>
            <a:ext cx="8359624" cy="190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817476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1EC45-26CA-6260-5D2B-22D9986DC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4966644-0E0A-2BCD-57EB-942E6D0DC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C6A4FF9-36A8-D185-932F-4062289AEF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44B865-3605-EE48-48F2-7FBEDC96E4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D81AFB5-EE39-80ED-7D57-752D35AC9B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62456AD-D465-E04C-4F5B-D56F9277CA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C01E23E-8B6D-0974-2D3D-F37B544ACE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E0ADEB1-A924-9AF9-BB71-EBC371EED6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E7A89F-F1D9-0560-8C1B-5749ED4FAE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E4A8EC8-8D32-0DA6-74F9-2D30D5B83C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7F1F226-F94E-6B0C-D7BA-CC67007B35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B267490-59AC-88FC-6ED9-47C07F5A16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" y="2771261"/>
            <a:ext cx="8359624" cy="190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33609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04070-CAC8-18F1-8C45-190E56476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5858F2B-F683-97B2-F553-4B2627FC4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يقرأ جوابه؟  هل انتم متفقون؟ من يقترح جوابا آخر؟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C854AE5-1ED2-B5C0-2254-8C3E9EF559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04E8A56-8AEA-96A1-D384-C4C80B95F0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59E8F12-4A71-9B9E-05AD-EE0F1F18C3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AE68312-4860-2231-2909-AB8DECEEAB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2CFDED1-3DC1-BABD-A76E-E249A8142E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B8ADD2B-E87D-5F3F-7409-BAF219DE168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6977C1-6282-8F14-A421-95DFBC30B7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3D5F413-987E-FD6C-63C3-2764FE85896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1BEC4DF-0222-98E7-F0E0-366B761BCE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9F22352-8E95-1A0C-209D-91B71FC8A5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5289" y="2927672"/>
            <a:ext cx="8359624" cy="190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75249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67F2B-C915-95F8-D781-43BEEC68A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B0CF5C8-648D-6644-AE29-DBDBE5A0C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88875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4D4994DC-6522-6DC9-A499-7E594ACDDE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644DA1B-2485-C3A1-731A-4BE75A22DC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972F6967-D79C-23D0-9771-6B0A8CBB5F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2EB6FBC-6CA7-91D3-10F7-4143031393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0E97E010-F4BA-EEB8-EDA5-82105075A1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30AE7D2-CB67-8757-DB67-E62B493E77F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3B36135-5EBC-9F0B-6F7C-7043638092C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15AB92E-FAC0-127C-659E-68B315DE804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5" name="Espace réservé pour une image  5">
            <a:extLst>
              <a:ext uri="{FF2B5EF4-FFF2-40B4-BE49-F238E27FC236}">
                <a16:creationId xmlns:a16="http://schemas.microsoft.com/office/drawing/2014/main" id="{404A11E9-75A3-B80E-C490-3E13114F58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034445-6DA0-4EA3-9707-E56B724FF4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" y="2771261"/>
            <a:ext cx="8359624" cy="190166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7A2E036-0FEF-D2F0-B0AC-0B408E3946E3}"/>
              </a:ext>
            </a:extLst>
          </p:cNvPr>
          <p:cNvSpPr txBox="1"/>
          <p:nvPr/>
        </p:nvSpPr>
        <p:spPr>
          <a:xfrm>
            <a:off x="5315711" y="2965268"/>
            <a:ext cx="1094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رائِعَةً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8329308-83EE-D2C5-F0BC-A81C187DF9A8}"/>
              </a:ext>
            </a:extLst>
          </p:cNvPr>
          <p:cNvSpPr txBox="1"/>
          <p:nvPr/>
        </p:nvSpPr>
        <p:spPr>
          <a:xfrm>
            <a:off x="2823250" y="3362834"/>
            <a:ext cx="1488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فَنِّيّاً مُتْقَناً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D4F3F2C-C49F-7335-5629-7EEB58B41F93}"/>
              </a:ext>
            </a:extLst>
          </p:cNvPr>
          <p:cNvSpPr txBox="1"/>
          <p:nvPr/>
        </p:nvSpPr>
        <p:spPr>
          <a:xfrm>
            <a:off x="4784839" y="3752894"/>
            <a:ext cx="1488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ﭐلْفَوّاحَةِ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86592FE-0F62-33DD-749E-F3B37F744506}"/>
              </a:ext>
            </a:extLst>
          </p:cNvPr>
          <p:cNvSpPr txBox="1"/>
          <p:nvPr/>
        </p:nvSpPr>
        <p:spPr>
          <a:xfrm>
            <a:off x="4873472" y="4167894"/>
            <a:ext cx="1488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مُتَنَوِّعَةً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68D5300-C454-B0C4-36B2-CFA89E5BB3B0}"/>
              </a:ext>
            </a:extLst>
          </p:cNvPr>
          <p:cNvSpPr txBox="1"/>
          <p:nvPr/>
        </p:nvSpPr>
        <p:spPr>
          <a:xfrm>
            <a:off x="1808568" y="4119766"/>
            <a:ext cx="1488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ﭐلدّوْلِيِّ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74343F0-4E7B-A166-E55F-B507018ADC48}"/>
              </a:ext>
            </a:extLst>
          </p:cNvPr>
          <p:cNvSpPr txBox="1"/>
          <p:nvPr/>
        </p:nvSpPr>
        <p:spPr>
          <a:xfrm>
            <a:off x="5055464" y="3398929"/>
            <a:ext cx="1488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ﭐلْموسيقِيَّةُ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6300235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14C9A-3F3A-AC00-BB84-F9A508E1B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22230154-DBC0-2C4A-BCF8-0CEEE4F50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</a:t>
            </a:r>
            <a:r>
              <a:rPr lang="ar-MA" sz="2400" b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أنجزوا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التالي على  دفاتر القسم بعد كتابة التاريخ والعنوان . عمل فردي.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CC834ED-7B20-3EA8-6278-5DCCF92E60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AD64024-775A-6959-BB18-1FEE1D706D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A36A97A-9073-EE04-9EE7-1E359F40C8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D643D2C-1D51-4668-BBBA-DADACFADAB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E1AFCB5-5E38-D32D-4A0C-2EA2FE5593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EE3E49-E07E-6EFA-0638-3B9F1931100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C9C8443-3B71-0337-32E8-91630726EA5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49CFCB-05A1-A02B-AB95-A9B8D159C6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128D9C68-B320-76A1-2346-4D0FB29157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8AADFD-238A-296C-BAE6-B2BD34952A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8441" y="2657213"/>
            <a:ext cx="8347117" cy="23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5876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1FFEC-A060-86AB-E992-E39FACC9B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9241E269-A232-9EB1-593F-BAF67B359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C0AEC82-489D-DF22-AC5B-960ABCF484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E4DAE55-E663-FD07-AFAE-F07E7BDB28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B58EF45-4B5A-9C61-DA17-279AF6ABFB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30759AB-88BF-A5CB-1ACC-4AB0E9671B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2B71EA0-B15E-27A9-68CF-C2EB2B8CAB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06B7006-4E83-4971-AC02-A6E29FC394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3C4B9F2-1D03-D206-F1C0-5F6F34285EF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56A7CB0-3F1A-9F17-2F09-E6CAED7E325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8">
            <a:extLst>
              <a:ext uri="{FF2B5EF4-FFF2-40B4-BE49-F238E27FC236}">
                <a16:creationId xmlns:a16="http://schemas.microsoft.com/office/drawing/2014/main" id="{896D1D88-0D51-ED61-94A3-C2C5C6AE93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D7E7999-507A-5E00-B355-F2476FF208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8441" y="2657213"/>
            <a:ext cx="8347117" cy="23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47501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283B9-D64C-7288-C72C-F5377814E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739A19BB-F694-D226-FEA4-70131C791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يقرأ جوابه؟ هل أنتم متفقون ؟ هل يمكن اقتراح جواب آخر؟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859C096-FC27-2D42-31C9-A1A941AE9A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12C7784-5DA6-3C7D-B9B8-0F0C7C44EB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EB590E3-B68D-8A3A-3157-7422E0324B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665CEE7-486A-48A2-0DEC-05C21FA850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EF51A1A-5AF2-DA8B-A32B-22401E5DD0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2ED1D3-9954-957B-EB8C-0437BA23776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9610B0A-1CDF-D33D-1722-9A5713AB4E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468EC9C-3BCF-295B-A6E1-47DD3F325C0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10">
            <a:extLst>
              <a:ext uri="{FF2B5EF4-FFF2-40B4-BE49-F238E27FC236}">
                <a16:creationId xmlns:a16="http://schemas.microsoft.com/office/drawing/2014/main" id="{ACCC1730-6FB1-12F1-0B3F-2A47B6FEB0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48AF4E9-51D9-D796-F735-14A1C4FEBA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8441" y="2657213"/>
            <a:ext cx="8347117" cy="23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16226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BC176-9858-0192-AC69-ED8722E7D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865BAC6D-983A-C2DE-02D5-83E8227E4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يقرأ جوابه؟ هل أنتم متفقون ؟ هل يمكن اقتراح جواب آخر؟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C89D0E-56B4-6CA1-8EDD-65EB6C5F7E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08B72A3-497C-2327-F0F8-724BAB1718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BC10A59-0DA1-157B-6402-42F1130F49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158F8D9-7002-5D1B-9103-34DAE1B6C1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2B467E6-4C81-519C-E676-FF860B926A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6F2AE56-416E-6F8C-3907-A9875E6B640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9223A6D-D022-36DC-A661-FA49F140E11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B804F89-6315-6A72-A1DD-8C476B9038D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10">
            <a:extLst>
              <a:ext uri="{FF2B5EF4-FFF2-40B4-BE49-F238E27FC236}">
                <a16:creationId xmlns:a16="http://schemas.microsoft.com/office/drawing/2014/main" id="{4354A317-7BEC-0DC9-70E3-77CBCA1232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121A096-BC65-1515-3D9D-0CE5C58333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8441" y="2657213"/>
            <a:ext cx="8347117" cy="239605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D7247FB-7746-0D80-24B2-695AB712BB43}"/>
              </a:ext>
            </a:extLst>
          </p:cNvPr>
          <p:cNvSpPr txBox="1"/>
          <p:nvPr/>
        </p:nvSpPr>
        <p:spPr>
          <a:xfrm>
            <a:off x="5001227" y="2994888"/>
            <a:ext cx="1872207" cy="742117"/>
          </a:xfrm>
          <a:prstGeom prst="roundRect">
            <a:avLst>
              <a:gd name="adj" fmla="val 893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ﭐلْمَوْهوبُ</a:t>
            </a:r>
            <a:endParaRPr kumimoji="0" lang="ar-MA" sz="40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30BB6FE-252A-BE32-F285-8E0CE788FE3D}"/>
              </a:ext>
            </a:extLst>
          </p:cNvPr>
          <p:cNvSpPr txBox="1"/>
          <p:nvPr/>
        </p:nvSpPr>
        <p:spPr>
          <a:xfrm>
            <a:off x="4953929" y="3470489"/>
            <a:ext cx="1872207" cy="742117"/>
          </a:xfrm>
          <a:prstGeom prst="roundRect">
            <a:avLst>
              <a:gd name="adj" fmla="val 893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ﭐلْمُضْحِكُ</a:t>
            </a:r>
            <a:endParaRPr lang="ar-MA" sz="4000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3D444CB-A96F-E186-8F3B-43A5F9F893DE}"/>
              </a:ext>
            </a:extLst>
          </p:cNvPr>
          <p:cNvSpPr txBox="1"/>
          <p:nvPr/>
        </p:nvSpPr>
        <p:spPr>
          <a:xfrm>
            <a:off x="2439186" y="3460796"/>
            <a:ext cx="1872207" cy="742117"/>
          </a:xfrm>
          <a:prstGeom prst="roundRect">
            <a:avLst>
              <a:gd name="adj" fmla="val 893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ﭐلْفَسيحَةِ</a:t>
            </a:r>
            <a:endParaRPr lang="ar-MA" sz="4000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DDEBF32-3C62-46D2-B8F9-8A93F4A5D481}"/>
              </a:ext>
            </a:extLst>
          </p:cNvPr>
          <p:cNvSpPr txBox="1"/>
          <p:nvPr/>
        </p:nvSpPr>
        <p:spPr>
          <a:xfrm>
            <a:off x="4631605" y="3973982"/>
            <a:ext cx="1872207" cy="742117"/>
          </a:xfrm>
          <a:prstGeom prst="roundRect">
            <a:avLst>
              <a:gd name="adj" fmla="val 893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صَعْبَةً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E901BC-A9B4-7FA3-6D07-0245725DC58B}"/>
              </a:ext>
            </a:extLst>
          </p:cNvPr>
          <p:cNvSpPr txBox="1"/>
          <p:nvPr/>
        </p:nvSpPr>
        <p:spPr>
          <a:xfrm>
            <a:off x="4737976" y="4449583"/>
            <a:ext cx="1872207" cy="742117"/>
          </a:xfrm>
          <a:prstGeom prst="roundRect">
            <a:avLst>
              <a:gd name="adj" fmla="val 893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كَبيرَةٍ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5024993-286C-8B09-A7B8-CEDC7FC12468}"/>
              </a:ext>
            </a:extLst>
          </p:cNvPr>
          <p:cNvSpPr txBox="1"/>
          <p:nvPr/>
        </p:nvSpPr>
        <p:spPr>
          <a:xfrm>
            <a:off x="1310489" y="4449583"/>
            <a:ext cx="1872207" cy="742117"/>
          </a:xfrm>
          <a:prstGeom prst="roundRect">
            <a:avLst>
              <a:gd name="adj" fmla="val 893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ﭐلْفَنِّيَّ</a:t>
            </a:r>
            <a:endParaRPr lang="ar-MA" sz="4000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0035472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F75FD-98CC-570D-8915-62D13C5D4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55BBC94F-7F8A-5637-5D3D-6BAAD55D0EE7}"/>
              </a:ext>
            </a:extLst>
          </p:cNvPr>
          <p:cNvSpPr txBox="1"/>
          <p:nvPr/>
        </p:nvSpPr>
        <p:spPr>
          <a:xfrm>
            <a:off x="499812" y="829308"/>
            <a:ext cx="7036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نركب جملة تتضمن نعتا حقيقيا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09F97B6D-2C4E-F69B-71B0-3FA97880EA1D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0578C14A-BF7F-8431-16F8-6ABA5CB08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17E6D0D-1F6A-AEA5-4817-22BB6136EE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2D95B47-1810-04D1-613F-47FE391386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B73A7C3-A055-28B7-0B3C-53ECABCCD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3A07FCA-1D83-24D4-3494-E1796CA620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32411D-695D-8D4E-753D-105FAB37B6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FAAEEDE-AF45-AD2E-891E-1B871F8940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97F3892-0399-48A9-22EB-0F21080FDC7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C5707DA2-7CD7-01E9-CD63-77387C1A45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FF112C3-278D-8849-30F1-AEEA0C1B80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9212" y="1998826"/>
            <a:ext cx="8005576" cy="413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62618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51BE6-BF57-A77C-483E-4E0DDA1CB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B85441-4D05-9786-93F1-976BE8FC6146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D39EC5D-4FA7-EDF3-2E54-A0E86AF9D5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E961A3D-8A48-035E-A91F-C6E87D71EB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A21EA8E-8A42-A203-EC96-A7AF56B706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7C03C5A-1FBE-95B3-C017-DA304F0CB1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478780DF-DFF1-C1F3-E465-9F5AAAD4DF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FC560E1-70B1-3141-CCEE-D292C4CFCE7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2C9B37D-BA5C-342E-7EE5-89C895089C1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1D56735-9C1D-E98F-95B1-D954E84D002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C417130-AB9F-9935-BEA0-A60E497DA3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44" y="1563037"/>
            <a:ext cx="783583" cy="783583"/>
          </a:xfrm>
          <a:prstGeom prst="rect">
            <a:avLst/>
          </a:prstGeom>
        </p:spPr>
      </p:pic>
      <p:sp>
        <p:nvSpPr>
          <p:cNvPr id="3" name="Titre 6">
            <a:extLst>
              <a:ext uri="{FF2B5EF4-FFF2-40B4-BE49-F238E27FC236}">
                <a16:creationId xmlns:a16="http://schemas.microsoft.com/office/drawing/2014/main" id="{C93DCEA1-6D7B-FBF9-2D9A-A8EC93358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 المنزلي</a:t>
            </a:r>
            <a:endParaRPr lang="fr-MA" sz="1800" dirty="0"/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DB9A724-97F6-23A6-26C4-EF8EA3A16F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03E6643-FEA1-BA74-2D53-BAE9E87AA3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7120" y="2458932"/>
            <a:ext cx="7871080" cy="3643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83019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E2B95-D62E-EAE8-0FA6-0BA84FB2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D85C788-938A-E78E-0742-DB3DD9CBF47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7F2B0B-8353-8BA5-0EFF-45FE3AB5D8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A58CDF5-8907-D98C-9A51-BDA359FAE5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8729CD8-6732-C5BA-47E1-75D581751C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528EE44-9117-664F-EFFB-B914912C57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D651A7-5C2D-4DF7-6405-17340F0E3F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9B61159-17FF-CC60-4737-7282691CA6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0EA6DC-F010-0833-2004-A04B69FFD0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B485BAD-7004-A7E4-E9F9-DD5405C81CC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E84730E-5DD1-6AEE-7D01-462FEF9EED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44" y="1563037"/>
            <a:ext cx="783583" cy="783583"/>
          </a:xfrm>
          <a:prstGeom prst="rect">
            <a:avLst/>
          </a:prstGeom>
        </p:spPr>
      </p:pic>
      <p:sp>
        <p:nvSpPr>
          <p:cNvPr id="3" name="Titre 6">
            <a:extLst>
              <a:ext uri="{FF2B5EF4-FFF2-40B4-BE49-F238E27FC236}">
                <a16:creationId xmlns:a16="http://schemas.microsoft.com/office/drawing/2014/main" id="{594AC566-250E-D6A1-75BD-E1E0F26D5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تدربوا على الإلقاء الشعري للقصيدة في بيوتكم.</a:t>
            </a:r>
            <a:endParaRPr lang="fr-MA" sz="1800" dirty="0"/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08CE653-5EDE-EAF4-67C3-D91DC0FCFF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1F24FB-B7E1-629D-65C4-D54EC3D7C4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112" y="1563037"/>
            <a:ext cx="3359126" cy="515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584895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DDA1EEC1-7B78-F9C3-FCA0-BF581CED15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F00A6D-ED08-449C-8DD0-030AE39F2A67}"/>
              </a:ext>
            </a:extLst>
          </p:cNvPr>
          <p:cNvSpPr>
            <a:spLocks/>
          </p:cNvSpPr>
          <p:nvPr/>
        </p:nvSpPr>
        <p:spPr>
          <a:xfrm>
            <a:off x="4749571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7E5FD0-9816-C461-1FEA-3571C9EAA4D2}"/>
              </a:ext>
            </a:extLst>
          </p:cNvPr>
          <p:cNvSpPr>
            <a:spLocks/>
          </p:cNvSpPr>
          <p:nvPr/>
        </p:nvSpPr>
        <p:spPr>
          <a:xfrm>
            <a:off x="2814790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7B544-E3BE-8B4A-9111-780607E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47ECA4B-2F47-3250-3FA0-1C4ED3B82AF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B31F348-D60F-8F06-2BC8-BF4CE1F26B90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6FDEFD7-33C2-13B3-E94F-33CF0E072E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605505-736C-235A-670C-F5C842B1B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5B254E-BCA7-9953-BE5F-C00FD64D6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B0FFB63-5664-7C9B-F26E-46C4B6DE6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0698ADD-9E9E-C4D4-5E33-C7FFB538D2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03564D-90B6-0E6D-AC41-48996D8111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A0EC15-937E-7862-79C3-DCF68848D34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73625D-6CE1-2205-1297-94B001ADEC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0F2CB18-BB58-9E23-5C86-FCA486B88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2616" y="756000"/>
            <a:ext cx="783900" cy="783900"/>
          </a:xfrm>
        </p:spPr>
      </p:pic>
      <p:pic>
        <p:nvPicPr>
          <p:cNvPr id="6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6C917EB8-72F3-187A-3983-8C3C349916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F8EFA1-E77F-13C1-E6CA-3738082843E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6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19177</TotalTime>
  <Words>1195</Words>
  <Application>Microsoft Office PowerPoint</Application>
  <PresentationFormat>Affichage à l'écran (4:3)</PresentationFormat>
  <Paragraphs>338</Paragraphs>
  <Slides>53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53</vt:i4>
      </vt:variant>
    </vt:vector>
  </HeadingPairs>
  <TitlesOfParts>
    <vt:vector size="75" baseType="lpstr">
      <vt:lpstr>Calibri Light</vt:lpstr>
      <vt:lpstr>Dosis</vt:lpstr>
      <vt:lpstr>Microsoft Uighur</vt:lpstr>
      <vt:lpstr>Modern Love</vt:lpstr>
      <vt:lpstr>Dosis Medium</vt:lpstr>
      <vt:lpstr>Arial</vt:lpstr>
      <vt:lpstr>Dosis ExtraBold</vt:lpstr>
      <vt:lpstr>Wingdings</vt:lpstr>
      <vt:lpstr>Calibri</vt:lpstr>
      <vt:lpstr>Dosis SemiBold</vt:lpstr>
      <vt:lpstr>2_Thème Office</vt:lpstr>
      <vt:lpstr>1_01- نشاط اعتيادي</vt:lpstr>
      <vt:lpstr>2_01- نشاط اعتيادي</vt:lpstr>
      <vt:lpstr>1_04- قراءة/ كتابة</vt:lpstr>
      <vt:lpstr>الصـــرف والتحويل</vt:lpstr>
      <vt:lpstr>1_05- اختتام الحصة</vt:lpstr>
      <vt:lpstr>3_Env-Enseignant</vt:lpstr>
      <vt:lpstr>1_الصـــرف والتحويل</vt:lpstr>
      <vt:lpstr>2_05- اختتام الحصة</vt:lpstr>
      <vt:lpstr>1_Thème Office</vt:lpstr>
      <vt:lpstr>1_Env-Enseignant</vt:lpstr>
      <vt:lpstr>3_01- نشاط اعتيادي</vt:lpstr>
      <vt:lpstr>Présentation PowerPoint</vt:lpstr>
      <vt:lpstr>Présentation PowerPoint</vt:lpstr>
      <vt:lpstr>تنظيم حصص الأسبوع الرابع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</vt:lpstr>
      <vt:lpstr>سنشرع في نشاط جديد من يومياتي في الكتابة. </vt:lpstr>
      <vt:lpstr>أكتبوا فقرة بسيطة لوصف المشهد التالي. معكم 5 دقائق </vt:lpstr>
      <vt:lpstr>من يقرأ انتاجه؟</vt:lpstr>
      <vt:lpstr>الفائزون بنجمة الكتابة هم ........................................................................... </vt:lpstr>
      <vt:lpstr>ورشة القراءة – الحصة 3 </vt:lpstr>
      <vt:lpstr>يقرأ كل واحد منكم  جزءا  مع احترام قواعد القراءة المعبرة. انتبهوا للقافية. من يقرأ؟ تابعوا.</vt:lpstr>
      <vt:lpstr>الآن، سنجيب عن السؤال التالي. من يقرأ؟ </vt:lpstr>
      <vt:lpstr>نشاط تفاعلي . من يجيب عن السؤال. هل انتم متفقون ؟ لماذا ؟ </vt:lpstr>
      <vt:lpstr>من يقرأ؟</vt:lpstr>
      <vt:lpstr>نواصل إنجاز أنشطة التذوق.  أحيبوا عن السؤال الثاني – عمل ثنائي </vt:lpstr>
      <vt:lpstr>نصحح : من يقدم لنا جواب مجموعته؟ هل أنتم متفقون؟</vt:lpstr>
      <vt:lpstr>صححوا.</vt:lpstr>
      <vt:lpstr>الآن . أجيبوا عن السؤال الثالث. عمل فردي </vt:lpstr>
      <vt:lpstr>سأمر بين الصفوف لمساعدتكم.</vt:lpstr>
      <vt:lpstr>من يقرأ جوابه؟  هل أنتم متفقون؟</vt:lpstr>
      <vt:lpstr>صححوا.</vt:lpstr>
      <vt:lpstr>ورشة الكتابة - التراكيب</vt:lpstr>
      <vt:lpstr>سنشرع الآن في حصة التراكيب. ستتعرفون خلالها على النعت الحقيقي و توظفونه لإنتاج جمل مفيدة.</vt:lpstr>
      <vt:lpstr>سنتعرف على النعت في جمل و نفهم وظيفته. من يقرأ الجملة؟</vt:lpstr>
      <vt:lpstr>سنتعرف عناصر الجملة . من يعرب الكلمات : أعد – الأطفال – مسرحية .</vt:lpstr>
      <vt:lpstr>من يقرأ؟</vt:lpstr>
      <vt:lpstr>النعت الحقيقي  يأتي ليصف اسما قبله يسمى المنعوت . أين النعت . أين المنعوت. </vt:lpstr>
      <vt:lpstr>من يقرأ؟</vt:lpstr>
      <vt:lpstr>لتركيب جملة تتضمن نعتا أصف الاسم بصفة مجيبا عن السؤال كيف هو؟ .كيف هي؟ من يقترح نعوتا مناسبة؟</vt:lpstr>
      <vt:lpstr>من يقرأ؟ </vt:lpstr>
      <vt:lpstr>النعت يتبع المنعوت في التعريف و التنكير والإعراب و التذكير و التأنيث والعدد. من يقرأ</vt:lpstr>
      <vt:lpstr>لنتذكر. كيف نوظف النعت الحقيقي في جملة مفيدة؟ من يركب جملة تتضمن نعتا حقيقيا؟</vt:lpstr>
      <vt:lpstr>خذوا الصفحة 56 من كراساتكم</vt:lpstr>
      <vt:lpstr>من يقرأ؟</vt:lpstr>
      <vt:lpstr>من يقرأ ؟</vt:lpstr>
      <vt:lpstr>الآن، ستشتغلون في ثنائيات لإنجاز النشاط التالي</vt:lpstr>
      <vt:lpstr>سأمر بين الصفوف لمساعدتكم.</vt:lpstr>
      <vt:lpstr>لنصحح. من يقرأ جوابه؟  هل انتم متفقون؟ من يقترح جوابا آخر؟</vt:lpstr>
      <vt:lpstr>صححوا. </vt:lpstr>
      <vt:lpstr>الآن، أنجزوا النشاط التالي على  دفاتر القسم بعد كتابة التاريخ والعنوان . عمل فردي.</vt:lpstr>
      <vt:lpstr>سأمر بين الصفوف لمساعدتكم.</vt:lpstr>
      <vt:lpstr>لنصحح. من يقرأ جوابه؟ هل أنتم متفقون ؟ هل يمكن اقتراح جواب آخر؟</vt:lpstr>
      <vt:lpstr>لنصحح. من يقرأ جوابه؟ هل أنتم متفقون ؟ هل يمكن اقتراح جواب آخر؟</vt:lpstr>
      <vt:lpstr>Présentation PowerPoint</vt:lpstr>
      <vt:lpstr>Présentation PowerPoint</vt:lpstr>
      <vt:lpstr>سجلوا الواجب  المنزلي</vt:lpstr>
      <vt:lpstr>تدربوا على الإلقاء الشعري للقصيدة في بيوتكم.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163</cp:revision>
  <dcterms:created xsi:type="dcterms:W3CDTF">2023-09-20T21:35:22Z</dcterms:created>
  <dcterms:modified xsi:type="dcterms:W3CDTF">2026-02-22T12:30:45Z</dcterms:modified>
</cp:coreProperties>
</file>