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media/image3.bin" ContentType="image/unknown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6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7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8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9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0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7" r:id="rId2"/>
    <p:sldMasterId id="2147483710" r:id="rId3"/>
    <p:sldMasterId id="2147483725" r:id="rId4"/>
    <p:sldMasterId id="2147483740" r:id="rId5"/>
    <p:sldMasterId id="2147483753" r:id="rId6"/>
    <p:sldMasterId id="2147483777" r:id="rId7"/>
    <p:sldMasterId id="2147483802" r:id="rId8"/>
    <p:sldMasterId id="2147483826" r:id="rId9"/>
    <p:sldMasterId id="2147483849" r:id="rId10"/>
    <p:sldMasterId id="2147483873" r:id="rId11"/>
  </p:sldMasterIdLst>
  <p:notesMasterIdLst>
    <p:notesMasterId r:id="rId61"/>
  </p:notesMasterIdLst>
  <p:sldIdLst>
    <p:sldId id="2147482742" r:id="rId12"/>
    <p:sldId id="2147482632" r:id="rId13"/>
    <p:sldId id="2147482728" r:id="rId14"/>
    <p:sldId id="2147482697" r:id="rId15"/>
    <p:sldId id="2147482706" r:id="rId16"/>
    <p:sldId id="2147482473" r:id="rId17"/>
    <p:sldId id="2147482729" r:id="rId18"/>
    <p:sldId id="2134806831" r:id="rId19"/>
    <p:sldId id="2147482718" r:id="rId20"/>
    <p:sldId id="2134807274" r:id="rId21"/>
    <p:sldId id="2147482719" r:id="rId22"/>
    <p:sldId id="2147482720" r:id="rId23"/>
    <p:sldId id="2147482705" r:id="rId24"/>
    <p:sldId id="2147482702" r:id="rId25"/>
    <p:sldId id="2147482480" r:id="rId26"/>
    <p:sldId id="2147482481" r:id="rId27"/>
    <p:sldId id="2147482482" r:id="rId28"/>
    <p:sldId id="2147482483" r:id="rId29"/>
    <p:sldId id="2147482484" r:id="rId30"/>
    <p:sldId id="2147482485" r:id="rId31"/>
    <p:sldId id="2147482486" r:id="rId32"/>
    <p:sldId id="2147482487" r:id="rId33"/>
    <p:sldId id="2147482489" r:id="rId34"/>
    <p:sldId id="2147482730" r:id="rId35"/>
    <p:sldId id="2147482490" r:id="rId36"/>
    <p:sldId id="2147482731" r:id="rId37"/>
    <p:sldId id="2147482492" r:id="rId38"/>
    <p:sldId id="2147482732" r:id="rId39"/>
    <p:sldId id="2147482734" r:id="rId40"/>
    <p:sldId id="2147482744" r:id="rId41"/>
    <p:sldId id="2147482733" r:id="rId42"/>
    <p:sldId id="2147482735" r:id="rId43"/>
    <p:sldId id="2147482493" r:id="rId44"/>
    <p:sldId id="2147482745" r:id="rId45"/>
    <p:sldId id="2147482746" r:id="rId46"/>
    <p:sldId id="2147482750" r:id="rId47"/>
    <p:sldId id="2147482747" r:id="rId48"/>
    <p:sldId id="2147482751" r:id="rId49"/>
    <p:sldId id="2147482717" r:id="rId50"/>
    <p:sldId id="2147482495" r:id="rId51"/>
    <p:sldId id="2147482497" r:id="rId52"/>
    <p:sldId id="2147482748" r:id="rId53"/>
    <p:sldId id="2147482498" r:id="rId54"/>
    <p:sldId id="2147482499" r:id="rId55"/>
    <p:sldId id="2147482500" r:id="rId56"/>
    <p:sldId id="2147482722" r:id="rId57"/>
    <p:sldId id="2147482726" r:id="rId58"/>
    <p:sldId id="2147482628" r:id="rId59"/>
    <p:sldId id="2147482634" r:id="rId60"/>
  </p:sldIdLst>
  <p:sldSz cx="9144000" cy="6858000" type="screen4x3"/>
  <p:notesSz cx="6858000" cy="9144000"/>
  <p:embeddedFontLst>
    <p:embeddedFont>
      <p:font typeface="Dosis" pitchFamily="2" charset="0"/>
      <p:regular r:id="rId62"/>
      <p:bold r:id="rId63"/>
    </p:embeddedFont>
    <p:embeddedFont>
      <p:font typeface="Dosis ExtraBold" pitchFamily="2" charset="0"/>
      <p:bold r:id="rId64"/>
    </p:embeddedFont>
    <p:embeddedFont>
      <p:font typeface="Dosis Medium" pitchFamily="2" charset="0"/>
      <p:regular r:id="rId65"/>
    </p:embeddedFont>
    <p:embeddedFont>
      <p:font typeface="Dosis SemiBold" pitchFamily="2" charset="0"/>
      <p:bold r:id="rId66"/>
    </p:embeddedFont>
    <p:embeddedFont>
      <p:font typeface="Microsoft Uighur" panose="02000000000000000000" pitchFamily="2" charset="-78"/>
      <p:regular r:id="rId67"/>
      <p:bold r:id="rId68"/>
    </p:embeddedFont>
    <p:embeddedFont>
      <p:font typeface="Modern Love" panose="04090805081005020601" pitchFamily="82" charset="0"/>
      <p:regular r:id="rId69"/>
    </p:embeddedFont>
    <p:embeddedFont>
      <p:font typeface="Sakkal Majalla" panose="02000000000000000000" pitchFamily="2" charset="-78"/>
      <p:regular r:id="rId70"/>
      <p:bold r:id="rId7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D6E9EA"/>
    <a:srgbClr val="1E3F48"/>
    <a:srgbClr val="106585"/>
    <a:srgbClr val="0097B2"/>
    <a:srgbClr val="00729A"/>
    <a:srgbClr val="70B1B6"/>
    <a:srgbClr val="7FB9BE"/>
    <a:srgbClr val="C3D2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font" Target="fonts/font2.fntdata"/><Relationship Id="rId68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font" Target="fonts/font5.fntdata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3.fntdata"/><Relationship Id="rId69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font" Target="fonts/font6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1.fntdata"/><Relationship Id="rId70" Type="http://schemas.openxmlformats.org/officeDocument/2006/relationships/font" Target="fonts/font9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font" Target="fonts/font4.fntdata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8.png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png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6.png"/></Relationships>
</file>

<file path=ppt/slideLayouts/_rels/slideLayout2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2772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029358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980385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31354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198654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968524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822582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05855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807273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815786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409372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5550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57002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709217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24386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42533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474238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8788375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852437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49442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457697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142018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998588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328524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3659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2825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6900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13832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10798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8157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34297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3499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34239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4107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466238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50674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450056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46503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051406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945898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1153725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519447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75174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54102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758622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10490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369852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37112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584197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256079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3816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88955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3532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5984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126286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96599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09701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3140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13355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624297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75931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1620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33695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60258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393692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510387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99987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173966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11227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79931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77410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2465372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36007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41424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565055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44987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60977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1948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429469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7936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53630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37123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657648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96749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593350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770224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735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39481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07278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6037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98542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198575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11681546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61522078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46283961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3023453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6181846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0546702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0415471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945251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6998287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880869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257604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98589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319339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800722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959556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58247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927009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391296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178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1618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58280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846031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23942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03560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86954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07680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05568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528445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29048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727307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071925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639612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3540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553308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22691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686225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477764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9415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25373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4660026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95709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07342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17858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90478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92371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2021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517675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897458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700398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816598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01920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17098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15998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782498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9403181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87356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720908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546752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35824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45859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28684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648180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772434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73453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5205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318346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12617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42544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54741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83485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969951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0410930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233648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4703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5863644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782921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4460874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13376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23294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97484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03014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05869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064428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657624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236807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10178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90686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81415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009159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03143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981094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43344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28921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0225120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752919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386982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328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34144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11602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280944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157778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6401993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2851889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234491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382997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061350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1233284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8003823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93942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966688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90104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26" Type="http://schemas.openxmlformats.org/officeDocument/2006/relationships/theme" Target="../theme/theme6.xml"/><Relationship Id="rId3" Type="http://schemas.openxmlformats.org/officeDocument/2006/relationships/slideLayout" Target="../slideLayouts/slideLayout67.xml"/><Relationship Id="rId21" Type="http://schemas.openxmlformats.org/officeDocument/2006/relationships/slideLayout" Target="../slideLayouts/slideLayout85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5" Type="http://schemas.openxmlformats.org/officeDocument/2006/relationships/slideLayout" Target="../slideLayouts/slideLayout89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24" Type="http://schemas.openxmlformats.org/officeDocument/2006/relationships/slideLayout" Target="../slideLayouts/slideLayout88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23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86.xml"/><Relationship Id="rId27" Type="http://schemas.openxmlformats.org/officeDocument/2006/relationships/image" Target="../media/image3.bin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slideLayout" Target="../slideLayouts/slideLayout107.xml"/><Relationship Id="rId26" Type="http://schemas.openxmlformats.org/officeDocument/2006/relationships/image" Target="../media/image12.jpg"/><Relationship Id="rId3" Type="http://schemas.openxmlformats.org/officeDocument/2006/relationships/slideLayout" Target="../slideLayouts/slideLayout92.xml"/><Relationship Id="rId21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slideLayout" Target="../slideLayouts/slideLayout106.xml"/><Relationship Id="rId25" Type="http://schemas.openxmlformats.org/officeDocument/2006/relationships/theme" Target="../theme/theme7.xml"/><Relationship Id="rId2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105.xml"/><Relationship Id="rId20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24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23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99.xml"/><Relationship Id="rId19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Relationship Id="rId22" Type="http://schemas.openxmlformats.org/officeDocument/2006/relationships/slideLayout" Target="../slideLayouts/slideLayout11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16.xml"/><Relationship Id="rId21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slideLayout" Target="../slideLayouts/slideLayout1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20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23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23.xml"/><Relationship Id="rId19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Relationship Id="rId22" Type="http://schemas.openxmlformats.org/officeDocument/2006/relationships/slideLayout" Target="../slideLayouts/slideLayout13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18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184.xml"/><Relationship Id="rId21" Type="http://schemas.openxmlformats.org/officeDocument/2006/relationships/slideLayout" Target="../slideLayouts/slideLayout202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17" Type="http://schemas.openxmlformats.org/officeDocument/2006/relationships/slideLayout" Target="../slideLayouts/slideLayout19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83.xml"/><Relationship Id="rId16" Type="http://schemas.openxmlformats.org/officeDocument/2006/relationships/slideLayout" Target="../slideLayouts/slideLayout197.xml"/><Relationship Id="rId20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186.xml"/><Relationship Id="rId15" Type="http://schemas.openxmlformats.org/officeDocument/2006/relationships/slideLayout" Target="../slideLayouts/slideLayout196.xml"/><Relationship Id="rId23" Type="http://schemas.openxmlformats.org/officeDocument/2006/relationships/slideLayout" Target="../slideLayouts/slideLayout204.xml"/><Relationship Id="rId10" Type="http://schemas.openxmlformats.org/officeDocument/2006/relationships/slideLayout" Target="../slideLayouts/slideLayout191.xml"/><Relationship Id="rId19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slideLayout" Target="../slideLayouts/slideLayout195.xml"/><Relationship Id="rId22" Type="http://schemas.openxmlformats.org/officeDocument/2006/relationships/slideLayout" Target="../slideLayouts/slideLayout2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20775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925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900" r:id="rId22"/>
    <p:sldLayoutId id="214748370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5143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784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1047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114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  <p:sldLayoutId id="2147483776" r:id="rId23"/>
    <p:sldLayoutId id="2147483899" r:id="rId24"/>
    <p:sldLayoutId id="2147483898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898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  <p:sldLayoutId id="2147483794" r:id="rId17"/>
    <p:sldLayoutId id="2147483795" r:id="rId18"/>
    <p:sldLayoutId id="2147483796" r:id="rId19"/>
    <p:sldLayoutId id="2147483797" r:id="rId20"/>
    <p:sldLayoutId id="2147483798" r:id="rId21"/>
    <p:sldLayoutId id="2147483799" r:id="rId22"/>
    <p:sldLayoutId id="2147483800" r:id="rId23"/>
    <p:sldLayoutId id="2147483801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6941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  <p:sldLayoutId id="2147483820" r:id="rId18"/>
    <p:sldLayoutId id="2147483821" r:id="rId19"/>
    <p:sldLayoutId id="2147483822" r:id="rId20"/>
    <p:sldLayoutId id="2147483823" r:id="rId21"/>
    <p:sldLayoutId id="2147483824" r:id="rId22"/>
    <p:sldLayoutId id="214748382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33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  <p:sldLayoutId id="2147483844" r:id="rId18"/>
    <p:sldLayoutId id="2147483845" r:id="rId19"/>
    <p:sldLayoutId id="2147483846" r:id="rId20"/>
    <p:sldLayoutId id="2147483847" r:id="rId21"/>
    <p:sldLayoutId id="214748384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5090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  <p:sldLayoutId id="2147483866" r:id="rId17"/>
    <p:sldLayoutId id="2147483867" r:id="rId18"/>
    <p:sldLayoutId id="2147483868" r:id="rId19"/>
    <p:sldLayoutId id="2147483869" r:id="rId20"/>
    <p:sldLayoutId id="2147483870" r:id="rId21"/>
    <p:sldLayoutId id="2147483871" r:id="rId22"/>
    <p:sldLayoutId id="214748387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911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6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34.png"/><Relationship Id="rId5" Type="http://schemas.openxmlformats.org/officeDocument/2006/relationships/image" Target="../media/image14.png"/><Relationship Id="rId4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1.jp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8.png"/><Relationship Id="rId7" Type="http://schemas.openxmlformats.org/officeDocument/2006/relationships/image" Target="../media/image27.png"/><Relationship Id="rId12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11" Type="http://schemas.openxmlformats.org/officeDocument/2006/relationships/image" Target="../media/image45.png"/><Relationship Id="rId5" Type="http://schemas.openxmlformats.org/officeDocument/2006/relationships/image" Target="../media/image40.png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4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6.png"/><Relationship Id="rId9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87.xml"/><Relationship Id="rId5" Type="http://schemas.openxmlformats.org/officeDocument/2006/relationships/image" Target="../media/image34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8.png"/><Relationship Id="rId7" Type="http://schemas.openxmlformats.org/officeDocument/2006/relationships/image" Target="../media/image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8.png"/><Relationship Id="rId7" Type="http://schemas.openxmlformats.org/officeDocument/2006/relationships/image" Target="../media/image5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8.png"/><Relationship Id="rId7" Type="http://schemas.openxmlformats.org/officeDocument/2006/relationships/image" Target="../media/image5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8.png"/><Relationship Id="rId7" Type="http://schemas.openxmlformats.org/officeDocument/2006/relationships/image" Target="../media/image5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6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8.png"/><Relationship Id="rId7" Type="http://schemas.openxmlformats.org/officeDocument/2006/relationships/image" Target="../media/image5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8.png"/><Relationship Id="rId7" Type="http://schemas.openxmlformats.org/officeDocument/2006/relationships/image" Target="../media/image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8.png"/><Relationship Id="rId7" Type="http://schemas.openxmlformats.org/officeDocument/2006/relationships/image" Target="../media/image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6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5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5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8.png"/><Relationship Id="rId7" Type="http://schemas.openxmlformats.org/officeDocument/2006/relationships/image" Target="../media/image5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8.png"/><Relationship Id="rId7" Type="http://schemas.openxmlformats.org/officeDocument/2006/relationships/image" Target="../media/image5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8.png"/><Relationship Id="rId7" Type="http://schemas.openxmlformats.org/officeDocument/2006/relationships/image" Target="../media/image5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8.png"/><Relationship Id="rId7" Type="http://schemas.openxmlformats.org/officeDocument/2006/relationships/image" Target="../media/image5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6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8.png"/><Relationship Id="rId7" Type="http://schemas.openxmlformats.org/officeDocument/2006/relationships/image" Target="../media/image5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8.png"/><Relationship Id="rId7" Type="http://schemas.openxmlformats.org/officeDocument/2006/relationships/image" Target="../media/image5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8.png"/><Relationship Id="rId7" Type="http://schemas.openxmlformats.org/officeDocument/2006/relationships/image" Target="../media/image5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8.png"/><Relationship Id="rId7" Type="http://schemas.openxmlformats.org/officeDocument/2006/relationships/image" Target="../media/image5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8.png"/><Relationship Id="rId7" Type="http://schemas.openxmlformats.org/officeDocument/2006/relationships/image" Target="../media/image5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8.png"/><Relationship Id="rId7" Type="http://schemas.openxmlformats.org/officeDocument/2006/relationships/image" Target="../media/image5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8.png"/><Relationship Id="rId7" Type="http://schemas.openxmlformats.org/officeDocument/2006/relationships/image" Target="../media/image5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8.png"/><Relationship Id="rId7" Type="http://schemas.openxmlformats.org/officeDocument/2006/relationships/image" Target="../media/image5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8.png"/><Relationship Id="rId7" Type="http://schemas.openxmlformats.org/officeDocument/2006/relationships/image" Target="../media/image5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87.xml"/><Relationship Id="rId5" Type="http://schemas.openxmlformats.org/officeDocument/2006/relationships/image" Target="../media/image35.png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8.png"/><Relationship Id="rId7" Type="http://schemas.openxmlformats.org/officeDocument/2006/relationships/image" Target="../media/image5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8.png"/><Relationship Id="rId7" Type="http://schemas.openxmlformats.org/officeDocument/2006/relationships/image" Target="../media/image5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8.png"/><Relationship Id="rId7" Type="http://schemas.openxmlformats.org/officeDocument/2006/relationships/image" Target="../media/image5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38.png"/><Relationship Id="rId7" Type="http://schemas.openxmlformats.org/officeDocument/2006/relationships/image" Target="../media/image6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8.png"/><Relationship Id="rId7" Type="http://schemas.openxmlformats.org/officeDocument/2006/relationships/image" Target="../media/image6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10" Type="http://schemas.microsoft.com/office/2007/relationships/hdphoto" Target="../media/hdphoto16.wdp"/><Relationship Id="rId4" Type="http://schemas.openxmlformats.org/officeDocument/2006/relationships/image" Target="../media/image39.png"/><Relationship Id="rId9" Type="http://schemas.openxmlformats.org/officeDocument/2006/relationships/image" Target="../media/image62.pn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38.png"/><Relationship Id="rId7" Type="http://schemas.openxmlformats.org/officeDocument/2006/relationships/image" Target="../media/image6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6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60.xml"/><Relationship Id="rId7" Type="http://schemas.openxmlformats.org/officeDocument/2006/relationships/image" Target="../media/image3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8.png"/><Relationship Id="rId5" Type="http://schemas.openxmlformats.org/officeDocument/2006/relationships/image" Target="../media/image36.png"/><Relationship Id="rId4" Type="http://schemas.openxmlformats.org/officeDocument/2006/relationships/image" Target="../media/image64.png"/><Relationship Id="rId9" Type="http://schemas.openxmlformats.org/officeDocument/2006/relationships/image" Target="../media/image6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37.xml"/><Relationship Id="rId7" Type="http://schemas.openxmlformats.org/officeDocument/2006/relationships/image" Target="../media/image3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29.gif"/><Relationship Id="rId10" Type="http://schemas.openxmlformats.org/officeDocument/2006/relationships/image" Target="../media/image25.png"/><Relationship Id="rId4" Type="http://schemas.openxmlformats.org/officeDocument/2006/relationships/image" Target="../media/image66.png"/><Relationship Id="rId9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0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9E752E-C77B-5824-CC58-FA27E5B86C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4" b="3904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27FCDC0-2C1A-F4CD-500A-8F2487383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0639" y="3341191"/>
            <a:ext cx="2322473" cy="88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887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</a:t>
            </a:r>
            <a:r>
              <a:rPr lang="fr-FR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الثالث</a:t>
            </a:r>
            <a:endParaRPr lang="fr-MA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إملاء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الحصة1 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.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 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الصرف والتحويل 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079097B-0A99-1CB0-EBEA-31B9395D0D9E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2D46065-8D0E-634D-AB01-9E9E00BD76EE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7" name="Organigramme : Terminateur 6">
              <a:extLst>
                <a:ext uri="{FF2B5EF4-FFF2-40B4-BE49-F238E27FC236}">
                  <a16:creationId xmlns:a16="http://schemas.microsoft.com/office/drawing/2014/main" id="{98A2B6B8-F8FA-9673-EDF1-D19627C5EB3D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926E90FA-F14C-9F4A-98BC-D16FCB3374DB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2 (30د)</a:t>
            </a:r>
          </a:p>
        </p:txBody>
      </p:sp>
      <p:pic>
        <p:nvPicPr>
          <p:cNvPr id="9" name="Image 8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A0E94C9D-3B1A-E91F-2886-A675D2652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4D9DF42C-2E6C-AFED-8BA6-712202FF5AE1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مراجعة توليف (شكل وفهم) (40د)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القراءة الاثرائية : الحصة 3 (20د)</a:t>
            </a: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A8E485C4-9162-3BC2-8830-67C22886D5F7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6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6238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تقويم مستوى التحكم .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532851" y="2122576"/>
            <a:ext cx="110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رائز التحقق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أنشطة المعالجة و الدعم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360400" y="3380220"/>
            <a:ext cx="1247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الفنون تتحاور - الحصة 3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87621C-7824-79B5-1BD7-1B109EA19C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21519" y="4712029"/>
            <a:ext cx="536339" cy="54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E13E4F-FEEF-513E-9F28-9B16562044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609" y="3257576"/>
            <a:ext cx="416607" cy="47959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1218B99-B833-F24A-A26D-67ECE574EC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872" y="4501082"/>
            <a:ext cx="394738" cy="45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رائز التحقق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CFA785B4-FE81-5515-1D56-7273EF2E0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8DA5BFA-3D52-19C3-BFD2-9274B9783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E5FB852-170A-2F86-5B1E-D0F394434C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2A8FF37-7DFD-A9D2-E63D-26D75F184A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BF889F9-0E4A-0115-7C8B-AE73EA9D9A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55F1B4B-88C8-FABD-D1FB-4B16B79791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DC97F4-53D7-A57D-C05B-CA19DFA71EE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1F517A-4A94-1577-0E2B-98BDB7FFF2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366F0B6-248A-C19F-1864-4745B76AFCF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5" name="Espace réservé pour une image  10">
            <a:extLst>
              <a:ext uri="{FF2B5EF4-FFF2-40B4-BE49-F238E27FC236}">
                <a16:creationId xmlns:a16="http://schemas.microsoft.com/office/drawing/2014/main" id="{AAE4AB6F-2CA5-90BE-C174-3F8C64AA70A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7" name="Espace réservé pour une image  12">
            <a:extLst>
              <a:ext uri="{FF2B5EF4-FFF2-40B4-BE49-F238E27FC236}">
                <a16:creationId xmlns:a16="http://schemas.microsoft.com/office/drawing/2014/main" id="{A1FD29BC-12C1-8FBE-54D5-06FAB4952C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931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BE0A0-1C6F-2433-25E1-7CEE475A8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91BB657D-7000-B32D-37A1-E1F4A3898C0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2D0C2B2-1D72-18FA-66F4-34749723F28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600501CB-E4AD-FE5B-E859-AF283A3F3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53247FC-E67B-CFBE-1870-95940D01A4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17EB0DE-F85E-B4A8-827E-ADB495B7FD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A3247C1-581B-4332-B68A-EAA7D15156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5B7A088-93A5-DD43-B56E-2EE521A2AC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CA672D3-B006-7FD4-CE1B-061F85D3B17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15063C-8C24-E48E-5327-1BAB14B209F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706A3ED-1F46-2296-CE9C-7A9353ED3D1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D95FAAB-0B84-86E6-F6AD-7245298F8A17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9" name="Espace réservé pour une image  12">
            <a:extLst>
              <a:ext uri="{FF2B5EF4-FFF2-40B4-BE49-F238E27FC236}">
                <a16:creationId xmlns:a16="http://schemas.microsoft.com/office/drawing/2014/main" id="{A87AF1DA-276F-974B-5F82-C3CB7592FD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C7DC5DE-63AE-B311-2941-DFE2E5E008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50" y="2424264"/>
            <a:ext cx="1594420" cy="159442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F933B34-2766-A993-63FA-E7C303116C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450" y="4468378"/>
            <a:ext cx="1594420" cy="159442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0906AC-17EC-F084-D076-CAD1E7F00C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032" y="4422435"/>
            <a:ext cx="1594420" cy="159442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DFD4A8-60F1-2348-E53C-E946E58F56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856" y="4264524"/>
            <a:ext cx="1594420" cy="159442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F5E95DD-4B59-FEA1-715E-11EFCCF4E6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790" y="2399111"/>
            <a:ext cx="1594420" cy="15944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69FEB2A-633D-8F9D-7375-59CB1BDB537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648" y="2549111"/>
            <a:ext cx="1594420" cy="159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443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57D1160E-6BA9-CC18-311F-F714FA7A3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62BECC5-219E-563C-DFB8-453F9AF0B5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48124EC-A359-A4BD-0424-9ED0D4AC12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E1477D1-AB3C-EFF9-3FF3-ABCB6B3F82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F9B7BC-3B06-A4D7-29EF-357614253B7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F675F0F-141F-6405-E8C0-3EF13F2D58F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145C29-7ED0-3881-76EB-8E9A1B4A6ED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D8999A-52B5-0BDE-3801-D31730DB8CA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CB0F56-033C-2600-01F1-089E3DC3797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37" name="Espace réservé pour une image  4">
            <a:extLst>
              <a:ext uri="{FF2B5EF4-FFF2-40B4-BE49-F238E27FC236}">
                <a16:creationId xmlns:a16="http://schemas.microsoft.com/office/drawing/2014/main" id="{216546B4-85A1-E099-31EF-369926AD97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07338" y="650875"/>
            <a:ext cx="898525" cy="900113"/>
          </a:xfrm>
          <a:prstGeom prst="rect">
            <a:avLst/>
          </a:prstGeom>
        </p:spPr>
      </p:pic>
      <p:pic>
        <p:nvPicPr>
          <p:cNvPr id="2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292D0FB5-D540-BFD0-F6AC-FE864E8B85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231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D66D4-6EAC-890C-3DAF-1CB34FC9D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E4A397-21FA-CF72-B01A-7485FDDEE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7" y="756000"/>
            <a:ext cx="703923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كراساتكم. سأتحقق من درجة تحكمكم من مكتسبات الأسبوع.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2A47BC-11A4-D699-47E4-ACF7FC8C7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953472-91C0-F996-F894-7933A552D8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980D037-E7AA-8B76-DFED-816FFE528C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E035D8-8D1B-B70D-C857-D1542CCA9F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964585D-4F35-65B1-4B0E-2857CFBB5B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96495D-7D9B-BB42-7C20-B20682F83B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مراجعة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B33D57-7972-5F2C-D032-49F73D3AD31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69A596-196B-2D10-7631-7413B54FCD60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1567F272-58DC-64E5-D128-9C0561DF53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16BB7F9-F0AC-C82E-8B3A-E294A09142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759" y="1368000"/>
            <a:ext cx="3579201" cy="54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04809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73057-B35F-CDB2-0679-18F415F47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3A850F1-364D-E513-32FA-5F48532E6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 أجيبوا عن الأسئلة التالية من خلال النص. سأسجل نسبة التحكم . السؤال 1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618EAF-3727-EB91-D2F6-287D584A1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3E8C8B-6019-FC78-CC9C-BCF43D527D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7BE2049-E8C2-1533-45EC-4DB6308B80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9A810A2-4F40-35E3-CFDF-FB645DE363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B2F2601-C84A-75C5-8AC4-72D34D7597E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7B781-6716-121B-E011-7DACB079E84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1759E2-D8EB-9330-A9B4-59B93CDCA50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88A2C1-198C-7A2B-66E3-4FD93A931CF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27" name="Espace réservé pour une image  12">
            <a:extLst>
              <a:ext uri="{FF2B5EF4-FFF2-40B4-BE49-F238E27FC236}">
                <a16:creationId xmlns:a16="http://schemas.microsoft.com/office/drawing/2014/main" id="{FAE2E58C-7D5B-C34D-6F9F-3B7EBFA919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B96B2240-AF95-82CF-466F-A4E21FFE0B1A}"/>
              </a:ext>
            </a:extLst>
          </p:cNvPr>
          <p:cNvSpPr txBox="1"/>
          <p:nvPr/>
        </p:nvSpPr>
        <p:spPr>
          <a:xfrm>
            <a:off x="632374" y="3052581"/>
            <a:ext cx="7657384" cy="17366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914400" marR="0" lvl="0" indent="-91440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b="1" dirty="0">
                <a:solidFill>
                  <a:srgbClr val="424D7C"/>
                </a:solidFill>
                <a:sym typeface="Sakkal Majalla"/>
              </a:rPr>
              <a:t>ما </a:t>
            </a:r>
            <a:r>
              <a:rPr lang="ar-MA" b="1" dirty="0">
                <a:solidFill>
                  <a:srgbClr val="C00000"/>
                </a:solidFill>
                <a:sym typeface="Sakkal Majalla"/>
              </a:rPr>
              <a:t>ﭐلْكَلِمَةُ ﭐلْجامِعَةُ </a:t>
            </a:r>
            <a:r>
              <a:rPr lang="ar-MA" b="1" dirty="0">
                <a:solidFill>
                  <a:srgbClr val="424D7C"/>
                </a:solidFill>
                <a:sym typeface="Sakkal Majalla"/>
              </a:rPr>
              <a:t>لِلْمُفْرَداتِ ﭐلتّالِيَةِ؟</a:t>
            </a:r>
          </a:p>
          <a:p>
            <a:pPr marR="0" lvl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b="1" dirty="0" err="1">
                <a:solidFill>
                  <a:srgbClr val="424D7C"/>
                </a:solidFill>
                <a:sym typeface="Sakkal Majalla"/>
              </a:rPr>
              <a:t>قَراقِبٌ</a:t>
            </a:r>
            <a:r>
              <a:rPr lang="ar-MA" b="1" dirty="0">
                <a:solidFill>
                  <a:srgbClr val="424D7C"/>
                </a:solidFill>
                <a:sym typeface="Sakkal Majalla"/>
              </a:rPr>
              <a:t> – طَبْلٌ – مِزْمارٌ – كَمانٌ – عودٌ - قيثارَةٌ </a:t>
            </a:r>
          </a:p>
        </p:txBody>
      </p:sp>
    </p:spTree>
    <p:extLst>
      <p:ext uri="{BB962C8B-B14F-4D97-AF65-F5344CB8AC3E}">
        <p14:creationId xmlns:p14="http://schemas.microsoft.com/office/powerpoint/2010/main" val="215827487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5021E-D218-B50F-7257-B89B104B6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FAFDB7D-9F81-5B68-816B-DCE94FC51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الثاني.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466DD3-BB7C-9F34-6775-B61C6BD63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A09C34-4583-6E6F-86DE-8B30107742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4DAB8B-BF26-05B1-3C8E-923D47CC4D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F96E0E-5B66-7585-CE19-95DC87F0C1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15099B9-FC4E-980F-ACB4-79F6D2EBE0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196376-4484-1D28-EE12-C1565E4C8FF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D58150-125D-13B1-A66B-AD93F82466C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FCE8F9-8B5F-C747-A4DC-FD1690E9E541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14" name="Espace réservé pour une image  12">
            <a:extLst>
              <a:ext uri="{FF2B5EF4-FFF2-40B4-BE49-F238E27FC236}">
                <a16:creationId xmlns:a16="http://schemas.microsoft.com/office/drawing/2014/main" id="{DDF5F1D0-D8E9-D1E9-E75E-BE88CCB399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9ACD7306-1094-79F2-4FCB-0CE504530D80}"/>
              </a:ext>
            </a:extLst>
          </p:cNvPr>
          <p:cNvSpPr txBox="1"/>
          <p:nvPr/>
        </p:nvSpPr>
        <p:spPr>
          <a:xfrm>
            <a:off x="1494331" y="3052581"/>
            <a:ext cx="6449689" cy="9193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2. </a:t>
            </a:r>
            <a:r>
              <a:rPr lang="ar-MA" b="1" dirty="0">
                <a:solidFill>
                  <a:srgbClr val="424D7C"/>
                </a:solidFill>
                <a:sym typeface="Sakkal Majalla"/>
              </a:rPr>
              <a:t>اُ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كْتُبْ جُمْلَةً تَتَضَمَّنُ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جَمْعَ مُؤَنَّثٍ سالماً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010056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47FD2-AE95-45EB-534C-C3ECC785C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4BF7CFD-E1F1-792A-0745-BA1D484AA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الثالث.  معكم دقيقة للإجابة.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7513D0-7383-11B7-94C6-697659C80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6228666-9B47-5F72-D5E6-137EDB2C7A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B949FFA-F805-D4B1-A26E-E369D5BB53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40DE7C-099A-B6AB-CA72-2F570AB13F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8762F98-199C-2CD4-C20C-8C2BAF0FC4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18D698-0396-1A0F-00E1-BF439E97C6C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975FDE-D688-E805-EC3C-C8FFDCFD240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63566D-327D-F814-3F05-4F0820F3BB3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EE4FC3E1-E773-248D-5775-212F3C11C105}"/>
              </a:ext>
            </a:extLst>
          </p:cNvPr>
          <p:cNvSpPr txBox="1"/>
          <p:nvPr/>
        </p:nvSpPr>
        <p:spPr>
          <a:xfrm>
            <a:off x="922234" y="3313841"/>
            <a:ext cx="7704407" cy="9193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3. </a:t>
            </a:r>
            <a:r>
              <a:rPr lang="ar-MA" b="1" dirty="0">
                <a:solidFill>
                  <a:srgbClr val="424D7C"/>
                </a:solidFill>
                <a:sym typeface="Sakkal Majalla"/>
              </a:rPr>
              <a:t>اُ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ذْكُرْ ثَلاثَ مَعْلوماتٍ رَئيسِيَّةٍ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لِلنَّصِّ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ﭐلْإِخْبارِيِّ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.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12">
            <a:extLst>
              <a:ext uri="{FF2B5EF4-FFF2-40B4-BE49-F238E27FC236}">
                <a16:creationId xmlns:a16="http://schemas.microsoft.com/office/drawing/2014/main" id="{300AE51D-1FF0-4B58-0DF7-63A14A1288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30844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79347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رائز التحقق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704BE1AA-7525-7712-CF9E-1CC63D3D82B4}"/>
              </a:ext>
            </a:extLst>
          </p:cNvPr>
          <p:cNvSpPr txBox="1"/>
          <p:nvPr/>
        </p:nvSpPr>
        <p:spPr>
          <a:xfrm>
            <a:off x="5123949" y="2446331"/>
            <a:ext cx="3149266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نسبة التحكم أقل من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fr-FR" sz="3200" dirty="0">
                <a:solidFill>
                  <a:prstClr val="black"/>
                </a:solidFill>
              </a:rPr>
              <a:t>80%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5A1FF613-DB5A-6055-0A43-EC8D392EA43E}"/>
              </a:ext>
            </a:extLst>
          </p:cNvPr>
          <p:cNvSpPr txBox="1"/>
          <p:nvPr/>
        </p:nvSpPr>
        <p:spPr>
          <a:xfrm>
            <a:off x="4726907" y="4088198"/>
            <a:ext cx="3943350" cy="17366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إعادة نمذجة + استثمار أنشطة المراجعة في الممارسة الموجهة والممارسة المستقلة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B04456D1-E9EC-5DCA-2911-B940AFCE0785}"/>
              </a:ext>
            </a:extLst>
          </p:cNvPr>
          <p:cNvSpPr/>
          <p:nvPr/>
        </p:nvSpPr>
        <p:spPr>
          <a:xfrm>
            <a:off x="6456266" y="3251052"/>
            <a:ext cx="353608" cy="646941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0C9701EA-A7CB-B2F1-5E80-22F023498239}"/>
              </a:ext>
            </a:extLst>
          </p:cNvPr>
          <p:cNvSpPr txBox="1"/>
          <p:nvPr/>
        </p:nvSpPr>
        <p:spPr>
          <a:xfrm>
            <a:off x="788564" y="2478416"/>
            <a:ext cx="3149266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نسبة التحكم </a:t>
            </a:r>
            <a:r>
              <a:rPr lang="fr-FR" sz="3200" dirty="0">
                <a:solidFill>
                  <a:prstClr val="black"/>
                </a:solidFill>
              </a:rPr>
              <a:t>80%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وأكثر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C5D1C612-4530-BE97-EAE0-E8B89DBDF1B6}"/>
              </a:ext>
            </a:extLst>
          </p:cNvPr>
          <p:cNvSpPr txBox="1"/>
          <p:nvPr/>
        </p:nvSpPr>
        <p:spPr>
          <a:xfrm>
            <a:off x="391522" y="4120283"/>
            <a:ext cx="3943350" cy="119177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استثمار الأنشطة للدعم والإغناء.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ممارسة مستقلة لجميع الأنشطة.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D6E24C30-117D-C029-08B0-C6043E333A3A}"/>
              </a:ext>
            </a:extLst>
          </p:cNvPr>
          <p:cNvSpPr/>
          <p:nvPr/>
        </p:nvSpPr>
        <p:spPr>
          <a:xfrm>
            <a:off x="2120881" y="3283137"/>
            <a:ext cx="353608" cy="646941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2754064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مراجعة وتوليف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معالجة التعثرات ودعم المكتسبات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DF71A0A-09F9-C41C-106F-22F0F7FF5E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92" y="1568495"/>
            <a:ext cx="507972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EE643-8BBE-B603-815D-8E508B9EC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63F5F5-01C0-0A4C-84E8-384D65BBC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. سننجز أنشطة المراجعة و التوليف الواردة على  الصفحتين 50 و 51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6B67B5-B7F8-5860-055C-A1FF74E681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B4CBC4-54DC-3E08-0138-F4A9ABA71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B6CB7D-9FD0-A403-6CAF-E3CE02E807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4D7200-9BDC-239F-19EE-501E862B1E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25ACB8D-F39B-0AC0-6097-E23793A1E5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5561B9-A365-0FAA-3D7E-C66499C365E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537F2B-F5E8-0DDC-0D5B-C9FE446838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8433FB-EB30-E5B8-FC43-4EE9BB6FDA3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563D113-E179-1E3D-00C3-365079C14B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FBD0B414-569F-73B0-C8CA-AAB6169E1489}"/>
              </a:ext>
            </a:extLst>
          </p:cNvPr>
          <p:cNvGrpSpPr/>
          <p:nvPr/>
        </p:nvGrpSpPr>
        <p:grpSpPr>
          <a:xfrm>
            <a:off x="596769" y="1428649"/>
            <a:ext cx="7189601" cy="5515102"/>
            <a:chOff x="596769" y="1428649"/>
            <a:chExt cx="7189601" cy="5515102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535014-FFC8-5B18-3861-382ED7424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769" y="1428649"/>
              <a:ext cx="3595567" cy="5515102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06F8755-D04D-6D9A-905C-ABD430DB6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0803" y="1428649"/>
              <a:ext cx="3595567" cy="5515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230952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FB0D-A4FE-13BB-3265-08FF8BCF0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B06F8D-9579-5117-BFC5-0BA05B2A3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756000"/>
            <a:ext cx="7005842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اِقرؤوا النص التالي: « 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خشبة المسرح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قراءة صامتة ؛لتتمكنوا من ضبط جمل بالشكل التام  و الإجابة عن أسئلة.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9D8C4D-F3E2-3565-AEFC-18CFCE533A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05A2DC-7B17-EC33-CC39-F8EFB083C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0F528E-2794-FC7A-3733-927AE3562E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81079C-1DF9-41BB-1B0C-65F343A07E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132D184-D105-AA1B-3FF0-465A1B4C1E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06382B-2732-5B1D-C582-9724C6CD73F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39ADAE-FD53-5AE1-9548-BDDE9EF86D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2BF616-27C7-330E-2049-6658A7DF63D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2">
            <a:extLst>
              <a:ext uri="{FF2B5EF4-FFF2-40B4-BE49-F238E27FC236}">
                <a16:creationId xmlns:a16="http://schemas.microsoft.com/office/drawing/2014/main" id="{057E7524-1FAC-67D1-CF24-22DCFA80F0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4BA27AF-B8C1-2B8B-5D6C-EAAF7FA512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9677" y="2078121"/>
            <a:ext cx="8285236" cy="409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3381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BF0DB-E553-DCA4-A9F7-4C5165CD3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0A8E4B-8BED-D5A1-6357-B1CB618FF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النشاط الأول:  اضبطوا كلمات الفقرة بالشكل التام.</a:t>
            </a:r>
            <a:b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تكتب الفقرة على السبورة.</a:t>
            </a:r>
            <a:endParaRPr lang="fr-FR" sz="2400" i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B3C171-70B2-3832-C66B-37D14F6B98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3ADC61-4EB6-54D0-E07E-83A1880E95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83E053-0548-37D9-3637-CF9FB864C0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52F891-44A8-E889-3145-4D737E02B4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E5732D-9465-3D97-3134-166CBC49ED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1840CF-76CC-8790-DF1F-B65CD680BF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DCE641-3AA1-ADD0-38C0-55F45C205A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510CAD-77A0-0394-68AD-E8B884B88DC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F3E40C8-560C-C692-D931-E4A151C56A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467000E1-5ABD-FA4A-313F-8350CB0B237F}"/>
              </a:ext>
            </a:extLst>
          </p:cNvPr>
          <p:cNvGrpSpPr/>
          <p:nvPr/>
        </p:nvGrpSpPr>
        <p:grpSpPr>
          <a:xfrm>
            <a:off x="539677" y="2078121"/>
            <a:ext cx="8285236" cy="4095666"/>
            <a:chOff x="539677" y="2078121"/>
            <a:chExt cx="8285236" cy="4095666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02F60AE5-EC31-2377-5354-36D1C3F29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9677" y="2078121"/>
              <a:ext cx="8285236" cy="4095666"/>
            </a:xfrm>
            <a:prstGeom prst="rect">
              <a:avLst/>
            </a:prstGeom>
          </p:spPr>
        </p:pic>
        <p:sp>
          <p:nvSpPr>
            <p:cNvPr id="7" name="Parenthèse ouvrante 6">
              <a:extLst>
                <a:ext uri="{FF2B5EF4-FFF2-40B4-BE49-F238E27FC236}">
                  <a16:creationId xmlns:a16="http://schemas.microsoft.com/office/drawing/2014/main" id="{1C040CF0-5B89-F139-8BE0-CE25784755BC}"/>
                </a:ext>
              </a:extLst>
            </p:cNvPr>
            <p:cNvSpPr/>
            <p:nvPr/>
          </p:nvSpPr>
          <p:spPr>
            <a:xfrm>
              <a:off x="3392905" y="3780858"/>
              <a:ext cx="92613" cy="309879"/>
            </a:xfrm>
            <a:prstGeom prst="leftBracket">
              <a:avLst/>
            </a:prstGeom>
            <a:ln w="38100">
              <a:solidFill>
                <a:srgbClr val="C0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5" name="Parenthèse ouvrante 14">
              <a:extLst>
                <a:ext uri="{FF2B5EF4-FFF2-40B4-BE49-F238E27FC236}">
                  <a16:creationId xmlns:a16="http://schemas.microsoft.com/office/drawing/2014/main" id="{106E820F-5E18-61C5-EF66-483260EDF335}"/>
                </a:ext>
              </a:extLst>
            </p:cNvPr>
            <p:cNvSpPr/>
            <p:nvPr/>
          </p:nvSpPr>
          <p:spPr>
            <a:xfrm rot="10800000">
              <a:off x="8306127" y="2775036"/>
              <a:ext cx="103947" cy="389270"/>
            </a:xfrm>
            <a:prstGeom prst="leftBracket">
              <a:avLst/>
            </a:prstGeom>
            <a:ln w="38100">
              <a:solidFill>
                <a:srgbClr val="C0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241403749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C6CBB-5967-F0A7-3929-31EEEDC51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DE7EE44-31B9-FBFA-0E8F-F1B7CF470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614455-0C17-981D-8F41-2C5F55F8ED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6F2A03-627A-DCDF-AA39-134EE9991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892424-0017-C60B-16B1-FD99F4ACAA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73DA0C-C323-E206-258F-6D275560BF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FE5FC27-C86D-8EBE-4627-51272CE79B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2C1608-435A-732F-9092-8EDBCF92123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F3078D-3A32-60A6-95E2-E64A44A09EE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572854-153A-5665-45CC-04C6D9284D8A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A451E50-BCEC-636C-28C3-65B24CD4BD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679BA763-E112-D3C5-A0F7-B9358F59A42A}"/>
              </a:ext>
            </a:extLst>
          </p:cNvPr>
          <p:cNvGrpSpPr/>
          <p:nvPr/>
        </p:nvGrpSpPr>
        <p:grpSpPr>
          <a:xfrm>
            <a:off x="539677" y="2078121"/>
            <a:ext cx="8285236" cy="4095666"/>
            <a:chOff x="539677" y="2078121"/>
            <a:chExt cx="8285236" cy="4095666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B8174EE-A11A-FDA7-E1B1-109EA6B095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9677" y="2078121"/>
              <a:ext cx="8285236" cy="4095666"/>
            </a:xfrm>
            <a:prstGeom prst="rect">
              <a:avLst/>
            </a:prstGeom>
          </p:spPr>
        </p:pic>
        <p:sp>
          <p:nvSpPr>
            <p:cNvPr id="13" name="Parenthèse ouvrante 12">
              <a:extLst>
                <a:ext uri="{FF2B5EF4-FFF2-40B4-BE49-F238E27FC236}">
                  <a16:creationId xmlns:a16="http://schemas.microsoft.com/office/drawing/2014/main" id="{F7508DAC-6D81-CE25-F710-ED8A37287908}"/>
                </a:ext>
              </a:extLst>
            </p:cNvPr>
            <p:cNvSpPr/>
            <p:nvPr/>
          </p:nvSpPr>
          <p:spPr>
            <a:xfrm>
              <a:off x="3392905" y="3780858"/>
              <a:ext cx="92613" cy="309879"/>
            </a:xfrm>
            <a:prstGeom prst="leftBracket">
              <a:avLst/>
            </a:prstGeom>
            <a:ln w="38100">
              <a:solidFill>
                <a:srgbClr val="C0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6" name="Parenthèse ouvrante 15">
              <a:extLst>
                <a:ext uri="{FF2B5EF4-FFF2-40B4-BE49-F238E27FC236}">
                  <a16:creationId xmlns:a16="http://schemas.microsoft.com/office/drawing/2014/main" id="{7BA7ECDB-D203-50EF-D295-DC20ED615DCD}"/>
                </a:ext>
              </a:extLst>
            </p:cNvPr>
            <p:cNvSpPr/>
            <p:nvPr/>
          </p:nvSpPr>
          <p:spPr>
            <a:xfrm rot="10800000">
              <a:off x="8306127" y="2775036"/>
              <a:ext cx="103947" cy="389270"/>
            </a:xfrm>
            <a:prstGeom prst="leftBracket">
              <a:avLst/>
            </a:prstGeom>
            <a:ln w="38100">
              <a:solidFill>
                <a:srgbClr val="C0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219393508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52A05-BAAA-06F2-A19C-6A81D71B6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5C8A5F3-C041-E219-2410-57F00BFF1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يصحح 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DA39E2C-7B92-818A-E79E-D6073DB3B0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D51BB3-03A0-F9C7-41FF-C89D38E43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F57510-5823-0EDA-0ED9-5F3D50A964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6E5AB6-53EA-E4C3-C0F9-479BD483D6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A859BC1-1F17-8FBE-65F0-A4B328ECFD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0DB3AE-6E5C-1E7A-9385-E2BE0302A3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92F2CD-9815-09A6-A329-4DFE40060C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5203C3-2BFE-35FC-0A6A-4522803FB04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2AC7FF7B-26CD-936C-C9DB-12F96E67BF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6BDA3BF-226A-21E2-E54D-78DF3F604F12}"/>
              </a:ext>
            </a:extLst>
          </p:cNvPr>
          <p:cNvGrpSpPr/>
          <p:nvPr/>
        </p:nvGrpSpPr>
        <p:grpSpPr>
          <a:xfrm>
            <a:off x="539677" y="2078121"/>
            <a:ext cx="8285236" cy="4095666"/>
            <a:chOff x="539677" y="2078121"/>
            <a:chExt cx="8285236" cy="4095666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F442F07-AF97-B153-5615-92F27BABD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9677" y="2078121"/>
              <a:ext cx="8285236" cy="4095666"/>
            </a:xfrm>
            <a:prstGeom prst="rect">
              <a:avLst/>
            </a:prstGeom>
          </p:spPr>
        </p:pic>
        <p:sp>
          <p:nvSpPr>
            <p:cNvPr id="15" name="Parenthèse ouvrante 14">
              <a:extLst>
                <a:ext uri="{FF2B5EF4-FFF2-40B4-BE49-F238E27FC236}">
                  <a16:creationId xmlns:a16="http://schemas.microsoft.com/office/drawing/2014/main" id="{10ED1086-D9E4-3026-394A-7A2501F78E2B}"/>
                </a:ext>
              </a:extLst>
            </p:cNvPr>
            <p:cNvSpPr/>
            <p:nvPr/>
          </p:nvSpPr>
          <p:spPr>
            <a:xfrm>
              <a:off x="3392905" y="3780858"/>
              <a:ext cx="92613" cy="309879"/>
            </a:xfrm>
            <a:prstGeom prst="leftBracket">
              <a:avLst/>
            </a:prstGeom>
            <a:ln w="38100">
              <a:solidFill>
                <a:srgbClr val="C0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6" name="Parenthèse ouvrante 15">
              <a:extLst>
                <a:ext uri="{FF2B5EF4-FFF2-40B4-BE49-F238E27FC236}">
                  <a16:creationId xmlns:a16="http://schemas.microsoft.com/office/drawing/2014/main" id="{F02F2EA1-AF27-1C8F-8354-F68BC38E489B}"/>
                </a:ext>
              </a:extLst>
            </p:cNvPr>
            <p:cNvSpPr/>
            <p:nvPr/>
          </p:nvSpPr>
          <p:spPr>
            <a:xfrm rot="10800000">
              <a:off x="8306127" y="2775036"/>
              <a:ext cx="103947" cy="389270"/>
            </a:xfrm>
            <a:prstGeom prst="leftBracket">
              <a:avLst/>
            </a:prstGeom>
            <a:ln w="38100">
              <a:solidFill>
                <a:srgbClr val="C0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65620152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0EABB-45E2-77F7-58A6-93195F82B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450D233-4A7B-4B80-38BB-B419BF919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أخطاءكم.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59C2A7-CD47-8E51-517C-F200FDD2EF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07028B-AE1C-E7F4-5C85-21CD6B020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0E9D-2C3D-6208-722A-ACD45185A2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E4BD4F-1A00-0DDC-DF46-0496854FE4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2300F34-232F-EB92-75E7-3333E69E85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C70520-A240-7E42-6EA6-D19B7D14D1A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F95A1F-0928-3486-D07A-E78BECE6B5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FA3002-9F08-D5A0-9170-10650D4271B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73465C-546A-4525-0C6A-CFE162A1199F}"/>
              </a:ext>
            </a:extLst>
          </p:cNvPr>
          <p:cNvSpPr txBox="1"/>
          <p:nvPr/>
        </p:nvSpPr>
        <p:spPr>
          <a:xfrm>
            <a:off x="385428" y="1584325"/>
            <a:ext cx="8439485" cy="4856024"/>
          </a:xfrm>
          <a:prstGeom prst="roundRect">
            <a:avLst>
              <a:gd name="adj" fmla="val 8154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كانَتْ قاعَةُ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ﭐلْعَرْضِ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فَسيحَةً، وَكَراسيها مُرَتَّبَةً بِعِنايَةٍ بالِغَةٍ. ظَلَّ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ﭐلْمُتَفَرِّجونَ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يَنْتَظِرونَ وَهُمْ جالِسونَ عَلى مَقاعِدِهِمْ مُنْذُ مُدَّةٍ غَيْرِ قَصيرَةٍ. ﭐلصِّغارُ في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ﭐلصُّفوفِ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ﭐلْأَمامِيَّةِ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وَﭐلْكِبارُ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ﭐلصُّفوفِ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ﭐلْخَلْفِيَّةِ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وَﭐلْأَضْواءُ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تَغْمُرُ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ﭐلْقاعَةَ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كَالشَّمْسِ في مُنْتَصَفِ ﭐلنَّهارِ،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وَﭐلْأَنْغامُ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ﭐلْعَذْبَةُ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تَنْبَعِثُ مِنْ جَنَباتِها.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FF850F78-1CE6-413F-1318-60BE52876D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11815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9775A-8D76-CF57-5955-1354FC8A9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C7CCDDB-56BD-FCAA-1706-99D3D8EC4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: اِقرؤوا النص التالي: « 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خشبة المسرح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قراءة صامتة ؛ بعد ذلك تجيبون عن أسئلة المعجم   و الفهم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كم 15 دقيقة للإ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نجاز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D0E876-872B-9B94-9716-E73080B85D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0E34F7-3226-625A-187F-2364C546C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1109B6-CEFD-BF59-BE9F-0737084E4D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42C336-F151-C431-558F-730EB9C957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4DD376F-FC94-8CF7-455E-448C9BFA85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2198FC-0FD0-CB45-3BD4-D82343A93B7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215972-6CA1-1632-3721-42A323A75CF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D579A1-F247-4714-E9B7-4A21DB9EAA7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8" name="Espace réservé pour une image  14">
            <a:extLst>
              <a:ext uri="{FF2B5EF4-FFF2-40B4-BE49-F238E27FC236}">
                <a16:creationId xmlns:a16="http://schemas.microsoft.com/office/drawing/2014/main" id="{AE14DEB3-1753-95E5-063D-6884C94003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C01B42A2-84E2-38CD-7E10-A056ADFF4E65}"/>
              </a:ext>
            </a:extLst>
          </p:cNvPr>
          <p:cNvGrpSpPr/>
          <p:nvPr/>
        </p:nvGrpSpPr>
        <p:grpSpPr>
          <a:xfrm>
            <a:off x="596769" y="1428649"/>
            <a:ext cx="7189601" cy="5515102"/>
            <a:chOff x="596769" y="1428649"/>
            <a:chExt cx="7189601" cy="5515102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FE9E9596-EA17-4765-00A8-F5866F0343FC}"/>
                </a:ext>
              </a:extLst>
            </p:cNvPr>
            <p:cNvGrpSpPr/>
            <p:nvPr/>
          </p:nvGrpSpPr>
          <p:grpSpPr>
            <a:xfrm>
              <a:off x="596769" y="1428649"/>
              <a:ext cx="7189601" cy="5515102"/>
              <a:chOff x="596769" y="1428649"/>
              <a:chExt cx="7189601" cy="5515102"/>
            </a:xfrm>
          </p:grpSpPr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F063C949-5597-52FD-A9EC-0CA9B3A932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6769" y="1428649"/>
                <a:ext cx="3595567" cy="5515102"/>
              </a:xfrm>
              <a:prstGeom prst="rect">
                <a:avLst/>
              </a:prstGeom>
            </p:spPr>
          </p:pic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5CF4BE14-4055-82E7-2EA1-1E1D1545B8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90803" y="1428649"/>
                <a:ext cx="3595567" cy="5515102"/>
              </a:xfrm>
              <a:prstGeom prst="rect">
                <a:avLst/>
              </a:prstGeom>
            </p:spPr>
          </p:pic>
        </p:grp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F1BCB35-F819-1739-2E76-D4B4324752E2}"/>
                </a:ext>
              </a:extLst>
            </p:cNvPr>
            <p:cNvGrpSpPr/>
            <p:nvPr/>
          </p:nvGrpSpPr>
          <p:grpSpPr>
            <a:xfrm>
              <a:off x="4555955" y="3717759"/>
              <a:ext cx="3072066" cy="2534655"/>
              <a:chOff x="4555955" y="3717759"/>
              <a:chExt cx="3072066" cy="2534655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B262B965-74B9-3411-8887-E9F2AF7ECB15}"/>
                  </a:ext>
                </a:extLst>
              </p:cNvPr>
              <p:cNvSpPr/>
              <p:nvPr/>
            </p:nvSpPr>
            <p:spPr>
              <a:xfrm>
                <a:off x="4572000" y="3717759"/>
                <a:ext cx="3056021" cy="1167062"/>
              </a:xfrm>
              <a:prstGeom prst="roundRect">
                <a:avLst>
                  <a:gd name="adj" fmla="val 7255"/>
                </a:avLst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1826DEA0-B94D-EB34-C69F-44970E95D341}"/>
                  </a:ext>
                </a:extLst>
              </p:cNvPr>
              <p:cNvSpPr/>
              <p:nvPr/>
            </p:nvSpPr>
            <p:spPr>
              <a:xfrm>
                <a:off x="4555955" y="5085352"/>
                <a:ext cx="3056021" cy="1167062"/>
              </a:xfrm>
              <a:prstGeom prst="roundRect">
                <a:avLst>
                  <a:gd name="adj" fmla="val 7255"/>
                </a:avLst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7726407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AF61C-07E0-582C-7F39-ED2B09135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3C92F56-A4A7-362B-E7B9-28345AE02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</a:t>
            </a: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مهلة للتفكير. سأمر بين الصفوف لتقديم المساعدة.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09CF86-D194-A22D-7EC7-85CA27D21F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5EDA5C-E3A2-959A-5A18-70A993902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EEBBA1-9101-3E49-9192-59DCECE68E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0BAE3C5-BD4B-CD72-4270-C45AC0E96D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D13E2E7-6B11-22F2-30F2-028B6A607E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256B1F-93C5-2A1E-0668-799DA6690A2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583855-B1A8-5993-333B-EB2499A1D7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6DEB68-7F7D-350C-751E-E0017DFB433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401B22DB-E347-42A1-508D-939835B88E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7A35ECA-1E90-64EA-05CB-24E1CC6664FC}"/>
              </a:ext>
            </a:extLst>
          </p:cNvPr>
          <p:cNvGrpSpPr/>
          <p:nvPr/>
        </p:nvGrpSpPr>
        <p:grpSpPr>
          <a:xfrm>
            <a:off x="596769" y="1428649"/>
            <a:ext cx="7189601" cy="5515102"/>
            <a:chOff x="596769" y="1428649"/>
            <a:chExt cx="7189601" cy="551510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3E5BF6D-2CF6-0F1D-58F7-C253E3EA7E95}"/>
                </a:ext>
              </a:extLst>
            </p:cNvPr>
            <p:cNvGrpSpPr/>
            <p:nvPr/>
          </p:nvGrpSpPr>
          <p:grpSpPr>
            <a:xfrm>
              <a:off x="596769" y="1428649"/>
              <a:ext cx="7189601" cy="5515102"/>
              <a:chOff x="596769" y="1428649"/>
              <a:chExt cx="7189601" cy="5515102"/>
            </a:xfrm>
          </p:grpSpPr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AC9BEC95-69A3-193E-F0C0-0128E70C10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6769" y="1428649"/>
                <a:ext cx="3595567" cy="5515102"/>
              </a:xfrm>
              <a:prstGeom prst="rect">
                <a:avLst/>
              </a:prstGeom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915326C2-C1BE-CD6E-F0A2-20F7A9AA16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90803" y="1428649"/>
                <a:ext cx="3595567" cy="5515102"/>
              </a:xfrm>
              <a:prstGeom prst="rect">
                <a:avLst/>
              </a:prstGeom>
            </p:spPr>
          </p:pic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A520AC8F-97CB-9169-7DFE-FA248731E4B3}"/>
                </a:ext>
              </a:extLst>
            </p:cNvPr>
            <p:cNvGrpSpPr/>
            <p:nvPr/>
          </p:nvGrpSpPr>
          <p:grpSpPr>
            <a:xfrm>
              <a:off x="4555955" y="3717759"/>
              <a:ext cx="3072066" cy="2534655"/>
              <a:chOff x="4555955" y="3717759"/>
              <a:chExt cx="3072066" cy="2534655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8E498D8-A670-68EB-FFCF-1B94B0A3FC27}"/>
                  </a:ext>
                </a:extLst>
              </p:cNvPr>
              <p:cNvSpPr/>
              <p:nvPr/>
            </p:nvSpPr>
            <p:spPr>
              <a:xfrm>
                <a:off x="4572000" y="3717759"/>
                <a:ext cx="3056021" cy="1167062"/>
              </a:xfrm>
              <a:prstGeom prst="roundRect">
                <a:avLst>
                  <a:gd name="adj" fmla="val 7255"/>
                </a:avLst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AB185AF3-D55D-3DD7-81D6-00E2BAC640FA}"/>
                  </a:ext>
                </a:extLst>
              </p:cNvPr>
              <p:cNvSpPr/>
              <p:nvPr/>
            </p:nvSpPr>
            <p:spPr>
              <a:xfrm>
                <a:off x="4555955" y="5085352"/>
                <a:ext cx="3056021" cy="1167062"/>
              </a:xfrm>
              <a:prstGeom prst="roundRect">
                <a:avLst>
                  <a:gd name="adj" fmla="val 7255"/>
                </a:avLst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7955335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4A33F-D367-026D-8C83-C0D48B594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91A9B51-CE66-68C4-FDC4-391A3B581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الان. من يجيب عن أسئلة المعجم؟ هل أنتم متفقون؟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DF6978D-D3BA-922F-8197-A06AC11171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CB7CC1-A67E-4E1B-9B5C-A5CDD0AA7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00ECC0-ACFC-0516-3C8D-A004D64E5B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62D2D59-9E38-DAC5-C3FD-92FB9A121C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D00A036-8D49-FABE-A00E-9ACA08EF4A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9B5374-4B6F-2B6E-E2BA-846DDFBAE12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5C7886-CDC7-547A-20E3-0C3A68407D5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C01E4E-137B-8C57-1D64-F30F67CC44C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7">
            <a:extLst>
              <a:ext uri="{FF2B5EF4-FFF2-40B4-BE49-F238E27FC236}">
                <a16:creationId xmlns:a16="http://schemas.microsoft.com/office/drawing/2014/main" id="{D6701E06-BB57-133C-2F07-F781377803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47D69B9-C58B-0AD2-0738-FB7E636D3F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7779" y="2502567"/>
            <a:ext cx="8288441" cy="253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55276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DCDE5-BC5B-DFC9-9083-77EA926BD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BFBF3C5-38D0-EBB0-53D8-B525A0330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إليكم نموذج للتصحيح . صححوا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47A3AA-DC48-3905-AC9D-159112CFA2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6CF70B-6F91-FE0E-72E4-237CD07376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6D15C1-6E3C-A445-CDF1-0830EC660B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B16458B-5AA9-B2FD-8FAC-C6234273DEC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84AC804-1E86-D8B8-1E9C-AF9D49334E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5D56FC-AD39-2CAB-8110-D67309C7A4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D3FD07-1F23-85CE-D268-EFFF1B0E4C8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3C5AA1-379B-1C66-AAE2-82B16D1D0978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C5CADF7F-6FCB-6070-AFDA-47AF0174ED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E8A990-253B-0E00-4D43-E353835C5B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7779" y="2502567"/>
            <a:ext cx="8288441" cy="2538663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050E4FC-5776-846E-1841-7C0C4EB9643A}"/>
              </a:ext>
            </a:extLst>
          </p:cNvPr>
          <p:cNvSpPr txBox="1"/>
          <p:nvPr/>
        </p:nvSpPr>
        <p:spPr>
          <a:xfrm>
            <a:off x="6125716" y="3044852"/>
            <a:ext cx="19663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تَصْدُرُ أَوْ تَخْرُجُ؛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E4277F8-B36A-3554-3C1C-5071F04D664F}"/>
              </a:ext>
            </a:extLst>
          </p:cNvPr>
          <p:cNvSpPr txBox="1"/>
          <p:nvPr/>
        </p:nvSpPr>
        <p:spPr>
          <a:xfrm>
            <a:off x="3588816" y="3044851"/>
            <a:ext cx="19663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تَمْلَأُ أَوْ تُضيءُ؛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9B5B603-444F-2F28-EB3B-97F5BE3498F5}"/>
              </a:ext>
            </a:extLst>
          </p:cNvPr>
          <p:cNvSpPr txBox="1"/>
          <p:nvPr/>
        </p:nvSpPr>
        <p:spPr>
          <a:xfrm>
            <a:off x="343554" y="3044851"/>
            <a:ext cx="2536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جَميلَةٌ أَوْ مُلْفِتَةٌ للنَّظرِ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0B30968-5F88-155C-B936-F90DF4C1762F}"/>
              </a:ext>
            </a:extLst>
          </p:cNvPr>
          <p:cNvSpPr txBox="1"/>
          <p:nvPr/>
        </p:nvSpPr>
        <p:spPr>
          <a:xfrm>
            <a:off x="3903451" y="4315754"/>
            <a:ext cx="11999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اَلْمَشاهِدُ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B1C3BA9-82FF-98E4-FA62-8B733E3E5C9C}"/>
              </a:ext>
            </a:extLst>
          </p:cNvPr>
          <p:cNvSpPr txBox="1"/>
          <p:nvPr/>
        </p:nvSpPr>
        <p:spPr>
          <a:xfrm>
            <a:off x="1283842" y="4249393"/>
            <a:ext cx="17555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اَلْمُتَفَرِّجونَ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D663C8C-9C8A-86C7-9B57-29EBE700AB56}"/>
              </a:ext>
            </a:extLst>
          </p:cNvPr>
          <p:cNvSpPr txBox="1"/>
          <p:nvPr/>
        </p:nvSpPr>
        <p:spPr>
          <a:xfrm>
            <a:off x="2786940" y="4257688"/>
            <a:ext cx="1365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اَلْمُمَثلِّونَ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6982B76-9EE5-CB31-4368-711314DE40B5}"/>
              </a:ext>
            </a:extLst>
          </p:cNvPr>
          <p:cNvSpPr txBox="1"/>
          <p:nvPr/>
        </p:nvSpPr>
        <p:spPr>
          <a:xfrm>
            <a:off x="4882799" y="4374871"/>
            <a:ext cx="10540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اَلْأدْوارُ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119C6DC9-5FCF-06A9-7C84-E6AB94E178DD}"/>
              </a:ext>
            </a:extLst>
          </p:cNvPr>
          <p:cNvSpPr txBox="1"/>
          <p:nvPr/>
        </p:nvSpPr>
        <p:spPr>
          <a:xfrm>
            <a:off x="5835170" y="4376904"/>
            <a:ext cx="1054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اَلْخَشَبَةُ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D47FA9B-4BEA-1D5F-129E-C7406EFF9E1D}"/>
              </a:ext>
            </a:extLst>
          </p:cNvPr>
          <p:cNvSpPr txBox="1"/>
          <p:nvPr/>
        </p:nvSpPr>
        <p:spPr>
          <a:xfrm>
            <a:off x="6723555" y="4302599"/>
            <a:ext cx="10540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اَلسِّتارَةُ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A2E5CC9-F699-399C-1BAC-76742B903B9A}"/>
              </a:ext>
            </a:extLst>
          </p:cNvPr>
          <p:cNvSpPr txBox="1"/>
          <p:nvPr/>
        </p:nvSpPr>
        <p:spPr>
          <a:xfrm>
            <a:off x="7737156" y="4213409"/>
            <a:ext cx="10540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اَلْعَرْضُ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6645210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84E81-CAE0-EBDF-B10F-D81A3BE32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5370B1C-32F3-2303-E352-5A3F400AA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تصحيح أسئلة الفهم  من يقرأ جوابه؟ هل أنتم متفقون؟ أين ورد الجواب في النص؟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5FA572C-0E48-8435-1BD9-C73942723B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74E2E3-0435-F00C-11E2-E2701A83E4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EF2ABCB-37D9-C942-FE05-C6DD804176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4B26A1-BDE3-C879-5769-168A3F59CC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F99E8FC-7473-C987-3F96-C1480DC20D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2AF66F-592B-AC96-E6BE-059C95B290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5789A6-1CD2-A74A-D3DD-187309AEB3F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5BA884-FF3E-8570-0E87-BA0F31697DF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443CA6DE-28E0-A023-3C5E-5CA69EEC10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2F127B1-5EEB-9E9A-0758-3DA12B7D74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8190" y="2129589"/>
            <a:ext cx="8247620" cy="382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871076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8B240-EB73-E3EE-8FFD-8D5B8093C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C90E167-2B9D-BFC8-67C9-BE4EBEF17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نموذجا للتصحيح . صححوا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632E96F-971A-1B27-96C2-541CB19BB5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C473258-C219-6115-E205-83CC504959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E341F43-2507-13C4-F3AB-8D78D1FB4C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BC43DA-3D6A-D610-2FF1-5BEEBEEE2A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72C84D0-979D-93B3-D90E-04A2A152104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616CAE-E638-C845-A0A6-9530F1A699E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BDDAE6-2D54-04A7-8647-C480CD6CFFB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95A98A-A302-8BD0-97D6-01540B5FC922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778DA5B7-28B3-2102-24C5-3CC76D3550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01081FB-5C79-0761-3A59-A0D97194E1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8190" y="2129589"/>
            <a:ext cx="8247620" cy="3826043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B5FB2E0-B390-33F5-BDE4-135A9C1B70B1}"/>
              </a:ext>
            </a:extLst>
          </p:cNvPr>
          <p:cNvSpPr txBox="1"/>
          <p:nvPr/>
        </p:nvSpPr>
        <p:spPr>
          <a:xfrm>
            <a:off x="410547" y="3442795"/>
            <a:ext cx="80571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تَعالي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ﭐلتَّصْفيقاتِ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دَليلٌ عَلى إِعْجابِ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ﭐلْمُتَفَرِّجينَ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بِـﭐلْعَرْضِ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DE120C9-327F-4AA4-129A-44D09EB1C77E}"/>
              </a:ext>
            </a:extLst>
          </p:cNvPr>
          <p:cNvSpPr txBox="1"/>
          <p:nvPr/>
        </p:nvSpPr>
        <p:spPr>
          <a:xfrm>
            <a:off x="517599" y="4413947"/>
            <a:ext cx="80571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مَصْدَرٌ لِلتَّرْفِيهِ - وَسيلَةٌ فَنِّيَّةٌ لِلتَّعْبيرِ عَنِ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ﭐلثَّقافَةِ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وﭐلتُّراثِ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وَﭐلْقِيَمِ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E269356-0BE4-6BF4-0B85-3A9BC3C5282F}"/>
              </a:ext>
            </a:extLst>
          </p:cNvPr>
          <p:cNvSpPr txBox="1"/>
          <p:nvPr/>
        </p:nvSpPr>
        <p:spPr>
          <a:xfrm>
            <a:off x="944106" y="5343283"/>
            <a:ext cx="76306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اَلْمَسْرَحُ وَسيلَةٌ تَرْفيهِيَّةٌ وَتَثْقيفِيَّةٌ تَجْمَعُ بَيْنَ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ﭐلْمُتْعَةِ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وَﭐلْفائِدَةِ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4984646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55FA9-0997-13D1-741F-3FE65B776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FB901D6-93B8-F445-4C20-98C2FF2B7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دائما على كراساتكم الصفحة 51.  أنجزوا الأنشطة التالية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C831AF-9A5D-C704-E25A-06835459C2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1FBD861-84E5-F948-D401-F07DB4284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F540BB-A94D-AADE-AE5E-D97F8AC0BB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E79F2F-2CB6-37BE-A821-514E8E3B97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65BA18-0E5F-298F-7205-139A1BEA95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C1E9FA-BFF5-A66D-4E90-2378EFC6AB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91DF6D-5CF5-9A8F-FD13-41892B4D0A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E1527B-9889-2282-B5F0-A683105B3DE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D9A29FEF-ADAE-D342-3CB8-E964D63668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6C2F55D-2DFB-77A8-95F0-B7608DF45E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9232" y="1698579"/>
            <a:ext cx="7400951" cy="481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69283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7A4D6-47DF-6C13-9AEB-B26B5AA55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901126F-521B-CAB0-10ED-D3DE50C46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بيم الصفوف لمساعدتكم.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A057430-D0C4-48F5-D4F3-194F041568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868A64-59FC-A409-2D53-37E5C64CB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CFE0E8-BB0E-90C7-FA5F-90FF3C297C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145189-4A84-68AF-4E61-2AC7EFC11A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A862AC2-6EAD-6F4B-DA0A-DA2D7E4D20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0B4D20-2DEF-558D-0A67-758F52ADA29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A78792-3678-81E6-5E68-137ED3C44A2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CD3327-637F-020B-E5CC-9248C79068B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14EAC84-96C5-04C7-E64E-6B02B893A1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88162C6-E864-1BE8-B517-DEA6AE8832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9232" y="1698579"/>
            <a:ext cx="7400951" cy="481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75408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C6627-0805-94E6-4CFD-82D78033A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EDF0095-8656-FD32-D0F8-42AA53FEC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لنا جوابه عن السؤال الخامس.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33BAD21-0D8D-6573-D47B-8567C170DE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DC9D377-AE34-CBAE-21C1-6A66EA8097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05F918-13F4-B533-9449-8AEBB9B374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C24668-1CE8-2BD9-66AA-2AA303B48C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00073A3-D109-CBCC-88DA-B3689760E43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D2467D-5744-46CD-4195-D8394E56510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84EE88-042C-F406-547D-29ADC38618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36394F-F285-AF31-1CD1-B6C116BCA8C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0FC03BB7-FEC3-2035-BCF9-B39B28911D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AAD04C-637A-5830-C269-392DF62480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5921" y="2391903"/>
            <a:ext cx="8072158" cy="3115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42795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E69C0-4719-CB10-6743-77838ED10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8FE3F33-4604-3555-7947-B3C774A84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685BD99-7D5F-BCD4-7FCF-E040631223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6D851C-0096-F5B6-0CE4-BA3E05FE26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F6B422E-B3FF-A951-BAE6-F35D7C78DB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CAE5B3-AF84-DB17-1EFF-CDF416D310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D14F804-B068-C8E9-209E-93AF29132F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52C474-C3B3-EA4D-BA8F-6A809CC21DA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8E5F0C-06C2-C6F0-8B68-72B50DDF691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984F75-2332-B98B-7C76-A1A97945667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90B788B9-A5DC-7287-19DE-F229407DB6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1963557-B660-C143-45D4-CE7109DC23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5921" y="2321772"/>
            <a:ext cx="8072158" cy="311569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148F1CE-4C12-7E5E-8E10-3A3B44D61D98}"/>
              </a:ext>
            </a:extLst>
          </p:cNvPr>
          <p:cNvSpPr txBox="1"/>
          <p:nvPr/>
        </p:nvSpPr>
        <p:spPr>
          <a:xfrm>
            <a:off x="7050505" y="3100938"/>
            <a:ext cx="1324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لْمُمَثِّلاتُ. </a:t>
            </a:r>
            <a:endParaRPr kumimoji="0" lang="fr-FR" sz="2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3B87F96-A489-17CE-2EC9-EEE4BBEB232E}"/>
              </a:ext>
            </a:extLst>
          </p:cNvPr>
          <p:cNvSpPr txBox="1"/>
          <p:nvPr/>
        </p:nvSpPr>
        <p:spPr>
          <a:xfrm>
            <a:off x="1840836" y="3970100"/>
            <a:ext cx="6547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ظهَرَ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ﭐلْمُمَثّلونَ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وَﭐلْمُمَثِّلاتُ</a:t>
            </a:r>
            <a:r>
              <a:rPr lang="ar-MA" sz="36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خَشَبَةِ ﭐلْمَسْرَحِ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فَرحينَ.</a:t>
            </a:r>
            <a:endParaRPr kumimoji="0" lang="fr-FR" sz="2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4113090-2138-DD33-CD93-D608BBC790FA}"/>
              </a:ext>
            </a:extLst>
          </p:cNvPr>
          <p:cNvSpPr txBox="1"/>
          <p:nvPr/>
        </p:nvSpPr>
        <p:spPr>
          <a:xfrm>
            <a:off x="1869871" y="4878488"/>
            <a:ext cx="6547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تَغْمُرُ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ﭐلْأَضْواءُ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ﭐلْقاعَةَ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كَـﭐلشَّمْسِ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مُنْتَصَفِ ﭐلنَّهارِ.</a:t>
            </a:r>
            <a:endParaRPr kumimoji="0" lang="fr-FR" sz="2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12537536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DEF58-23F9-CD68-6F54-5AFE76EF1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0B843E5-B610-79E4-86EB-CCDCB095C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لنا جوابه عن السؤال السادس.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3E65B19-2FB6-A21E-29C0-F03AF4FD9C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55C7519-C728-7951-2F00-7BB2BD4DA0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012C2B-A58A-0804-0B92-0999410F76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25E9D8-0920-814D-CE42-0948BB72BC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8685E66-F1B1-7BB0-C00F-6F207BCFBE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A3310B-0217-8EA3-630A-980D46AB64B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B06B33-8260-2B7F-4908-7015F122090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362331-A7D4-C47C-7F94-0CAC1E561A65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8AB90634-C91A-D93A-ADDA-EB42C16249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5B8DF4E-6223-422D-1769-9CA29304DE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0253" y="2526631"/>
            <a:ext cx="8368743" cy="188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05433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CBC25-41B0-B25F-5ABF-953F86E71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23838AD-9B06-DADC-D951-EFDBF8C2F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BFFB9C-2C72-6C1C-F759-A7ED9978EB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3ADEF35-8B4E-3DC5-E69F-3BEE1289D2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062178-EFDD-36BE-4E9F-B40B0EEA737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0621791-E689-88DD-B5A7-6CFBA81B43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F21ACAC-F409-BBB3-8E68-3FF9FCE247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FAA759-B093-26A0-86C0-4700046FC30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BD99ED-775E-9CA7-9BFC-D8E9103F271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4C4DFA3-1BBE-4334-4324-49FCC57D696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4590E9D-3F80-4DE2-ED3F-327E5039DD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6FBCFAA6-6D08-91F4-61D3-7A7FE1628E09}"/>
              </a:ext>
            </a:extLst>
          </p:cNvPr>
          <p:cNvSpPr txBox="1"/>
          <p:nvPr/>
        </p:nvSpPr>
        <p:spPr>
          <a:xfrm>
            <a:off x="348473" y="2399988"/>
            <a:ext cx="830112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اَلْمُتَفَرِّجُونَ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اِسْمُ ظلَّ مَرْفوعٌ وعَلامَةُ رفعِهِ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ﭐلْواوُ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لأنَّهُ جَمْعُ مذكّرٍ سالمٌ.</a:t>
            </a:r>
          </a:p>
          <a:p>
            <a:pPr algn="r" rtl="1"/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مَصْدَرٌ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خَبرُ إِنَّ مرفوعٌ وَعَلامةُ رفْعِهِ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ﭐلضَّمَّةُ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ﭐلظّاهِرَةُ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اَلتَّصْفيقاتُ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فاعلٌِ مَرْفوعٌ، وَعَلامَةُ رَفْعِه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ﭐلضَّمَّةُ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ﭐلظّاهِرَةُ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4577825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FCDF6-2ED2-9104-CA16-14A9EBFB2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73208CC-A941-B9A2-A8DD-3124511D8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لنا جوابه عن السؤال السابع.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DD45AB-A6A0-0F86-18A2-EA97C515BB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357AB8-200C-8EDA-334B-F9A23C2639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2C07D1-0584-7EB9-3239-C0170C28B8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57C6B18-78C1-E334-9AAB-897030FF8F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8D381B0-EE34-EEA5-F1A4-4CD08B1264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0627CB-9CB5-81CE-E675-0EB9BCDAF5C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209844-4754-F9FA-6165-2776D35A59C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255984-68D7-AB97-D93A-92255506BB9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B43F8C60-9AE1-13CC-D41C-0500F36FC5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E4B7E15-F4E0-B909-5446-355CD20351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635" y="2815389"/>
            <a:ext cx="8101777" cy="173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22525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2F28D-569A-2F1E-832A-DCB7B5D2B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E96FAEE-A7C3-0D5E-F55D-497F83B4F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D5183C3-351F-C03B-6744-0E13140EC2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3CDA611-F889-183C-F380-0B1C79D413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0AB675-A7A8-DB17-B363-12647C63D4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DB7BBC6-80FB-A7EC-BE6C-E916471F84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4DD3420-739E-35D2-537A-14C136D943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EB0B17-5ADD-E3DF-E962-8B46184AB9B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B68BAD-BF18-93D7-F2AA-899E2E24C8C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7FC3EA-6622-1627-62CE-59F75E4F219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6E49EB7F-7C8E-4E3E-4E6D-CB4CD2186A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F55BA11-8A69-DFD9-C95A-2CB8B5D601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635" y="2815389"/>
            <a:ext cx="8101777" cy="173254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6020DC6-7C12-5088-71B4-54E9040D4913}"/>
              </a:ext>
            </a:extLst>
          </p:cNvPr>
          <p:cNvSpPr txBox="1"/>
          <p:nvPr/>
        </p:nvSpPr>
        <p:spPr>
          <a:xfrm>
            <a:off x="1494331" y="3703456"/>
            <a:ext cx="62669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ظَلَّتِ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ﭐلْمُتَفَرِّجاتُ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مُنْتَظِراتٍ وَهُنَّ جالِساتٌ.</a:t>
            </a:r>
            <a:endParaRPr lang="fr-FR" sz="4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9220858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A74A6-1A04-328C-AE89-50265BA93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D0BCCA4-EB92-738B-97C7-65857FDF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الان. انجزوا النشاط الأخير.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AA93BC-6EFC-0D60-2676-B2B5165C4D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7513557-A18B-04FE-6889-37CDD23D86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A83C7E6-5D52-699B-BF5A-94D2CB5BBB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E96B243-5443-4B65-C646-52A4EEB5BD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3522977-9E5F-60B4-4C84-71B6D1CBB5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D9F237-D066-EAC7-C41A-9AA8E5AB8B7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0556E5-BFB3-FCB3-7245-BB050066856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FB3F44-8501-073F-4BD5-1835042296A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87D42BD-684B-5E20-66FB-10E88F473D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AD4A23E-7AEC-BC35-0F2A-D81EA606E1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373" y="1880024"/>
            <a:ext cx="7849890" cy="454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1238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69A30-BF60-A1F7-D974-683F13D4E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A646528-863A-C2E2-61CC-4227D4179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0A7C4B-7C21-19DE-1072-219936EC89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7AAAF2-E897-ABCA-2C20-CAD5D52A4A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430E73F-2AF5-FB0F-42B2-1EAFEF3712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2D19D6-BDC9-C75F-0368-9714BA2C22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BA4511C-6B10-5640-3D0B-85D5926651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DA79A4-65A3-8E11-3A4A-84AEAFF5416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AD11A2-F186-6466-CE30-0A01EA82E11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5A9E0B-F973-F53D-9CD4-FE80A34ECA7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C023DCA4-FA1C-AAB9-2FAC-86EDFB36F7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6A0CF49-854D-D612-A0C1-E06E2EFF61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055" y="1880024"/>
            <a:ext cx="7849890" cy="454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93587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2CDAD-4428-7CA9-2F97-EE164F8B7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9AF37CF-F3A0-433A-6C4D-C42A89B18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انتداب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بعض المتعلمين ل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قراءة أجوبتهم.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E53D7BB-AC6C-4AF7-3937-D76C0EF321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BEDCF24-93F8-D964-0D26-4EA5C003C0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30CC63D-CB1E-4C6C-CB2A-78E7D5F2BD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886A0B7-57DC-1ABA-95C4-EA7285697A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9FAFEBA-3052-1A17-E74C-28649F70441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1D0425-68C3-9C95-EC82-77E2F2A82C5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F7907FD-1DDB-7DA5-9149-A70BDE227A6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268896-0B81-340B-4E5F-E81481875710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68613BB2-0732-6174-0772-AB1E5A0CCC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EEAACB3-FDFB-9136-6F96-3ACF19B83A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055" y="1880024"/>
            <a:ext cx="7849890" cy="454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68038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B66ED-69A7-4BEF-BEF3-D50502B23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5D8E5B4-B4D5-4282-FF11-3D4137A5A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انتداب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بعض المتعلمين ل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قراءة أجوبتهم.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2BD1A1-BEB0-058F-49EA-646D757E7B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0DFAB0-89CE-5ACF-2C6C-BE5F73C492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FC5E2B-6208-6AA1-B7A5-E13B6EE4E0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4327FC0-8CC7-6F2D-7828-2B88A2C7BA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21006C-5D0E-3AFF-B81A-7A242D40403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B18126-B5DB-6C59-F097-E75E328F113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C447C6-4DA1-67B7-4D5A-D16772EC15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9DB4FD-3FBB-9CB7-6885-99EF03A6E0D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5AB00C01-347E-9E36-564C-D24408C138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ECED529-7245-B162-850A-CFD600D2C8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055" y="1880024"/>
            <a:ext cx="7849890" cy="454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75026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– القراءة الاثرائية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9000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الفنون تتحاور – الحصة 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الحصة 3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C29E67-571F-D711-0DE7-6260A08393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78" y="1532399"/>
            <a:ext cx="540000" cy="62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5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7ACAF-A68C-4C03-DF04-C9211C511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4319FB4-DF06-0E23-9F31-47A24DE65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خلال هذه الحصة التدرب على مسرحية " الفنون تتحاور"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1FC96C-5225-A586-CE19-E8C100F905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218F91-16A4-8551-EB87-3B790C635A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8342D9-EE81-F25D-5841-F338DA7FEB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1E5396-2AA7-46B9-500D-4B739C7046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63E2E30-72A2-E844-7BC6-D1457F1F02B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0C99C2-D9E2-0727-80AA-5200934B9F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BA1C81-A5BD-46F4-2E74-7C2BE3751F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F6926D-BFDE-B878-97D5-43274511096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757DB0B5-40DA-5904-2710-BEAC17574F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2EF383-6021-31E9-92A2-90BEEFB7AB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59214" y="1394271"/>
            <a:ext cx="3669024" cy="524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8658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321BF-D3B1-C4E9-DEEA-D4F137D1C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FB72827-BA54-79E4-A5C2-388BB2CD7D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C6512E-710E-5151-6869-BE647470B1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807C46-971D-7141-97C1-097B8BC763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54CB1D-394F-98DD-DEE6-23F19E064B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9D8D5DA-0640-4654-C02C-0AF7F708C8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3FA71D-973F-FD42-B1F3-CD49C534513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184C5E-19EC-AE5C-F271-F88D1B2345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F1BBC0-006A-22A6-F4F5-E2D1BAD5074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7">
            <a:extLst>
              <a:ext uri="{FF2B5EF4-FFF2-40B4-BE49-F238E27FC236}">
                <a16:creationId xmlns:a16="http://schemas.microsoft.com/office/drawing/2014/main" id="{714B3821-5C5A-F26B-71C2-6CA7E61415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3" name="Titre 22">
            <a:extLst>
              <a:ext uri="{FF2B5EF4-FFF2-40B4-BE49-F238E27FC236}">
                <a16:creationId xmlns:a16="http://schemas.microsoft.com/office/drawing/2014/main" id="{CD7CD97D-3D19-FBE4-CF17-DAB29726F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يذكرنا بشخصيات المسرحية ؟</a:t>
            </a:r>
            <a:endParaRPr lang="fr-MA" sz="20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2147C3BE-A555-E303-BC62-B9C17DBC79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59214" y="1394271"/>
            <a:ext cx="3669024" cy="524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6315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4DB73-0163-F627-30B9-8043E348C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DD8D0BC-1F37-89AD-E018-FDD40352F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الشخصية التي سيلعبها كل منكم؟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CF04F1-286F-9EF3-FB99-F46C203126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DD9F8B-34AB-B640-C9D6-3314B94461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628E51-7A6F-76EF-F23E-187790CD3A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7FAA87F-6D49-84AA-CCDB-8CA560159B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1DF65A7-8A51-DE9D-EB3C-E7B9978BEA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359A77-20CC-7D03-8488-94D17222EE2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0F6DE1-4019-4FDC-8BAD-267C767ABC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27C226-6030-F6B8-1E5C-647B69B6F8B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7">
            <a:extLst>
              <a:ext uri="{FF2B5EF4-FFF2-40B4-BE49-F238E27FC236}">
                <a16:creationId xmlns:a16="http://schemas.microsoft.com/office/drawing/2014/main" id="{7B21D1CB-090F-97A7-19A0-86E86CB6EF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24EDA66-4AF1-082B-64E8-34EDB0636387}"/>
              </a:ext>
            </a:extLst>
          </p:cNvPr>
          <p:cNvSpPr txBox="1"/>
          <p:nvPr/>
        </p:nvSpPr>
        <p:spPr>
          <a:xfrm>
            <a:off x="4358806" y="1368000"/>
            <a:ext cx="3382726" cy="5242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اَلْموسيقى</a:t>
            </a:r>
            <a:endParaRPr kumimoji="0" lang="fr-MA" sz="3600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اَلرَّسْمُ</a:t>
            </a:r>
            <a:r>
              <a:rPr kumimoji="0" lang="ar-S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fr-MA" sz="3600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اَلْمَسْرَحُ</a:t>
            </a:r>
            <a:endParaRPr kumimoji="0" lang="fr-MA" sz="3600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اَلشِّعْرُ</a:t>
            </a:r>
            <a:endParaRPr kumimoji="0" lang="fr-MA" sz="3600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اَلْخَطُّ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ٱلْعَرَبِيُّ</a:t>
            </a:r>
            <a:endParaRPr kumimoji="0" lang="fr-MA" sz="3600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اَلرَّقْصُ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ٱلشَّعْبِيُّ</a:t>
            </a:r>
            <a:endParaRPr kumimoji="0" lang="fr-MA" sz="3600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صانِعُ ٱلْفَخّارِ</a:t>
            </a:r>
            <a:endParaRPr kumimoji="0" lang="fr-MA" sz="3600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مُقَدِّمُ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Microsoft Uighur" panose="02000000000000000000" pitchFamily="2" charset="-78"/>
              </a:rPr>
              <a:t>ٱلْمَسْرَحِيَّةِ</a:t>
            </a:r>
            <a:endParaRPr kumimoji="0" lang="fr-MA" sz="3600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C9A5F97-CE72-5830-E23F-CC8F06E11E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6532" y="1362734"/>
            <a:ext cx="3669024" cy="524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34865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3B710-E63A-1F4D-2EFA-2C32DCEB4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9CC3AA6-BB7F-AC93-3BB5-4F856454F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بأحداث المشهد الأول  : التعارف؟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89FAEF-E8B9-266E-5655-069657C35B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09802A-1C8B-0766-9F75-F93BC3D0D0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8C6570-7AAB-1B91-EE7C-346AD1DD32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2D58BA-7F0F-3E22-0AF9-813B6BD39A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965533E-D8DA-9E9D-2B7E-2C9A40D9E3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5F45AE-ECDF-E106-83F8-B6195AEC14C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AF9B7C-B7C9-98F0-2066-B99529C89A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59FFB5-3C8E-F401-8C2C-2A131D87C7F7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6E9D575C-E515-8E16-85DE-7D9E300268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F1E6DD3-618C-3136-7477-94B14FFEBA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8675" y="1524165"/>
            <a:ext cx="3555269" cy="508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84209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15AD5-8729-DC16-107B-8444F5EA9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8355EFB-1820-E2F8-61D5-ACA210BE7A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7232E65-7D55-2A30-914D-C416215C38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0DFB653-690C-8324-290B-720530CB1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D1CBEF-5515-8797-FBA2-DD6124ACDD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0947DC1-F995-F5B0-68B0-CF368380588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8EA24D-8DA9-5211-8183-524AED00ED5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8D06DB-A4A8-81F2-5E1E-5AE2B2CD782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23D0CC-B683-3A2B-B6D6-AD2E2C8CEC14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C437917C-58A8-CF51-571E-8365E77AA4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Titre 13">
            <a:extLst>
              <a:ext uri="{FF2B5EF4-FFF2-40B4-BE49-F238E27FC236}">
                <a16:creationId xmlns:a16="http://schemas.microsoft.com/office/drawing/2014/main" id="{FD487F66-9141-5679-E61C-17D9C1DD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سنتدرب اليوم على المشهد الثاني و الثالث . ستقوم كل مجموعة إلى السبورة للعب الأدوار.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3D494CE-AE7A-C539-40F1-FFCA1BDCA361}"/>
              </a:ext>
            </a:extLst>
          </p:cNvPr>
          <p:cNvGrpSpPr/>
          <p:nvPr/>
        </p:nvGrpSpPr>
        <p:grpSpPr>
          <a:xfrm>
            <a:off x="495816" y="1541106"/>
            <a:ext cx="7276945" cy="5081807"/>
            <a:chOff x="495816" y="1541106"/>
            <a:chExt cx="7276945" cy="508180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54E3EF1-0A6B-94F3-29CA-C842C8DF9F4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157275" y="1541106"/>
              <a:ext cx="3615486" cy="508180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3E238759-C458-1CC1-688D-62FE991F6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95816" y="1541106"/>
              <a:ext cx="3601111" cy="50458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50296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A5065-78D3-D9A3-91BC-19DDC1AEA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C26B642-A449-D85B-9D5E-FA9BF1973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بيوتكم تدربوا على أدواركم في المشهد الأخير. كل منكم يحفظ حواره و يركز على الأداء الجميل و المعبر.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C4F9104-883F-D9AB-10B3-4CF8957741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D61717-4C6E-4110-DAF0-E6C30117A3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D665DBE-AE5F-D61C-43E9-53F8F209D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5D33A4-219E-75F2-763A-A0F89CC96B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A58B4ED-0DF7-08CC-600B-93050E41AC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553DC9-5B39-D7F0-DA49-5EFC50F096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047AAD-E97B-52ED-6874-3B4AA1BC22D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963A25-5C96-1BAD-CC1B-44BCA6B0175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42592B4B-F745-85F5-2772-CBA036F64E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1D3AAB3-08F6-E47F-289A-EA3680E799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53841" y="1476288"/>
            <a:ext cx="3496328" cy="494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57749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96" y="2743200"/>
            <a:ext cx="7542707" cy="24981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48532D9-994E-68F4-EFE1-BB90C48A129A}"/>
              </a:ext>
            </a:extLst>
          </p:cNvPr>
          <p:cNvSpPr txBox="1"/>
          <p:nvPr/>
        </p:nvSpPr>
        <p:spPr>
          <a:xfrm>
            <a:off x="2578720" y="3040837"/>
            <a:ext cx="475090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CD1E32-B90D-9F23-2CF6-D326B08922AD}"/>
              </a:ext>
            </a:extLst>
          </p:cNvPr>
          <p:cNvGrpSpPr/>
          <p:nvPr/>
        </p:nvGrpSpPr>
        <p:grpSpPr>
          <a:xfrm>
            <a:off x="552763" y="126524"/>
            <a:ext cx="7558419" cy="303157"/>
            <a:chOff x="552763" y="126524"/>
            <a:chExt cx="7558419" cy="303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61723C-711F-444C-8827-9168222DDBEE}"/>
                </a:ext>
              </a:extLst>
            </p:cNvPr>
            <p:cNvSpPr>
              <a:spLocks/>
            </p:cNvSpPr>
            <p:nvPr/>
          </p:nvSpPr>
          <p:spPr>
            <a:xfrm>
              <a:off x="55276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5AB42F0-5787-9DD4-941E-25F5CCE0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3113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C74EC2-667B-4EBB-8937-C7C8543F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768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ED5E5DF-4943-BCE9-EFEF-159F005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83309" y="136455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41237CE-11F0-AD69-2DA8-7E2D78A39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9439" y="12652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1A87B3-9A03-06F7-F1EB-189CAF501E2A}"/>
                </a:ext>
              </a:extLst>
            </p:cNvPr>
            <p:cNvSpPr>
              <a:spLocks/>
            </p:cNvSpPr>
            <p:nvPr/>
          </p:nvSpPr>
          <p:spPr>
            <a:xfrm>
              <a:off x="6573113" y="14168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CF211772-8209-8B71-363D-F38CE163DB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6AF5F6-D8E7-C229-1FF4-EF10C6A0406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</a:t>
            </a:r>
          </a:p>
        </p:txBody>
      </p:sp>
      <p:pic>
        <p:nvPicPr>
          <p:cNvPr id="15" name="Espace réservé pour une image  2">
            <a:extLst>
              <a:ext uri="{FF2B5EF4-FFF2-40B4-BE49-F238E27FC236}">
                <a16:creationId xmlns:a16="http://schemas.microsoft.com/office/drawing/2014/main" id="{007B8FE2-12AC-25F1-3378-E7DADC3BF0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E8E94-55AD-263E-48C3-ABC75656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715AF14-1EF2-15C2-E76B-FA03D66C7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pic>
        <p:nvPicPr>
          <p:cNvPr id="7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07E2D7E6-3EAF-0006-7B3B-1B980B35F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F55583-AF08-C2B5-6383-6599C8ED69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F0BDE9-0EC3-9916-A553-24DB8DE7509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EF8BCE8-EA6A-9762-D3D4-0D7C0FBBE3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230D68-39E9-FC1D-554B-FC0A054477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4A90079-1A78-288F-4002-5299F3E596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02F445-B0FE-347A-456A-D3964F0ED6A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B17518-65D9-092A-F4CA-7C3D3BED9D3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5F57C-4BE8-5214-94BE-2C1D92F2CE5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965166-E611-AD54-4B78-8BC9EC51B60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05F5E7-A446-A764-A157-6DDA0013F1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992" y="690243"/>
            <a:ext cx="847392" cy="84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17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18744</TotalTime>
  <Words>1157</Words>
  <Application>Microsoft Office PowerPoint</Application>
  <PresentationFormat>Affichage à l'écran (4:3)</PresentationFormat>
  <Paragraphs>288</Paragraphs>
  <Slides>49</Slides>
  <Notes>0</Notes>
  <HiddenSlides>0</HiddenSlides>
  <MMClips>3</MMClips>
  <ScaleCrop>false</ScaleCrop>
  <HeadingPairs>
    <vt:vector size="8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49</vt:i4>
      </vt:variant>
    </vt:vector>
  </HeadingPairs>
  <TitlesOfParts>
    <vt:vector size="73" baseType="lpstr">
      <vt:lpstr>Microsoft Uighur</vt:lpstr>
      <vt:lpstr>Calibri</vt:lpstr>
      <vt:lpstr>Sakkal Majalla</vt:lpstr>
      <vt:lpstr>Dosis</vt:lpstr>
      <vt:lpstr>Dosis Medium</vt:lpstr>
      <vt:lpstr>Modern Love</vt:lpstr>
      <vt:lpstr>Calibri Light</vt:lpstr>
      <vt:lpstr>Dosis ExtraBold</vt:lpstr>
      <vt:lpstr>Aptos</vt:lpstr>
      <vt:lpstr>Arial</vt:lpstr>
      <vt:lpstr>Wingdings</vt:lpstr>
      <vt:lpstr>Dosis SemiBold</vt:lpstr>
      <vt:lpstr>3_Simple Light</vt:lpstr>
      <vt:lpstr>01- نشاط اعتيادي</vt:lpstr>
      <vt:lpstr>2_Thème Office</vt:lpstr>
      <vt:lpstr>3_Env-Enseignant</vt:lpstr>
      <vt:lpstr>3_Thème Office</vt:lpstr>
      <vt:lpstr>1_01- نشاط اعتيادي</vt:lpstr>
      <vt:lpstr>1_Env-Enseignant</vt:lpstr>
      <vt:lpstr>3_01- نشاط اعتيادي</vt:lpstr>
      <vt:lpstr>2_05- افتتاح الحصة</vt:lpstr>
      <vt:lpstr>2_01- نشاط اعتيادي</vt:lpstr>
      <vt:lpstr>2_05- اختتام الحصة</vt:lpstr>
      <vt:lpstr>think-cell Slide</vt:lpstr>
      <vt:lpstr>Présentation PowerPoint</vt:lpstr>
      <vt:lpstr>Présentation PowerPoint</vt:lpstr>
      <vt:lpstr>تنظيم حصص الأسبوع الثالث</vt:lpstr>
      <vt:lpstr>هيكلة حصة اليوم</vt:lpstr>
      <vt:lpstr>  افتتاح الحصة</vt:lpstr>
      <vt:lpstr>مرحبا بكم ، سنبدأ  حصة اللغة العربية.</vt:lpstr>
      <vt:lpstr>قبل أن نبدأ حصة اليوم سأذكركم بشروط الحصول على نجمة السلوك الجيد.  في كل حصة سيفوز ثلاثة منكم بالنجمة</vt:lpstr>
      <vt:lpstr>ضعوا اللوحة على الطاولة ، الكراسة والدفتر والمقلمة في القمطر</vt:lpstr>
      <vt:lpstr>خدوا كراساتكم. سأتحقق من درجة تحكمكم من مكتسبات الأسبوع.</vt:lpstr>
      <vt:lpstr>على ألواحكم أجيبوا عن الأسئلة التالية من خلال النص. سأسجل نسبة التحكم . السؤال 1</vt:lpstr>
      <vt:lpstr>السؤال الثاني.</vt:lpstr>
      <vt:lpstr>السؤال الثالث.  معكم دقيقة للإجابة. </vt:lpstr>
      <vt:lpstr>عند نهاية رائز التحقق</vt:lpstr>
      <vt:lpstr>مراجعة وتوليف </vt:lpstr>
      <vt:lpstr>خدوا كراساتكم . سننجز أنشطة المراجعة و التوليف الواردة على  الصفحتين 50 و 51</vt:lpstr>
      <vt:lpstr>اِقرؤوا النص التالي: « على خشبة المسرح" قراءة صامتة ؛لتتمكنوا من ضبط جمل بالشكل التام  و الإجابة عن أسئلة. </vt:lpstr>
      <vt:lpstr>النشاط الأول:  اضبطوا كلمات الفقرة بالشكل التام. تكتب الفقرة على السبورة.</vt:lpstr>
      <vt:lpstr>سأمر بين الصفوف لمساعدتكم</vt:lpstr>
      <vt:lpstr>من يصحح .</vt:lpstr>
      <vt:lpstr>صححوا أخطاءكم.</vt:lpstr>
      <vt:lpstr>نواصل : اِقرؤوا النص التالي: « على خشبة المسرح" قراءة صامتة ؛ بعد ذلك تجيبون عن أسئلة المعجم   و الفهم معكم 15 دقيقة للإنجاز.</vt:lpstr>
      <vt:lpstr>معكم مهلة للتفكير. سأمر بين الصفوف لتقديم المساعدة.</vt:lpstr>
      <vt:lpstr>نصحح الان. من يجيب عن أسئلة المعجم؟ هل أنتم متفقون؟</vt:lpstr>
      <vt:lpstr> إليكم نموذج للتصحيح . صححوا</vt:lpstr>
      <vt:lpstr>نواصل تصحيح أسئلة الفهم  من يقرأ جوابه؟ هل أنتم متفقون؟ أين ورد الجواب في النص؟</vt:lpstr>
      <vt:lpstr>إليكم نموذجا للتصحيح . صححوا</vt:lpstr>
      <vt:lpstr>دائما على كراساتكم الصفحة 51.  أنجزوا الأنشطة التالية</vt:lpstr>
      <vt:lpstr>سأمر بيم الصفوف لمساعدتكم.</vt:lpstr>
      <vt:lpstr>من يقدم لنا جوابه عن السؤال الخامس.</vt:lpstr>
      <vt:lpstr>صححوا.</vt:lpstr>
      <vt:lpstr>من يقدم لنا جوابه عن السؤال السادس.</vt:lpstr>
      <vt:lpstr>صححوا.</vt:lpstr>
      <vt:lpstr>من يقدم لنا جوابه عن السؤال السابع.</vt:lpstr>
      <vt:lpstr>صححوا.</vt:lpstr>
      <vt:lpstr>الان. انجزوا النشاط الأخير.</vt:lpstr>
      <vt:lpstr>سأمر بين الصفوف لمساعدتكم.</vt:lpstr>
      <vt:lpstr>يتم انتداب بعض المتعلمين لقراءة أجوبتهم.</vt:lpstr>
      <vt:lpstr>يتم انتداب بعض المتعلمين لقراءة أجوبتهم.</vt:lpstr>
      <vt:lpstr>ورشة القراءة – القراءة الاثرائية</vt:lpstr>
      <vt:lpstr>سنواصل خلال هذه الحصة التدرب على مسرحية " الفنون تتحاور"</vt:lpstr>
      <vt:lpstr>من منكم يذكرنا بشخصيات المسرحية ؟</vt:lpstr>
      <vt:lpstr> ما الشخصية التي سيلعبها كل منكم؟ </vt:lpstr>
      <vt:lpstr>من يذكرنا بأحداث المشهد الأول  : التعارف؟</vt:lpstr>
      <vt:lpstr>سنتدرب اليوم على المشهد الثاني و الثالث . ستقوم كل مجموعة إلى السبورة للعب الأدوار.</vt:lpstr>
      <vt:lpstr>في بيوتكم تدربوا على أدواركم في المشهد الأخير. كل منكم يحفظ حواره و يركز على الأداء الجميل و المعبر.</vt:lpstr>
      <vt:lpstr>Présentation PowerPoint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165</cp:revision>
  <dcterms:created xsi:type="dcterms:W3CDTF">2023-09-20T21:35:22Z</dcterms:created>
  <dcterms:modified xsi:type="dcterms:W3CDTF">2026-02-15T18:36:34Z</dcterms:modified>
</cp:coreProperties>
</file>