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4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6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7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9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10.xml" ContentType="application/vnd.openxmlformats-officedocument.theme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2" r:id="rId1"/>
    <p:sldMasterId id="2147483725" r:id="rId2"/>
    <p:sldMasterId id="2147483748" r:id="rId3"/>
    <p:sldMasterId id="2147483771" r:id="rId4"/>
    <p:sldMasterId id="2147483786" r:id="rId5"/>
    <p:sldMasterId id="2147483799" r:id="rId6"/>
    <p:sldMasterId id="2147483824" r:id="rId7"/>
    <p:sldMasterId id="2147483839" r:id="rId8"/>
    <p:sldMasterId id="2147483863" r:id="rId9"/>
    <p:sldMasterId id="2147483886" r:id="rId10"/>
    <p:sldMasterId id="2147483910" r:id="rId11"/>
  </p:sldMasterIdLst>
  <p:notesMasterIdLst>
    <p:notesMasterId r:id="rId54"/>
  </p:notesMasterIdLst>
  <p:sldIdLst>
    <p:sldId id="2147482746" r:id="rId12"/>
    <p:sldId id="2147482604" r:id="rId13"/>
    <p:sldId id="2147482728" r:id="rId14"/>
    <p:sldId id="2147482697" r:id="rId15"/>
    <p:sldId id="2147482705" r:id="rId16"/>
    <p:sldId id="2147482706" r:id="rId17"/>
    <p:sldId id="2147482472" r:id="rId18"/>
    <p:sldId id="2147482725" r:id="rId19"/>
    <p:sldId id="2147482473" r:id="rId20"/>
    <p:sldId id="2134807209" r:id="rId21"/>
    <p:sldId id="2134807211" r:id="rId22"/>
    <p:sldId id="2134807213" r:id="rId23"/>
    <p:sldId id="2134807214" r:id="rId24"/>
    <p:sldId id="2147482708" r:id="rId25"/>
    <p:sldId id="2134806766" r:id="rId26"/>
    <p:sldId id="2147482518" r:id="rId27"/>
    <p:sldId id="2147482519" r:id="rId28"/>
    <p:sldId id="2147482520" r:id="rId29"/>
    <p:sldId id="2147482521" r:id="rId30"/>
    <p:sldId id="2147482522" r:id="rId31"/>
    <p:sldId id="2147482747" r:id="rId32"/>
    <p:sldId id="2147482748" r:id="rId33"/>
    <p:sldId id="2147482753" r:id="rId34"/>
    <p:sldId id="2147482754" r:id="rId35"/>
    <p:sldId id="2147482525" r:id="rId36"/>
    <p:sldId id="2147482526" r:id="rId37"/>
    <p:sldId id="2147482729" r:id="rId38"/>
    <p:sldId id="2147482527" r:id="rId39"/>
    <p:sldId id="2147482730" r:id="rId40"/>
    <p:sldId id="2147482755" r:id="rId41"/>
    <p:sldId id="2147482712" r:id="rId42"/>
    <p:sldId id="2147482542" r:id="rId43"/>
    <p:sldId id="2147482735" r:id="rId44"/>
    <p:sldId id="2147482756" r:id="rId45"/>
    <p:sldId id="2147482736" r:id="rId46"/>
    <p:sldId id="2147482739" r:id="rId47"/>
    <p:sldId id="2147482740" r:id="rId48"/>
    <p:sldId id="2147482758" r:id="rId49"/>
    <p:sldId id="2147482715" r:id="rId50"/>
    <p:sldId id="2147482726" r:id="rId51"/>
    <p:sldId id="2147482502" r:id="rId52"/>
    <p:sldId id="2147482634" r:id="rId53"/>
  </p:sldIdLst>
  <p:sldSz cx="9144000" cy="6858000" type="screen4x3"/>
  <p:notesSz cx="6858000" cy="9144000"/>
  <p:embeddedFontLst>
    <p:embeddedFont>
      <p:font typeface="Dosis" pitchFamily="2" charset="0"/>
      <p:regular r:id="rId55"/>
      <p:bold r:id="rId56"/>
    </p:embeddedFont>
    <p:embeddedFont>
      <p:font typeface="Dosis ExtraBold" pitchFamily="2" charset="0"/>
      <p:bold r:id="rId57"/>
    </p:embeddedFont>
    <p:embeddedFont>
      <p:font typeface="Dosis Medium" pitchFamily="2" charset="0"/>
      <p:regular r:id="rId58"/>
    </p:embeddedFont>
    <p:embeddedFont>
      <p:font typeface="Dosis SemiBold" pitchFamily="2" charset="0"/>
      <p:bold r:id="rId59"/>
    </p:embeddedFont>
    <p:embeddedFont>
      <p:font typeface="Microsoft Uighur" panose="02000000000000000000" pitchFamily="2" charset="-78"/>
      <p:regular r:id="rId60"/>
      <p:bold r:id="rId61"/>
    </p:embeddedFont>
    <p:embeddedFont>
      <p:font typeface="Modern Love" panose="04090805081005020601" pitchFamily="82" charset="0"/>
      <p:regular r:id="rId6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F5F9FA"/>
    <a:srgbClr val="D6E9EA"/>
    <a:srgbClr val="1E3F48"/>
    <a:srgbClr val="0097B2"/>
    <a:srgbClr val="106585"/>
    <a:srgbClr val="00729A"/>
    <a:srgbClr val="70B1B6"/>
    <a:srgbClr val="7FB9BE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 snapToGrid="0">
      <p:cViewPr varScale="1">
        <p:scale>
          <a:sx n="70" d="100"/>
          <a:sy n="70" d="100"/>
        </p:scale>
        <p:origin x="119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font" Target="fonts/font1.fntdata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font" Target="fonts/font4.fntdata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7.fntdata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font" Target="fonts/font2.fntdata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5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font" Target="fonts/font3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6.fntdata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453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4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4.png"/></Relationships>
</file>

<file path=ppt/slideLayouts/_rels/slideLayout1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4.png"/></Relationships>
</file>

<file path=ppt/slideLayouts/_rels/slideLayout2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275526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45763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031206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79362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22172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805204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376462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7611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551285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0040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9278802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34938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9343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19382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347570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543932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67394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10624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63939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0048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72071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616541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266099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5952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88448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3822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0037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42523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289865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9579468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06137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954458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703587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9851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132157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15380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6025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47331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15968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43699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2451447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201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237532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405118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654299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38666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55972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18261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0852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4531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15191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207009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23729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38190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03492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075235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26435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0196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572477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522920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309423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548947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509664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034262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0845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91894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6572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76876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21984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76784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6207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18801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5683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20357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2990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55370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380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031399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45651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0958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70764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51981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6094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81488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48947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85035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60809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406265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56322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38949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52588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70493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66024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772157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1360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623261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298369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2159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022646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92509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896983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2396796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49233665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9594443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6705044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5577027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4383989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139459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059286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903813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949687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46648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470687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230083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80179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1545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417914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872348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983339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527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16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0710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8037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208652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0550551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6831229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83403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22530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64018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718680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611800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330508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40172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13842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076398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0009032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38397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2247087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83181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8113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65620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7969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9812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74758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82579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73859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45941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97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30226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3275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95750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1213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15227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530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84432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67491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19674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94857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87871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666073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0235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9279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952812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027169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217310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64377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17650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20505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97694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19131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34997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85823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057036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879145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42613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73403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49235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94828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232912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797901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14086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11968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298651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07214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12644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0108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1475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7801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739777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03964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83058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80872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04233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80327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2751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384315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566466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63831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74402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58072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98336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85820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58380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2706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93463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19541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0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165177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456940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53089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02994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953670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69692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9140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57609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3004884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2633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63800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437276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57858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468304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132354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18788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8230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42959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184608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61359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65112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6" Type="http://schemas.openxmlformats.org/officeDocument/2006/relationships/image" Target="../media/image5.jpg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26" Type="http://schemas.openxmlformats.org/officeDocument/2006/relationships/image" Target="../media/image1.bin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theme" Target="../theme/theme8.xml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18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62.xml"/><Relationship Id="rId21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slideLayout" Target="../slideLayouts/slideLayout176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20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23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69.xml"/><Relationship Id="rId19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Relationship Id="rId22" Type="http://schemas.openxmlformats.org/officeDocument/2006/relationships/slideLayout" Target="../slideLayouts/slideLayout18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3.xml"/><Relationship Id="rId13" Type="http://schemas.openxmlformats.org/officeDocument/2006/relationships/slideLayout" Target="../slideLayouts/slideLayout218.xml"/><Relationship Id="rId18" Type="http://schemas.openxmlformats.org/officeDocument/2006/relationships/slideLayout" Target="../slideLayouts/slideLayout223.xml"/><Relationship Id="rId3" Type="http://schemas.openxmlformats.org/officeDocument/2006/relationships/slideLayout" Target="../slideLayouts/slideLayout208.xml"/><Relationship Id="rId21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12.xml"/><Relationship Id="rId12" Type="http://schemas.openxmlformats.org/officeDocument/2006/relationships/slideLayout" Target="../slideLayouts/slideLayout217.xml"/><Relationship Id="rId17" Type="http://schemas.openxmlformats.org/officeDocument/2006/relationships/slideLayout" Target="../slideLayouts/slideLayout222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207.xml"/><Relationship Id="rId16" Type="http://schemas.openxmlformats.org/officeDocument/2006/relationships/slideLayout" Target="../slideLayouts/slideLayout221.xml"/><Relationship Id="rId20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11.xml"/><Relationship Id="rId11" Type="http://schemas.openxmlformats.org/officeDocument/2006/relationships/slideLayout" Target="../slideLayouts/slideLayout21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10.xml"/><Relationship Id="rId15" Type="http://schemas.openxmlformats.org/officeDocument/2006/relationships/slideLayout" Target="../slideLayouts/slideLayout220.xml"/><Relationship Id="rId23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15.xml"/><Relationship Id="rId19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4.xml"/><Relationship Id="rId14" Type="http://schemas.openxmlformats.org/officeDocument/2006/relationships/slideLayout" Target="../slideLayouts/slideLayout219.xml"/><Relationship Id="rId22" Type="http://schemas.openxmlformats.org/officeDocument/2006/relationships/slideLayout" Target="../slideLayouts/slideLayout2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80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035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  <p:sldLayoutId id="2147483743" r:id="rId18"/>
    <p:sldLayoutId id="2147483744" r:id="rId19"/>
    <p:sldLayoutId id="2147483745" r:id="rId20"/>
    <p:sldLayoutId id="2147483746" r:id="rId21"/>
    <p:sldLayoutId id="214748374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7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7906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936" r:id="rId13"/>
    <p:sldLayoutId id="2147483784" r:id="rId14"/>
    <p:sldLayoutId id="2147483933" r:id="rId15"/>
    <p:sldLayoutId id="214748378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00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939" r:id="rId13"/>
    <p:sldLayoutId id="2147483938" r:id="rId14"/>
    <p:sldLayoutId id="214748393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7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  <p:sldLayoutId id="2147483820" r:id="rId21"/>
    <p:sldLayoutId id="2147483821" r:id="rId22"/>
    <p:sldLayoutId id="2147483822" r:id="rId23"/>
    <p:sldLayoutId id="214748382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62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72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862" r:id="rId23"/>
    <p:sldLayoutId id="214748394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38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941" r:id="rId21"/>
    <p:sldLayoutId id="2147483884" r:id="rId22"/>
    <p:sldLayoutId id="214748388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44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89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  <p:sldLayoutId id="2147483927" r:id="rId17"/>
    <p:sldLayoutId id="2147483928" r:id="rId18"/>
    <p:sldLayoutId id="2147483929" r:id="rId19"/>
    <p:sldLayoutId id="2147483930" r:id="rId20"/>
    <p:sldLayoutId id="2147483937" r:id="rId21"/>
    <p:sldLayoutId id="2147483931" r:id="rId22"/>
    <p:sldLayoutId id="214748393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jp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1.png"/><Relationship Id="rId7" Type="http://schemas.openxmlformats.org/officeDocument/2006/relationships/image" Target="../media/image25.png"/><Relationship Id="rId12" Type="http://schemas.openxmlformats.org/officeDocument/2006/relationships/image" Target="../media/image4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25.xml"/><Relationship Id="rId6" Type="http://schemas.openxmlformats.org/officeDocument/2006/relationships/image" Target="../media/image27.png"/><Relationship Id="rId11" Type="http://schemas.openxmlformats.org/officeDocument/2006/relationships/image" Target="../media/image46.png"/><Relationship Id="rId5" Type="http://schemas.openxmlformats.org/officeDocument/2006/relationships/image" Target="../media/image34.png"/><Relationship Id="rId10" Type="http://schemas.openxmlformats.org/officeDocument/2006/relationships/image" Target="../media/image45.png"/><Relationship Id="rId4" Type="http://schemas.openxmlformats.org/officeDocument/2006/relationships/image" Target="../media/image42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32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6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6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6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6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6.png"/><Relationship Id="rId7" Type="http://schemas.openxmlformats.org/officeDocument/2006/relationships/image" Target="../media/image6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12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6.png"/><Relationship Id="rId7" Type="http://schemas.openxmlformats.org/officeDocument/2006/relationships/image" Target="../media/image6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207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openxmlformats.org/officeDocument/2006/relationships/image" Target="../media/image51.png"/><Relationship Id="rId9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23.gif"/><Relationship Id="rId4" Type="http://schemas.openxmlformats.org/officeDocument/2006/relationships/image" Target="../media/image34.png"/><Relationship Id="rId9" Type="http://schemas.openxmlformats.org/officeDocument/2006/relationships/image" Target="../media/image6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E2A30E7-24DE-1F25-DD22-50C3C39DFC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" b="3793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27FCDC0-2C1A-F4CD-500A-8F2487383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268" y="3334494"/>
            <a:ext cx="2322473" cy="88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613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الثالث</a:t>
            </a:r>
            <a:endParaRPr lang="f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.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3 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.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ما بعد القراءة : تقويم المقروء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 : إنتاج كتابي الحصة 2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5 -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76238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يومياتي في الكتابة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 المسرح أبو الفنون –  تركيب وتقويم المقروء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892323" y="3380220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القراءة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الحصة 4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نص إخباري - الحصة 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 – الإنتاج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الكتابي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16526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3138671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فقرة بسيطة اعتمادا على أسئلة موجهة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4029452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نص مقروء؛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688406-B6D5-3294-EAF9-8A364E4EC6FD}"/>
              </a:ext>
            </a:extLst>
          </p:cNvPr>
          <p:cNvGrpSpPr/>
          <p:nvPr/>
        </p:nvGrpSpPr>
        <p:grpSpPr>
          <a:xfrm>
            <a:off x="1224000" y="4920233"/>
            <a:ext cx="6696000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C59D9D4-F179-EC7F-D86A-CC7F59E9A72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441C4DF-9238-0085-0874-C9D1C437C9A0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نص إخباري بالاستعانة بعناصر مقترحة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dirty="0">
                <a:cs typeface="Microsoft Uighur" panose="02000000000000000000" pitchFamily="2" charset="-78"/>
              </a:rPr>
              <a:t>يومياتي في الكتابة.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10">
            <a:extLst>
              <a:ext uri="{FF2B5EF4-FFF2-40B4-BE49-F238E27FC236}">
                <a16:creationId xmlns:a16="http://schemas.microsoft.com/office/drawing/2014/main" id="{48113D8F-D016-309D-77E9-1203A7D98F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1B8FB2F-722E-865C-9816-3FD7A5BAC67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3DDE4D0-A554-B08E-D044-E14F4A8F5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1441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19670A-BE20-1C2D-8466-5880C5B28DEE}"/>
              </a:ext>
            </a:extLst>
          </p:cNvPr>
          <p:cNvSpPr>
            <a:spLocks/>
          </p:cNvSpPr>
          <p:nvPr/>
        </p:nvSpPr>
        <p:spPr>
          <a:xfrm>
            <a:off x="4447748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A6FC08-57CA-044B-65A7-C32AD16E112E}"/>
              </a:ext>
            </a:extLst>
          </p:cNvPr>
          <p:cNvSpPr>
            <a:spLocks/>
          </p:cNvSpPr>
          <p:nvPr/>
        </p:nvSpPr>
        <p:spPr>
          <a:xfrm>
            <a:off x="2512967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C7DC5DE-63AE-B311-2941-DFE2E5E008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50" y="2268353"/>
            <a:ext cx="1594420" cy="159442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933B34-2766-A993-63FA-E7C303116C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50" y="4312467"/>
            <a:ext cx="1594420" cy="15944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50906AC-17EC-F084-D076-CAD1E7F00C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032" y="4266524"/>
            <a:ext cx="1594420" cy="159442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1DFD4A8-60F1-2348-E53C-E946E58F56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856" y="4108613"/>
            <a:ext cx="1594420" cy="159442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5E95DD-4B59-FEA1-715E-11EFCCF4E6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90" y="2243200"/>
            <a:ext cx="1594420" cy="159442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9FEB2A-633D-8F9D-7375-59CB1BDB537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648" y="2393200"/>
            <a:ext cx="1594420" cy="159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DC36DB50-CC22-FE34-F334-EA4DCDEC3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EC33B5-33EF-53AE-F7E3-5E654236CE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3EF799-6305-9659-CCEC-9588AF4DE9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5C2DDF-1878-FECB-00E1-1D56C085D0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6C210A-22F0-C2AF-9D0E-F7E3E50C25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012A26-29F9-8F9E-B20D-B55392F24A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1B173B-9A19-634D-161E-306D9BB289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1891E7-FF9F-54AC-F950-E4F947BC76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B15038-145E-7458-2632-9BD9B1DC63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9" name="Espace réservé pour une image  4">
            <a:extLst>
              <a:ext uri="{FF2B5EF4-FFF2-40B4-BE49-F238E27FC236}">
                <a16:creationId xmlns:a16="http://schemas.microsoft.com/office/drawing/2014/main" id="{A9315436-C173-644A-76EC-732D60A426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6779A2A7-2C7E-3B81-A7B2-DF6AFE765A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647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8D6F99A-7FBE-42E6-998F-ACACD6610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في نشاط جديد من  يومياتي في الكتابة.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7B8762-778E-C6FC-2B14-5F5DA425D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AE30F5-089F-E38B-1CB4-9E4DFED59E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2763C3-02D4-B810-E06C-CCAEDEB18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1E2395-B2D4-6FFD-934F-470880B07D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AB1CC1B-75D4-5731-BDC1-3C9B4963E1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4FE43F-2C19-7634-191B-4752772FB3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32FFA6-A8D6-4A2F-3C4D-B2983BE904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620423-54DE-D0C0-A3D3-7DEE96F942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2" name="Espace réservé pour une image  2">
            <a:extLst>
              <a:ext uri="{FF2B5EF4-FFF2-40B4-BE49-F238E27FC236}">
                <a16:creationId xmlns:a16="http://schemas.microsoft.com/office/drawing/2014/main" id="{20B90988-A4DE-5E6B-D0AA-DE8AC43B1C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57DD2FF-A7F1-6F67-8355-888344A04D87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يَوْمِيّاتي في ﭐلْكِتابَةِ.</a:t>
            </a:r>
          </a:p>
        </p:txBody>
      </p:sp>
    </p:spTree>
    <p:extLst>
      <p:ext uri="{BB962C8B-B14F-4D97-AF65-F5344CB8AC3E}">
        <p14:creationId xmlns:p14="http://schemas.microsoft.com/office/powerpoint/2010/main" val="213546771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7797B-766E-6470-7FE1-F86802D64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6A60F204-8B56-45A7-4FA9-3B2DD020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 : أكتبوا فقرة بسيطة مستعينين بالأسئلة التالية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CC0871-0C55-F368-78D4-FB7772146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5172C3-A6BD-FE91-C27B-11DB1E3040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9267A1-B288-F3A1-F0EE-646454A00A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FC2E0F-0B93-44D3-0247-7E10600BA1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0CFE33-54FC-50A4-E90C-23E89F366A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15DBCD-8EA5-6680-1AC1-D80DB8EB79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EC81CD-5C18-8E64-3020-CD2003D846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926E3E-EFAE-7362-F09A-11A34E131A4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3F15796B-66DB-933F-EA52-95DCE8BB33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70A93B5-15B0-847C-BBFF-9D01BF91F7F7}"/>
              </a:ext>
            </a:extLst>
          </p:cNvPr>
          <p:cNvSpPr txBox="1"/>
          <p:nvPr/>
        </p:nvSpPr>
        <p:spPr>
          <a:xfrm>
            <a:off x="1061009" y="2508103"/>
            <a:ext cx="715328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مَتَى شَعَرْتَ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بِـﭐلْفَخْرِ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بِنَفْسِكَ؟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لِماذا؟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ماذا تَعَلَّمْتَ؟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500911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1D844-650A-45F1-B093-72E0D7EF8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E84FC1CE-572F-E414-764C-4DA9A0509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سامر بين الصفوف لمساعدتكم. معكم 5 دقائق للإنجاز.</a:t>
            </a:r>
            <a:endParaRPr lang="fr-FR" sz="2400" dirty="0"/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507D51B-C4A7-3F2C-9BF5-D331A3CB6A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7064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725926-2D3A-88E0-849E-87BE60B34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7C95D4-9410-65AE-77A8-0F270F42C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F9396A-903F-AFA2-540C-99E0FE9FA9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164287-629E-1A80-9325-95B8F054BF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AEBFB9-F61C-CED6-8F03-4BFF5EBEE1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26D036-FB36-004B-DC44-B6340AEA07D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DC0969-6457-5AB3-0AD3-959E2F7DAE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C5EB4C-9E23-330F-550F-1A8B85B3F1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F489AE7-824C-DF47-DAD0-EA92C646DB95}"/>
              </a:ext>
            </a:extLst>
          </p:cNvPr>
          <p:cNvSpPr txBox="1"/>
          <p:nvPr/>
        </p:nvSpPr>
        <p:spPr>
          <a:xfrm>
            <a:off x="1061009" y="2508103"/>
            <a:ext cx="715328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مَتَى شَعَرْتَ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بِـﭐلْفَخْرِ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بِنَفْسِكَ؟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لِماذا؟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ماذا تَعَلَّمْتَ؟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409887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5CBB0-D9CA-DF00-9221-1F0DDA471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314BBD-818F-7C75-E893-1678D9A92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الكتابة هم ...........................................................................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04BB7A-1965-6965-56F7-AFE57B4F03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338DB2-267F-D61F-3F6A-1A09964C4D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E3812E-758E-1C52-F263-F1A4EC0CCC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989CC4-403E-5F1E-A881-1F69797236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585FF6-DC14-00AF-EE48-1687B3898D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5942B6-7AAF-0CCF-1E0B-64F22EF323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210053-B8F5-BC30-A455-8B3E71B3F5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1FD176-DD9E-A2FE-25E2-380286B618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9100D35-2DE4-E24C-9C93-B7B98242D6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52C569B-7461-DF0C-65D9-D85132B3E919}"/>
              </a:ext>
            </a:extLst>
          </p:cNvPr>
          <p:cNvSpPr txBox="1"/>
          <p:nvPr/>
        </p:nvSpPr>
        <p:spPr>
          <a:xfrm>
            <a:off x="3116422" y="16370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ٱلْكِتابَةِ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95A70B79-AB31-028A-5994-C269261228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94291" y="27911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68024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4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المسرح أبو الفنون – تركيب و تقويم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249791" y="1730626"/>
            <a:ext cx="2975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– الحصة 4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نص " المسرح أبو الفنون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603824EE-146C-6868-5FB0-FC012ADCEC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BC216E2-F890-13C7-77A4-BA83D43712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8BBE687-6819-F0A3-916F-2E2435E53F47}"/>
              </a:ext>
            </a:extLst>
          </p:cNvPr>
          <p:cNvGrpSpPr/>
          <p:nvPr/>
        </p:nvGrpSpPr>
        <p:grpSpPr>
          <a:xfrm>
            <a:off x="385304" y="2085625"/>
            <a:ext cx="8433026" cy="4634820"/>
            <a:chOff x="-357552" y="1987864"/>
            <a:chExt cx="9182465" cy="476337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DCAE950-CEE0-E841-5957-F6921D412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9853" y="1997795"/>
              <a:ext cx="3092530" cy="4743513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3C261B5-AD55-895B-44E8-9C2429BDD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383" y="1987864"/>
              <a:ext cx="3092530" cy="4743513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25FBBF2-1DEB-C314-59A6-DE2AF92B3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57552" y="2007726"/>
              <a:ext cx="3092530" cy="47435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509333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A17BC-355D-081F-0E0F-91A5DEA92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A9D5BBC-0EA4-B830-ADDB-EE371483FCC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02ACB12-A1D8-6BDE-5BB1-1488B72F9B3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5182289-0817-B0E5-D64B-6F3844CDF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الواجب المنزل. سأراقب إنجازاتكم.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7F2AF46-10B6-AF3B-638C-E8E000996B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594B99F-5740-D45F-AA3C-EABDA0E1C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05D9E0BA-53E5-3423-DF02-5FCC60CA21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44354BF4-6291-81A3-B4AF-1BEE3DF879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C42422A0-ED9E-5402-A31E-D245D9FB0F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6710245-7D07-4F2F-292E-0F18EC878DA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2CE90BF-49F6-4761-5B9D-381CC47D13C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A9585AE-580B-3E34-8B60-660BD91FA5D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44F3EFE5-8464-8F67-FA00-C82F5E7912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4ABCB1-540D-A0D4-1CFC-134C83A2F6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2321" y="1853730"/>
            <a:ext cx="6881456" cy="146316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34F352-B52C-96FC-1F1B-93BEA49B59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2322" y="3429000"/>
            <a:ext cx="6881456" cy="310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1922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5D193-2DE8-90AB-3AEE-5A53DADA4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A0C0DE1-C0A0-1D37-C012-AE61EEFE6B7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12175E9-FCC6-23E4-5A3F-7C3176AC4D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456BAC3-F0A4-5AE3-6BF6-8A8EE3A61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السؤال5؟ هل الحواب وارد في النص؟ أين 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0B9319CB-1B14-0609-3115-E9FD3825F5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87940007-FB1A-80B2-2880-455CD900E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7A973C18-26F7-AE94-D458-CBE1DD4CA3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70F12AD5-A122-B77D-1712-8B599DC29F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25FC8A35-59B2-D8E4-EB0C-9360628755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3C89441-39C5-E072-06F4-B57E529B0D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B14588B-ED2D-BE45-4C21-BCDBEAF811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4A5B8D4-0948-355E-1F6B-4ADD5C25B24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4">
            <a:extLst>
              <a:ext uri="{FF2B5EF4-FFF2-40B4-BE49-F238E27FC236}">
                <a16:creationId xmlns:a16="http://schemas.microsoft.com/office/drawing/2014/main" id="{7A59D1C9-4CF2-64D5-BB39-4842E9CE37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E4F32B-A51E-C9AA-E3B6-07F90B5FA8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" y="2635870"/>
            <a:ext cx="8202703" cy="149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74513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02D1E-50A3-A413-BD1F-D13F70A50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7FD61F7-1A48-EFE6-B468-E00DF71D0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صححوا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A6ABDC97-11A8-8219-27C0-7FAAD7B8D8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C11582C6-3D4A-EA5E-3A4A-E1C38158E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9B60FE6-5E35-7E06-EB4C-AFBFBBE7E9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C0C2125C-34F9-FE14-0FE2-3A540F78B5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1BF840CE-B80E-6473-6E95-4C15066049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45DE56D-6450-778B-20FD-5E45B1B9867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60ACF8C-5181-5B3D-B721-28630C6EC72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99E6DC8-7428-1E30-7BDA-53D5758A858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D90CFF3-20DB-471E-2C7A-8F5042CCD1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F55F67-FB5B-A29E-A4E8-9BC0349212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4097" y="2304494"/>
            <a:ext cx="8202703" cy="149096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E85A4C8-1E39-3676-89DF-C2C7210A088A}"/>
              </a:ext>
            </a:extLst>
          </p:cNvPr>
          <p:cNvSpPr txBox="1"/>
          <p:nvPr/>
        </p:nvSpPr>
        <p:spPr>
          <a:xfrm>
            <a:off x="378939" y="2908924"/>
            <a:ext cx="8307861" cy="2936200"/>
          </a:xfrm>
          <a:prstGeom prst="roundRect">
            <a:avLst>
              <a:gd name="adj" fmla="val 8327"/>
            </a:avLst>
          </a:prstGeom>
          <a:solidFill>
            <a:srgbClr val="F5F9FA">
              <a:alpha val="25098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R="0" lvl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b="1" dirty="0"/>
              <a:t>يَخْتارُ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ٱلْمُخْرِجِ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ٱلسِّينارْيو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وَٱلْمُمَثِّلينَ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ثم يُعَيِّنُ طاقَماً تِقْنِيّاً يَخْتَصُّ بِتَصْميمِ ٱلْأَزْياءِ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وَٱلإِنارَةِ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وَٱلدّيكورِ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وَٱلْمُؤَثِّراتِ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ٱلصَّوْتِيَّةِ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وَتَسْتَمِرُّ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ٱلتَّداريبُ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خَشَبَةِ ٱلْمَسْرَحِ في جَوٍّ مِنَ ٱلتَّعاوُنِ ٱلْجَماعِيِّ حَتّى يَخْرُجَ ٱلْعَمَلُ في أَبْهى حُلَّةٍ.</a:t>
            </a:r>
          </a:p>
        </p:txBody>
      </p:sp>
    </p:spTree>
    <p:extLst>
      <p:ext uri="{BB962C8B-B14F-4D97-AF65-F5344CB8AC3E}">
        <p14:creationId xmlns:p14="http://schemas.microsoft.com/office/powerpoint/2010/main" val="413962791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7BE56-55A2-DC1E-E9FB-D9D851E77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821D86D-3296-96BA-A8B0-AE0C7B63771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5C5B738-3041-1CC3-CA83-69C1FDC82D8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14A4394-69CF-678D-40AB-9C1F87D14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السؤال6 ؟ هل الحواب وارد في النص؟ أين ؟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380C3804-0EAE-A36E-7C70-C2E380A160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C05F40E5-26AA-161C-27C1-BFEA7C6CE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67569601-412F-1147-DCAA-373D631B91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D01DA58B-C14A-0C64-AA09-66CA7E2F96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9D4DC15-7B3D-6C49-FD34-140E9F8BBF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5D3EEC4-9073-7DF4-FABA-994AB7C96D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2D8F923-B087-F33C-B937-B89086696F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7E7FFAB-FC37-D97A-7CEB-D91E565AFB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4">
            <a:extLst>
              <a:ext uri="{FF2B5EF4-FFF2-40B4-BE49-F238E27FC236}">
                <a16:creationId xmlns:a16="http://schemas.microsoft.com/office/drawing/2014/main" id="{0C22CE46-29CB-270B-3072-846A5939C1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E54E65E-8F99-0BFD-EE43-2122593033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9075" y="2751528"/>
            <a:ext cx="8418990" cy="156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9893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E0B3D-B184-C8CE-7EF1-7E98D977A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D160729-0FE1-BE90-FFEE-DE6F54B1268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6F02EB3-31EF-0D67-4DC7-1D01E05B032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7E124E8-9353-D913-ED82-9DF2FB7BD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4EC1153-4BAC-0FE0-739C-5D8F2435BE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6124C95-666E-29E1-42B9-E8AF95AD7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D4A17358-A1C6-A1FC-016C-BDADDC9E06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FCC87657-E9D8-3E53-FA4E-618CD34C08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BA895DDE-D047-5C88-A6A8-80054AF836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92D22E4-58AF-1AD7-25EE-DDCC7808CC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3D43DD68-96EB-C798-C0DE-C0A1E83A1EA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42D99000-424E-52DF-D3A9-8587FF7D39C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3F1BB41-B8FC-D4C6-A6A1-0527D1C026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0F4A0F-C54B-37A8-21D5-834FA380A4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9075" y="2751528"/>
            <a:ext cx="8418990" cy="156780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3D73903-AA41-D70A-71FB-21EE1B4BDF0A}"/>
              </a:ext>
            </a:extLst>
          </p:cNvPr>
          <p:cNvSpPr txBox="1"/>
          <p:nvPr/>
        </p:nvSpPr>
        <p:spPr>
          <a:xfrm>
            <a:off x="647188" y="3429000"/>
            <a:ext cx="8177725" cy="1600438"/>
          </a:xfrm>
          <a:prstGeom prst="roundRect">
            <a:avLst/>
          </a:prstGeom>
          <a:solidFill>
            <a:schemeClr val="bg1">
              <a:alpha val="25098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R="0" lvl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b="1" dirty="0"/>
              <a:t> شَبَّهَ ٱلْكاتِبُ ٱلْفَريقَ بِخَلِيَّةِ نَحْلٍ تَعْمَلُ شُهوراً طَويلَةً لِتَمْنَحَ </a:t>
            </a:r>
            <a:r>
              <a:rPr lang="ar-MA" b="1" dirty="0" err="1"/>
              <a:t>ٱلْمُتْعَةَ</a:t>
            </a:r>
            <a:r>
              <a:rPr lang="ar-MA" b="1" dirty="0"/>
              <a:t> لِلْجُمْهورِ.</a:t>
            </a:r>
            <a:endParaRPr kumimoji="0" lang="ar-MA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474145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9C151-5CA6-21C8-FC5A-BD1C0300D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6054C8C-314C-41A5-F1FE-F2F17FFA869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2DC9E3D-91E8-112A-F28A-313B7EB45D9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E7D7544-E48C-B791-AA5E-9CB628BF8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1  ؟ هل الحواب وارد في النص؟ أين ؟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FDCD1A4-D1B1-0140-3327-8294E8E293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CC93D581-5346-20C7-ADD5-41533AD08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AB3AC008-904F-1525-6EA8-7FFD9306AE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54AFB9E3-1B07-04E4-3155-FF45AC77DA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F02DEB8-DFC1-A911-A93D-5EC2D8D2A5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447C598-311E-7D27-5BD9-407A4587D28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8CE52E8A-07AF-309A-882E-7B8A90AAA76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4BD8B42-A871-C313-1EB1-BA9A8279707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2B8989B-6C0B-36A0-78C9-2FF89F640C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ECEA81-DCC7-F300-7112-CD2FB578D2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412" y="2343378"/>
            <a:ext cx="8431303" cy="287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61737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AB780-42C3-B03C-7400-678B23B16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7BA0EC9-41C4-4E69-A339-50F4B31DAEA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90C4CC2-334B-D12D-3311-1727E7697D7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18A8372-0E12-8EEC-D23B-6BE06071A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صححوا.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CD3845F0-F014-89A8-9653-B3E32E6399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0DA72AC1-8B78-AA44-4F5F-746228DC15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FDDA9A3B-D72C-9D15-37A6-042A695497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B2A20E4D-66CA-C1BC-C101-761AE0E160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E6B8E86B-7383-6FCC-C81A-6037464217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B7CFF536-A795-65AA-3DC7-C57F5E5B59D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FDC83B6-F065-480D-C2F7-174AACAD3D2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D79F83B-5477-6F29-57A0-3F85DCED46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8" name="Espace réservé pour une image  4">
            <a:extLst>
              <a:ext uri="{FF2B5EF4-FFF2-40B4-BE49-F238E27FC236}">
                <a16:creationId xmlns:a16="http://schemas.microsoft.com/office/drawing/2014/main" id="{6AF173FF-7BAA-9F3F-500B-A3D3BC6528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B80263-1E64-EEDB-EA41-CE06F6B5A7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412" y="2343378"/>
            <a:ext cx="8431303" cy="287228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58FF81D-DE3F-E9D1-8A66-FE939BD74802}"/>
              </a:ext>
            </a:extLst>
          </p:cNvPr>
          <p:cNvSpPr txBox="1"/>
          <p:nvPr/>
        </p:nvSpPr>
        <p:spPr>
          <a:xfrm>
            <a:off x="4432657" y="3453064"/>
            <a:ext cx="42560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عَمَلُ أَفْرادِ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ٱلطّاقَمِ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جَوٍّ مِنَ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ٱلتَّنْسيقِ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وَٱلتَّعاوُنِ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4014911-CB63-8C8C-C507-91FD96BD2891}"/>
              </a:ext>
            </a:extLst>
          </p:cNvPr>
          <p:cNvSpPr txBox="1"/>
          <p:nvPr/>
        </p:nvSpPr>
        <p:spPr>
          <a:xfrm>
            <a:off x="5077326" y="4072753"/>
            <a:ext cx="33789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اَلتَّحْضيرُ لِلْعَرْضِ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ٱلنِّهائِيِّ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346B3EE-4396-2352-D0A0-FE4A5453F569}"/>
              </a:ext>
            </a:extLst>
          </p:cNvPr>
          <p:cNvSpPr txBox="1"/>
          <p:nvPr/>
        </p:nvSpPr>
        <p:spPr>
          <a:xfrm>
            <a:off x="4296310" y="4595973"/>
            <a:ext cx="42560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جُهْدُ فَريقٍ  ٱلْعَرْضِ ٱلْمَسْرَحِيِّ طيلَةَ شُهورٍ طَويلَةٍ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198702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D3D95-549E-93A8-8383-8439D96DD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A626B1F-B126-7EA0-51D0-A0CADF3E3E65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F333328-CDC0-846C-AF73-96C9B9831DB1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7E887B-6145-5981-D1FB-9191B2829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2  ؟ هل الحواب وارد في النص؟ أين ؟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EFD8888-5793-8158-45CA-ABCEA27AE4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7682703F-A739-17E9-0D43-B5EDBF9B6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66F8B99-E0BE-FDD3-F354-2DF28EB301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2071B0BD-5838-C2CD-2B52-BD04353A3A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963B543D-5356-658C-40E5-2501C3106A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526B5E2-3727-D041-9454-51B1E0DB95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CB55774-C1F7-11CC-2744-C4DA10B629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6E62763-6FD3-36B3-F845-4F7C9B22DED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AA6764C-35AC-3CBA-B57E-E0E9184A8A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9174E55-9E20-DDD8-BD2A-6658EB0BC6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389" y="2817113"/>
            <a:ext cx="8161366" cy="143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671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770FC-DB3F-531D-A280-589DBDCAF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6C52902-9431-4246-762D-083109D9818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814C980-E3DB-DBEA-79E3-00074D5CD75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F3940BF-D8D1-91B7-7D56-3E559C748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صححوا.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2FCC4AFD-6002-D56C-45E1-15420CDB7A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A00EE607-4320-056D-53DC-B85D08D320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415A0DDD-0496-4BD7-2908-0AAB813C39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CC1EB3E8-07BD-8FCB-31F5-9CCECE40A9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08721968-0335-19A5-A4DF-397C2DD52F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1FEE195-A93B-8EFD-7D2C-6BDAD9A653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39A6627-3E40-E320-8A17-A568C9E7C4A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03F6AFF-FD93-8284-D40C-FE83CD96BE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2FD22FD-1AE2-4A76-B593-C7D4C6F42D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161E0F-F8EA-C401-17BC-5B113A3065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389" y="2817113"/>
            <a:ext cx="8161366" cy="143003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504019F-1380-478F-C792-FF6A61D27E82}"/>
              </a:ext>
            </a:extLst>
          </p:cNvPr>
          <p:cNvSpPr txBox="1"/>
          <p:nvPr/>
        </p:nvSpPr>
        <p:spPr>
          <a:xfrm>
            <a:off x="579845" y="3248526"/>
            <a:ext cx="8177725" cy="2349579"/>
          </a:xfrm>
          <a:prstGeom prst="roundRect">
            <a:avLst/>
          </a:prstGeom>
          <a:solidFill>
            <a:schemeClr val="bg1">
              <a:alpha val="25098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R="0" lvl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b="1" dirty="0"/>
              <a:t> يوصَفُ ٱلْمَسْرَحُ بِـ "أَبو ٱلْفُنونِ" لِأَنَّهُ يَجْمَعُ فُنوناً مُتَعَدِّدَةً مِثْلَ </a:t>
            </a:r>
            <a:r>
              <a:rPr lang="ar-MA" b="1" dirty="0" err="1"/>
              <a:t>ٱلرِّوايَةِ</a:t>
            </a:r>
            <a:r>
              <a:rPr lang="ar-MA" b="1" dirty="0"/>
              <a:t> وَٱلتَّمْثيلِ وَٱلرَّقْصِ وَٱلْموسيقى، وَهُوَ مِنْ أَقْدَمِ </a:t>
            </a:r>
            <a:r>
              <a:rPr lang="ar-MA" b="1" dirty="0" err="1"/>
              <a:t>ٱلْأَشْكالِ</a:t>
            </a:r>
            <a:r>
              <a:rPr lang="ar-MA" b="1" dirty="0"/>
              <a:t> </a:t>
            </a:r>
            <a:r>
              <a:rPr lang="ar-MA" b="1" dirty="0" err="1"/>
              <a:t>ٱلتَّعْبيرِيَّةِ</a:t>
            </a:r>
            <a:r>
              <a:rPr lang="ar-MA" b="1" dirty="0"/>
              <a:t> ٱلَّتي عَرَفَها ٱلإِنْسانُ.</a:t>
            </a:r>
            <a:endParaRPr kumimoji="0" lang="ar-MA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940195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1F3AE-C939-742D-F50B-9740D53F3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B49FEC6-DD06-DC45-D8BD-ED5A1B0AA24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F0C8311-7788-AF97-45F9-E1876267E5D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C5EB385-2117-F646-E570-2941CD54E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ستجيبون  على الأسئلة 3 -  4 – 5-على كراساتكم. نشاط فردي (10دقائق للإنجاز).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3E1C471-8134-EAB8-C55C-0268FFA018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1D7D7D3C-80A8-C664-70EE-592256BCB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8E22BF74-7418-C029-CFFB-AB7A5F2900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942CE9C-6A81-F1E8-2C0D-49B87581F1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4F8D44E4-A1DA-DAC2-C850-4E71FB6025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732A9B9-C030-CE3C-429B-E35225E33E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4CC7DB1-92FB-04C3-0CE4-2ABB4E7781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742B47A-695E-D02F-B19F-C462D49923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05985B1-960A-61AD-8FFB-6817CAB594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D706FF-1ED4-2B5E-C728-401099F53A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4331" y="1914904"/>
            <a:ext cx="7251276" cy="461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0487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819BC-658A-6699-F3A0-767B97AEE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8E5D14D-B479-322A-DC59-D7A23DB2E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 .</a:t>
            </a:r>
            <a:endParaRPr lang="fr-FR" sz="2400" b="1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D5BA0FF3-03CD-9251-85C0-8EE3E53D28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ED0DD598-6C9C-5BF9-E83F-10EE7D524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CFEDE38C-A0D3-D3E8-6602-D46C458CAF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B363F5E-E19B-9C4F-3A44-7691C0EEAB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92C5738A-DC0B-0C00-3028-16FD61906C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B134656-9D04-1554-B7B8-E33427EA3F0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94E6CE2-0497-5A5C-132B-451D89DF172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CEE8D24-5421-E553-115E-204FD071B9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6C0DB46-E9EE-9792-E1E7-055516BF8B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69AC50-FA21-1480-D233-05AFADAC44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4331" y="1914904"/>
            <a:ext cx="7251276" cy="461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38717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8C2F6-F7FA-60D4-C260-FEA1B7B1B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E0A305E-1394-D625-4A38-4B4D94E5673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4305DFE-6246-9185-49F9-26F05475720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B67F675-0B75-0F03-1614-2E7354C83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3. من يقرأ جوابه؟ أين يوجد المقطع الدي ورد فيه الحواب.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BAAC816-CF9C-F5A8-BEDC-9DA59CA5F7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30F05753-3D68-EE18-5379-BEB4E8022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D6FBF7EA-3307-F480-FAD3-DAA85BED14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7A6DF94E-229F-6692-061B-2A6E9B3EF3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0CB1D108-0293-7C67-22FE-3136591DF5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053E7BC-A809-D68C-7466-36049076447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E0FAF84-88E5-79EA-22CF-E188BE96BCE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6AB8B43-D059-AF52-5285-87EA8389D0E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5104AAE1-60B1-B3B5-B9B6-B1C55D387C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161EC8A-A014-3324-76C8-5183A3F06B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6000" y="2467562"/>
            <a:ext cx="8391999" cy="289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700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30F41-560B-3001-F526-FDC0248E8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D1E5B6D-2634-220D-270E-61F2C922C4A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37A5FEF-D4B5-5C9B-971D-E911F7AA95B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47681C-64D0-942E-903E-1E2668CC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صححوا.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6DB57F5-B29A-54D7-E455-8617561606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BC7039B-F868-59C9-E4AD-301BF4F4B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386EF6F6-B797-7F76-DE01-02974D9B6C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A5F062F-C598-147A-2001-64A16F8841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C3B10E3B-4D68-56BA-AFAA-E74C177A6C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4144001-6B78-8F5D-EDFC-5C1EA3AAACF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0855F5B-6F78-1F24-6A5C-EDB0E47627B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214536D-B949-33F4-3C92-B49C91600F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59DF611-7181-D196-0FDA-D9236D8F53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98A2BD-30CA-E21A-60BD-D8B29A18CE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2914" y="2524773"/>
            <a:ext cx="8391999" cy="289852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0903F6E-5242-D055-F2AA-A923E69F2E9D}"/>
              </a:ext>
            </a:extLst>
          </p:cNvPr>
          <p:cNvSpPr txBox="1"/>
          <p:nvPr/>
        </p:nvSpPr>
        <p:spPr>
          <a:xfrm>
            <a:off x="4982417" y="3092119"/>
            <a:ext cx="13698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كِتابَةُ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ٱلسّينارْيو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0142394-C887-7EDC-7BF9-AC3A1E4C58C7}"/>
              </a:ext>
            </a:extLst>
          </p:cNvPr>
          <p:cNvSpPr txBox="1"/>
          <p:nvPr/>
        </p:nvSpPr>
        <p:spPr>
          <a:xfrm>
            <a:off x="427613" y="3092118"/>
            <a:ext cx="13698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اِخْتِيارُ ٱلْمُمَثِّلينَ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2A397E-47CB-6615-5C8F-B76EF56F6811}"/>
              </a:ext>
            </a:extLst>
          </p:cNvPr>
          <p:cNvSpPr txBox="1"/>
          <p:nvPr/>
        </p:nvSpPr>
        <p:spPr>
          <a:xfrm>
            <a:off x="7324274" y="4469188"/>
            <a:ext cx="13698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تَعْيينُ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ٱلطّاقَمِ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ٱلتِّقْنِيِّ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043BDC3-123D-D877-EC2A-52714B79C1CB}"/>
              </a:ext>
            </a:extLst>
          </p:cNvPr>
          <p:cNvSpPr txBox="1"/>
          <p:nvPr/>
        </p:nvSpPr>
        <p:spPr>
          <a:xfrm>
            <a:off x="2551163" y="4396996"/>
            <a:ext cx="174514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تْجْهيزُ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ٱلإكْسِسْواراتِ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وَٱلْإضاءَةِ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وَٱلْمَلابِسِ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571375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7913B-6E9B-8C8E-8D53-E7359B99E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6854699-C019-0E0D-FD56-6B9FB14694D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D06BA00-42C8-E263-367E-6CAEEB6494F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1E2E2A-4267-448A-2252-DC67C4882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4. من يقرأ جوابه؟ من يقترح جوابا آخر؟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F494C27-6885-CAD0-881E-736FBEC04A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4125DFE1-B7A6-4C63-5750-E23606A75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398F9084-1CD7-5D8F-97A2-723E2E0771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614DD73-8320-9822-9FB1-DC3B1AE003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E48CAFFB-B823-A370-8E82-1CBBCE4373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7C85460-5B69-BCB1-7F36-4F2259D9E8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55CB269-15A1-8B5E-FDD6-2EB2465F0C9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958ABA2-14B0-BAD8-CE37-0F443D8AD0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7EE62EA3-3E99-4254-C088-3C11B065D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B30A7A-C2E8-4024-8B3D-6D19ACC0AB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685985"/>
            <a:ext cx="8150042" cy="189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24744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90098-3AB7-3E4F-0188-122609BE2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704C7B5-C03B-AF90-B981-44D5B996678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190ADA8-D9BA-736F-C870-954433406E8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82AC007-3B96-4F3A-F465-BD7BA6476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5. من يقرأ جوابه؟ من يقترح جوابا آخر؟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733069F-03C8-B88F-13C2-40232024A6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58A2649-D05A-70C7-B0F8-704E5EDB9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EA446E48-B5AC-C9F0-BCEC-5B6565AB7F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CA76AD73-0EA9-0FFD-BAF7-0F414B6BE9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CF8679F0-BC58-3879-044A-DBA43713CF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005795D-5B86-9427-174E-A2CFC2D0B89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A55A29D-1C96-99D2-D45D-FDECE0972FA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49A833C-2201-2CC5-9E70-618518BEAC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A4CE2D59-CA80-4F45-0362-AE4F8AD3BD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B1A544-64BF-7E41-787D-8FFD18ABE2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7605" y="2659283"/>
            <a:ext cx="8388790" cy="176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7146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304" y="12158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-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الإنتاج الكتابي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300669"/>
            <a:ext cx="7789894" cy="3137605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358544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كتابة نص إخباري – الحصة 2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2187146" y="2268834"/>
            <a:ext cx="5088718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pPr lvl="0"/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ورشة الكتابة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-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 </a:t>
            </a:r>
            <a:r>
              <a:rPr lang="ar-MA" sz="3600" dirty="0">
                <a:latin typeface="Microsoft Uighur" panose="02000000000000000000" pitchFamily="2" charset="-78"/>
              </a:rPr>
              <a:t>الإنتاج الكتابي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2112426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1244" y="135983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550866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36411-D1A7-099D-1287-63DFF0BAB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2B44472-E439-CEAC-7FAB-BA80C60343E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9EB79FC-7299-A97D-83F5-C5DD42345F9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25BB59D-9806-490B-B09B-446C7A048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الآن في حصة الإنتاج الكتابي.  سنواصل التدرب على كتابة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 إخباري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17B7015-A8DD-02FF-D7D8-F0BBDCC0B6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A169B8EF-DDAB-ED49-39DE-998BE450F5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CE3322B-703D-95F8-3EF1-BC171C2AE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8834FB6D-05E7-0A0F-CBD3-8088AAC2DD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B4164217-8D71-949E-23EC-52C20D30A7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7C6F3FB-64B5-02F9-7DB9-F1D520357D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945E811-FE69-8DDE-42BF-107D3506497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DCF423C-E381-B47C-B45E-A45357D785E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95F7E7B-90B9-EA2C-91D1-1935A6607F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68DA6F66-A2BC-8073-034E-A24C0C8BE598}"/>
              </a:ext>
            </a:extLst>
          </p:cNvPr>
          <p:cNvSpPr txBox="1"/>
          <p:nvPr/>
        </p:nvSpPr>
        <p:spPr>
          <a:xfrm>
            <a:off x="2960079" y="3128657"/>
            <a:ext cx="3512599" cy="919356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  <a:sym typeface="Calibri"/>
              </a:rPr>
              <a:t>كِتابَةُ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b="1" kern="0" dirty="0">
                <a:solidFill>
                  <a:srgbClr val="424D7C"/>
                </a:solidFill>
                <a:sym typeface="Calibri"/>
              </a:rPr>
              <a:t>نَصٍّ إِخْبارِيٍّ</a:t>
            </a:r>
            <a:endParaRPr kumimoji="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17616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66CC4-56CC-2FE0-29D7-205467834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873ECED-7823-1A51-3B57-00E56860B8E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5DD8A27-E354-8FDB-2E2C-9A49F37EE591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8ECD908-DDEE-A4E1-1281-3A81FA0DA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 نكتب نصا إخباريا؟ ما هي عناصره؟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59A146A1-D0F2-C21D-DE97-96F47CB4DA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47C4A577-2B07-5609-C503-05ACFFAD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7FF17B14-364F-43D9-8ADC-FE1BACAF01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6C2440D0-11A6-1BF2-21C9-B677E7410D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8352101F-FA6B-D52A-1F89-A3157ECFC1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D524843-CB3E-934E-1778-2E405F3F8D6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DF737FD-787A-1619-5868-D2D469CF1C0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DDB7299-5C77-2B6C-D6CD-CCFB0DDB01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2D3496CA-43D1-22E6-D618-9FEA148334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20B92E24-0B96-6FC4-7C6C-04A915B2D9BA}"/>
              </a:ext>
            </a:extLst>
          </p:cNvPr>
          <p:cNvSpPr txBox="1"/>
          <p:nvPr/>
        </p:nvSpPr>
        <p:spPr>
          <a:xfrm>
            <a:off x="544973" y="3207861"/>
            <a:ext cx="8279276" cy="83095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ٱلْإِخْبارِيُّ</a:t>
            </a:r>
          </a:p>
        </p:txBody>
      </p:sp>
    </p:spTree>
    <p:extLst>
      <p:ext uri="{BB962C8B-B14F-4D97-AF65-F5344CB8AC3E}">
        <p14:creationId xmlns:p14="http://schemas.microsoft.com/office/powerpoint/2010/main" val="368839417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3A8CE-A4A5-E8DF-A494-524BB12C1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388C5AE-1C08-1067-AD82-CC83B57D969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F7FC32A-EEC2-48FC-91DC-595A8DBC71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718C8C2-7F5E-55E0-3CAB-7FB890E11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B8176A3B-C683-A5FC-60A5-71E9D073D4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06E0DFF3-DE04-4066-C608-28CC24FE3E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DFBCBFF5-1DFE-6A43-3FEE-91CC9C0895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295E13A5-DB62-EC87-8FD2-F7CB6359BB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6CADF4DD-4ED6-604D-5234-BADAC5504E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EC54258-52E6-38C8-0AA0-C6AC9845C7A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18CA458-E817-EAE4-1ACC-C2440F465E2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3211425-F3A5-EE51-1FF4-314F4EA5699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9F79CDAA-599F-9A5C-04C4-4AFBF1EBBD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968E35-D8C9-8322-D53F-B4A76E06BA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3345" y="2392471"/>
            <a:ext cx="8265597" cy="269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65451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7E0A0-F2B3-0A28-477E-000FE4F22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FE8B869-3FB9-624A-B6CC-B801370CEEF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EC0E450-2092-9FBE-92F5-BE5B98134DB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F65C08D-D77E-2236-95B9-991898779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كراساتكم.  في ثنائيات انجزوا النشاط الوارد في الصفحة  49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9128766-F4EA-BB24-EE17-774B69A299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0F179B21-0115-6300-7702-E13345A80A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A2F0B3B-E307-3CB2-8135-83618BEED5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CDCAA9C-7F9F-C19E-507E-42A0F4F9D9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C2997372-D7A3-59D4-98A7-BC9010A8FA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F904FED-3442-6D0B-0DB0-4BC0EC3CDF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AAAA9C3-CEE6-5562-9C9C-C9989C5CB1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F0F40187-203B-1C70-FEBF-C8808DB90FE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Espace réservé pour une image  2">
            <a:extLst>
              <a:ext uri="{FF2B5EF4-FFF2-40B4-BE49-F238E27FC236}">
                <a16:creationId xmlns:a16="http://schemas.microsoft.com/office/drawing/2014/main" id="{93823BCC-97CD-0570-803F-39F0BD54C6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A52E5D-79F7-7D99-A8A0-6095FFA42E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361" y="1480931"/>
            <a:ext cx="3502813" cy="537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97226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97632-7D5F-EA24-C041-6C2D86875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99496A4-FE80-6175-876C-2277BE470B7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E589804-69FE-C76D-9A16-8A633EB1E87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6C4BB37-CADB-75EA-5423-E6158019A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15 دقائق للإنجاز. سأمر بين الصفوف لمساعدتكم.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932B1D3-D9D8-2926-273B-C8F7835AAE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83E10C81-6CE7-A5BB-3017-AF16652DCB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31C6A33C-9090-50C6-2226-02132E28F2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0FE691A9-1070-98F4-2004-15F469BD41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FAA528E6-A8F6-E421-0B68-E8ADACF6A4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443F97C-29DD-C590-E18A-F0EC0100C8E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0270E7A-8A01-93B6-1A7E-AF05215DA2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FAC22BE-7ED2-6221-336A-2CC33ADD0F6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95E258F2-67E4-B87A-6672-75D2F62C3E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4E0CE42-4138-D6F9-FBFE-EB8086595E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361" y="1480931"/>
            <a:ext cx="3502813" cy="537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93508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3F978-6935-A951-529C-21ABDF039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2CEF254-0140-3F69-EA55-6CD77286FF0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B16F091-49BA-3C52-67FA-D30B23E22093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AAB4CBF-E8D2-C0F1-C4F9-A9137BCAB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 من منكم يقرأ انتاجه؟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700C3AE-DC9A-813C-1B29-A0EB6EBD28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8436802C-BD8B-4C21-315E-DAF8A80544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DE151F6C-8156-FD9E-CF8E-DE19BDA11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96CE76D-66CC-3A56-D37D-DC4D52A500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E0621FAF-A603-E5DE-8C25-5973EC526B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FEDAD26-BA25-81A3-637E-13769DAFC29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4131E10-4DDB-572A-D21D-2E305C84641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A7FF98D-4611-86F5-3AEB-32414BDE05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Espace réservé pour une image  2">
            <a:extLst>
              <a:ext uri="{FF2B5EF4-FFF2-40B4-BE49-F238E27FC236}">
                <a16:creationId xmlns:a16="http://schemas.microsoft.com/office/drawing/2014/main" id="{40804666-4A30-7388-3689-F2E8DF0011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2493EE-E037-663B-162B-315DC81D17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361" y="1480931"/>
            <a:ext cx="3502813" cy="537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65186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5907F-8D64-153C-3BD0-61A40299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B62F7BA-AECA-AABD-D4F1-B1AF1C8F72D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FD3A35E-6096-D0B3-7B7D-CF2AFD1745E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FD912E7-8198-186C-0CEB-A8B2F9335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أليكم هذا النموذج.  من يقرأ؟  دونوه على دفاتر البحث.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75A00BE-9C18-3DE4-1859-07BE66306B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7365926E-08CF-CB00-10E2-CA3BE58CEC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FAC8BCEA-BE5D-1E86-977B-016981559D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EA14E9F7-AD98-56FF-8126-0DACB81E91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1373B3B6-3C5F-7FBE-0D6E-5A8C33EDD2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013E28A-B7C0-1DF3-5116-BEF75A0E77A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166D670-3318-5B82-BF4F-C9141E944B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71DB1F6-B800-9BF4-1790-130FA0DA2FA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Espace réservé pour une image  2">
            <a:extLst>
              <a:ext uri="{FF2B5EF4-FFF2-40B4-BE49-F238E27FC236}">
                <a16:creationId xmlns:a16="http://schemas.microsoft.com/office/drawing/2014/main" id="{3BBF78E9-627E-F228-BEBF-534AED6051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325C62-4EE0-9A4E-05D6-8C79EF4611BE}"/>
              </a:ext>
            </a:extLst>
          </p:cNvPr>
          <p:cNvSpPr txBox="1"/>
          <p:nvPr/>
        </p:nvSpPr>
        <p:spPr>
          <a:xfrm>
            <a:off x="429213" y="1853731"/>
            <a:ext cx="828557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اِحْتَفَلَتْ مَدْرَسَتُنا، يَوْمَ ٱلْخَميسِ ٱلْماضي، بِمُناسَبَةِ فَوْزِها بِجائِزَةِ أَفْضَلِ حَديقَةٍ مَدْرَسِيَّةٍ. وَقَدْ أُقيمَ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ٱلاِحْتِفالُ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قاعَةِ ٱلْأَنْشِطَةِ بِٱلْمَدْرَسَةِ، بِحُضورِ مُديرِ وَأَساتِذَةِ ٱلْمَدْرَسَةِ، وَرَئيسِ جَمْعِيَّةِ أَوْلِياءِ ٱلتَّلاميذِ، وَمُمَثِّلينَ عَنِ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ٱلْمُديرِيَّةِ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ٱلْإِقْليمِيَّةِ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buNone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تَضَمَّنَ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ٱلْحَفْلُ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تَقْديمَ أَناشيدَ وَقَصائِدَ، وَعَرْضَ مَسْرَحِيَّةٍ بَهيجَةٍ بِعُنْوانِ "حَديقَتُنا ٱلْجَميلَةُ"، كَما تَمَّ تَوْزيعُ شَهاداتِ تَقْديرٍ وَجَوائِزَ عَلى ٱلتَّلاميذِ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ٱلْمُتَمَيِّزينَ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كانَ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ٱلاِحْتِفالُ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مُناسَبَةً مُمَيَّزَةً لِتَكْريمِ ٱلْأُسْتاذَةِ مُنَسِّقَةِ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ٱلنّادي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ٱلْبيئِيِّ بِٱلْمَدْرَسَةِ وَأَعْضاءِ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ٱلنّادي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ٱلَّذينَ بَذَلوا جُهوداً كَبيرَةً لِلْحُصولِ عَلى هذِهِ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ٱلْجائِزَةِ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ٱلْمُشَرِّفَةِ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just" rtl="1">
              <a:buNone/>
            </a:pP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خِتامِ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أَعْلَنَ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ٱلسَّيِّدُ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ٱلْمُديرُ أَنَّ ٱلْمَدْرَسَةَ سَتَسْتَثْمِرُ قيمَةَ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ٱلْجائِزَةِ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تَوْسيعِ ٱلْحَديقَةِ وَإِنْشاءِ مَشْتَلٍ صَغيرٍ لِتَعْليمِ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ٱلْمَزيدِ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ٱلتَّلاميذِ مَهاراتِ ٱلزِّراعَةِ.</a:t>
            </a:r>
          </a:p>
        </p:txBody>
      </p:sp>
    </p:spTree>
    <p:extLst>
      <p:ext uri="{BB962C8B-B14F-4D97-AF65-F5344CB8AC3E}">
        <p14:creationId xmlns:p14="http://schemas.microsoft.com/office/powerpoint/2010/main" val="267123967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F211772-8209-8B71-363D-F38CE163DB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AF5F6-D8E7-C229-1FF4-EF10C6A04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2">
            <a:extLst>
              <a:ext uri="{FF2B5EF4-FFF2-40B4-BE49-F238E27FC236}">
                <a16:creationId xmlns:a16="http://schemas.microsoft.com/office/drawing/2014/main" id="{007B8FE2-12AC-25F1-3378-E7DADC3BF0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01- ورشة ال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01- الإنتاج الكتاب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16055</TotalTime>
  <Words>1101</Words>
  <Application>Microsoft Office PowerPoint</Application>
  <PresentationFormat>Affichage à l'écran (4:3)</PresentationFormat>
  <Paragraphs>247</Paragraphs>
  <Slides>42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42</vt:i4>
      </vt:variant>
    </vt:vector>
  </HeadingPairs>
  <TitlesOfParts>
    <vt:vector size="63" baseType="lpstr">
      <vt:lpstr>Calibri Light</vt:lpstr>
      <vt:lpstr>Dosis</vt:lpstr>
      <vt:lpstr>Microsoft Uighur</vt:lpstr>
      <vt:lpstr>Arial</vt:lpstr>
      <vt:lpstr>Dosis SemiBold</vt:lpstr>
      <vt:lpstr>Wingdings</vt:lpstr>
      <vt:lpstr>Calibri</vt:lpstr>
      <vt:lpstr>Modern Love</vt:lpstr>
      <vt:lpstr>Dosis Medium</vt:lpstr>
      <vt:lpstr>Dosis ExtraBold</vt:lpstr>
      <vt:lpstr>01- نشاط اعتيادي</vt:lpstr>
      <vt:lpstr>2_01- ورشة القراءة</vt:lpstr>
      <vt:lpstr>4_01- الإنتاج الكتابي</vt:lpstr>
      <vt:lpstr>2_Thème Office</vt:lpstr>
      <vt:lpstr>3_Thème Office</vt:lpstr>
      <vt:lpstr>1_Env-Enseignant</vt:lpstr>
      <vt:lpstr>3_Env-Enseignant</vt:lpstr>
      <vt:lpstr>1_الصـــرف والتحويل</vt:lpstr>
      <vt:lpstr>1_05- اختتام الحصة</vt:lpstr>
      <vt:lpstr>2_05- اختتام الحصة</vt:lpstr>
      <vt:lpstr>2_01- نشاط اعتيادي</vt:lpstr>
      <vt:lpstr>Présentation PowerPoint</vt:lpstr>
      <vt:lpstr>Présentation PowerPoint</vt:lpstr>
      <vt:lpstr>تنظيم حصص الأسبوع الثالث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 سأذكركم بشروط الحصول على نجمة السلوك الجيد.  في كل حصة سيفوز ثلاثة منكم بالنجمة</vt:lpstr>
      <vt:lpstr>ضعوا اللوحة على الطاولة ، الكراسة والدفتر والمقلمة في القمطر</vt:lpstr>
      <vt:lpstr>سنشرع في نشاط جديد من  يومياتي في الكتابة. </vt:lpstr>
      <vt:lpstr>على دفاتركم : أكتبوا فقرة بسيطة مستعينين بالأسئلة التالية </vt:lpstr>
      <vt:lpstr> سامر بين الصفوف لمساعدتكم. معكم 5 دقائق للإنجاز.</vt:lpstr>
      <vt:lpstr>الفائزون بنجمة الكتابة هم ........................................................................... </vt:lpstr>
      <vt:lpstr>ورشة القراءة – الحصة 4 </vt:lpstr>
      <vt:lpstr>نواصل قراءة نص " المسرح أبو الفنون".</vt:lpstr>
      <vt:lpstr>نصحح الواجب المنزل. سأراقب إنجازاتكم.</vt:lpstr>
      <vt:lpstr>من يجيب عن السؤال5؟ هل الحواب وارد في النص؟ أين ؟</vt:lpstr>
      <vt:lpstr>من يقرأ؟ صححوا</vt:lpstr>
      <vt:lpstr>من يجيب عن السؤال6 ؟ هل الحواب وارد في النص؟ أين ؟</vt:lpstr>
      <vt:lpstr>من يقرأ؟</vt:lpstr>
      <vt:lpstr>من يجيب عن السؤال 1  ؟ هل الحواب وارد في النص؟ أين ؟</vt:lpstr>
      <vt:lpstr>من يقرأ؟ صححوا.</vt:lpstr>
      <vt:lpstr>من يجيب عن السؤال 2  ؟ هل الحواب وارد في النص؟ أين ؟</vt:lpstr>
      <vt:lpstr>من يقرأ؟ صححوا.</vt:lpstr>
      <vt:lpstr>الآن ستجيبون  على الأسئلة 3 -  4 – 5-على كراساتكم. نشاط فردي (10دقائق للإنجاز).</vt:lpstr>
      <vt:lpstr>سأمر بين الصفوف لمساعدتكم .</vt:lpstr>
      <vt:lpstr>لنصحح السؤال 3. من يقرأ جوابه؟ أين يوجد المقطع الدي ورد فيه الحواب.</vt:lpstr>
      <vt:lpstr>من يقرأ؟ صححوا.</vt:lpstr>
      <vt:lpstr>لنصحح السؤال 4. من يقرأ جوابه؟ من يقترح جوابا آخر؟</vt:lpstr>
      <vt:lpstr>لنصحح السؤال 5. من يقرأ جوابه؟ من يقترح جوابا آخر؟</vt:lpstr>
      <vt:lpstr>ورشة الكتابة - الإنتاج الكتابي </vt:lpstr>
      <vt:lpstr>سنشرع الآن في حصة الإنتاج الكتابي.  سنواصل التدرب على كتابة نص إخباري.</vt:lpstr>
      <vt:lpstr>لماذا نكتب نصا إخباريا؟ ما هي عناصره؟ </vt:lpstr>
      <vt:lpstr>من يقرأ؟</vt:lpstr>
      <vt:lpstr>خدوا كراساتكم.  في ثنائيات انجزوا النشاط الوارد في الصفحة  49</vt:lpstr>
      <vt:lpstr>معكم 15 دقائق للإنجاز. سأمر بين الصفوف لمساعدتكم.</vt:lpstr>
      <vt:lpstr>لنصحح.  من منكم يقرأ انتاجه؟</vt:lpstr>
      <vt:lpstr>أليكم هذا النموذج.  من يقرأ؟  دونوه على دفاتر البحث.</vt:lpstr>
      <vt:lpstr>Présentation PowerPoint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166</cp:revision>
  <dcterms:created xsi:type="dcterms:W3CDTF">2023-09-20T21:35:22Z</dcterms:created>
  <dcterms:modified xsi:type="dcterms:W3CDTF">2026-02-15T18:32:37Z</dcterms:modified>
</cp:coreProperties>
</file>