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0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1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2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7" r:id="rId1"/>
    <p:sldMasterId id="2147483720" r:id="rId2"/>
    <p:sldMasterId id="2147483743" r:id="rId3"/>
    <p:sldMasterId id="2147483660" r:id="rId4"/>
    <p:sldMasterId id="2147483674" r:id="rId5"/>
    <p:sldMasterId id="2147483767" r:id="rId6"/>
    <p:sldMasterId id="2147483795" r:id="rId7"/>
    <p:sldMasterId id="2147483810" r:id="rId8"/>
    <p:sldMasterId id="2147483814" r:id="rId9"/>
    <p:sldMasterId id="2147483839" r:id="rId10"/>
    <p:sldMasterId id="2147483854" r:id="rId11"/>
    <p:sldMasterId id="2147483877" r:id="rId12"/>
    <p:sldMasterId id="2147483901" r:id="rId13"/>
  </p:sldMasterIdLst>
  <p:notesMasterIdLst>
    <p:notesMasterId r:id="rId72"/>
  </p:notesMasterIdLst>
  <p:sldIdLst>
    <p:sldId id="2147482800" r:id="rId14"/>
    <p:sldId id="2147482616" r:id="rId15"/>
    <p:sldId id="2147482470" r:id="rId16"/>
    <p:sldId id="2147482697" r:id="rId17"/>
    <p:sldId id="2147482762" r:id="rId18"/>
    <p:sldId id="2147482716" r:id="rId19"/>
    <p:sldId id="2134806766" r:id="rId20"/>
    <p:sldId id="2147482728" r:id="rId21"/>
    <p:sldId id="2147482477" r:id="rId22"/>
    <p:sldId id="2134806887" r:id="rId23"/>
    <p:sldId id="2147482763" r:id="rId24"/>
    <p:sldId id="2147482764" r:id="rId25"/>
    <p:sldId id="2134807143" r:id="rId26"/>
    <p:sldId id="2147482708" r:id="rId27"/>
    <p:sldId id="2134807147" r:id="rId28"/>
    <p:sldId id="2147482815" r:id="rId29"/>
    <p:sldId id="2147482791" r:id="rId30"/>
    <p:sldId id="2147482792" r:id="rId31"/>
    <p:sldId id="2147482816" r:id="rId32"/>
    <p:sldId id="2147482801" r:id="rId33"/>
    <p:sldId id="2147482802" r:id="rId34"/>
    <p:sldId id="2147482803" r:id="rId35"/>
    <p:sldId id="2147482817" r:id="rId36"/>
    <p:sldId id="2147482818" r:id="rId37"/>
    <p:sldId id="2147482819" r:id="rId38"/>
    <p:sldId id="2147482820" r:id="rId39"/>
    <p:sldId id="2147482786" r:id="rId40"/>
    <p:sldId id="2147482787" r:id="rId41"/>
    <p:sldId id="2147482804" r:id="rId42"/>
    <p:sldId id="2147482785" r:id="rId43"/>
    <p:sldId id="2147482789" r:id="rId44"/>
    <p:sldId id="2147482790" r:id="rId45"/>
    <p:sldId id="2147482821" r:id="rId46"/>
    <p:sldId id="2147482712" r:id="rId47"/>
    <p:sldId id="2134807219" r:id="rId48"/>
    <p:sldId id="2134807218" r:id="rId49"/>
    <p:sldId id="2147482824" r:id="rId50"/>
    <p:sldId id="2147482822" r:id="rId51"/>
    <p:sldId id="2147482823" r:id="rId52"/>
    <p:sldId id="2147482825" r:id="rId53"/>
    <p:sldId id="2147482766" r:id="rId54"/>
    <p:sldId id="2147482826" r:id="rId55"/>
    <p:sldId id="2147482827" r:id="rId56"/>
    <p:sldId id="2147482828" r:id="rId57"/>
    <p:sldId id="2147482829" r:id="rId58"/>
    <p:sldId id="2147482810" r:id="rId59"/>
    <p:sldId id="2147482811" r:id="rId60"/>
    <p:sldId id="2134807222" r:id="rId61"/>
    <p:sldId id="2134807234" r:id="rId62"/>
    <p:sldId id="2147482776" r:id="rId63"/>
    <p:sldId id="2147482777" r:id="rId64"/>
    <p:sldId id="2147482830" r:id="rId65"/>
    <p:sldId id="2147482715" r:id="rId66"/>
    <p:sldId id="2134807216" r:id="rId67"/>
    <p:sldId id="2147482831" r:id="rId68"/>
    <p:sldId id="2147482729" r:id="rId69"/>
    <p:sldId id="2134806149" r:id="rId70"/>
    <p:sldId id="2147482522" r:id="rId71"/>
  </p:sldIdLst>
  <p:sldSz cx="9144000" cy="6858000" type="screen4x3"/>
  <p:notesSz cx="6858000" cy="9144000"/>
  <p:embeddedFontLst>
    <p:embeddedFont>
      <p:font typeface="Dosis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</p:embeddedFont>
    <p:embeddedFont>
      <p:font typeface="Dosis SemiBold" pitchFamily="2" charset="0"/>
      <p:bold r:id="rId77"/>
    </p:embeddedFont>
    <p:embeddedFont>
      <p:font typeface="Microsoft Uighur" panose="02000000000000000000" pitchFamily="2" charset="-78"/>
      <p:regular r:id="rId78"/>
      <p:bold r:id="rId79"/>
    </p:embeddedFont>
    <p:embeddedFont>
      <p:font typeface="Modern Love" panose="04090805081005020601" pitchFamily="82" charset="0"/>
      <p:regular r:id="rId80"/>
    </p:embeddedFont>
    <p:embeddedFont>
      <p:font typeface="Sakkal Majalla" panose="02000000000000000000" pitchFamily="2" charset="-78"/>
      <p:regular r:id="rId81"/>
      <p:bold r:id="rId8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D6E9EA"/>
    <a:srgbClr val="00729A"/>
    <a:srgbClr val="FFFFFF"/>
    <a:srgbClr val="1E3F48"/>
    <a:srgbClr val="D6DCE5"/>
    <a:srgbClr val="106585"/>
    <a:srgbClr val="A1A7B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32" autoAdjust="0"/>
    <p:restoredTop sz="94660"/>
  </p:normalViewPr>
  <p:slideViewPr>
    <p:cSldViewPr snapToGrid="0">
      <p:cViewPr varScale="1">
        <p:scale>
          <a:sx n="75" d="100"/>
          <a:sy n="75" d="100"/>
        </p:scale>
        <p:origin x="9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viewProps" Target="viewProp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font" Target="fonts/font3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61" Type="http://schemas.openxmlformats.org/officeDocument/2006/relationships/slide" Target="slides/slide48.xml"/><Relationship Id="rId8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75174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6933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71240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81647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75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272566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2765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99545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32185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35629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3082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6590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1375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84617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43398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2249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5242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206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80092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91893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397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387971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94784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1871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7376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1229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19769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81320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996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3729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5208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94942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3032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56346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2740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24207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85038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5241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3491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5671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460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5702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155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215225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14059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9408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409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1822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5734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5555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02974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9406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345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17291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760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03174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44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8364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150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74559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05355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6" y="755424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89657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0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72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73514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8138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77881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102399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50270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5170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9963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31740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3990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7037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4943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0877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00936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12178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8241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12888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6207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1857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0485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894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209139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7971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66039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4183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05826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55050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165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54124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8082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4086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54569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8331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01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012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742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70601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5371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60088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02859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54262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5710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64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8707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74734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03871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1322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971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24184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52517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982486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404099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087905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6382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32453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49079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72936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489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9463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49472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71985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3534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0488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68848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4719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47904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49101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94154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778584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415470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0492145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1213704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614839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420443684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6965648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62898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7238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87270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89275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5206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39300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88397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2634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995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935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89199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70481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58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63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9264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2644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58691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6690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61992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49348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41402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666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68532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1012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67716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46998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1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6614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8661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683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54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29216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086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518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39062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90815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194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79956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66547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80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72131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903874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186285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16207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3756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3736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4183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45698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08622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70304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36321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61242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37928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434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20767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3907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18372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709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46988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6641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18700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14198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75441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3914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82417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5456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62820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65913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5243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40009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18615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8669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98321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055383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01987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86177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5871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1153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3046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574288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7436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039757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6046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010486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65900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830264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9062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25593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537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4072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44197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0716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14895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46810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74797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12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60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41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55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45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72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53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87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75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96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8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8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  <p:sldLayoutId id="2147483896" r:id="rId19"/>
    <p:sldLayoutId id="2147483897" r:id="rId20"/>
    <p:sldLayoutId id="2147483898" r:id="rId21"/>
    <p:sldLayoutId id="2147483899" r:id="rId22"/>
    <p:sldLayoutId id="214748390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3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3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1.png"/><Relationship Id="rId7" Type="http://schemas.openxmlformats.org/officeDocument/2006/relationships/image" Target="../media/image25.png"/><Relationship Id="rId12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7.xml"/><Relationship Id="rId6" Type="http://schemas.openxmlformats.org/officeDocument/2006/relationships/image" Target="../media/image23.png"/><Relationship Id="rId11" Type="http://schemas.openxmlformats.org/officeDocument/2006/relationships/image" Target="../media/image46.png"/><Relationship Id="rId5" Type="http://schemas.openxmlformats.org/officeDocument/2006/relationships/image" Target="../media/image34.png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51.png"/><Relationship Id="rId12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png"/><Relationship Id="rId11" Type="http://schemas.openxmlformats.org/officeDocument/2006/relationships/image" Target="../media/image38.png"/><Relationship Id="rId5" Type="http://schemas.openxmlformats.org/officeDocument/2006/relationships/image" Target="../media/image49.svg"/><Relationship Id="rId10" Type="http://schemas.openxmlformats.org/officeDocument/2006/relationships/image" Target="../media/image37.png"/><Relationship Id="rId4" Type="http://schemas.openxmlformats.org/officeDocument/2006/relationships/image" Target="../media/image48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98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52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8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png"/><Relationship Id="rId7" Type="http://schemas.openxmlformats.org/officeDocument/2006/relationships/image" Target="../media/image6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4.png"/><Relationship Id="rId7" Type="http://schemas.openxmlformats.org/officeDocument/2006/relationships/image" Target="../media/image6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4.png"/><Relationship Id="rId7" Type="http://schemas.openxmlformats.org/officeDocument/2006/relationships/image" Target="../media/image6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4.png"/><Relationship Id="rId7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4.png"/><Relationship Id="rId7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53.png"/><Relationship Id="rId9" Type="http://schemas.openxmlformats.org/officeDocument/2006/relationships/image" Target="../media/image6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5" Type="http://schemas.openxmlformats.org/officeDocument/2006/relationships/image" Target="../media/image65.png"/><Relationship Id="rId10" Type="http://schemas.openxmlformats.org/officeDocument/2006/relationships/image" Target="../media/image39.png"/><Relationship Id="rId4" Type="http://schemas.openxmlformats.org/officeDocument/2006/relationships/image" Target="../media/image64.png"/><Relationship Id="rId9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3F02FB-AD8B-2D54-78C1-60816D6C7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" b="371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7FCDC0-2C1A-F4CD-500A-8F2487383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319" y="3303867"/>
            <a:ext cx="2322473" cy="8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07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الثالث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3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الكتابة: إملاء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يومياتي في الكتابة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noProof="0" dirty="0"/>
              <a:t>الهمزة المتوسطة على السطر.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044544" y="3380220"/>
            <a:ext cx="1563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الكتابة– الإملاء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كتابة نص إخباري – الحصة 1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599183" y="4668066"/>
            <a:ext cx="1959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بسيطة اعتمادا على أسئلة موجهة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الهمزة المتوسطة كتابة صحيحة؛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التعرف على عناصر نص إخباري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EE9D2457-C9A3-0B51-B6E4-D21153EE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EA26E31-A863-7FAB-23B8-1EBA5E0547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DEB90E-4187-9A72-8B1E-E33B824E8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A268DB-FE57-69EA-1BBE-D31F930D0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9C050-36DD-CF2D-9ADA-31C44B2299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DA2144-18B1-85A0-F3F7-B0E5E02AB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53887F-2AE3-0C88-3E6E-60536D3B72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029033-EF80-AD36-E7C3-106A5FF1FC1A}"/>
              </a:ext>
            </a:extLst>
          </p:cNvPr>
          <p:cNvSpPr>
            <a:spLocks/>
          </p:cNvSpPr>
          <p:nvPr/>
        </p:nvSpPr>
        <p:spPr>
          <a:xfrm>
            <a:off x="43763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F11A2-6A86-C606-81DB-4854A7A564DD}"/>
              </a:ext>
            </a:extLst>
          </p:cNvPr>
          <p:cNvSpPr>
            <a:spLocks/>
          </p:cNvSpPr>
          <p:nvPr/>
        </p:nvSpPr>
        <p:spPr>
          <a:xfrm>
            <a:off x="24415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6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AB92DD-0B0E-4A03-4385-93035BAD74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7DC5DE-63AE-B311-2941-DFE2E5E00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50" y="2275453"/>
            <a:ext cx="1594420" cy="159442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933B34-2766-A993-63FA-E7C303116C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0" y="4319567"/>
            <a:ext cx="1594420" cy="15944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0906AC-17EC-F084-D076-CAD1E7F00C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32" y="4273624"/>
            <a:ext cx="1594420" cy="15944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DFD4A8-60F1-2348-E53C-E946E58F56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856" y="4115713"/>
            <a:ext cx="1594420" cy="15944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5E95DD-4B59-FEA1-715E-11EFCCF4E6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90" y="2250300"/>
            <a:ext cx="1594420" cy="15944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9FEB2A-633D-8F9D-7375-59CB1BDB53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648" y="2400300"/>
            <a:ext cx="1594420" cy="159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30D43-0F38-2D83-F6ED-41AD13CE98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E61EAC7-6DDB-EECD-1101-4A6C1A1EA9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2" name="Image 3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D5386D4-C4FE-F3D7-4ECD-D668921F219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111C11-FB4D-DD39-8F71-C2F38289FC7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FDC9DD-F182-152B-58B7-CEB9FEC9B4F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7B150-F783-ECD3-E406-0B17905F9D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5A41C0-0161-E97C-DEF9-38E76CAEAC8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9ACCF6-4F9B-F060-0018-2E0F626E17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FDD10-AE51-A2C4-E4F8-9474DBCF07A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F0335B-06CA-5F93-E24A-303AB5D1F29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400107-CFAF-5DD4-B1B9-7896668B19B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A3324DB0-7C9C-C9B2-7870-8BA8DF79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يومياتي في الكتابة. 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A04138-1C1C-EB57-E64C-D12752FC59F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390CF-B783-E6DE-1368-50B72D3D8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B43E9-BCA0-C7DA-58DF-0C2597B5568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1678A-222F-BBBF-B525-F6AA8E3C2DE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B2FC1E-5217-BE76-AED0-E955D4D2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BE797-EE32-E65D-2AE5-0993E7A17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372799-5F9A-8D05-8730-C8C1F412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98F459-2B3E-7066-D9AD-6AEEC1A4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D2AB5-20B3-5AEC-B872-D1B584B83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3BB1607-5A1C-A509-376E-FA1D14BCD598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12860991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719B-34DF-5E21-35B0-6E2432A1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7CF6D365-9922-1718-C4A5-B9493E94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: أكتبوا فقرة بسيطة مستعينين بالأسئلة التالية 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A1F8-6485-7FBB-9057-9497D79CFC9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49E2C-8663-7695-ED9D-CE2C8846DF9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1C9299-B202-B32D-D3F0-126EC70C7BF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778CF0-6D96-1E46-0F8C-C0B5D54A018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7D40F10-D1CB-4AD5-FF5A-9A0029EA5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E27D1-63E7-8402-2979-4D417EACCF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121783-77DB-FD4C-72E5-BFBB13645B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80107A-329B-110C-6D0C-641DC6FE18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27FED47-F4C6-2864-46B0-EABFC654A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B9D57D2-A6A1-5929-816C-BDC62E67CD3A}"/>
              </a:ext>
            </a:extLst>
          </p:cNvPr>
          <p:cNvSpPr txBox="1"/>
          <p:nvPr/>
        </p:nvSpPr>
        <p:spPr>
          <a:xfrm>
            <a:off x="1061009" y="2508103"/>
            <a:ext cx="71532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مَا  أَسْعَدُ يَوْمٍ في حَياتِكَ؟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مَاذَا حَدَثَ؟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كَيْفَ شَعَرْتَ؟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691412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6A9B7-36FE-AB5F-BB17-B3AC035B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3E7C981-558B-9ED8-1509-766BC12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معكم 5 دقائق للإنجاز.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08EE1-3D2F-7706-EAE6-E55B051D65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02FC19-184F-549B-69B8-755B4DBB75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41394-825C-CEC6-CF45-9AA79DCBE7A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A886F-17C5-D107-6D9E-747D424C017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F22402-7ABA-552D-B63C-9B96C257C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FEF8B-CA23-4DD2-C5A3-03A457B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08DC82-9D05-E0C1-AB44-D432D11C51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5CB961-2C9F-ED72-74B1-EE05C93D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EF00792-050E-FF9D-44BD-413BB5064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84E82CB-F179-B750-E210-5EE9DC93CDCA}"/>
              </a:ext>
            </a:extLst>
          </p:cNvPr>
          <p:cNvSpPr txBox="1"/>
          <p:nvPr/>
        </p:nvSpPr>
        <p:spPr>
          <a:xfrm>
            <a:off x="1220963" y="2163546"/>
            <a:ext cx="71532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مَا  أَسْعَدُ يَوْمٍ في حَياتِكَ؟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مَاذَا حَدَثَ؟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كَيْفَ شَعَرْتَ؟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607267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3F342-83BC-3BB4-F075-1AC8642C3C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AD3BF5-ECD7-39AF-C1A9-C4AF73F82DF5}"/>
              </a:ext>
            </a:extLst>
          </p:cNvPr>
          <p:cNvSpPr txBox="1"/>
          <p:nvPr/>
        </p:nvSpPr>
        <p:spPr>
          <a:xfrm>
            <a:off x="3116422" y="16370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CCC8D76-EA61-4904-293A-3271481947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7911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– الإملاء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الهمزة المتوسطة على السطر.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  - كتابة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الهمزة المتوسطة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صحيحة.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522301" y="1730626"/>
            <a:ext cx="2702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A350-EE08-F4D9-5608-1873BD9A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149EEC5-AFB7-1D46-A25B-DB5C661E24AC}"/>
              </a:ext>
            </a:extLst>
          </p:cNvPr>
          <p:cNvSpPr txBox="1"/>
          <p:nvPr/>
        </p:nvSpPr>
        <p:spPr>
          <a:xfrm>
            <a:off x="610750" y="684000"/>
            <a:ext cx="6975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قاعدة  كتابة الهمزة المتوسطة . أين يمكن أن  تكتب الهمزة المتوسطة؟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F60DC1-7D01-DDF5-17BA-53426B5249A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A8A03E-82E7-91FE-E353-39F00FE3815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05A389-CE5A-A993-2CDC-D9995E64EEA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7BFFA8-42DD-4696-EE07-0E2D0112AC2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4D2DE43-F9D2-2814-6936-BFACD111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06895B-6F7F-C35C-7870-3BBA6D3A5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8DE16E-7DE3-2891-9A89-E724AC8144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C7508E-2FE0-8DB3-2DB9-0A4AFAACA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3034C-DECE-3D46-A3FF-D2E9AA86A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E725166-4754-E71C-938B-BBCEA8A2C662}"/>
              </a:ext>
            </a:extLst>
          </p:cNvPr>
          <p:cNvSpPr txBox="1"/>
          <p:nvPr/>
        </p:nvSpPr>
        <p:spPr>
          <a:xfrm>
            <a:off x="1664104" y="3058666"/>
            <a:ext cx="5580080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اَلْهَمْزَةُ ٱلْمُتَوَسِّطَةُ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875781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BC07A-A19F-8BDD-A11D-3DB0CAEE4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64C7162F-943C-A38C-2FCE-716AA664886E}"/>
              </a:ext>
            </a:extLst>
          </p:cNvPr>
          <p:cNvSpPr txBox="1"/>
          <p:nvPr/>
        </p:nvSpPr>
        <p:spPr>
          <a:xfrm>
            <a:off x="-188380" y="815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تأتي الهمزة المتوسطة على الألف أو على الواو أو على الياء او على السطر </a:t>
            </a:r>
            <a:r>
              <a:rPr lang="f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07484C-93D7-B0E1-C97E-E372AF7A3CC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75099B-E287-DE2F-7D3B-95BF0C2B55F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B21C4C-7D6F-554C-F9EA-96B0FF32D71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C1EBAE-CA1C-9B1D-0EE2-EAFE879912C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BC6D63B-AEF8-D5BF-AF2B-625BA0D98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2243DD3-6464-1618-A624-B397771B1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3883648-ECC3-468E-E3A9-D53B1B386F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F3084D-A291-EA50-33D3-DECEF3E4F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5FF0A6-293E-DDFF-2394-06856698F5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1A5B34A-95B7-A439-F19B-334794737C9D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ْسٌ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B9B6349B-C517-4B9A-F413-937EB2FF9EEE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سُــ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الٌ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945138E-00CC-5E2C-2BBC-15C24F8AA6CA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بِــ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ئْ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ــرٌ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CC2B030-BD23-9814-2318-544060605294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قِرا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ء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ةٌ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C96D8BD-88A5-BE41-202A-A299756A1ED0}"/>
              </a:ext>
            </a:extLst>
          </p:cNvPr>
          <p:cNvSpPr txBox="1"/>
          <p:nvPr/>
        </p:nvSpPr>
        <p:spPr>
          <a:xfrm>
            <a:off x="6819252" y="5074685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ٱلْأَلِفِ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7C9C1A0-FF9A-D408-F4BE-76D66B76E2C9}"/>
              </a:ext>
            </a:extLst>
          </p:cNvPr>
          <p:cNvSpPr/>
          <p:nvPr/>
        </p:nvSpPr>
        <p:spPr>
          <a:xfrm>
            <a:off x="7672695" y="4321680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54DBC0B-7EC6-FF33-F728-D25D06CF208A}"/>
              </a:ext>
            </a:extLst>
          </p:cNvPr>
          <p:cNvSpPr txBox="1"/>
          <p:nvPr/>
        </p:nvSpPr>
        <p:spPr>
          <a:xfrm>
            <a:off x="4685648" y="5068466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ٱلْواوِ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4A153F6F-3FFE-82AD-1D6E-1FDD08AD9E79}"/>
              </a:ext>
            </a:extLst>
          </p:cNvPr>
          <p:cNvSpPr/>
          <p:nvPr/>
        </p:nvSpPr>
        <p:spPr>
          <a:xfrm>
            <a:off x="5539091" y="4315461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551EC4D5-EA79-8920-EF25-27CE8BB7278B}"/>
              </a:ext>
            </a:extLst>
          </p:cNvPr>
          <p:cNvSpPr txBox="1"/>
          <p:nvPr/>
        </p:nvSpPr>
        <p:spPr>
          <a:xfrm>
            <a:off x="2564306" y="5068466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ٱلْياءِ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B41B41-6C55-9AE9-0E0B-48D8EE18B2C2}"/>
              </a:ext>
            </a:extLst>
          </p:cNvPr>
          <p:cNvSpPr/>
          <p:nvPr/>
        </p:nvSpPr>
        <p:spPr>
          <a:xfrm>
            <a:off x="3417749" y="4315461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76EA6918-7B88-EFC0-C36F-D82619548A7E}"/>
              </a:ext>
            </a:extLst>
          </p:cNvPr>
          <p:cNvSpPr txBox="1"/>
          <p:nvPr/>
        </p:nvSpPr>
        <p:spPr>
          <a:xfrm>
            <a:off x="442964" y="5068466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ٱلسَّطْرِ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69808778-7791-C7A2-6193-4C828E7755D8}"/>
              </a:ext>
            </a:extLst>
          </p:cNvPr>
          <p:cNvSpPr/>
          <p:nvPr/>
        </p:nvSpPr>
        <p:spPr>
          <a:xfrm>
            <a:off x="1296407" y="4315461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85335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6D26B-611E-B0C1-8D03-E3872B739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9FADB2F5-7172-6183-3094-C30256CB431C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المتوسطة على الألف 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A4A563-2267-CFD5-2849-B5F179B7E56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3D808C-FB5A-7F8E-6AF1-D93C9C788BD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673C0E-A0F5-0948-B778-0091339ED4B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788F0D-B5F2-FACB-9BB4-E9E2AD87E72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395DB10-DA47-9DCF-C5F5-C55F333620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36F9DE7-8944-1449-7F09-DACBF13269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7A7DF73-880C-A047-0A4C-9FD97C8D5C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3ECD7DF-930C-47D1-DC91-A6E45A308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56E4D1-AE85-B9B3-92FF-C2780F29D0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83D8C87-61E5-783A-73DB-9DFAAE94848A}"/>
              </a:ext>
            </a:extLst>
          </p:cNvPr>
          <p:cNvSpPr txBox="1"/>
          <p:nvPr/>
        </p:nvSpPr>
        <p:spPr>
          <a:xfrm>
            <a:off x="2959446" y="2628073"/>
            <a:ext cx="37467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ْسٌ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5F411EC-9902-BBA2-DBCC-0107768AE7CF}"/>
              </a:ext>
            </a:extLst>
          </p:cNvPr>
          <p:cNvSpPr txBox="1"/>
          <p:nvPr/>
        </p:nvSpPr>
        <p:spPr>
          <a:xfrm>
            <a:off x="3029128" y="5074685"/>
            <a:ext cx="3746782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ٱلْأَلِفِ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627F692E-8565-D17A-AC14-4F515CC56809}"/>
              </a:ext>
            </a:extLst>
          </p:cNvPr>
          <p:cNvSpPr/>
          <p:nvPr/>
        </p:nvSpPr>
        <p:spPr>
          <a:xfrm>
            <a:off x="4730711" y="3924115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95109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ABFBA-37E0-DAA7-988A-3370BE5A3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BD7090C-A179-5A57-63C1-0C0D8394F86A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E38568-391B-CBBD-F704-B193FE69D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المتوسطة على الواو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B3DEAC-B077-9807-F954-C6261C27FE6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386AFC-24FE-8D0D-CB6F-1B5C311B580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34FD72-E5F7-000A-C910-E4B0141DD87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10A423-266B-3937-9EA5-081D711CF4E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4F324C-1FE4-042F-572D-CCCED2D7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367124-DA03-9AC1-4E42-31AD6A2A14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ACFB0A-C266-03DB-C6DF-42386DC504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847AFB-CA18-3BF5-E6E0-0B0E2A9AC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06AE3F-51B6-ECE1-BB9A-714292873B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45AFD88-C2A4-D955-98E2-3E472C4E594D}"/>
              </a:ext>
            </a:extLst>
          </p:cNvPr>
          <p:cNvSpPr txBox="1"/>
          <p:nvPr/>
        </p:nvSpPr>
        <p:spPr>
          <a:xfrm>
            <a:off x="2492193" y="2767479"/>
            <a:ext cx="4140934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سُــ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الٌ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0949894C-D0B9-56D1-7089-A6F5B7486F4F}"/>
              </a:ext>
            </a:extLst>
          </p:cNvPr>
          <p:cNvSpPr txBox="1"/>
          <p:nvPr/>
        </p:nvSpPr>
        <p:spPr>
          <a:xfrm>
            <a:off x="2383677" y="5135145"/>
            <a:ext cx="4140934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ٱلْواوِ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8654BEC5-D11A-B6E7-C6B3-B75F7F688DEC}"/>
              </a:ext>
            </a:extLst>
          </p:cNvPr>
          <p:cNvSpPr/>
          <p:nvPr/>
        </p:nvSpPr>
        <p:spPr>
          <a:xfrm>
            <a:off x="4417962" y="4096509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59758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ADE8D-2DB5-5DF4-E607-43861A20B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1C06B84-6C6C-1052-0F79-D7D82F78A17B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76C7DA1-9E6A-BC57-C14B-F1892340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المتوسطة على الياء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10A41D-FDF9-0302-C90A-594EA104B379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973651-DD85-25D0-1C67-93330822495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F7ABE8-A388-866D-E4FC-ED90ADE3E43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D1DB84-7801-A15A-D5A5-64794AC7BB4A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B2F73B-72C4-E68D-B0CB-437725007D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59DC5B-1AE3-2A2F-85FA-214363A748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6585C6-6D3D-317E-11CB-27C45ED576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B1E22A-52C5-288F-FD94-1C5C82609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9F34EC-C397-633C-07AF-DE6847E0E9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8E80A5B-968C-A652-ECBC-E40E9A4DD723}"/>
              </a:ext>
            </a:extLst>
          </p:cNvPr>
          <p:cNvSpPr txBox="1"/>
          <p:nvPr/>
        </p:nvSpPr>
        <p:spPr>
          <a:xfrm>
            <a:off x="2492193" y="2767479"/>
            <a:ext cx="4140934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بِــ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ئْ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ــرٌ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40A764B3-574D-3033-620E-66932F8194F8}"/>
              </a:ext>
            </a:extLst>
          </p:cNvPr>
          <p:cNvSpPr txBox="1"/>
          <p:nvPr/>
        </p:nvSpPr>
        <p:spPr>
          <a:xfrm>
            <a:off x="2383677" y="5135145"/>
            <a:ext cx="4140934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ٱلْياءِ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264300C1-492D-F767-F37D-A53676C7118B}"/>
              </a:ext>
            </a:extLst>
          </p:cNvPr>
          <p:cNvSpPr/>
          <p:nvPr/>
        </p:nvSpPr>
        <p:spPr>
          <a:xfrm>
            <a:off x="4417962" y="4096509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08875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C2200-F63D-CF28-5EFC-DA2AAE343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A479392-DD40-AD4C-38FD-A411E329CA60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F55DBA-A82F-911C-4A0E-BF46BFE1F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80C0EC-0F8F-8E79-3CCC-0D10190B634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249E35-0D34-B0DE-43C1-D49E2DED35C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F922A7-3BC8-FD13-8EE2-1111D4404F0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091431-C48D-3D2E-13B6-8A06BFF38B0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2B3FC0-7E27-EA29-8044-62542BD91D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3B4B6C-958C-28C3-1F22-93A5DFF884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967966-2E21-4F3C-98CF-E5344AB0F3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59F3C6-0BBE-9331-2D29-CB5E9F3ED9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AF320E-E739-6BE3-DC59-B98A6F03CB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BA5E7-CCC6-DF30-FE9E-E1FB9321D1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964" y="2150291"/>
            <a:ext cx="8436071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6404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C12AE-0253-1B47-4756-A1E31B13D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F26FB47-0E67-BF5F-556A-28DA341719D1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734A8E4-4B63-0250-9231-801F0BF6C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خلال هذه الحصة  متى ينبغي كتابة الهمزة على السطر.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674B1E-856E-AF99-3D01-BF1B1969A349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7CE31F-D2B5-2DA3-38DD-19D0AF12E04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E5D793-5A7C-415D-ABE6-790D3379482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2EE323-CAB1-FDA8-EEFB-64BCF578243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D08A6D-6D28-AEED-33BB-D90B1950E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E0D2CD-64D8-193A-09D3-2A03B35742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696960-2E7A-958D-0E14-7FB87853FA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246809-3161-B226-E32D-E866065571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5BED3A-0AEA-FE85-92F3-75C41541CE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9CE46E50-C74B-84E6-751D-EC31B58427BC}"/>
              </a:ext>
            </a:extLst>
          </p:cNvPr>
          <p:cNvSpPr txBox="1"/>
          <p:nvPr/>
        </p:nvSpPr>
        <p:spPr>
          <a:xfrm>
            <a:off x="610750" y="2883979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اَلْهَمْزَةُ ٱلْمُتَوَسِّطَةُ عَلى ٱلسَّطْرِ.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823110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6DBF3-863D-327E-66F5-18E053177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57BADE5-3136-0087-E73F-872716F8B0A1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93C39CB-0C8E-CA18-5EB4-0398148B9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كانت الهمزة مفتوحة وقبلها مدٌّ بالألف أكتبها على السطر . مثل تساءل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69FAF6-95B2-A035-E3FF-F108FB7DC47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826657-6B9E-DC07-5A9B-AB277E96C54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88FC35-308E-FC4C-DD46-0B27C6EB5BE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73B716-9FF4-8EE4-FEC5-3EB5C23732D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D3CA3C-7A94-80D6-A830-4F489FFB3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C3B5F96-2AFC-8D33-7198-C772CDEF60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4F5399-9694-B7E5-03A5-E2BE8F8332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C11A00-E7BF-0D40-7A96-486177BC83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1E61D1-EEA6-5B37-F4E6-FA55350310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1A7615E1-3DD3-040F-41FE-2BE48F857332}"/>
              </a:ext>
            </a:extLst>
          </p:cNvPr>
          <p:cNvSpPr txBox="1"/>
          <p:nvPr/>
        </p:nvSpPr>
        <p:spPr>
          <a:xfrm>
            <a:off x="3578066" y="2630808"/>
            <a:ext cx="1996282" cy="967936"/>
          </a:xfrm>
          <a:prstGeom prst="roundRect">
            <a:avLst>
              <a:gd name="adj" fmla="val 867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تَســــــــــــ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ءَ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لَ</a:t>
            </a: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DEBEDA8C-A0C5-0AE5-A54D-0EB75C0A29A4}"/>
              </a:ext>
            </a:extLst>
          </p:cNvPr>
          <p:cNvSpPr txBox="1"/>
          <p:nvPr/>
        </p:nvSpPr>
        <p:spPr>
          <a:xfrm>
            <a:off x="1058683" y="4683716"/>
            <a:ext cx="3274778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sym typeface="Sakkal Majalla"/>
              </a:rPr>
              <a:t> اَلْهَمْزَةَ </a:t>
            </a:r>
            <a:r>
              <a:rPr lang="ar-MA" sz="4400" b="1" kern="0" dirty="0">
                <a:solidFill>
                  <a:srgbClr val="C00000"/>
                </a:solidFill>
                <a:sym typeface="Sakkal Majalla"/>
              </a:rPr>
              <a:t>مَفْتوحةٌ.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83B8BB5B-C061-418C-649C-B5518F0A6425}"/>
              </a:ext>
            </a:extLst>
          </p:cNvPr>
          <p:cNvSpPr txBox="1"/>
          <p:nvPr/>
        </p:nvSpPr>
        <p:spPr>
          <a:xfrm>
            <a:off x="4810540" y="4683716"/>
            <a:ext cx="3274777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sym typeface="Sakkal Majalla"/>
              </a:rPr>
              <a:t>مَدٌّ </a:t>
            </a:r>
            <a:r>
              <a:rPr lang="ar-MA" sz="4400" b="1" kern="0" dirty="0" err="1">
                <a:solidFill>
                  <a:srgbClr val="C00000"/>
                </a:solidFill>
                <a:sym typeface="Sakkal Majalla"/>
              </a:rPr>
              <a:t>بٱلْألِفِ</a:t>
            </a:r>
            <a:r>
              <a:rPr lang="ar-MA" sz="4400" b="1" kern="0" dirty="0">
                <a:solidFill>
                  <a:srgbClr val="C00000"/>
                </a:solidFill>
                <a:sym typeface="Sakkal Majalla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AB68E03-0EBC-3624-87DF-C55F64D9EBE9}"/>
              </a:ext>
            </a:extLst>
          </p:cNvPr>
          <p:cNvCxnSpPr>
            <a:stCxn id="11" idx="0"/>
          </p:cNvCxnSpPr>
          <p:nvPr/>
        </p:nvCxnSpPr>
        <p:spPr>
          <a:xfrm flipH="1" flipV="1">
            <a:off x="4454144" y="3220278"/>
            <a:ext cx="1993785" cy="1463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D7369DC-364D-2C99-86FE-917475AE42E5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2696072" y="3326296"/>
            <a:ext cx="1409724" cy="1357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61246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871B9-DAFF-9243-C9DB-7A38A8A9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F3EA80E-604D-2D34-76BD-0EC9CABA2D5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68647FB-9109-96DC-F6CF-F1150C34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كانت الهمزة مفتوحة وقبلها مدٌّ بالواو  أكتبها على السطر . مثل نبوءة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886A67-38D8-901A-515F-6638D7D8D63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11A62B-05B8-81E5-90CB-DBEB79BAEAA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0A9C18-7028-2371-8E52-0831E8B9DDB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5D5906-7355-E547-13C6-943A607BF56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354E11-2EB8-03B3-5315-F6AF8E7B65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8F00C8-9FE0-823D-F7FC-36CD8ADCEF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E890FF-6EEC-09FC-15E8-E7C0AC1356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ACFCEC-C44F-9091-5898-6A71BF828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62DB50-1699-AB69-C8B7-28C70C1ED3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DDF9880-5B3D-5856-FF9A-7A432743A71A}"/>
              </a:ext>
            </a:extLst>
          </p:cNvPr>
          <p:cNvSpPr txBox="1"/>
          <p:nvPr/>
        </p:nvSpPr>
        <p:spPr>
          <a:xfrm>
            <a:off x="3578066" y="2630808"/>
            <a:ext cx="1996282" cy="967936"/>
          </a:xfrm>
          <a:prstGeom prst="roundRect">
            <a:avLst>
              <a:gd name="adj" fmla="val 867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نُبــــــــــــ</a:t>
            </a:r>
            <a:r>
              <a:rPr lang="ar-MA" sz="5400" b="1" kern="0" dirty="0">
                <a:solidFill>
                  <a:srgbClr val="424D7C"/>
                </a:solidFill>
                <a:highlight>
                  <a:srgbClr val="FFFF00"/>
                </a:highlight>
                <a:sym typeface="Sakkal Majalla"/>
              </a:rPr>
              <a:t>ـو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ءَ</a:t>
            </a: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ةٌ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2A53036-7888-8B6A-E0BE-7A4FBFC3C1CB}"/>
              </a:ext>
            </a:extLst>
          </p:cNvPr>
          <p:cNvSpPr txBox="1"/>
          <p:nvPr/>
        </p:nvSpPr>
        <p:spPr>
          <a:xfrm>
            <a:off x="1058683" y="4683716"/>
            <a:ext cx="3274778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اَلْهَمْزَةَ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مَفْتوحةٌ.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7B89420B-E8A1-07F8-83B5-BD1A937DFFEA}"/>
              </a:ext>
            </a:extLst>
          </p:cNvPr>
          <p:cNvSpPr txBox="1"/>
          <p:nvPr/>
        </p:nvSpPr>
        <p:spPr>
          <a:xfrm>
            <a:off x="4810540" y="4683716"/>
            <a:ext cx="3274777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مَدٌّ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بٱلْواوِ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DCD61F6-F591-6F9D-8514-EED36487A2CE}"/>
              </a:ext>
            </a:extLst>
          </p:cNvPr>
          <p:cNvCxnSpPr>
            <a:stCxn id="11" idx="0"/>
          </p:cNvCxnSpPr>
          <p:nvPr/>
        </p:nvCxnSpPr>
        <p:spPr>
          <a:xfrm flipH="1" flipV="1">
            <a:off x="4454144" y="3220278"/>
            <a:ext cx="1993785" cy="1463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306A6617-4577-7102-2F26-494EC9B298F9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2696072" y="3326296"/>
            <a:ext cx="1409724" cy="1357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75869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82079-3C12-25B5-3AE7-F1B14B155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7737964-BE89-054E-13FF-7BD4D6D6AFD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CCF92E4-7CD8-564A-B38D-42668D1C9819}"/>
              </a:ext>
            </a:extLst>
          </p:cNvPr>
          <p:cNvSpPr txBox="1"/>
          <p:nvPr/>
        </p:nvSpPr>
        <p:spPr>
          <a:xfrm>
            <a:off x="-403462" y="8558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نتذكر. متى تكتب الهمزة المتوسطة على السَّطر؟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2C8FB8-9B7D-31CE-5B59-A80ADF7FE30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5A37A-BF05-966B-341F-B08915E569B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98FB44-4817-AFF7-0234-3C1776B1E5D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5F4671-93D5-870F-4EEA-AC0CA2F46B2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B000F0-FEFA-F47C-197E-F39D79FBF7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9C62A0-3463-C16B-D5E4-2575777C7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C62854-AA06-3A82-2124-6792FAA63C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71B030-CD36-ED6B-3566-FCCE9FC95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8530DD-0DDE-87BC-A9BE-4F3812F008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E36248-7A20-0A28-F6D6-03B92B4AFE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D1A7917-2616-7F76-294E-87429DD4E7D4}"/>
              </a:ext>
            </a:extLst>
          </p:cNvPr>
          <p:cNvSpPr txBox="1"/>
          <p:nvPr/>
        </p:nvSpPr>
        <p:spPr>
          <a:xfrm>
            <a:off x="2321252" y="2421716"/>
            <a:ext cx="2959487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اَلْهَمْزَةُ ٱلْمُتَوَسِّطَةُ عَلى ٱلسَّطْرِ.</a:t>
            </a:r>
          </a:p>
        </p:txBody>
      </p:sp>
    </p:spTree>
    <p:extLst>
      <p:ext uri="{BB962C8B-B14F-4D97-AF65-F5344CB8AC3E}">
        <p14:creationId xmlns:p14="http://schemas.microsoft.com/office/powerpoint/2010/main" val="26061065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C6EED-54E2-59CA-7B44-C80076F62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9360002-2FC3-3637-4061-884532746C6F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ED249EE-89C3-D496-25BA-EA30C0C3F018}"/>
              </a:ext>
            </a:extLst>
          </p:cNvPr>
          <p:cNvSpPr txBox="1"/>
          <p:nvPr/>
        </p:nvSpPr>
        <p:spPr>
          <a:xfrm>
            <a:off x="-403462" y="8558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47  من كراساتكم. من يقرأ القاعدة؟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9EBCDB-19EF-D562-96FA-84B8BB03C43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6A583-DF43-9FDD-60DD-A3300332CAB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8B1F8-0A1D-C448-C800-91A58563984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C9024C-96ED-2699-655E-D837C70DCEC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3A67D5-2536-F2DC-860B-6D7F3822A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173F0A-0B08-03E9-5CEF-024368EC71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C02DA4-2611-4652-D08F-A95917BEED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145360-9C75-64AC-8A6F-AC697A0E2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400912-FDE2-925C-B41D-BFE532672E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3E1DDB-D246-65A7-72FE-C767C271A3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66" y="1438226"/>
            <a:ext cx="3533418" cy="541977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035B499-8A75-5AFE-EDF4-271FF8AC27A4}"/>
              </a:ext>
            </a:extLst>
          </p:cNvPr>
          <p:cNvSpPr/>
          <p:nvPr/>
        </p:nvSpPr>
        <p:spPr>
          <a:xfrm>
            <a:off x="2621901" y="2054629"/>
            <a:ext cx="3011899" cy="1205948"/>
          </a:xfrm>
          <a:prstGeom prst="roundRect">
            <a:avLst>
              <a:gd name="adj" fmla="val 7382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83892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73B57-4AAE-891F-2999-54A5A771A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311F0B5-D53A-9E89-61CA-8E89BEDC7F36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2D8D05F-AF15-669B-7064-458FBFD37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في ثنائيات،  أنجزوا النشاط التالي.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DAAD60-8D0C-5975-8CAD-805736AE989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5ECF8A-B620-D90C-2CC5-E0C011834B0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5CABB6-AEC1-71D9-142E-E0D27ECE3B2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3BC21A-5581-4629-62CB-6BD0C99D29F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C6893FF-EB7A-CF26-5871-FA33335D18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82390A-6343-C458-D462-65A3944583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B68CE8-BD43-709E-4706-BE20A0C3AB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123A10-CF8C-0365-88B9-AC96205495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008DE5-B7F9-5AF5-BE6F-243AB5D134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C7BD56-A6C4-8032-C8DC-5A066D9053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359" y="1937616"/>
            <a:ext cx="8140647" cy="399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4425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08092-8B17-DB6F-91F6-24D67B024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E1E270B-557A-3028-91D4-85D607A29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A47F0B-24BB-CC70-DBC2-4C354EEAA56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7DBD8-89A7-F489-7B88-A27DC5C5FCC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3DC97-0DC8-99E9-73A5-3E990164892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2E559A-85F0-5613-02E8-F9A18B4C677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437839-7AE4-4B00-0B14-77751F2963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9BA2B01-8B5D-BD55-D48F-C8BD4862AD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89DBAC-8701-D1F8-DC42-FAC6C390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6E41D-2A7C-F44B-74AF-4695A8A2F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2AF6662C-C3CF-5E6C-7F20-6CF0C3AFE0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33F274-0452-6DA5-12AF-07B1900494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359" y="1937616"/>
            <a:ext cx="8140647" cy="399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7216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10C9-C021-A092-3640-FE8AEE12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B630B88-96E5-4C17-C683-4C93CC5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الآن. من يقرأ جوابه ؟هل أنتم متفقون؟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2BACB1-B20F-3540-902C-6F967E23900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A89348-6FA7-1A42-B19F-6A47D0C5D70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8C6D9D-6313-BAEF-F984-263EBBFA264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573BF4-B62F-D2F2-4680-5D2AC07097A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6E116A-F0D5-BC1A-ADC0-949787463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224084-0191-045E-3AA6-414B4215A5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7E86F4-A322-6BB9-0BDD-2DC05C07D7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7F570A-3C5D-6FB4-6154-3C5FF9E8A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ED86587-7D74-DA66-7B35-16C8902957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8F75D94-6648-985E-8746-38486627D0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359" y="1937616"/>
            <a:ext cx="8140647" cy="399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1464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9DF0B-DF20-AAA9-1249-EB07FC20A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F1D547E-1A12-8F37-38DC-D3B4278EF9FC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49BCA69-4DFB-9AE2-19F1-228EBBCC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81E812-A215-8920-8C86-F47D3FA6AED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B68256-51FD-DF7F-7027-2F3F5154E9C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9BCDBF-8B88-DB9C-5DE3-9FDCF671EF3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AFA4CF-3811-18E2-AF80-7A1BBFE9F3B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490D76-3074-5D53-C03A-0AAF0D8335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74BEB-3D92-9254-16D2-9E3C78D49E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13EA0F-FAAF-9762-CDC7-8C90865C1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187E5E-5CD7-20FD-25F5-7589643F0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9FC6C4-912B-3B62-7911-DA8911811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E027A3-600F-19E0-45E6-FE5438C48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359" y="1937616"/>
            <a:ext cx="8140647" cy="399088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42F0EDC-9505-5347-78AC-12D5A0481A0F}"/>
              </a:ext>
            </a:extLst>
          </p:cNvPr>
          <p:cNvSpPr txBox="1"/>
          <p:nvPr/>
        </p:nvSpPr>
        <p:spPr>
          <a:xfrm>
            <a:off x="1414561" y="3714007"/>
            <a:ext cx="3591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لِأنّها مَفْتوحَةٌ وَقَبْلَها مَدٌّ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بِٱلْأَلِفِ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F38597E-9A48-73A0-7FD4-F98DD2CD516A}"/>
              </a:ext>
            </a:extLst>
          </p:cNvPr>
          <p:cNvSpPr txBox="1"/>
          <p:nvPr/>
        </p:nvSpPr>
        <p:spPr>
          <a:xfrm>
            <a:off x="1492805" y="5164882"/>
            <a:ext cx="3591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لِأنّها مَفْتوحَةٌ وَقَبْلَها مَدٌّ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بِٱلْأَلِفِ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63D1526-3D0A-614D-1722-617506A0CE10}"/>
              </a:ext>
            </a:extLst>
          </p:cNvPr>
          <p:cNvSpPr txBox="1"/>
          <p:nvPr/>
        </p:nvSpPr>
        <p:spPr>
          <a:xfrm>
            <a:off x="1414561" y="4423759"/>
            <a:ext cx="3591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لِأنّها مَفْتوحَةٌ وَقَبْلَها مَدٌّ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بِٱلْواوِ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522695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C84D6-48F5-CC85-2D64-424D95E5C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731AD86-A9B2-E47E-9B49-1065A7A0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دفاتر القسم. أنجزوا النشاط التالي بعد كتابة التاريخ و عنوان الدرس.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B43F99-3E69-1698-6EE2-C8273AF9ECE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CD77D7-B6E7-3FA0-C586-7D70CF32CCD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9B0C35-A7A6-8657-B518-FF0DE11155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A59C09-A989-7D7D-562A-1B7BAD6266CA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2D913F6-BB69-C2ED-A9B3-D7E52F8EE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2911B1-523B-BC43-4E16-DB37697CFD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5939A5-3BCC-A548-3B5F-7D7BFB533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BFC5E13-17D3-0D77-FF03-EEB489B327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C8D9299-1230-A49A-6CF5-E854614321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9AB28F-3950-EB11-3D06-498F7324BC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033" y="2540346"/>
            <a:ext cx="8315934" cy="295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2361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6B26C-F95D-D4B9-73F3-17F631919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9365046-46B2-8DD7-9A21-484235C9A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تذكروا  جميع قواعد كتابة الهمزة المتوسطة 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F0B3AC-86C5-61AB-B036-C75B5FC14D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AD40A1-E40B-CC78-A5B9-E6FBE625110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CE2C13-0BDB-32E5-0D6B-4DB8E17AF95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1F790A-A5AC-4D09-336C-008841F2289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87FC4B3-33A6-72BE-7801-77D01EA185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BC560AC-A89E-0765-3C2C-3DC12F5CD4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52EF99-35AB-A5C4-9776-52A90D311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4BCF6A-523D-5169-F9D1-5457C42298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3187D30-43F7-B6BA-7CE7-B7FF8124C5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FDBEEA-D2B1-5534-E7B2-8311B71D14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033" y="2540346"/>
            <a:ext cx="8315934" cy="295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0531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7D889-0B7E-67D7-CCCB-804FC58BE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27427E0-6BB7-03A6-8C09-154FC2E67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هل أنتم متفقون؟ لماذا ؟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A2B09E-C668-D755-6E52-C67D2DD1202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5D0B99-D3D3-C287-4C2D-A542C8A6B9C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38911F-B77C-FB0D-8FEA-7DEF725B331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A82766-3EF1-0FD8-3F32-4CB35D6AA8B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AD45853-2417-8F41-DA84-821FB00C41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FFC0D04-EF84-EAC2-C57B-5F59BAD496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31BC38-425B-680C-CE67-7B33794913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6E84D0-30A5-64F9-1406-41FB8E855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3">
            <a:extLst>
              <a:ext uri="{FF2B5EF4-FFF2-40B4-BE49-F238E27FC236}">
                <a16:creationId xmlns:a16="http://schemas.microsoft.com/office/drawing/2014/main" id="{89F65392-8F82-DDFC-4030-AB34E2D131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DAABF3-BC8E-1569-4CC8-80ECED16CB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033" y="2540346"/>
            <a:ext cx="8315934" cy="295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751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5BD0D-A7F5-B072-8E1D-9A0C0A313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8EBE67-4B7B-A229-C617-30B1E52C0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7FEF21-9F58-7356-595E-4F919097224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F41DF7-78E5-6D25-4A15-39EC61F9FA6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4922D1-A109-A3E6-4581-99603A6A485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B92BE4-DBC5-089E-CD38-77B8517DFA0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D97D9F4-FA93-96B4-A613-2C57DA7F9B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56738C-0A66-5BEF-1224-F85EE6D10D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D08958-287B-111B-CDB2-EC16852C5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54E68E-EF0E-7EC1-69EC-94A81222E1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3">
            <a:extLst>
              <a:ext uri="{FF2B5EF4-FFF2-40B4-BE49-F238E27FC236}">
                <a16:creationId xmlns:a16="http://schemas.microsoft.com/office/drawing/2014/main" id="{9EB759CD-C4A5-B9AF-002D-71DF1A5936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2E4D416-4A9C-D3C9-33E2-93A4B399107A}"/>
              </a:ext>
            </a:extLst>
          </p:cNvPr>
          <p:cNvGrpSpPr/>
          <p:nvPr/>
        </p:nvGrpSpPr>
        <p:grpSpPr>
          <a:xfrm>
            <a:off x="414033" y="2540346"/>
            <a:ext cx="8315934" cy="2957820"/>
            <a:chOff x="414033" y="2540346"/>
            <a:chExt cx="8315934" cy="295782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15FE296-5F16-AA77-48FD-7BC4CB29C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4033" y="2540346"/>
              <a:ext cx="8315934" cy="2957820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CB3AFCE8-2885-6238-EFA1-2E12A1038EB8}"/>
                </a:ext>
              </a:extLst>
            </p:cNvPr>
            <p:cNvSpPr txBox="1"/>
            <p:nvPr/>
          </p:nvSpPr>
          <p:spPr>
            <a:xfrm>
              <a:off x="6113301" y="2948856"/>
              <a:ext cx="8807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رُؤَيَةِ 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D96EF24-272B-C07F-A85F-7A0C191B7282}"/>
                </a:ext>
              </a:extLst>
            </p:cNvPr>
            <p:cNvSpPr txBox="1"/>
            <p:nvPr/>
          </p:nvSpPr>
          <p:spPr>
            <a:xfrm>
              <a:off x="6113301" y="3383870"/>
              <a:ext cx="10428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شُؤونَ 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038EA2A-A006-5402-3763-E06204ACAB1C}"/>
                </a:ext>
              </a:extLst>
            </p:cNvPr>
            <p:cNvSpPr txBox="1"/>
            <p:nvPr/>
          </p:nvSpPr>
          <p:spPr>
            <a:xfrm>
              <a:off x="4994939" y="3856630"/>
              <a:ext cx="1118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مَسْؤولاً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8151926-D8EB-FB3B-1A13-3F0A1EF4E51E}"/>
                </a:ext>
              </a:extLst>
            </p:cNvPr>
            <p:cNvSpPr txBox="1"/>
            <p:nvPr/>
          </p:nvSpPr>
          <p:spPr>
            <a:xfrm>
              <a:off x="6126438" y="4339891"/>
              <a:ext cx="1118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مَمْلوءَةٌ 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9E1E0DF-8E9C-2605-1EBF-1083C59FA4D3}"/>
                </a:ext>
              </a:extLst>
            </p:cNvPr>
            <p:cNvSpPr txBox="1"/>
            <p:nvPr/>
          </p:nvSpPr>
          <p:spPr>
            <a:xfrm>
              <a:off x="6046926" y="4784208"/>
              <a:ext cx="1118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عَباءاتٍ </a:t>
              </a:r>
              <a:endPara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617594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نص إخباري – الحصة 1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–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الإنتاج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0C54-A1C3-1E31-BE29-87429474D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D06688-C44C-53AC-383E-BFD881B3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سنشرع الآن في حصة الإنتاج الكتابي.</a:t>
            </a:r>
            <a:r>
              <a:rPr lang="f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سوف تتعلمون كتابة نص إخباري.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14B1C1-0274-B9D0-E71C-C587C30CD0F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2CDC23-A6F1-C45E-A9D7-C386FA7DF5E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8F85F7-F323-1108-9E94-8CFCF990ECE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E737B3-9190-49F3-39C4-BBDEF197C79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B16F6F-2D22-8887-AA61-181688D3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645991-6B7A-469B-F311-ED1DD75FC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28523-2D63-5838-DB46-65766C4B60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B9FB63-BA56-034E-D6F8-DF80079BA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03860-F82A-238B-BAAF-386EC6686A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34889C4-42E4-258C-4F9A-A897AE4A2BFB}"/>
              </a:ext>
            </a:extLst>
          </p:cNvPr>
          <p:cNvSpPr txBox="1"/>
          <p:nvPr/>
        </p:nvSpPr>
        <p:spPr>
          <a:xfrm>
            <a:off x="2900928" y="3269974"/>
            <a:ext cx="334214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نَصٍّ إِخْبارِيٍّ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13725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369C5-DDB9-C997-F80C-7A65EB9B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47C8E2-F971-1FBF-5571-9AA42112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على نموذج لنص إخباري. سأقرأ .  من يقرأ مثلي؟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835B23-11BE-04CE-673A-F29D82F35C6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246353-EEF6-A342-9833-37515877BA2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BA59AB-D5C2-4F65-955B-49B0F314553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8EA75A-CE34-FC9C-7F40-8F2AB5EDBD7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E2830F-1B31-7FE1-2CF6-28D83364E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1D153B-B951-3854-C131-9ED85EFE36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D9DD25E-9A9E-0166-A938-2DD276991E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BFB198-A68B-1C2D-4428-9DFE13322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BF3C75-35E1-D7CD-C8D6-18B04756BD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2502C0E-3D78-77FD-CE7C-89D4E6817BB4}"/>
              </a:ext>
            </a:extLst>
          </p:cNvPr>
          <p:cNvSpPr txBox="1"/>
          <p:nvPr/>
        </p:nvSpPr>
        <p:spPr>
          <a:xfrm>
            <a:off x="444765" y="1987572"/>
            <a:ext cx="8279276" cy="403183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 defTabSz="914400"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نَظَّمَتْ مَؤَسَّسَةُ ٱلنَّجاحِ ٱلْابْتِدَائِيَّةُ يَوْمَ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ٱلثُّلاثاءِ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18 مارِسَ 2026م حَفْلاً خاصّاً بِمُناسَبَةِ نِهايَةِ أُسْبوعِ ٱلْمَسْرَحِ ٱلْمَدْرَسِيِّ. وَقَدْ أُقيمَ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ٱلصَّغيرَةِ لِلمُؤَسَّسَةِ، بِحُضورِ ﭐلْمُتَعَلِّمينَ وَأَوْلِيائِهِمْ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وَٱلْأَساتِذَةِ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وَأَعْضاءُ نادي </a:t>
            </a:r>
            <a:r>
              <a:rPr lang="ar-MA" sz="3200" b="1" kern="0" dirty="0">
                <a:solidFill>
                  <a:srgbClr val="424D7C"/>
                </a:solidFill>
                <a:ea typeface="Calibri" panose="020F0502020204030204" pitchFamily="34" charset="0"/>
              </a:rPr>
              <a:t>ٱلْمَسْرَحِ بِٱلْمَدْرَسَةِ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ٱلتّاسِعَةِ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صَباحاً بِكَلِمَةٍ تَرْحيبِيَّةٍ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أَشادَ بِجُهودِ وَمُبادَراتِ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ٱلتَّلامِيذِ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طِوالَ أُسْبوعِ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ثُمَّ قامَ أَعْضاءُ نادي ٱلْمَسْرَحِ ٱلْمَدْرَسِيِّ بِعَرْضِ مَسْرَحِيَّةٍ قَصيرَةٍ عَنِ ٱلتَّعاوُنِ، </a:t>
            </a:r>
            <a:r>
              <a:rPr lang="ar-MA" sz="3200" b="1" kern="0" dirty="0">
                <a:solidFill>
                  <a:srgbClr val="424D7C"/>
                </a:solidFill>
                <a:ea typeface="Calibri" panose="020F0502020204030204" pitchFamily="34" charset="0"/>
              </a:rPr>
              <a:t>حَ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يْثُ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لَقِيَتِ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ٱلْإِعْجابَ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ٱلْحَاضِرين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424D7C"/>
                </a:solidFill>
                <a:ea typeface="Calibri" panose="020F0502020204030204" pitchFamily="34" charset="0"/>
              </a:rPr>
              <a:t>اِ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خْتُتِمَ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بِتَكْريم 30 تِلْميذاً وَتِلْميذَةً شارَكوا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فَعّالٍ، وَتَسَلَّموا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ٱلشَّهاداتِ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ٱلتَّقْدِيرِيَّةَ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وَجَوائِزَ </a:t>
            </a:r>
            <a:r>
              <a:rPr lang="ar-MA" sz="3200" b="1" kern="0" dirty="0">
                <a:solidFill>
                  <a:srgbClr val="424D7C"/>
                </a:solidFill>
                <a:ea typeface="Calibri" panose="020F0502020204030204" pitchFamily="34" charset="0"/>
              </a:rPr>
              <a:t> قيِّمَةٍ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745619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98159-C901-1657-A549-3B08613A2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DFAAED0-5EC1-FFE4-3696-6B5D6732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موضوع النص ؟ ماذا يقدم النص؟ من يقترح تعريفا للنص الإخباري؟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6F28C-D58A-4523-D04A-D4298DDD8FE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9C994C-7032-3F93-C951-65293890AAE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4C059C-1881-7FA1-F168-04E161B2AFE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0D24AD-56E4-8E7F-9EA6-2D5C7455C30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51556FE-24F9-DEF1-AB40-A9E2DD5D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4B77EF-E79A-4E37-C1E4-06D277667D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E0B6B51-2D3C-1235-9D4E-84598C0473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A0C66F-CB1C-03FC-B3F8-44CC692D8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C4046D-D458-AC5B-C57D-0C11DC3315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E4A8AAC-F748-269A-12CD-60AE57DFC1E2}"/>
              </a:ext>
            </a:extLst>
          </p:cNvPr>
          <p:cNvSpPr txBox="1"/>
          <p:nvPr/>
        </p:nvSpPr>
        <p:spPr>
          <a:xfrm>
            <a:off x="444765" y="1987572"/>
            <a:ext cx="8279276" cy="403183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نَظَّمَتْ مَؤَسَّسَةُ ٱلنَّجاحِ ٱلْابْتِدَائِيَّةُ يَوْمَ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ٱلثُّلاثاءِ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18 مارِسَ 2026م حَفْلاً خاصّاً بِمُناسَبَةِ نِهايَةِ أُسْبوعِ ٱلْمَسْرَحِ ٱلْمَدْرَسِيِّ. وَقَدْ أُقيمَ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ٱلصَّغيرَةِ لِلمُؤَسَّسَةِ، بِحُضورِ ﭐلْمُتَعَلِّمينَ وَأَوْلِيائِهِمْ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وَٱلْأَساتِذَةِ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وَأَعْضاءُ نادي ٱلْمَسْرَحِ بِٱلْمَدْرَسَةِ.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ٱلتّاسِعَةِ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صَباحاً بِكَلِمَةٍ تَرْحيبِيَّةٍ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أَشادَ بِجُهودِ وَمُبادَراتِ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ٱلتَّلامِيذِ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طِوالَ أُسْبوعِ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ثُمَّ قامَ أَعْضاءُ نادي ٱلْمَسْرَحِ ٱلْمَدْرَسِيِّ بِعَرْضِ مَسْرَحِيَّةٍ قَصيرَةٍ عَنِ ٱلتَّعاوُنِ، حَ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يْثُ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لَقِيَتِ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ٱلْإِعْجابَ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ٱلْحَاضِرين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اِخْتُتِمَ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بِتَكْريم 30 تِلْميذاً وَتِلْميذَةً شارَكوا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فَعّالٍ، وَتَسَلَّموا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ٱلشَّهاداتِ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ٱلتَّقْدِيرِيَّةَ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وَجَوائِزَ  قيِّمَةٍ.</a:t>
            </a:r>
          </a:p>
        </p:txBody>
      </p:sp>
    </p:spTree>
    <p:extLst>
      <p:ext uri="{BB962C8B-B14F-4D97-AF65-F5344CB8AC3E}">
        <p14:creationId xmlns:p14="http://schemas.microsoft.com/office/powerpoint/2010/main" val="36343547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9D566-6E38-E29D-DEAF-EA3AB15AD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6DECC06-6338-C6EF-9B8D-3A019185A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9347D7-21A8-7199-8FBF-762F4AA9B40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E4A1F2-5E09-3B66-C87F-87DFE804FBF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41E06E-55F0-59F5-BAE8-09304796950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F7F1BA-2956-31A9-E717-60BF057BEC6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CA8409-B7EF-D0BD-AF2C-88AF976205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0FF116-EB7D-3561-E03F-AE486FF321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9902F6-4F0C-DFA5-EFF0-1BD8785920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9FA660-D0A9-E084-9157-59F474DD37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C296B6-DF74-E0EE-1771-89177EB8D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F030B35-CE93-1D84-DEEC-2CD19ADCC6C2}"/>
              </a:ext>
            </a:extLst>
          </p:cNvPr>
          <p:cNvSpPr txBox="1"/>
          <p:nvPr/>
        </p:nvSpPr>
        <p:spPr>
          <a:xfrm>
            <a:off x="544973" y="3207861"/>
            <a:ext cx="8279276" cy="156962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ٱلْإِخْبارِيُّ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يَصِفُ حَدَثاً أَوْ نَشاطاً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حَصَلَ في </a:t>
            </a:r>
            <a:r>
              <a:rPr lang="ar-MA" b="1" kern="0" dirty="0">
                <a:solidFill>
                  <a:srgbClr val="C00000"/>
                </a:solidFill>
                <a:ea typeface="Calibri" panose="020F0502020204030204" pitchFamily="34" charset="0"/>
              </a:rPr>
              <a:t>زَمَنٍ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</a:t>
            </a:r>
            <a:r>
              <a:rPr lang="ar-MA" b="1" kern="0" dirty="0">
                <a:solidFill>
                  <a:srgbClr val="C00000"/>
                </a:solidFill>
                <a:ea typeface="Calibri" panose="020F0502020204030204" pitchFamily="34" charset="0"/>
              </a:rPr>
              <a:t>وَمَكانٍ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ما. </a:t>
            </a:r>
          </a:p>
        </p:txBody>
      </p:sp>
    </p:spTree>
    <p:extLst>
      <p:ext uri="{BB962C8B-B14F-4D97-AF65-F5344CB8AC3E}">
        <p14:creationId xmlns:p14="http://schemas.microsoft.com/office/powerpoint/2010/main" val="334547202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9EF7C-0AA2-F88A-359A-FFDA7035B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7CD2BEE-97FB-C389-51E6-8EEF5D1C8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81" y="79263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لنستخرج معا عناصر النص الإخباري</a:t>
            </a:r>
            <a:r>
              <a:rPr lang="ar-MA" sz="2400" dirty="0"/>
              <a:t>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2955B7-6954-2560-BE0E-BC7A717B16F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60A6A-3F5F-05C6-6B40-CF7046947A4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67C9D5-9D89-CE2C-B9B7-BA82A53120F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F251A3-E6D0-BD25-E92A-A9D65A9B2B8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3DB09AD-A9F3-8DCD-4277-E246509EA6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A863CBD-9F2C-0443-0C8F-BEAA8FA83A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6ED9BEB-EDE5-9ADA-5929-00528891AC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F5D59C-0E3A-B01B-4035-28BE843CE3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7633F2-6144-01CC-C79B-80F4F237AF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85DF134-EFAA-3F70-50BD-CB5E42C98BC5}"/>
              </a:ext>
            </a:extLst>
          </p:cNvPr>
          <p:cNvSpPr txBox="1"/>
          <p:nvPr/>
        </p:nvSpPr>
        <p:spPr>
          <a:xfrm>
            <a:off x="444765" y="1987572"/>
            <a:ext cx="8279276" cy="403183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نَظَّمَتْ مَؤَسَّسَةُ ٱلنَّجاحِ ٱلْابْتِدَائِيَّةُ يَوْمَ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ٱلثُّلاثاءِ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18 مارِسَ 2026م حَفْلاً خاصّاً بِمُناسَبَةِ نِهايَةِ أُسْبوعِ ٱلْمَسْرَحِ ٱلْمَدْرَسِيِّ. وَقَدْ أُقيمَ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ٱلصَّغيرَةِ لِلمُؤَسَّسَةِ، بِحُضورِ ﭐلْمُتَعَلِّمينَ وَأَوْلِيائِهِمْ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وَٱلْأَساتِذَةِ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وَأَعْضاءُ نادي ٱلْمَسْرَحِ بِٱلْمَدْرَسَةِ.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ٱلتّاسِعَةِ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صَباحاً بِكَلِمَةٍ تَرْحيبِيَّةٍ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أَشادَ بِجُهودِ وَمُبادَراتِ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ٱلتَّلامِيذِ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طِوالَ أُسْبوعِ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ثُمَّ قامَ أَعْضاءُ نادي ٱلْمَسْرَحِ ٱلْمَدْرَسِيِّ بِعَرْضِ مَسْرَحِيَّةٍ قَصيرَةٍ عَنِ ٱلتَّعاوُنِ، حَ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يْثُ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لَقِيَتِ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ٱلْإِعْجابَ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ٱلْحَاضِرين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اِخْتُتِمَ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بِتَكْريم 30 تِلْميذاً وَتِلْميذَةً شارَكوا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فَعّالٍ، وَتَسَلَّموا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ٱلشَّهاداتِ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ٱلتَّقْدِيرِيَّةَ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وَجَوائِزَ  قيِّمَةٍ.</a:t>
            </a:r>
          </a:p>
        </p:txBody>
      </p:sp>
    </p:spTree>
    <p:extLst>
      <p:ext uri="{BB962C8B-B14F-4D97-AF65-F5344CB8AC3E}">
        <p14:creationId xmlns:p14="http://schemas.microsoft.com/office/powerpoint/2010/main" val="165284069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D41D-7EB5-0606-947D-9948A4A1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38FFE63-4B2A-6205-2B9D-1F8B43D27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765" y="792630"/>
            <a:ext cx="704041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: أذكر المعلومات الرئيسة. سنجيب عن الأسئلة التالية :  ماذا حدث؟ متى؟ أين؟ من شارك؟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سأدون إجاباتكم على السبورة.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C0D999-4368-B1D9-5BC4-9C7CD23E8543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A147CC-797A-B02C-88AF-B6EBD6DE426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6E9D3F-734C-73E3-941A-2CFF87C6B1C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BAC9F4-D444-87BE-AD24-8FC33F98770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BDC8B15-B9EC-C51A-2F86-528EB14057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5F06934-59F7-7A04-DE3D-B801E6C772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0B2EF74-53EE-2CF2-120E-7144BDE1A9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9560F2D-1590-F4DD-2210-155B3E1230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C8CAD2-990D-AC80-1713-030DD9A1FE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5FF7C79-0B81-BEA3-6738-E71D4E59BEC9}"/>
              </a:ext>
            </a:extLst>
          </p:cNvPr>
          <p:cNvSpPr txBox="1"/>
          <p:nvPr/>
        </p:nvSpPr>
        <p:spPr>
          <a:xfrm>
            <a:off x="444765" y="1987572"/>
            <a:ext cx="8279276" cy="403183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نَظَّمَتْ مَؤَسَّسَةُ ٱلنَّجاحِ ٱلْابْتِدَائِيَّةُ يَوْمَ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ٱلثُّلاثاءِ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18 مارِسَ 2026م حَفْلاً خاصّاً بِمُناسَبَةِ نِهايَةِ أُسْبوعِ ٱلْمَسْرَحِ ٱلْمَدْرَسِيِّ. وَقَدْ أُقيمَ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ٱلصَّغيرَةِ لِلمُؤَسَّسَةِ، بِحُضورِ ﭐلْمُتَعَلِّمينَ وَأَوْلِيائِهِمْ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وَٱلْأَساتِذَةِ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وَأَعْضاءُ نادي ٱلْمَسْرَحِ بِٱلْمَدْرَسَةِ.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ٱلتّاسِعَةِ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صَباحاً بِكَلِمَةٍ تَرْحيبِيَّةٍ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أَشادَ بِجُهودِ وَمُبادَراتِ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ٱلتَّلامِيذِ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طِوالَ أُسْبوعِ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ثُمَّ قامَ أَعْضاءُ نادي ٱلْمَسْرَحِ ٱلْمَدْرَسِيِّ بِعَرْضِ مَسْرَحِيَّةٍ قَصيرَةٍ عَنِ ٱلتَّعاوُنِ، حَ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يْثُ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لَقِيَتِ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ٱلْإِعْجابَ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ٱلْحَاضِرين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اِخْتُتِمَ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بِتَكْريم 30 تِلْميذاً وَتِلْميذَةً شارَكوا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فَعّالٍ، وَتَسَلَّموا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ٱلشَّهاداتِ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ٱلتَّقْدِيرِيَّةَ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وَجَوائِزَ  قيِّمَةٍ.</a:t>
            </a:r>
          </a:p>
        </p:txBody>
      </p:sp>
    </p:spTree>
    <p:extLst>
      <p:ext uri="{BB962C8B-B14F-4D97-AF65-F5344CB8AC3E}">
        <p14:creationId xmlns:p14="http://schemas.microsoft.com/office/powerpoint/2010/main" val="139412844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607A8-7E4E-09C0-1D15-63314D1CE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A793AE2-B9D2-B0C5-702E-AAA64982F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D042FE-A132-A898-1C57-06A54582FD5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A72F01-CF2C-D334-9F7C-E3AA60EC27E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B9300C-463F-916E-2B4E-3DAED7F0087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664831-A359-DBB4-2BAC-CEF7DFF4FE0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47A1936-A2E0-196C-D3C6-AD77E2E98A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EF13D7-4A1F-26B4-2888-D6B2FC3F4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8ECEA9-0696-58C7-6013-D2C4DCADB2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2A18AE-09A9-D69A-B10C-7B1D144427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B3021-B4FD-D2FE-B83F-66C8AC503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07CF509-6C89-4E90-C766-84D8E6086309}"/>
              </a:ext>
            </a:extLst>
          </p:cNvPr>
          <p:cNvSpPr txBox="1"/>
          <p:nvPr/>
        </p:nvSpPr>
        <p:spPr>
          <a:xfrm>
            <a:off x="353489" y="1924942"/>
            <a:ext cx="8548676" cy="4188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اَلْمَعْلوماتُ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ٱلرَّئيسِيَّةُ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ٱلْحَدَثِ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؟: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حَفْلٌ خاصٌّ بِمُناسَبَةِ نِهايَةِ أُسْبوعِ ٱلْمَسْرَحِ ٱلْمَدْرَسِيّ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</a:rPr>
              <a:t>مَتى حَدَثَ؟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يَوْم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ٱلثُّلاثاءِ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18 مارِسَ 2026م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</a:rPr>
              <a:t>أَيْنَ حَدَثَ ؟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في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ٱلْقاعَةِ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ٱلصَّغيرَةِ لِمُؤَسَّسَةِ ٱ</a:t>
            </a:r>
            <a:r>
              <a:rPr lang="ar-MA" sz="4000" b="1" dirty="0">
                <a:solidFill>
                  <a:srgbClr val="424D7C"/>
                </a:solidFill>
                <a:ea typeface="Calibri" panose="020F0502020204030204" pitchFamily="34" charset="0"/>
              </a:rPr>
              <a:t>لنَّجاحِ.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424D7C"/>
                </a:solidFill>
                <a:ea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</a:rPr>
              <a:t>مَنْ  شارَكَ في ٱلْحَدَثِ؟ : </a:t>
            </a:r>
            <a:r>
              <a:rPr lang="ar-MA" sz="4000" b="1" dirty="0">
                <a:solidFill>
                  <a:srgbClr val="424D7C"/>
                </a:solidFill>
                <a:ea typeface="Calibri" panose="020F0502020204030204" pitchFamily="34" charset="0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لْمُتَعَلِّمونَ وَأَوْلِياءُ أُمورِهم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وَٱلْأَساتِذَةُ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وَأَعْضاءُ نادي ٱلْمَسْرَحِ بِٱلْمَدْرَسَةِ.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906709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B2250-CFA0-59DC-3030-9A443A09C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A80FA8E-34E8-8AB3-0017-A094D3941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765" y="792630"/>
            <a:ext cx="704041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:  أذكر تفاصيل عن الحدث. ما الذي ميز الحدث ؟ كيف مرّ الحدث ؟ ...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سأدون إجاباتكم على السبورة.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BC6BA4-B2F8-3019-AF50-03EA4F5ACC5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736751-A92F-6744-8F26-D38D33B84C9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629264-A1C5-4441-4D01-FDD371E05D7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F937DF-8808-493E-32A3-4775E32F4A9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7BAE669-F6F7-FB05-30A9-180D40B83C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95704F-ED82-39CC-DF41-90A1C47C56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8BD7D04-88D1-1BEE-2A47-F81908577D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E6F412-6505-93A5-93DF-808EA28F5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011EE9-6689-4CD1-EB54-E5F943603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61FAC7C5-C9AA-20E6-C575-0182A8670A40}"/>
              </a:ext>
            </a:extLst>
          </p:cNvPr>
          <p:cNvSpPr txBox="1"/>
          <p:nvPr/>
        </p:nvSpPr>
        <p:spPr>
          <a:xfrm>
            <a:off x="444765" y="1987572"/>
            <a:ext cx="8279276" cy="403183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نَظَّمَتْ مَؤَسَّسَةُ ٱلنَّجاحِ ٱلْابْتِدَائِيَّةُ يَوْمَ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ٱلثُّلاثاءِ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18 مارِسَ 2026م حَفْلاً خاصّاً بِمُناسَبَةِ نِهايَةِ أُسْبوعِ ٱلْمَسْرَحِ ٱلْمَدْرَسِيِّ. وَقَدْ أُقيمَ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ٱلصَّغيرَةِ لِلمُؤَسَّسَةِ، بِحُضورِ ﭐلْمُتَعَلِّمينَ وَأَوْلِيائِهِمْ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وَٱلْأَساتِذَةِ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وَأَعْضاءُ نادي ٱلْمَسْرَحِ بِٱلْمَدْرَسَةِ.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ٱلتّاسِعَةِ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صَباحاً بِكَلِمَةٍ تَرْحيبِيَّةٍ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أَشادَ بِجُهودِ وَمُبادَراتِ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ٱلتَّلامِيذِ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طِوالَ أُسْبوعِ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ثُمَّ قامَ أَعْضاءُ نادي ٱلْمَسْرَحِ ٱلْمَدْرَسِيِّ بِعَرْضِ مَسْرَحِيَّةٍ قَصيرَةٍ عَنِ ٱلتَّعاوُنِ، حَ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يْثُ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لَقِيَتِ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ٱلْإِعْجابَ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ٱلْحَاضِرين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اِخْتُتِمَ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بِتَكْريم 30 تِلْميذاً وَتِلْميذَةً شارَكوا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فَعّالٍ، وَتَسَلَّموا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ٱلشَّهاداتِ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ٱلتَّقْدِيرِيَّةَ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وَجَوائِزَ  قيِّمَةٍ.</a:t>
            </a:r>
          </a:p>
        </p:txBody>
      </p:sp>
    </p:spTree>
    <p:extLst>
      <p:ext uri="{BB962C8B-B14F-4D97-AF65-F5344CB8AC3E}">
        <p14:creationId xmlns:p14="http://schemas.microsoft.com/office/powerpoint/2010/main" val="219782890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981B1-58B8-AD73-A5E6-14BD6A668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6BC8185-481B-E858-0709-38A2A6951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09DF55-D78C-A1E8-51CE-956883B5C65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197A78-2AAF-B251-8AC9-99854CC77CC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8770FE-5831-454B-3C55-A6E1F75F536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BA9DD6-FB3F-E1FB-9BE1-B3651B9E5DE5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4F5D4F9-C99C-7BAB-BD1E-5DBB1FD5A6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3BEC71-6894-66D1-BB93-297B3E7CE9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66D266-C752-F432-22CD-92BA158271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A66107B-9CA8-4C0A-21E2-1209ED7E8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12236F-C7DB-4382-FB92-F4B5B15A97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8DC2252A-04CA-A930-80A2-5768AC536CDC}"/>
              </a:ext>
            </a:extLst>
          </p:cNvPr>
          <p:cNvSpPr txBox="1"/>
          <p:nvPr/>
        </p:nvSpPr>
        <p:spPr>
          <a:xfrm>
            <a:off x="297662" y="2576296"/>
            <a:ext cx="8548676" cy="282626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تَفاصيلُ ٱلْحَدَثِ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ٱلّذي مَيَّزَ ٱلْحَدَثَ؟ 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كَلِمَةٌ تَرْحيبِيَّةٌ مِنَ ٱلْمُديرِ - عَرْضُ مَسْرَحِيَّةٍ قَصيرَةٍ...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مَرَّ الْحَدَثُ  ؟ 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نالَ إِعْجابَ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ﭐلْحاضِرينَ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131443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22DF5-D9CE-1169-145B-DEFB601FD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6DAAC76-C8F1-8E00-E601-9176B2D25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765" y="792630"/>
            <a:ext cx="704041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الأخير أذكر كيف انتهى الحدث ؟  بماذا اختتم الحدث؟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سأدون إجاباتكم على السبورة.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927A91-07A6-2A74-5E31-E1CAC053EE6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ECD46-568D-83C5-64B9-E14C6EC6302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295405-A65E-5E30-9BBC-81E21355E3B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1BD24A-5CA7-823A-CE7F-9A00173D71A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9C54D20-F964-D1A7-8401-8BB6857491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F74102-8393-AA88-90DA-F6BEC22E22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041D469-37D2-E526-BD48-16D3C5C860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2B67C57-36D6-E646-B2CD-3B50E92AAF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7A9E92-53B5-20A2-183D-33202924E5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28A177C-D080-50E1-9D6D-51D5915233F3}"/>
              </a:ext>
            </a:extLst>
          </p:cNvPr>
          <p:cNvSpPr txBox="1"/>
          <p:nvPr/>
        </p:nvSpPr>
        <p:spPr>
          <a:xfrm>
            <a:off x="444765" y="1987572"/>
            <a:ext cx="8279276" cy="403183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نَظَّمَتْ مَؤَسَّسَةُ ٱلنَّجاحِ ٱلْابْتِدَائِيَّةُ يَوْمَ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ٱلثُّلاثاءِ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18 مارِسَ 2026م حَفْلاً خاصّاً بِمُناسَبَةِ نِهايَةِ أُسْبوعِ ٱلْمَسْرَحِ ٱلْمَدْرَسِيِّ. وَقَدْ أُقيمَ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ٱلصَّغيرَةِ لِلمُؤَسَّسَةِ، بِحُضورِ ﭐلْمُتَعَلِّمينَ وَأَوْلِيائِهِمْ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وَٱلْأَساتِذَةِ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وَأَعْضاءُ نادي ٱلْمَسْرَحِ بِٱلْمَدْرَسَةِ.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ٱلتّاسِعَةِ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صَباحاً بِكَلِمَةٍ تَرْحيبِيَّةٍ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أَشادَ بِجُهودِ وَمُبادَراتِ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ٱلتَّلامِيذِ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طِوالَ أُسْبوعِ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ثُمَّ قامَ أَعْضاءُ نادي ٱلْمَسْرَحِ ٱلْمَدْرَسِيِّ بِعَرْضِ مَسْرَحِيَّةٍ قَصيرَةٍ عَنِ ٱلتَّعاوُنِ، حَ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يْثُ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لَقِيَتِ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ٱلْإِعْجابَ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ٱلْحَاضِرين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اِخْتُتِمَ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بِتَكْريم 30 تِلْميذاً وَتِلْميذَةً شارَكوا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ٱلْعُروضِ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فَعّالٍ، وَتَسَلَّموا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ٱلشَّهاداتِ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ٱلتَّقْدِيرِيَّةَ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وَجَوائِزَ  قيِّمَةٍ.</a:t>
            </a:r>
          </a:p>
        </p:txBody>
      </p:sp>
    </p:spTree>
    <p:extLst>
      <p:ext uri="{BB962C8B-B14F-4D97-AF65-F5344CB8AC3E}">
        <p14:creationId xmlns:p14="http://schemas.microsoft.com/office/powerpoint/2010/main" val="402715284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72279-0A2A-0813-9E74-9A7235C54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EBD0A1-39C5-AC0C-047A-C8F5FEFC0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CAFB76-139C-106D-F5FA-8A28E584072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9F9BF7-857B-DF35-FC86-43920EC0B1B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601E71-1AFA-02DB-62E9-C8DF610D755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F057FF-825F-A821-D150-0B9726D1B1E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7DC7B10-5B79-18E6-F9DA-1B02074DF9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B99C993-C4BD-1510-7D01-EF00A37379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C52BFF-5338-0F4A-CEA0-272D165AAE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12879A-C271-87CB-607C-6EBBCE33E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38E1EB-EF9A-A7D2-A3F3-E3E2DA857F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3A88AD2-B93D-948D-9F8C-159B52DE3596}"/>
              </a:ext>
            </a:extLst>
          </p:cNvPr>
          <p:cNvSpPr txBox="1"/>
          <p:nvPr/>
        </p:nvSpPr>
        <p:spPr>
          <a:xfrm>
            <a:off x="275573" y="2814290"/>
            <a:ext cx="8548676" cy="21452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اِنْتِهاءُ  ٱلْحَدَثِ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بِماذا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ٱخْتُتِمَ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ٱلْحَدَثُ؟ 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تَكْريمُ 30 تِلْميذاً وَتِلْميذَةً وَ تَوْزيعُ شَهاداتٍ تَقْديرِيَّةٍ وَجَوائِزَ... </a:t>
            </a:r>
          </a:p>
        </p:txBody>
      </p:sp>
    </p:spTree>
    <p:extLst>
      <p:ext uri="{BB962C8B-B14F-4D97-AF65-F5344CB8AC3E}">
        <p14:creationId xmlns:p14="http://schemas.microsoft.com/office/powerpoint/2010/main" val="303726603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8C9DF-4B15-A822-020C-66BA5A371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4469AA2-47EE-1B20-9A8B-8CB543883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04" y="80486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 لماذا نكتب نصا إخباريا؟  ما هي عناصره؟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5D3E2B-E7FE-2395-9FA9-3C9C4D0146C3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23FDE8-BAFF-B5B7-55CC-6CD55078495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475AD0-9D76-5025-0744-85CD3F68808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09F124-242A-6DFE-5382-61F39D20FD2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859EBA-2221-6E46-B528-925338E1F9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3B5412-4093-88E0-2C87-B1D07E5717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62AD4E-C57C-2B1C-E978-1FAC0C9D56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23F2A40-F1E8-7037-533C-6A041C2F71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0ABB8D-8D19-62F3-8554-F4409E9E5E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DA7378A9-0863-37FF-2908-05197EF6EA7E}"/>
              </a:ext>
            </a:extLst>
          </p:cNvPr>
          <p:cNvSpPr txBox="1"/>
          <p:nvPr/>
        </p:nvSpPr>
        <p:spPr>
          <a:xfrm>
            <a:off x="544973" y="3207861"/>
            <a:ext cx="8279276" cy="83095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ٱلْإِخْبارِيُّ</a:t>
            </a:r>
          </a:p>
        </p:txBody>
      </p:sp>
    </p:spTree>
    <p:extLst>
      <p:ext uri="{BB962C8B-B14F-4D97-AF65-F5344CB8AC3E}">
        <p14:creationId xmlns:p14="http://schemas.microsoft.com/office/powerpoint/2010/main" val="36443613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2D0E4-70BA-9B32-7D7A-D54E98F90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75758C8-FD2A-C820-AC7B-445A5C9E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04" y="80486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 الصفحة 48 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7C4D84-1B15-D923-4316-14CDC0178FC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E0D211-D40D-1507-99EE-4D5ED288B83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B4BEC4-C1EC-334C-0B28-A6FFD31F673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E170C-3B7A-2A5D-1E78-CA0CF66EE53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EE15233-3FBE-43BC-FBF7-92C0FEC172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77D271-FD7D-2838-53EE-B3FDE4244C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AB60C-273F-BCBB-3D93-50C415D8C5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5AB2540-B0FB-5E21-A047-8E49E33E47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AC3394-CAD6-C4CE-8256-DC0547C2A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AC7C17-A398-2429-D232-81EF268AAC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01" y="1445187"/>
            <a:ext cx="3528879" cy="541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3045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D1B26-3607-E74F-0A90-4FBC5F73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6C73C24-1FBE-B78B-0278-86EBBCF55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67" y="755749"/>
            <a:ext cx="703472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9C8BE4-9AB0-6A57-73B3-0FE6C0E191D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E5AAE1-0026-E76E-6746-F543EF1479A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D9C93E-F403-C967-ED9D-DD55629534F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8D4118-B779-E048-CA66-6F419B199A6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354780-AEA3-9786-3A20-6825BB3278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21C184-A9BC-73B2-D71B-74E45982CB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2473BC-DC66-1C03-5EEA-A92D42EA4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6395F8-8392-4AFD-325A-BFBC49E31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6">
            <a:extLst>
              <a:ext uri="{FF2B5EF4-FFF2-40B4-BE49-F238E27FC236}">
                <a16:creationId xmlns:a16="http://schemas.microsoft.com/office/drawing/2014/main" id="{E5ADCB3B-AFE8-0970-ABE9-C2FC5EB4C8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C39898-3613-0C7F-A796-E817C9CF99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345" y="2392471"/>
            <a:ext cx="8265597" cy="269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537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0B38-2AA9-21BA-FEC9-F1A73931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36D1A48-A2BF-16EA-8357-262DD03B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ستشتغلون في ثنائيات لإنجاز النشاط التالي على كراساتكم.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650F50-45B8-7640-7EFE-DA3514DF9AE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96581-5056-104D-C0F0-CCE1A263835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0A1FF-6C71-C57F-994E-DCB0102B812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E69DB-6EDD-DA2A-B56B-A06D6CFD751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1BF324-A833-605C-E891-11F6FB4E5C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1E9619-FD1A-B843-0EC5-AB32B182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A39C20-9B15-3477-8521-C8DDF4E08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2CF5A7-6320-797A-87A0-240F02E13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FAC65C4-67D1-9520-76A7-A1CF965E5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3C5F0A-6DA0-BBB0-DA4F-1CD0F37219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1862" y="1457572"/>
            <a:ext cx="5444564" cy="506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690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1B82-644B-484E-1445-0302DCD4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5C2762-C245-A1F3-00C2-3C0578A7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C4F5B4-45D5-0123-E81D-81C450DB1AA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94AD0-A6B9-F38F-A8F9-AA5E2C38CF8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C985BD-7B48-9273-2345-3165BF1F7C2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833921-5DE4-CE58-A96D-EFE9B22EF7D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5BA3A5-E3F4-5A01-EA72-F8F82BE9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2F3BE-F4A3-D7D6-3338-8E8C1C6D9B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DCFC26-60FB-D554-B74B-01B111F25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1EBE9E-B7D7-3DD1-D993-0A3DB34343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F6F1EAE-B2EA-4D72-C1C4-9DF8FE54C6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32FD679-DAF7-CA49-17E3-EB33E8FAF1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1862" y="1457572"/>
            <a:ext cx="5444564" cy="506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3213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E4757-5A0C-86A9-43BB-8DF718CD0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2D02777-0E0E-13BD-EF5E-59937163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يقرأ جوابه؟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97044B-B865-913F-E625-CDDBA269DA6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179D3A-7136-5559-20CE-35C9BEA55C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C011C-F819-54CC-8AFA-17FE5201E59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5F370-13E4-3255-97F1-5C0FA010D45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7807B0-269D-EDC1-8755-44B4377787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1CF7D2-6CE2-0AB4-EF16-A3273F130B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545038-5C9B-32D6-C918-7B789BF03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3BE9C0-AEC7-3288-1D11-8E0EF2EBB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13B70D9-F41A-407E-C164-F2054F3E90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513746-A564-051E-CB45-28A15CF784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342" y="2557107"/>
            <a:ext cx="8387316" cy="301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2308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D7A46-17BD-198E-770F-6EB009923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CCE0E2C-694B-DBC2-C030-803E75FD9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67AAE5-C860-B974-3FA7-AB48BE784A0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FCB26A-9BBE-B3DC-0075-E94ACCC3611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55119B-C012-883D-CA70-565A0F70CC4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45E24A-30B9-DBDA-0EDD-18C40C35835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C7C9872-A02C-8F31-C998-0EE44106EE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1C853-004F-A6F8-58C3-FA8E7B9C08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8F09C9-55CF-1A89-82E1-1656540FDB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EFF225-6317-F0C2-49B2-421A0DCCF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CFF05A3-B75F-0288-EF38-6BCA349B32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A87CC7-E978-3E09-6669-B4C2A1AD5C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342" y="2557107"/>
            <a:ext cx="8387316" cy="30165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E9C437-CA9C-11C3-D25C-2960B0DA7EC7}"/>
              </a:ext>
            </a:extLst>
          </p:cNvPr>
          <p:cNvSpPr txBox="1"/>
          <p:nvPr/>
        </p:nvSpPr>
        <p:spPr>
          <a:xfrm>
            <a:off x="3968997" y="3450921"/>
            <a:ext cx="3130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حَفْلٌ خاصٌّ لِتَكْريمِ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ٱلتَّلامِيذِ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ٱلْمُتَفَوِّقينَ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D6858E-9ABB-D74A-5062-25A12BDF9965}"/>
              </a:ext>
            </a:extLst>
          </p:cNvPr>
          <p:cNvSpPr txBox="1"/>
          <p:nvPr/>
        </p:nvSpPr>
        <p:spPr>
          <a:xfrm>
            <a:off x="4291896" y="3739022"/>
            <a:ext cx="2485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ٱلثُّلاثاءِ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12 مارس</a:t>
            </a:r>
            <a:r>
              <a:rPr lang="ar-MA" sz="2400" dirty="0">
                <a:solidFill>
                  <a:srgbClr val="FF0000"/>
                </a:solidFill>
              </a:rPr>
              <a:t>. 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81139C-D032-C43C-5854-55F173754F97}"/>
              </a:ext>
            </a:extLst>
          </p:cNvPr>
          <p:cNvSpPr txBox="1"/>
          <p:nvPr/>
        </p:nvSpPr>
        <p:spPr>
          <a:xfrm>
            <a:off x="326686" y="3429000"/>
            <a:ext cx="284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كَلِمَةُ مُديرِ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ٱلْمُؤَسَّسَةِ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عَرْضُ مَسْرَحِيَّةٍ – أَناشيدُ وَطَنِيَّةٌ وَتَرْبَوِيَّةٌ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3E0C48-F2AD-3759-038D-EC418BEC5351}"/>
              </a:ext>
            </a:extLst>
          </p:cNvPr>
          <p:cNvSpPr txBox="1"/>
          <p:nvPr/>
        </p:nvSpPr>
        <p:spPr>
          <a:xfrm>
            <a:off x="3809808" y="4068339"/>
            <a:ext cx="3149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اَلْقاعَةُ ٱلْكُبْرى لِمَدْرَسَةِ ٱلْأمَلِ. 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72A98F-4E6D-6763-E9AD-C7FADD995416}"/>
              </a:ext>
            </a:extLst>
          </p:cNvPr>
          <p:cNvSpPr txBox="1"/>
          <p:nvPr/>
        </p:nvSpPr>
        <p:spPr>
          <a:xfrm>
            <a:off x="4454144" y="4453350"/>
            <a:ext cx="2564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أَوْلِياءُ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ٱلْأُمورِ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وَأَساتِذَةُ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ٱلْمُؤَسَّسَةِ</a:t>
            </a: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3EC2CC-D4B2-8069-9BC4-99B51A6AFD64}"/>
              </a:ext>
            </a:extLst>
          </p:cNvPr>
          <p:cNvSpPr txBox="1"/>
          <p:nvPr/>
        </p:nvSpPr>
        <p:spPr>
          <a:xfrm>
            <a:off x="610750" y="5111986"/>
            <a:ext cx="6024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اِلْتِقَاطُ صُوَرٍ تِذْكارِيَّةٍ وَتَناوُلُ وَجْبَةٍ في ساحَةِ ٱلْمَدْرَسَةِ...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8890F90-7CD7-9343-5225-9BF94CFCBB46}"/>
              </a:ext>
            </a:extLst>
          </p:cNvPr>
          <p:cNvSpPr txBox="1"/>
          <p:nvPr/>
        </p:nvSpPr>
        <p:spPr>
          <a:xfrm>
            <a:off x="375090" y="4084571"/>
            <a:ext cx="2618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تَوْزيعُ شَهاداتٍ تَقْديرِيَّةٍ...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515043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41733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7F20-C844-91CF-BCB0-44C445DF6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DEAAF52-E362-0299-121B-A73CB78D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بكيفية كتابة الهمزة المتوسطة على السطر؟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AC0D9E33-FA1A-F258-C890-EFC388E82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203103-6DC3-691D-CEBE-B2C4025AD03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0CC1AF-FE21-2CD7-CC5A-5B9AA12A055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DE7A80-266C-E956-FEF9-4CC12AC2488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FD153-9970-EFFD-0867-6566F781FB5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D099F79-FB47-1180-7850-7CDD2A67E3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10B13C-91F9-4307-F00F-E33AE7D626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D1261A-29B7-D3B2-1A5A-55C2F061C6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E9F2E1-BC59-DC6C-14E5-10D30118F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8477B37-1D6E-1A0D-56E4-E46945473DDF}"/>
              </a:ext>
            </a:extLst>
          </p:cNvPr>
          <p:cNvSpPr txBox="1"/>
          <p:nvPr/>
        </p:nvSpPr>
        <p:spPr>
          <a:xfrm>
            <a:off x="2258008" y="3062743"/>
            <a:ext cx="5066523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اَلْ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هَمْزَةُ ٱلْمُتَوَسِّطَةُ عَلى ٱلسَّطْرِ. </a:t>
            </a:r>
          </a:p>
        </p:txBody>
      </p:sp>
    </p:spTree>
    <p:extLst>
      <p:ext uri="{BB962C8B-B14F-4D97-AF65-F5344CB8AC3E}">
        <p14:creationId xmlns:p14="http://schemas.microsoft.com/office/powerpoint/2010/main" val="180332038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3FB17-F4CF-6294-D113-04A555355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BAF59133-6FF9-1132-8037-D16A55863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بعناصر النص الإخباري؟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A5F43342-A152-76CD-236F-4367435021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DD466D-AE97-22CE-D851-28C4819E03D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14E133-B824-6659-813C-04822031DBD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091BA4-7922-4E0A-50BA-6001EC08368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504C59-062A-BFB7-814D-9EACB62BDF2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0CB9179-7A99-96BC-7159-A743CAF86B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E5008A3-A94D-40EE-9FD4-7D785264AC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825C7C5-E5B7-8E52-4CA1-680F6D7CE3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B43C0F-AB7F-67FE-6E98-377117B02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65E2A60-7766-B6EF-7360-D26CAB0A96C5}"/>
              </a:ext>
            </a:extLst>
          </p:cNvPr>
          <p:cNvSpPr txBox="1"/>
          <p:nvPr/>
        </p:nvSpPr>
        <p:spPr>
          <a:xfrm>
            <a:off x="2258008" y="3062743"/>
            <a:ext cx="5066523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اَلنَّصُّ ٱلْإخْبارِيُّ . </a:t>
            </a:r>
          </a:p>
        </p:txBody>
      </p:sp>
    </p:spTree>
    <p:extLst>
      <p:ext uri="{BB962C8B-B14F-4D97-AF65-F5344CB8AC3E}">
        <p14:creationId xmlns:p14="http://schemas.microsoft.com/office/powerpoint/2010/main" val="298369050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78169C4-B478-74E7-353F-0F556420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0" name="Espace réservé pour une image  12">
            <a:extLst>
              <a:ext uri="{FF2B5EF4-FFF2-40B4-BE49-F238E27FC236}">
                <a16:creationId xmlns:a16="http://schemas.microsoft.com/office/drawing/2014/main" id="{CE04CD0E-6FAA-C3E3-6601-9139FB231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5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5E71B80C-5116-EDBC-E3E0-AC979B5D90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A099BA-E4C8-B899-AE1B-2DC9DBAD09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5958052"/>
            <a:ext cx="768175" cy="7681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D830F97-B6CD-E5EE-8D6E-F17C98B31B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13FC9B-EEB2-5C81-B523-A56944BA59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3F29D7-CE2E-C60B-8497-06BE3488748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216AF1-95AD-4D93-218C-C5E1089C576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BD0A8B-DF63-5D0D-0930-20029CAA0B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1190E0-DB5D-FB09-CC04-34BD83F3FBC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3A8F80-66F0-7893-F7E9-B94577A5BAB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EA73CD-85F2-303B-08D4-A67F872E6E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2A2E69-AA9E-4EAE-8216-A6E76DBF8BFF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19203</TotalTime>
  <Words>1872</Words>
  <Application>Microsoft Office PowerPoint</Application>
  <PresentationFormat>Affichage à l'écran (4:3)</PresentationFormat>
  <Paragraphs>383</Paragraphs>
  <Slides>58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58</vt:i4>
      </vt:variant>
    </vt:vector>
  </HeadingPairs>
  <TitlesOfParts>
    <vt:vector size="82" baseType="lpstr">
      <vt:lpstr>Microsoft Uighur</vt:lpstr>
      <vt:lpstr>Calibri</vt:lpstr>
      <vt:lpstr>Sakkal Majalla</vt:lpstr>
      <vt:lpstr>Dosis</vt:lpstr>
      <vt:lpstr>Dosis Medium</vt:lpstr>
      <vt:lpstr>Modern Love</vt:lpstr>
      <vt:lpstr>Calibri Light</vt:lpstr>
      <vt:lpstr>Dosis ExtraBold</vt:lpstr>
      <vt:lpstr>Arial</vt:lpstr>
      <vt:lpstr>Wingdings</vt:lpstr>
      <vt:lpstr>Dosis SemiBold</vt:lpstr>
      <vt:lpstr>نشاط اعتيادي nv</vt:lpstr>
      <vt:lpstr>ورشة الكتابة nv</vt:lpstr>
      <vt:lpstr>اختتام الحصة nv</vt:lpstr>
      <vt:lpstr>Thème Office</vt:lpstr>
      <vt:lpstr>افتتاح الحصة nv</vt:lpstr>
      <vt:lpstr>2_01- نشاط اعتيادي</vt:lpstr>
      <vt:lpstr>3_Env-Enseignant</vt:lpstr>
      <vt:lpstr>1_Conception personnalisée</vt:lpstr>
      <vt:lpstr>1_Env-Enseignant</vt:lpstr>
      <vt:lpstr>1_Thème Office</vt:lpstr>
      <vt:lpstr>3_01- نشاط اعتيادي</vt:lpstr>
      <vt:lpstr>1_الصـــرف والتحويل</vt:lpstr>
      <vt:lpstr>01- نشاط اعتيادي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</vt:lpstr>
      <vt:lpstr>سنشرع في نشاط يومياتي في الكتابة. </vt:lpstr>
      <vt:lpstr>على دفاتركم : أكتبوا فقرة بسيطة مستعينين بالأسئلة التالية </vt:lpstr>
      <vt:lpstr>سامر بين الصفوف لمساعدتكم. معكم 5 دقائق للإنجاز.</vt:lpstr>
      <vt:lpstr>الفائزون بنجمة الكتابة هم ........................................................................... </vt:lpstr>
      <vt:lpstr>ورشة الكتابة – الإملاء</vt:lpstr>
      <vt:lpstr>Présentation PowerPoint</vt:lpstr>
      <vt:lpstr>Présentation PowerPoint</vt:lpstr>
      <vt:lpstr>Présentation PowerPoint</vt:lpstr>
      <vt:lpstr>متى نكتب الهمزة المتوسطة على الواو ؟</vt:lpstr>
      <vt:lpstr>متى نكتب الهمزة المتوسطة على الياء ؟</vt:lpstr>
      <vt:lpstr>من يقرأ؟ </vt:lpstr>
      <vt:lpstr>سنتعرف خلال هذه الحصة  متى ينبغي كتابة الهمزة على السطر.</vt:lpstr>
      <vt:lpstr>إذا كانت الهمزة مفتوحة وقبلها مدٌّ بالألف أكتبها على السطر . مثل تساءل</vt:lpstr>
      <vt:lpstr>إذا كانت الهمزة مفتوحة وقبلها مدٌّ بالواو  أكتبها على السطر . مثل نبوءة</vt:lpstr>
      <vt:lpstr>Présentation PowerPoint</vt:lpstr>
      <vt:lpstr>Présentation PowerPoint</vt:lpstr>
      <vt:lpstr>الآن؛ في ثنائيات،  أنجزوا النشاط التالي. </vt:lpstr>
      <vt:lpstr>سأمر بين الصفوف لمساعدتكم.</vt:lpstr>
      <vt:lpstr>نصحح الآن. من يقرأ جوابه ؟هل أنتم متفقون؟</vt:lpstr>
      <vt:lpstr>صححوا. </vt:lpstr>
      <vt:lpstr>الآن خذوا دفاتر القسم. أنجزوا النشاط التالي بعد كتابة التاريخ و عنوان الدرس.</vt:lpstr>
      <vt:lpstr>سامر بين الصفوف لمساعدتكم. تذكروا  جميع قواعد كتابة الهمزة المتوسطة .</vt:lpstr>
      <vt:lpstr>نصحح على السبورة. هل أنتم متفقون؟ لماذا ؟</vt:lpstr>
      <vt:lpstr>صححوا. </vt:lpstr>
      <vt:lpstr>ورشة الكتابة – الإنتاج الكتابي</vt:lpstr>
      <vt:lpstr> سنشرع الآن في حصة الإنتاج الكتابي.  سوف تتعلمون كتابة نص إخباري.</vt:lpstr>
      <vt:lpstr>سنتعرف على نموذج لنص إخباري. سأقرأ .  من يقرأ مثلي؟</vt:lpstr>
      <vt:lpstr> ما موضوع النص ؟ ماذا يقدم النص؟ من يقترح تعريفا للنص الإخباري؟</vt:lpstr>
      <vt:lpstr>من يقرأ؟ </vt:lpstr>
      <vt:lpstr>لنستخرج معا عناصر النص الإخباري.</vt:lpstr>
      <vt:lpstr>أولا : أذكر المعلومات الرئيسة. سنجيب عن الأسئلة التالية :  ماذا حدث؟ متى؟ أين؟ من شارك؟ سأدون إجاباتكم على السبورة.</vt:lpstr>
      <vt:lpstr>من يقرأ؟ </vt:lpstr>
      <vt:lpstr>ثانيا :  أذكر تفاصيل عن الحدث. ما الذي ميز الحدث ؟ كيف مرّ الحدث ؟ ... سأدون إجاباتكم على السبورة.</vt:lpstr>
      <vt:lpstr>من يقرأ؟ </vt:lpstr>
      <vt:lpstr>في الأخير أذكر كيف انتهى الحدث ؟  بماذا اختتم الحدث؟ سأدون إجاباتكم على السبورة.</vt:lpstr>
      <vt:lpstr>من يقرأ؟ </vt:lpstr>
      <vt:lpstr>لنتذكر.  لماذا نكتب نصا إخباريا؟  ما هي عناصره؟</vt:lpstr>
      <vt:lpstr>خذوا كراساتكم.  الصفحة 48 . </vt:lpstr>
      <vt:lpstr>من يقرأ ؟</vt:lpstr>
      <vt:lpstr>ستشتغلون في ثنائيات لإنجاز النشاط التالي على كراساتكم.</vt:lpstr>
      <vt:lpstr>سأمر بين الصفوف لمساعدتكم.</vt:lpstr>
      <vt:lpstr>نصحح . من يقرأ جوابه؟</vt:lpstr>
      <vt:lpstr>صححوا؟</vt:lpstr>
      <vt:lpstr>Présentation PowerPoint</vt:lpstr>
      <vt:lpstr>من يذكرنا بكيفية كتابة الهمزة المتوسطة على السطر؟</vt:lpstr>
      <vt:lpstr>من يذكرنا بعناصر النص الإخباري؟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296</cp:revision>
  <dcterms:created xsi:type="dcterms:W3CDTF">2023-09-20T21:35:22Z</dcterms:created>
  <dcterms:modified xsi:type="dcterms:W3CDTF">2026-02-15T18:22:23Z</dcterms:modified>
</cp:coreProperties>
</file>