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2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3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  <p:sldMasterId id="2147483956" r:id="rId15"/>
  </p:sldMasterIdLst>
  <p:notesMasterIdLst>
    <p:notesMasterId r:id="rId64"/>
  </p:notesMasterIdLst>
  <p:sldIdLst>
    <p:sldId id="2147482748" r:id="rId16"/>
    <p:sldId id="2147482632" r:id="rId17"/>
    <p:sldId id="2147482736" r:id="rId18"/>
    <p:sldId id="2147482697" r:id="rId19"/>
    <p:sldId id="2147482705" r:id="rId20"/>
    <p:sldId id="2147482706" r:id="rId21"/>
    <p:sldId id="2147482464" r:id="rId22"/>
    <p:sldId id="2147482725" r:id="rId23"/>
    <p:sldId id="2147482600" r:id="rId24"/>
    <p:sldId id="2147482602" r:id="rId25"/>
    <p:sldId id="2134807034" r:id="rId26"/>
    <p:sldId id="2134807036" r:id="rId27"/>
    <p:sldId id="2147482514" r:id="rId28"/>
    <p:sldId id="2147482749" r:id="rId29"/>
    <p:sldId id="2147482750" r:id="rId30"/>
    <p:sldId id="2147482702" r:id="rId31"/>
    <p:sldId id="2147482604" r:id="rId32"/>
    <p:sldId id="2147482605" r:id="rId33"/>
    <p:sldId id="2147482606" r:id="rId34"/>
    <p:sldId id="2147482768" r:id="rId35"/>
    <p:sldId id="2147482607" r:id="rId36"/>
    <p:sldId id="2147482608" r:id="rId37"/>
    <p:sldId id="2147482609" r:id="rId38"/>
    <p:sldId id="2147482610" r:id="rId39"/>
    <p:sldId id="2147482611" r:id="rId40"/>
    <p:sldId id="2147482613" r:id="rId41"/>
    <p:sldId id="2147482703" r:id="rId42"/>
    <p:sldId id="2147482614" r:id="rId43"/>
    <p:sldId id="2147482770" r:id="rId44"/>
    <p:sldId id="2147482771" r:id="rId45"/>
    <p:sldId id="2147482615" r:id="rId46"/>
    <p:sldId id="2147482752" r:id="rId47"/>
    <p:sldId id="2147482616" r:id="rId48"/>
    <p:sldId id="2147482727" r:id="rId49"/>
    <p:sldId id="2147482737" r:id="rId50"/>
    <p:sldId id="2147482728" r:id="rId51"/>
    <p:sldId id="2147482772" r:id="rId52"/>
    <p:sldId id="2134807109" r:id="rId53"/>
    <p:sldId id="2147482773" r:id="rId54"/>
    <p:sldId id="2147482774" r:id="rId55"/>
    <p:sldId id="2147482776" r:id="rId56"/>
    <p:sldId id="2147482775" r:id="rId57"/>
    <p:sldId id="2147482503" r:id="rId58"/>
    <p:sldId id="2147482626" r:id="rId59"/>
    <p:sldId id="2147482630" r:id="rId60"/>
    <p:sldId id="2147482726" r:id="rId61"/>
    <p:sldId id="2147482628" r:id="rId62"/>
    <p:sldId id="2147482634" r:id="rId63"/>
  </p:sldIdLst>
  <p:sldSz cx="9144000" cy="6858000" type="screen4x3"/>
  <p:notesSz cx="6858000" cy="9144000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  <p:embeddedFont>
      <p:font typeface="Microsoft Tai Le" panose="020B0502040204020203" pitchFamily="34" charset="0"/>
      <p:regular r:id="rId7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  <p:embeddedFont>
      <p:font typeface="Sakkal Majalla" panose="02000000000000000000" pitchFamily="2" charset="-78"/>
      <p:regular r:id="rId75"/>
      <p:bold r:id="rId7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00ACA4"/>
    <a:srgbClr val="1E3F48"/>
    <a:srgbClr val="7FB9BE"/>
    <a:srgbClr val="D6E9EA"/>
    <a:srgbClr val="70B1B6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font" Target="fonts/font4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font" Target="fonts/font8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font" Target="fonts/font3.fntdata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0124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62298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560400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93055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27502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633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3770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44595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00683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9741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2213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89416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35.xml"/><Relationship Id="rId21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0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24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image" Target="../media/image34.png"/><Relationship Id="rId12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32.png"/><Relationship Id="rId11" Type="http://schemas.openxmlformats.org/officeDocument/2006/relationships/image" Target="../media/image51.png"/><Relationship Id="rId5" Type="http://schemas.openxmlformats.org/officeDocument/2006/relationships/image" Target="../media/image16.png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6.gif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5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8.png"/><Relationship Id="rId7" Type="http://schemas.openxmlformats.org/officeDocument/2006/relationships/image" Target="../media/image1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9.png"/><Relationship Id="rId9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7.png"/><Relationship Id="rId7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8.wdp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5.png"/><Relationship Id="rId9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6.gif"/><Relationship Id="rId10" Type="http://schemas.openxmlformats.org/officeDocument/2006/relationships/image" Target="../media/image32.png"/><Relationship Id="rId4" Type="http://schemas.openxmlformats.org/officeDocument/2006/relationships/image" Target="../media/image65.png"/><Relationship Id="rId9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6DA5AD-32EB-31B1-230A-E296043C89BB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7D54213-A285-B02A-14F1-3B3689748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1" b="3527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27FCDC0-2C1A-F4CD-500A-8F2487383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5551" y="3332685"/>
              <a:ext cx="2322473" cy="8847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821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الثالث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3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67A033-7452-B12F-1EF5-0C3E089C7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899D100C-7E0E-C9EA-C615-D74B25C79AB3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المسرح أبو الفنون- 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المسرح أبو الفنون -   الأفكار الرئيسة.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الأفكار الرئيسة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262539-11FD-42E7-A8FA-4327D7782E0E}"/>
              </a:ext>
            </a:extLst>
          </p:cNvPr>
          <p:cNvSpPr>
            <a:spLocks/>
          </p:cNvSpPr>
          <p:nvPr/>
        </p:nvSpPr>
        <p:spPr>
          <a:xfrm>
            <a:off x="4383567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F2DCA-4239-D9DB-B3C6-3593CB47EF60}"/>
              </a:ext>
            </a:extLst>
          </p:cNvPr>
          <p:cNvSpPr>
            <a:spLocks/>
          </p:cNvSpPr>
          <p:nvPr/>
        </p:nvSpPr>
        <p:spPr>
          <a:xfrm>
            <a:off x="2283808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5934936B-C4CD-48A3-76D6-3DB84D8FA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7DC5DE-63AE-B311-2941-DFE2E5E00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0" y="2391592"/>
            <a:ext cx="1594420" cy="15944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933B34-2766-A993-63FA-E7C303116C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0" y="4435706"/>
            <a:ext cx="1594420" cy="15944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0906AC-17EC-F084-D076-CAD1E7F00C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32" y="4389763"/>
            <a:ext cx="1594420" cy="15944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DFD4A8-60F1-2348-E53C-E946E58F56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56" y="4231852"/>
            <a:ext cx="1594420" cy="15944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5E95DD-4B59-FEA1-715E-11EFCCF4E6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90" y="2366439"/>
            <a:ext cx="1594420" cy="15944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9FEB2A-633D-8F9D-7375-59CB1BDB53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48" y="2516439"/>
            <a:ext cx="1594420" cy="15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 تتضمن كلمات دون شكل. من يقرأ ؟ تابعوا.</a:t>
            </a:r>
            <a:endParaRPr lang="fr-MA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66B2C69-0365-3303-9C4C-8F4B48E4A5AC}"/>
              </a:ext>
            </a:extLst>
          </p:cNvPr>
          <p:cNvSpPr txBox="1"/>
          <p:nvPr/>
        </p:nvSpPr>
        <p:spPr>
          <a:xfrm>
            <a:off x="422382" y="1935732"/>
            <a:ext cx="82992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مِسْ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شَخْصِيَّةٌ كوميدِيَّةٌ شَهيرَةٌ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ﭐبْتَكَرَها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مُمَثِّلُ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بَريطانِيُّ 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وان أَتْكِنْسون عامَ 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1990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مِسْتَر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رجل غَريب </a:t>
            </a:r>
            <a:r>
              <a:rPr lang="ar-SA" sz="3600" b="1" kern="100" dirty="0" err="1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ﭐلأطوار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قليل </a:t>
            </a:r>
            <a:r>
              <a:rPr lang="ar-SA" sz="3600" b="1" kern="100" dirty="0" err="1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ﭐلكلام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يَقَعُ دائِماً في مَواقِفَ طَريفَةٍ وَمُضْحِكَةٍ. يَرْتَدي بَدْلَةً بُنِّيَّةَ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ﭐللَّوْنِ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وَرَبْطَةَ عُنُقٍ حَمْراءَ، وَيَقودُ سَيّارَةً صَغيرَةً خَضْراءَ مِنْ نَوْعِ "ميني". يَعيشُ مِسْتَر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حَياةً بَسيطَةً في ش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قَّتِهِ بِل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نْدَن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بِرِفْقَةِ دُبِّهِ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مَحْشُوِّ "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تيدي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 ﭐلَّذي يُعامِلُهُ كَصَديقٍ حَقيقِيٍّ. 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أَصبحت هٰذه </a:t>
            </a:r>
            <a:r>
              <a:rPr lang="ar-SA" sz="3600" b="1" kern="100" dirty="0" err="1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ﭐلش</a:t>
            </a:r>
            <a:r>
              <a:rPr lang="ar-M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خصي</a:t>
            </a:r>
            <a:r>
              <a:rPr lang="ar-M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 محبوبة في ﭐلعالم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كُلِّهِ، لِأَنَّها تَعْتَمِدُ عَلى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ﭐلتَّمْثيلِ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ﭐلصّامِتِ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حَرَكاتِ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مُضْحِكَةِ ﭐلَّتي يَفْهَمُها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جَميعُ دونَ حاجَةٍ 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لِلْكَلامِ.</a:t>
            </a:r>
            <a:endParaRPr lang="fr-FR" sz="3600" b="1" kern="100" dirty="0">
              <a:solidFill>
                <a:srgbClr val="424D7C"/>
              </a:solidFill>
              <a:latin typeface="Microsoft Tai Le" panose="020B0502040204020203" pitchFamily="34" charset="0"/>
              <a:ea typeface="Aptos" panose="020B0004020202020204" pitchFamily="34" charset="0"/>
              <a:cs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33B8E4-7409-7174-4421-9659ED0B3F82}"/>
              </a:ext>
            </a:extLst>
          </p:cNvPr>
          <p:cNvSpPr txBox="1"/>
          <p:nvPr/>
        </p:nvSpPr>
        <p:spPr>
          <a:xfrm>
            <a:off x="422382" y="1935732"/>
            <a:ext cx="82992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fr-FR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 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مِسْ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 «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شَخْصِيَّةٌ كوميدِيَّةٌ شَهيرَةٌ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ﭐبْتَكَرَها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مُمَثِّلُ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بَريطانِيُّ 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وان أَتْكِنْسون عامَ 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1990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مِسْتَر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رجل غَريب </a:t>
            </a:r>
            <a:r>
              <a:rPr lang="ar-SA" sz="3600" b="1" kern="100" dirty="0" err="1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ﭐلأطوار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قليل </a:t>
            </a:r>
            <a:r>
              <a:rPr lang="ar-SA" sz="3600" b="1" kern="100" dirty="0" err="1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ﭐلكلام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يَقَعُ دائِماً في مَواقِفَ طَريفَةٍ وَمُضْحِكَةٍ. يَرْتَدي بَدْلَةً بُنِّيَّةَ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ﭐللَّوْنِ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وَرَبْطَةَ عُنُقٍ حَمْراءَ، وَيَقودُ سَيّارَةً صَغيرَةً خَضْراءَ مِنْ نَوْعِ "ميني". يَعيشُ مِسْتَر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حَياةً بَسيطَةً في ش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قَّتِهِ بِل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نْدَن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بِرِفْقَةِ دُبِّهِ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مَحْشُوِّ "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تيدي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 ﭐلَّذي يُعامِلُهُ كَصَديقٍ حَقيقِيٍّ. 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أَصبحت هٰذه </a:t>
            </a:r>
            <a:r>
              <a:rPr lang="ar-SA" sz="3600" b="1" kern="100" dirty="0" err="1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ﭐلش</a:t>
            </a:r>
            <a:r>
              <a:rPr lang="ar-M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خصي</a:t>
            </a:r>
            <a:r>
              <a:rPr lang="ar-M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FF0000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 محبوبة في ﭐلعالم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كُلِّهِ، لِأَنَّها تَعْتَمِدُ عَلى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ﭐلتَّمْثيلِ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ﭐلصّامِتِ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حَرَكاتِ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مُضْحِكَةِ ﭐلَّتي يَفْهَمُها </a:t>
            </a:r>
            <a:r>
              <a:rPr lang="ar-SA" sz="36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جَميعُ دونَ حاجَةٍ </a:t>
            </a:r>
            <a:r>
              <a:rPr lang="ar-MA" sz="36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لِلْكَلامِ.</a:t>
            </a:r>
            <a:endParaRPr lang="fr-FR" sz="3600" b="1" kern="100" dirty="0">
              <a:solidFill>
                <a:srgbClr val="424D7C"/>
              </a:solidFill>
              <a:latin typeface="Microsoft Tai Le" panose="020B0502040204020203" pitchFamily="34" charset="0"/>
              <a:ea typeface="Aptos" panose="020B0004020202020204" pitchFamily="34" charset="0"/>
              <a:cs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D822-CEB2-BE34-CBAC-AB4D232F9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BD8E7AF-A202-40F1-7FC1-8E6B2D01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و أجيبوا عن السؤال التالي بجملة تامة ؟ سأمنحكم دقيقة واحدة لكتابة الجواب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9D3843-880B-4525-A686-E8AF718F2248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C220CD-CD57-EDD7-FDCB-6DDB157E51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9E1B6F-4D80-D10B-F1F8-58E20908C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1CB395-A475-D681-BD71-32027F2F9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5FA351-A6A1-C584-1613-925340EF46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934322-FBA9-B185-24F5-E72F781537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73B807-B3ED-F831-FA10-5EFAF550474F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F73700-0C66-9EA3-9F60-0456A5E5494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CD0E2D-CB0E-56ED-C5DC-6940F8E6445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30FEECA-E53A-8277-AB6B-7034A6C93D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6F44532-B4FE-4467-AEA2-41F358C0B590}"/>
              </a:ext>
            </a:extLst>
          </p:cNvPr>
          <p:cNvSpPr txBox="1"/>
          <p:nvPr/>
        </p:nvSpPr>
        <p:spPr>
          <a:xfrm>
            <a:off x="466466" y="1961845"/>
            <a:ext cx="796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هَلْ تَعْتَقِدُ أَنَّ مِسْتَرْ بينْ شَخْصٌ اجْتِماعِيٌّ لَهُ أَصْدِقاءٌ كَثيرونَ؟ لِماذا؟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439F1C-B921-1EAA-3E59-167F697A2F73}"/>
              </a:ext>
            </a:extLst>
          </p:cNvPr>
          <p:cNvSpPr txBox="1"/>
          <p:nvPr/>
        </p:nvSpPr>
        <p:spPr>
          <a:xfrm>
            <a:off x="499426" y="2972977"/>
            <a:ext cx="82992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مِسْ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تَر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شَخْصِيَّةٌ كوميدِيَّةٌ شَهيرَةٌ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ﭐبْتَكَرَها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مُمَثِّلُ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بَريطانِيُّ ر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وان أَتْكِنْسون عامَ 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1990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مِسْتَر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رجل غَريب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ﭐلأطوار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قليل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ﭐلكلام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يَقَعُ دائِماً في مَواقِفَ طَريفَةٍ وَمُضْحِكَةٍ. يَرْتَدي بَدْلَةً بُنِّيَّةَ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ﭐللَّوْنِ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وَرَبْطَةَ عُنُقٍ حَمْراءَ، وَيَقودُ سَيّارَةً صَغيرَةً خَضْراءَ مِنْ نَوْعِ "ميني". يَعيشُ مِسْتَر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بين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حَياةً بَسيطَةً في ش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قَّتِهِ بِل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ُ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نْدَن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بِرِفْقَةِ دُبِّهِ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مَحْشُوِّ "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تيدي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 ﭐلَّذي يُعامِلُهُ كَصَديقٍ حَقيقِيٍّ. أَصبحت هٰذه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ﭐلش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خصي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 محبوبة في ﭐلعالم كُلِّهِ، لِأَنَّها تَعْتَمِدُ عَلى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ﭐلتَّمْثيلِ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ﭐلصّامِتِ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حَرَكاتِ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مُضْحِكَةِ ﭐلَّتي يَفْهَمُها </a:t>
            </a:r>
            <a:r>
              <a:rPr lang="ar-SA" sz="3200" b="1" kern="100" dirty="0" err="1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ﭐل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S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جَميعُ دونَ حاجَةٍ </a:t>
            </a:r>
            <a:r>
              <a:rPr lang="ar-MA" sz="3200" b="1" kern="100" dirty="0">
                <a:solidFill>
                  <a:srgbClr val="424D7C"/>
                </a:solidFill>
                <a:latin typeface="Microsoft Tai Le" panose="020B0502040204020203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لِلْكَلامِ.</a:t>
            </a:r>
            <a:endParaRPr lang="fr-FR" sz="3200" b="1" kern="100" dirty="0">
              <a:solidFill>
                <a:srgbClr val="424D7C"/>
              </a:solidFill>
              <a:latin typeface="Microsoft Tai Le" panose="020B0502040204020203" pitchFamily="34" charset="0"/>
              <a:ea typeface="Aptos" panose="020B0004020202020204" pitchFamily="34" charset="0"/>
              <a:cs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9411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7FB39-8150-8810-775D-3D09E03E8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18758C-0FBD-5BFD-A8D9-090B50EF4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 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يركز الأستاذ(ة) على كتابة  المتعلمين للجواب بجمل تامة و مفيدة 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0D2345-2AAE-DF12-8554-7CACDF323F81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C4E1E-CF16-3AAE-3B6F-3537D4F9868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C468FE-B360-604B-EA68-7ED9488A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5DC78-D304-4950-8A85-1E96FAA68F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389FF3-9437-D16F-C340-D4CB8FC3CB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F8C738-35AD-917C-00B7-5C196C2BA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81491F-0CB8-D899-4D9A-3D67F838C74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91731-8047-1D5B-47F4-6BC4518062D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55673A-6796-6016-65DF-0BA20279D55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FA5402C-D142-2C24-7631-7EDC0D8327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B6CCF3-F3B4-3802-DDCB-8924CDE6552E}"/>
              </a:ext>
            </a:extLst>
          </p:cNvPr>
          <p:cNvSpPr txBox="1"/>
          <p:nvPr/>
        </p:nvSpPr>
        <p:spPr>
          <a:xfrm>
            <a:off x="856363" y="3314784"/>
            <a:ext cx="796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هَلْ تَعْتَقِدُ أَنَّ مِسْتَرْ بينْ شَخْصٌ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ﭐجْتِماعِيٌّ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 أَصْدِقاءٌ كَثيرونَ؟ لِماذا؟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39532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98856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المسرح أبو الفنون- توقع و تحقق.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نصا بعنوان المسرح أبو الفنون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سبق لكم  مشاهدة مسرحية؟  ما الذي أعجبكم؟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7">
            <a:extLst>
              <a:ext uri="{FF2B5EF4-FFF2-40B4-BE49-F238E27FC236}">
                <a16:creationId xmlns:a16="http://schemas.microsoft.com/office/drawing/2014/main" id="{37BFF0FD-13C4-B402-2FCB-E1F34D1C41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C093211-6516-B608-6B97-9793A9FBB18D}"/>
              </a:ext>
            </a:extLst>
          </p:cNvPr>
          <p:cNvSpPr txBox="1"/>
          <p:nvPr/>
        </p:nvSpPr>
        <p:spPr>
          <a:xfrm>
            <a:off x="2575251" y="3306284"/>
            <a:ext cx="42124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اَلْمَسْرَحُ أَبو ﭐلْفُنونِ</a:t>
            </a:r>
          </a:p>
        </p:txBody>
      </p:sp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6746515" y="2994165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تُشاطِرُهُ 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4658475" y="2994165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تُغامِرُهُ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2583716" y="3007705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اِنْتِقاءٌ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420317" y="3007705"/>
            <a:ext cx="202599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كَواليسٌ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51CD4-8EEF-12D1-BD80-7B82FC6D2399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686DC1-6282-4A77-52F1-937833437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C03D3-FAF0-3F05-1349-289503CCA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107AB-8F5E-E298-7536-D4F8CAC4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042A4D-1E71-BDCD-8666-27601D819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1CCAA6-10EB-7050-E2E8-38A09A06267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0E835-FE2E-915C-E815-0BED347A45A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CB3EC-9FA5-7AD6-B27F-547932CCF73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50" y="778736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تشاطره – تغامره  –  انتقاء - كواليس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452DB142-0503-98E3-DE6B-00D5CA67CDE7}"/>
              </a:ext>
            </a:extLst>
          </p:cNvPr>
          <p:cNvSpPr txBox="1"/>
          <p:nvPr/>
        </p:nvSpPr>
        <p:spPr>
          <a:xfrm>
            <a:off x="438488" y="3181871"/>
            <a:ext cx="471154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تُراوِدُهُ وَتَخْطُرُ بِبالِهِ.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428414" y="5557729"/>
            <a:ext cx="46818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اَلْأماكِنُ </a:t>
            </a:r>
            <a:r>
              <a:rPr lang="ar-MA" dirty="0" err="1">
                <a:sym typeface="Sakkal Majalla"/>
              </a:rPr>
              <a:t>ﭐلْخَفِيَّةُ</a:t>
            </a:r>
            <a:r>
              <a:rPr lang="ar-MA" dirty="0">
                <a:sym typeface="Sakkal Majalla"/>
              </a:rPr>
              <a:t> وَراءَ ﭐلْمَسْرَحِ.</a:t>
            </a: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49441C7-9F64-D3A9-A7D1-F73119E267DF}"/>
              </a:ext>
            </a:extLst>
          </p:cNvPr>
          <p:cNvSpPr txBox="1"/>
          <p:nvPr/>
        </p:nvSpPr>
        <p:spPr>
          <a:xfrm>
            <a:off x="468581" y="4369800"/>
            <a:ext cx="465206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 </a:t>
            </a:r>
            <a:r>
              <a:rPr lang="ar-MA" dirty="0">
                <a:sym typeface="Sakkal Majalla"/>
              </a:rPr>
              <a:t>تُشارِكُهُ وَتَتَقاسَمُ مَعَهُ</a:t>
            </a:r>
            <a:r>
              <a:rPr lang="ar-MA" dirty="0">
                <a:sym typeface="Calibri"/>
              </a:rPr>
              <a:t>.</a:t>
            </a:r>
            <a:endParaRPr lang="ar-MA" dirty="0">
              <a:sym typeface="Sakkal Majalla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C240AA0-5ABB-2972-0D2F-C0A5209ACC1F}"/>
              </a:ext>
            </a:extLst>
          </p:cNvPr>
          <p:cNvSpPr txBox="1"/>
          <p:nvPr/>
        </p:nvSpPr>
        <p:spPr>
          <a:xfrm>
            <a:off x="428415" y="1993942"/>
            <a:ext cx="471154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اِخْتِيارٌ بِعِنايَةٍ وَدِقَّةٍ.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8CF34-CB95-ECA1-7470-E72AF8E24176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B14474-10AE-643F-6D94-4F3BF0C7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CBEEE5-837D-7B18-792E-395E20020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DCC07-EE99-B904-84CA-3381BE7F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F03ABD-A087-9EE6-5D5D-6F2D396FA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916D8-0E59-AFA3-E66E-FBD7C9E64C9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25401-0385-21EF-A976-969D4382DAA8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CB044-C40E-4054-FD22-CEFE1647AAB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740815B-5D71-A3DB-A437-9E0B4E8FE155}"/>
              </a:ext>
            </a:extLst>
          </p:cNvPr>
          <p:cNvSpPr txBox="1"/>
          <p:nvPr/>
        </p:nvSpPr>
        <p:spPr>
          <a:xfrm>
            <a:off x="6684466" y="1993942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تُشاطِرُهُ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70C305D-EA35-3106-B86E-8F8890B993E2}"/>
              </a:ext>
            </a:extLst>
          </p:cNvPr>
          <p:cNvSpPr txBox="1"/>
          <p:nvPr/>
        </p:nvSpPr>
        <p:spPr>
          <a:xfrm>
            <a:off x="6679521" y="3181871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تُغامِرُهُ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D40DB90-4F57-78F9-9062-14B08B234E7F}"/>
              </a:ext>
            </a:extLst>
          </p:cNvPr>
          <p:cNvSpPr txBox="1"/>
          <p:nvPr/>
        </p:nvSpPr>
        <p:spPr>
          <a:xfrm>
            <a:off x="6652608" y="4369800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اِنْتِقاءٌ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131D6CB-1899-E5AB-5605-A32527E5C7B1}"/>
              </a:ext>
            </a:extLst>
          </p:cNvPr>
          <p:cNvSpPr txBox="1"/>
          <p:nvPr/>
        </p:nvSpPr>
        <p:spPr>
          <a:xfrm>
            <a:off x="6573113" y="5557729"/>
            <a:ext cx="202599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كَواليسٌ</a:t>
            </a:r>
          </a:p>
        </p:txBody>
      </p:sp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36933-043E-1C4A-032C-2D22B0C07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5D7CC62-BB04-041E-299E-08B1E46A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50" y="778736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D790BACC-9668-1CB1-D6D1-AD4D26F767D8}"/>
              </a:ext>
            </a:extLst>
          </p:cNvPr>
          <p:cNvSpPr txBox="1"/>
          <p:nvPr/>
        </p:nvSpPr>
        <p:spPr>
          <a:xfrm>
            <a:off x="438488" y="3181871"/>
            <a:ext cx="471154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تُراوِدُهُ وَتَخْطُرُ بِبالِهِ.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90F29E82-B21E-6727-42DF-B770A83F2845}"/>
              </a:ext>
            </a:extLst>
          </p:cNvPr>
          <p:cNvSpPr txBox="1"/>
          <p:nvPr/>
        </p:nvSpPr>
        <p:spPr>
          <a:xfrm>
            <a:off x="428414" y="5557729"/>
            <a:ext cx="46818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اَلْأماكِنُ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ﭐلْخَفِيَّةُ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وَراءَ ﭐلْمَسْرَحِ.</a:t>
            </a: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564F128B-1F08-A558-D7FD-32A00DA560A4}"/>
              </a:ext>
            </a:extLst>
          </p:cNvPr>
          <p:cNvSpPr txBox="1"/>
          <p:nvPr/>
        </p:nvSpPr>
        <p:spPr>
          <a:xfrm>
            <a:off x="468581" y="4369800"/>
            <a:ext cx="465206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تُشارِكُهُ وَتَتَقاسَمُ مَعَهُ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6A850296-BFF6-3E9B-36EC-823ABBE061ED}"/>
              </a:ext>
            </a:extLst>
          </p:cNvPr>
          <p:cNvSpPr txBox="1"/>
          <p:nvPr/>
        </p:nvSpPr>
        <p:spPr>
          <a:xfrm>
            <a:off x="428415" y="1993942"/>
            <a:ext cx="471154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اِخْتِيارٌ بِعِنايَةٍ وَدِقَّةٍ.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23E2D4-C2EA-5AA0-C451-15D5FB070C13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F14A18-7856-6D92-4A9A-3CDDE3F354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3F5D81-05E2-1CFC-EC52-B10635F94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6E6870-AC75-F9C8-595A-C102DB69E3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5546F7-88A6-2688-1716-4111CBF6A1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4041BF-5748-AE41-C176-A1CD6850689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8ADA3F-8064-7FA8-6A61-738BB6F6BBF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054694-EC19-39AE-2040-F2A4643035F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64D181A-7915-7621-2DBA-4AA789E4A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7772E64-6F45-0F2F-FA8F-032C1812C9DA}"/>
              </a:ext>
            </a:extLst>
          </p:cNvPr>
          <p:cNvSpPr txBox="1"/>
          <p:nvPr/>
        </p:nvSpPr>
        <p:spPr>
          <a:xfrm>
            <a:off x="6684466" y="1993942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تُشاطِرُهُ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A4FCAAD-923E-DD62-AFA8-B56E1D1BCA4B}"/>
              </a:ext>
            </a:extLst>
          </p:cNvPr>
          <p:cNvSpPr txBox="1"/>
          <p:nvPr/>
        </p:nvSpPr>
        <p:spPr>
          <a:xfrm>
            <a:off x="6679521" y="3181871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تُغامِرُهُ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28612D5-0CA3-7EE0-A076-E695E1E9C8A9}"/>
              </a:ext>
            </a:extLst>
          </p:cNvPr>
          <p:cNvSpPr txBox="1"/>
          <p:nvPr/>
        </p:nvSpPr>
        <p:spPr>
          <a:xfrm>
            <a:off x="6652608" y="4369800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اِنْتِقاءٌ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2C7E0339-2E6F-E0AD-4C9F-8C82E4E23A1D}"/>
              </a:ext>
            </a:extLst>
          </p:cNvPr>
          <p:cNvSpPr txBox="1"/>
          <p:nvPr/>
        </p:nvSpPr>
        <p:spPr>
          <a:xfrm>
            <a:off x="6573113" y="5557729"/>
            <a:ext cx="202599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كَواليسٌ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9A8E970-96F3-AAC7-762B-DA5D8641E0BB}"/>
              </a:ext>
            </a:extLst>
          </p:cNvPr>
          <p:cNvCxnSpPr>
            <a:cxnSpLocks/>
            <a:stCxn id="3" idx="1"/>
            <a:endCxn id="29" idx="3"/>
          </p:cNvCxnSpPr>
          <p:nvPr/>
        </p:nvCxnSpPr>
        <p:spPr>
          <a:xfrm flipH="1">
            <a:off x="5120641" y="2453620"/>
            <a:ext cx="1563825" cy="23758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DAA42BC-C482-C08A-74C2-507A1AA97FA0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150034" y="3641549"/>
            <a:ext cx="152948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E6EF82F-BAC0-E56E-1C9B-40666DCD145B}"/>
              </a:ext>
            </a:extLst>
          </p:cNvPr>
          <p:cNvCxnSpPr>
            <a:cxnSpLocks/>
            <a:stCxn id="6" idx="1"/>
            <a:endCxn id="30" idx="3"/>
          </p:cNvCxnSpPr>
          <p:nvPr/>
        </p:nvCxnSpPr>
        <p:spPr>
          <a:xfrm flipH="1" flipV="1">
            <a:off x="5139961" y="2453620"/>
            <a:ext cx="1512647" cy="23758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35C6B83-F9D4-376C-E47B-6D4781D3F546}"/>
              </a:ext>
            </a:extLst>
          </p:cNvPr>
          <p:cNvCxnSpPr>
            <a:cxnSpLocks/>
            <a:stCxn id="10" idx="1"/>
            <a:endCxn id="28" idx="3"/>
          </p:cNvCxnSpPr>
          <p:nvPr/>
        </p:nvCxnSpPr>
        <p:spPr>
          <a:xfrm flipH="1">
            <a:off x="5110216" y="6017407"/>
            <a:ext cx="146289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69332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عنوان النص و الصور. لتتوقعوا مضمون النص.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52111-D6C2-EFB9-2779-A951805219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AB72D20-7850-8006-AE33-0B462213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1B62B8-8EDC-0FA0-E718-37C98803C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1432AE-49EC-5A06-CDC4-885984FE4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40B96A-187D-CA55-8360-0B29E70F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7EF385B-33B4-145C-4DA6-74C467CBAAF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FDC615-8423-D954-B163-63DD3BDFAB84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79715-EF70-2C64-97A3-F8D4A52C2A6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553E083-B5A4-1FF4-37A4-D223281DF9F0}"/>
              </a:ext>
            </a:extLst>
          </p:cNvPr>
          <p:cNvSpPr txBox="1"/>
          <p:nvPr/>
        </p:nvSpPr>
        <p:spPr>
          <a:xfrm>
            <a:off x="2465766" y="1584325"/>
            <a:ext cx="4212468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اَلْمَسْرَحُ أَبو ﭐلْفُنونِ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F4CF4B-82F4-A17C-FEAC-DC53916CA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2768" y="2573674"/>
            <a:ext cx="6176755" cy="389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521D-7178-A712-F0DD-0777D94A62CC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5E95-2D28-661C-6601-1713F9A943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91247D-3327-FFD2-3066-F7689617A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3C019A-97A3-5A97-05E0-F364F2AE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33B18-0CED-62F0-9AF9-BA95F5B59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4FB092-2BE0-9F3E-E8C8-7F6C5408F2C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C39F5-A8C6-A812-A4F6-5F0B80D6183C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2EFB2-95F4-35FB-C63C-66B8E5F150C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0CEEC2-4AED-D828-89EB-6DB387E474D6}"/>
              </a:ext>
            </a:extLst>
          </p:cNvPr>
          <p:cNvSpPr txBox="1"/>
          <p:nvPr/>
        </p:nvSpPr>
        <p:spPr>
          <a:xfrm>
            <a:off x="2465766" y="1584325"/>
            <a:ext cx="4212468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اَلْمَسْرَحُ أَبو ﭐلْفُنونِ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72ABEC-CB54-537F-F050-1A60E392B7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2768" y="2573674"/>
            <a:ext cx="6176755" cy="389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ستقرِؤون النص قراءة صامتة لتحققوا من توقعاتكم.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31C0C-EBF0-C02E-49DC-BFC818D6BE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AED7F7-3C92-9497-81FB-43AC7F49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2E3B1-B27F-AB5A-F0BE-7F84B88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955AC8-FF66-5FD9-B591-9FEEA2075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16A4D5-240A-F14F-E91F-8475DC3D4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B6403B5-C2F0-3C33-9E63-1EE4DB60DF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428B9-E9F7-3A24-5D97-D11DFA9EF57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EA2C4-EAEC-9F4D-36B9-F5285EBB3FB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241F2EE8-18E3-A19E-8575-CC9C1D997C5F}"/>
              </a:ext>
            </a:extLst>
          </p:cNvPr>
          <p:cNvGrpSpPr/>
          <p:nvPr/>
        </p:nvGrpSpPr>
        <p:grpSpPr>
          <a:xfrm>
            <a:off x="391886" y="1902001"/>
            <a:ext cx="8433027" cy="4634820"/>
            <a:chOff x="-357552" y="1987864"/>
            <a:chExt cx="9182465" cy="476337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C6AD1B2-46BE-C458-7F8C-63708A539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FD7C8B1-FEF3-93E6-49DA-6C9880B6E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412FCAB-A3CF-4103-7825-9EEE1F276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976B-5B67-68E5-EC1F-432AB60471A4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1289EF-F624-8785-AD02-EB81D965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6CF012-9F5A-C51B-D9EB-B586E94D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23E23-DC92-C106-211B-0E7FE5906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130B3-6D48-9F5A-9C7D-1BCEAD3BA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E6188-D249-A55B-6573-36EE9E80EBD0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584F9-A02F-77C7-2E93-13D0B327588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B8744-6A35-EF56-30C0-826B22CAEED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B538AD-451B-F69F-EF96-DE0D1DF96FA3}"/>
              </a:ext>
            </a:extLst>
          </p:cNvPr>
          <p:cNvGrpSpPr/>
          <p:nvPr/>
        </p:nvGrpSpPr>
        <p:grpSpPr>
          <a:xfrm>
            <a:off x="391886" y="1902001"/>
            <a:ext cx="8433027" cy="4634820"/>
            <a:chOff x="-357552" y="1987864"/>
            <a:chExt cx="9182465" cy="476337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E7CA9B1-F38E-8320-A45F-E75FED814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2E852F6-882E-9E59-7181-E3526063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75EFB90-494D-506D-5717-3C201B7D6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357BA5-C59E-9CCD-9705-C3B550674CC3}"/>
              </a:ext>
            </a:extLst>
          </p:cNvPr>
          <p:cNvSpPr txBox="1"/>
          <p:nvPr/>
        </p:nvSpPr>
        <p:spPr>
          <a:xfrm>
            <a:off x="451104" y="3003351"/>
            <a:ext cx="8290090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ﭐلْفَنُّ ﭐلَّذي يَتَحَدَّثُ عَنْهُ ﭐلنَّصُّ؟ اُذْكُرْ بَعْضَ عَناصِرِهِ.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C8DEDA-D1B0-1DF6-9D84-4349084E77B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49798F-27EA-0101-E9CC-6FE21C0EF0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86A8E-FED4-CB33-E012-620069D93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55EAC-2B0B-FA53-90B3-002FCC41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3306A-E1AB-E78A-4016-4100B880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5CA0C-1AC4-DD58-189D-38ADE82E524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41AC3-D768-4181-83B9-C9E6F90EF1C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ED05E-160E-C4DF-B5E8-8DF2D9C6FAD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: يشاطره – يغامره – انتقاء - كواليس.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1E70905-5943-D0BD-56EF-70F9936834C3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189C58-C6DF-2D0B-7C27-A9DBF04F5C7C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51FA6C3-CC8F-8708-9D4B-B930DBBCC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D3A9B03-E171-1407-4246-F6826FF3E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7240BAE-0C7C-EA60-8A62-2E2C8BE4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960075-77F2-D57F-177E-CF708E8A0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223370-5BB4-28EB-A397-A1D4D454C4B9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27A42C1-4E08-8552-40EF-90CD697B5B95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CE2B487-D866-6C1D-1B73-8C8C6D9C7F5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AD27604-5698-3657-0F13-C1C0FD4D5259}"/>
              </a:ext>
            </a:extLst>
          </p:cNvPr>
          <p:cNvGrpSpPr/>
          <p:nvPr/>
        </p:nvGrpSpPr>
        <p:grpSpPr>
          <a:xfrm>
            <a:off x="391886" y="1902001"/>
            <a:ext cx="8433027" cy="4634820"/>
            <a:chOff x="-357552" y="1987864"/>
            <a:chExt cx="9182465" cy="476337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A837CE-C9A4-CDF4-F72D-99315BBE9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7AE9EA0-33FC-3F30-AFE5-E8E0D5DCC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6DE310-CE36-A751-ACE1-9687DE0CB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6060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المسرح أبو الفنون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 تحديد الأفكار الرئيسة للنص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8752" y="120794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2" y="756000"/>
            <a:ext cx="69917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السليمة. الآخرون يتتبعون. 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ED78A22-BFCD-C504-0EE0-C7B5DC47448D}"/>
              </a:ext>
            </a:extLst>
          </p:cNvPr>
          <p:cNvGrpSpPr/>
          <p:nvPr/>
        </p:nvGrpSpPr>
        <p:grpSpPr>
          <a:xfrm>
            <a:off x="391886" y="1902001"/>
            <a:ext cx="8433027" cy="4634820"/>
            <a:chOff x="-357552" y="1987864"/>
            <a:chExt cx="9182465" cy="476337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7CAD166-5867-76F0-9BC7-FE7950698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2B28F1C-0AB2-715F-8ABE-33D7DB88B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FFF4224-3C0E-194E-A332-6A0C08429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7005C-C316-B85F-F6A7-D8544814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58D512-6077-B11D-636C-06B962217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2" y="756000"/>
            <a:ext cx="69917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سنحدد معا فقرات النص . نشاط تفاعلي.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DFC30B-D50E-C3F1-F130-C6B31A31258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B53FF3-3CE4-A908-E25F-EFC95299D9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09615D-92B4-EBE4-0D56-20EDB4F9CF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8B786-132D-5D62-D981-4AFBBFAC0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49CE30-9CCA-6FF0-7A40-074706773B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63C7BD-2868-A20B-70BA-0FC3CC9C70B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389701-52CB-22C8-3D58-E8AA17ADF87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875AE5-C293-D256-4681-2A4FEF3E9CC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A322803-FEC1-4EC1-2254-49AFB4146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BBE687-6819-F0A3-916F-2E2435E53F47}"/>
              </a:ext>
            </a:extLst>
          </p:cNvPr>
          <p:cNvGrpSpPr/>
          <p:nvPr/>
        </p:nvGrpSpPr>
        <p:grpSpPr>
          <a:xfrm>
            <a:off x="391886" y="1902001"/>
            <a:ext cx="8433027" cy="4634820"/>
            <a:chOff x="-357552" y="1987864"/>
            <a:chExt cx="9182465" cy="476337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DCAE950-CEE0-E841-5957-F6921D41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3C261B5-AD55-895B-44E8-9C2429BD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25FBBF2-1DEB-C314-59A6-DE2AF92B3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052406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86A4-88D0-0364-1317-5D886AD1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>
            <a:extLst>
              <a:ext uri="{FF2B5EF4-FFF2-40B4-BE49-F238E27FC236}">
                <a16:creationId xmlns:a16="http://schemas.microsoft.com/office/drawing/2014/main" id="{5B248F30-0233-D4A0-FC59-76C0163C2A54}"/>
              </a:ext>
            </a:extLst>
          </p:cNvPr>
          <p:cNvGrpSpPr/>
          <p:nvPr/>
        </p:nvGrpSpPr>
        <p:grpSpPr>
          <a:xfrm>
            <a:off x="391886" y="1885694"/>
            <a:ext cx="8433027" cy="4634820"/>
            <a:chOff x="-357552" y="1987864"/>
            <a:chExt cx="9182465" cy="4763375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CFC28DC1-1036-4791-36BF-F467E094C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E24E9428-3B66-9CBC-745D-93B65EC0C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381F079-C177-D9C8-005F-77E79543C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  <p:sp>
        <p:nvSpPr>
          <p:cNvPr id="15" name="Titre 14">
            <a:extLst>
              <a:ext uri="{FF2B5EF4-FFF2-40B4-BE49-F238E27FC236}">
                <a16:creationId xmlns:a16="http://schemas.microsoft.com/office/drawing/2014/main" id="{9C1C809A-6E5C-CC0F-D0A0-0D5C758D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2" y="756000"/>
            <a:ext cx="69917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دونوا أرقام الفقرات على كراساتكم بقلم الرصاص.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19C201-3F6A-2D35-DDAE-A046209A31B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9928528-35FC-BFBD-2135-2220E2D2CD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8E1F67-96DB-2311-AA64-76165B9DE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6F44D1-ECDE-DBAA-43B5-DFF878052E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0CFD82-6DC2-2A33-645B-8F7290E5D3F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175E55-5BC8-C619-E0A2-952C73C52DD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5D54EF-F7AD-D150-2187-086C9CAAB83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344726-6790-87D3-1B13-61F65339A56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5019C64-4680-1DF4-3C2B-850B4DAA33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D802FB9-7458-EFEC-E4D8-4E0791A48079}"/>
              </a:ext>
            </a:extLst>
          </p:cNvPr>
          <p:cNvGrpSpPr/>
          <p:nvPr/>
        </p:nvGrpSpPr>
        <p:grpSpPr>
          <a:xfrm flipH="1">
            <a:off x="8010706" y="3362715"/>
            <a:ext cx="350538" cy="1118616"/>
            <a:chOff x="5695826" y="3429000"/>
            <a:chExt cx="415872" cy="1118616"/>
          </a:xfrm>
        </p:grpSpPr>
        <p:sp>
          <p:nvSpPr>
            <p:cNvPr id="12" name="Parenthèse ouvrante 11">
              <a:extLst>
                <a:ext uri="{FF2B5EF4-FFF2-40B4-BE49-F238E27FC236}">
                  <a16:creationId xmlns:a16="http://schemas.microsoft.com/office/drawing/2014/main" id="{29F8B8E2-DB95-AE21-F054-31C21ADB3490}"/>
                </a:ext>
              </a:extLst>
            </p:cNvPr>
            <p:cNvSpPr/>
            <p:nvPr/>
          </p:nvSpPr>
          <p:spPr>
            <a:xfrm>
              <a:off x="6065979" y="3429000"/>
              <a:ext cx="45719" cy="1118616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0D24BF2-2360-446C-F0F4-8A6F34D08AB8}"/>
                </a:ext>
              </a:extLst>
            </p:cNvPr>
            <p:cNvSpPr txBox="1"/>
            <p:nvPr/>
          </p:nvSpPr>
          <p:spPr>
            <a:xfrm>
              <a:off x="5695826" y="3803642"/>
              <a:ext cx="371226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dirty="0">
                  <a:solidFill>
                    <a:srgbClr val="424D7C"/>
                  </a:solidFill>
                </a:rPr>
                <a:t>1</a:t>
              </a:r>
              <a:endParaRPr lang="fr-MA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2ACF17C-EAC7-EA94-5ED6-1B95B87FFDF2}"/>
              </a:ext>
            </a:extLst>
          </p:cNvPr>
          <p:cNvGrpSpPr/>
          <p:nvPr/>
        </p:nvGrpSpPr>
        <p:grpSpPr>
          <a:xfrm flipH="1">
            <a:off x="7936741" y="4551435"/>
            <a:ext cx="312906" cy="1118616"/>
            <a:chOff x="5714265" y="3429000"/>
            <a:chExt cx="463484" cy="1118616"/>
          </a:xfrm>
        </p:grpSpPr>
        <p:sp>
          <p:nvSpPr>
            <p:cNvPr id="20" name="Parenthèse ouvrante 19">
              <a:extLst>
                <a:ext uri="{FF2B5EF4-FFF2-40B4-BE49-F238E27FC236}">
                  <a16:creationId xmlns:a16="http://schemas.microsoft.com/office/drawing/2014/main" id="{60C7E497-9CD1-13EA-00EA-63DA19604BE5}"/>
                </a:ext>
              </a:extLst>
            </p:cNvPr>
            <p:cNvSpPr/>
            <p:nvPr/>
          </p:nvSpPr>
          <p:spPr>
            <a:xfrm>
              <a:off x="6065979" y="3429000"/>
              <a:ext cx="45719" cy="1118616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424D7C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8E0DE13-E65C-E3FC-FD0F-43AC5508F9FE}"/>
                </a:ext>
              </a:extLst>
            </p:cNvPr>
            <p:cNvSpPr txBox="1"/>
            <p:nvPr/>
          </p:nvSpPr>
          <p:spPr>
            <a:xfrm>
              <a:off x="5714265" y="3803642"/>
              <a:ext cx="463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424D7C"/>
                  </a:solidFill>
                </a:rPr>
                <a:t>2</a:t>
              </a:r>
              <a:endParaRPr lang="fr-MA" b="1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05B11-5CBD-3303-ABAC-59E9F42B272A}"/>
              </a:ext>
            </a:extLst>
          </p:cNvPr>
          <p:cNvGrpSpPr/>
          <p:nvPr/>
        </p:nvGrpSpPr>
        <p:grpSpPr>
          <a:xfrm flipH="1">
            <a:off x="5794446" y="3752859"/>
            <a:ext cx="364273" cy="624069"/>
            <a:chOff x="5714265" y="3429000"/>
            <a:chExt cx="539570" cy="624069"/>
          </a:xfrm>
        </p:grpSpPr>
        <p:sp>
          <p:nvSpPr>
            <p:cNvPr id="23" name="Parenthèse ouvrante 22">
              <a:extLst>
                <a:ext uri="{FF2B5EF4-FFF2-40B4-BE49-F238E27FC236}">
                  <a16:creationId xmlns:a16="http://schemas.microsoft.com/office/drawing/2014/main" id="{8F05C34E-DF29-3617-64A5-0D66588987F9}"/>
                </a:ext>
              </a:extLst>
            </p:cNvPr>
            <p:cNvSpPr/>
            <p:nvPr/>
          </p:nvSpPr>
          <p:spPr>
            <a:xfrm>
              <a:off x="6065979" y="3429000"/>
              <a:ext cx="187856" cy="624069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7C23BA1-3754-62C8-4566-667056FCA8FA}"/>
                </a:ext>
              </a:extLst>
            </p:cNvPr>
            <p:cNvSpPr txBox="1"/>
            <p:nvPr/>
          </p:nvSpPr>
          <p:spPr>
            <a:xfrm>
              <a:off x="5714265" y="3608570"/>
              <a:ext cx="463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424D7C"/>
                  </a:solidFill>
                </a:rPr>
                <a:t>2</a:t>
              </a:r>
              <a:endParaRPr lang="fr-MA" b="1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6C6EE43-5940-E6F2-1B5A-BD2F6993E478}"/>
              </a:ext>
            </a:extLst>
          </p:cNvPr>
          <p:cNvGrpSpPr/>
          <p:nvPr/>
        </p:nvGrpSpPr>
        <p:grpSpPr>
          <a:xfrm flipH="1">
            <a:off x="5845818" y="4517883"/>
            <a:ext cx="324951" cy="1213128"/>
            <a:chOff x="5714265" y="3429000"/>
            <a:chExt cx="481326" cy="1213128"/>
          </a:xfrm>
        </p:grpSpPr>
        <p:sp>
          <p:nvSpPr>
            <p:cNvPr id="26" name="Parenthèse ouvrante 25">
              <a:extLst>
                <a:ext uri="{FF2B5EF4-FFF2-40B4-BE49-F238E27FC236}">
                  <a16:creationId xmlns:a16="http://schemas.microsoft.com/office/drawing/2014/main" id="{A5A628EF-5C01-921E-C4F9-47F67AF6564B}"/>
                </a:ext>
              </a:extLst>
            </p:cNvPr>
            <p:cNvSpPr/>
            <p:nvPr/>
          </p:nvSpPr>
          <p:spPr>
            <a:xfrm>
              <a:off x="6065979" y="3429000"/>
              <a:ext cx="129612" cy="1213128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E82B8A8-6DEC-34C5-FCA1-CD780E051C46}"/>
                </a:ext>
              </a:extLst>
            </p:cNvPr>
            <p:cNvSpPr txBox="1"/>
            <p:nvPr/>
          </p:nvSpPr>
          <p:spPr>
            <a:xfrm>
              <a:off x="5714265" y="3803642"/>
              <a:ext cx="463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424D7C"/>
                  </a:solidFill>
                </a:rPr>
                <a:t>3</a:t>
              </a:r>
              <a:endParaRPr lang="fr-MA" b="1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EA0837A-BDA6-7F66-66EA-097CAD05AE75}"/>
              </a:ext>
            </a:extLst>
          </p:cNvPr>
          <p:cNvGrpSpPr/>
          <p:nvPr/>
        </p:nvGrpSpPr>
        <p:grpSpPr>
          <a:xfrm flipH="1">
            <a:off x="2498399" y="2435291"/>
            <a:ext cx="350230" cy="819974"/>
            <a:chOff x="5658981" y="3608060"/>
            <a:chExt cx="518768" cy="670561"/>
          </a:xfrm>
        </p:grpSpPr>
        <p:sp>
          <p:nvSpPr>
            <p:cNvPr id="29" name="Parenthèse ouvrante 28">
              <a:extLst>
                <a:ext uri="{FF2B5EF4-FFF2-40B4-BE49-F238E27FC236}">
                  <a16:creationId xmlns:a16="http://schemas.microsoft.com/office/drawing/2014/main" id="{CC706935-E916-3D34-A4E4-7D489D0FA602}"/>
                </a:ext>
              </a:extLst>
            </p:cNvPr>
            <p:cNvSpPr/>
            <p:nvPr/>
          </p:nvSpPr>
          <p:spPr>
            <a:xfrm>
              <a:off x="6004419" y="3608060"/>
              <a:ext cx="173330" cy="670561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EA3B30D-6D90-7D69-D074-DE25B903F618}"/>
                </a:ext>
              </a:extLst>
            </p:cNvPr>
            <p:cNvSpPr txBox="1"/>
            <p:nvPr/>
          </p:nvSpPr>
          <p:spPr>
            <a:xfrm>
              <a:off x="5658981" y="3803642"/>
              <a:ext cx="463483" cy="302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424D7C"/>
                  </a:solidFill>
                </a:rPr>
                <a:t>4</a:t>
              </a:r>
              <a:endParaRPr lang="fr-MA" b="1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FBEB98C-144D-CDD9-B779-7DCDD3E0986A}"/>
              </a:ext>
            </a:extLst>
          </p:cNvPr>
          <p:cNvGrpSpPr/>
          <p:nvPr/>
        </p:nvGrpSpPr>
        <p:grpSpPr>
          <a:xfrm flipH="1">
            <a:off x="2615761" y="3325560"/>
            <a:ext cx="361674" cy="670561"/>
            <a:chOff x="5642029" y="3608060"/>
            <a:chExt cx="535720" cy="670561"/>
          </a:xfrm>
        </p:grpSpPr>
        <p:sp>
          <p:nvSpPr>
            <p:cNvPr id="32" name="Parenthèse ouvrante 31">
              <a:extLst>
                <a:ext uri="{FF2B5EF4-FFF2-40B4-BE49-F238E27FC236}">
                  <a16:creationId xmlns:a16="http://schemas.microsoft.com/office/drawing/2014/main" id="{BAB8DF39-787C-3448-E36A-55DB973F0878}"/>
                </a:ext>
              </a:extLst>
            </p:cNvPr>
            <p:cNvSpPr/>
            <p:nvPr/>
          </p:nvSpPr>
          <p:spPr>
            <a:xfrm>
              <a:off x="6004419" y="3608060"/>
              <a:ext cx="173330" cy="670561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86EE5C3-1E28-95BB-356F-7835504AB588}"/>
                </a:ext>
              </a:extLst>
            </p:cNvPr>
            <p:cNvSpPr txBox="1"/>
            <p:nvPr/>
          </p:nvSpPr>
          <p:spPr>
            <a:xfrm>
              <a:off x="5642029" y="3803642"/>
              <a:ext cx="463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424D7C"/>
                  </a:solidFill>
                </a:rPr>
                <a:t>5</a:t>
              </a:r>
              <a:endParaRPr lang="fr-MA" b="1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35BDBF8-7E26-BE1A-7AC5-20374F2924EE}"/>
              </a:ext>
            </a:extLst>
          </p:cNvPr>
          <p:cNvGrpSpPr/>
          <p:nvPr/>
        </p:nvGrpSpPr>
        <p:grpSpPr>
          <a:xfrm flipH="1">
            <a:off x="2664195" y="4041647"/>
            <a:ext cx="361674" cy="1042417"/>
            <a:chOff x="5642029" y="3608060"/>
            <a:chExt cx="535720" cy="1042417"/>
          </a:xfrm>
        </p:grpSpPr>
        <p:sp>
          <p:nvSpPr>
            <p:cNvPr id="35" name="Parenthèse ouvrante 34">
              <a:extLst>
                <a:ext uri="{FF2B5EF4-FFF2-40B4-BE49-F238E27FC236}">
                  <a16:creationId xmlns:a16="http://schemas.microsoft.com/office/drawing/2014/main" id="{51764387-5F1C-BE60-A421-106D5094AB06}"/>
                </a:ext>
              </a:extLst>
            </p:cNvPr>
            <p:cNvSpPr/>
            <p:nvPr/>
          </p:nvSpPr>
          <p:spPr>
            <a:xfrm>
              <a:off x="6105513" y="3608060"/>
              <a:ext cx="72236" cy="1042417"/>
            </a:xfrm>
            <a:prstGeom prst="leftBracket">
              <a:avLst/>
            </a:prstGeom>
            <a:ln w="28575">
              <a:solidFill>
                <a:srgbClr val="424D7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BB73B0C-E258-877A-ABF4-A05B8626006F}"/>
                </a:ext>
              </a:extLst>
            </p:cNvPr>
            <p:cNvSpPr txBox="1"/>
            <p:nvPr/>
          </p:nvSpPr>
          <p:spPr>
            <a:xfrm>
              <a:off x="5642029" y="3803642"/>
              <a:ext cx="46348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424D7C"/>
                  </a:solidFill>
                </a:rPr>
                <a:t>6</a:t>
              </a:r>
              <a:endParaRPr lang="fr-MA" b="1" dirty="0">
                <a:solidFill>
                  <a:srgbClr val="424D7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55780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1035-75EB-D996-1D38-BFB8DAE3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7A1BF54-8465-9242-AF06-5827A666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التدرب على تحديد الأفكار الرئيسة للنص.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23A85C-E0D7-452E-CE7E-39CC8FB72B7B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30E5CE-115B-A8C1-23BB-CA9BB98B8C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0F71966-89AE-EEE5-2135-3ED958B2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9782829-892D-9017-4134-4AF9FC5A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86D99E-F95D-C2A0-3B3E-19E62270A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29B5E08-6B13-A662-654F-9366D464382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D0F847-60FA-2E10-6BE5-7A734CEAB14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945E5F-C54C-046E-CE0D-BEAB3A17D8D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47FD040-6271-21A6-FC22-8BED1AA78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17D317A-66A8-F64E-825D-F971B10EFB83}"/>
              </a:ext>
            </a:extLst>
          </p:cNvPr>
          <p:cNvSpPr txBox="1"/>
          <p:nvPr/>
        </p:nvSpPr>
        <p:spPr>
          <a:xfrm>
            <a:off x="1674806" y="3140231"/>
            <a:ext cx="6126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تَحْديدُ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ﭐلْأَفْكارِ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ﭐلرَّئيسَةِ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 لِلنَّصِّ 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ea typeface="MingLiU_MSCS" panose="020B0604030504040204" pitchFamily="18" charset="-12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48274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A4B57-E64B-08AF-003F-7B583AF72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F58EC31-7A51-C3F3-CA3B-344A5B9B4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تحديد الأفكار الرئيسة للنص؟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E59797-6F22-50DF-05DA-48F4141BE902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CC4A3A5-34D2-EB05-4CE3-CA869E10CD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4ED5DC9-08D9-1B98-ED0B-7A3CCE3BCB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76006B3-1E0D-6B97-B6B1-710A891E4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3516DAE-2FBD-007D-1EF0-8006BBD4CD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8BD495F-F9A1-97C0-5450-75008B0FE2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E8A8AB-0E55-22BF-3471-D8C14184D44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25C591-4FE9-D0CF-7299-648E8602220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AEF0384-B330-057D-63C3-DFE50B3D40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B29123-A6AB-E10A-F25C-A1EF7B2AC9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39" y="1584325"/>
            <a:ext cx="5568158" cy="4713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872F21-C557-C597-FDC8-DA8271A0D6F7}"/>
              </a:ext>
            </a:extLst>
          </p:cNvPr>
          <p:cNvSpPr txBox="1"/>
          <p:nvPr/>
        </p:nvSpPr>
        <p:spPr>
          <a:xfrm>
            <a:off x="2022679" y="2148875"/>
            <a:ext cx="3919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تَحْديدُ </a:t>
            </a:r>
            <a:r>
              <a:rPr lang="ar-MA" sz="4800" b="1" dirty="0" err="1">
                <a:solidFill>
                  <a:schemeClr val="bg1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ﭐلْأَفْكارِ</a:t>
            </a:r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bg1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ﭐلرَّئيسَةِ</a:t>
            </a:r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ea typeface="MingLiU_MSCS" panose="020B0604030504040204" pitchFamily="18" charset="-120"/>
                <a:cs typeface="Microsoft Uighur" panose="02000000000000000000" pitchFamily="2" charset="-78"/>
              </a:rPr>
              <a:t> لِلنَّصِّ </a:t>
            </a:r>
            <a:endParaRPr lang="fr-MA" sz="4800" b="1" dirty="0">
              <a:solidFill>
                <a:schemeClr val="bg1"/>
              </a:solidFill>
              <a:latin typeface="Microsoft Uighur" panose="02000000000000000000" pitchFamily="2" charset="-78"/>
              <a:ea typeface="MingLiU_MSCS" panose="020B0604030504040204" pitchFamily="18" charset="-12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22727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9FAD8-B6FA-9974-A3CE-934316BA4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5664818-A19B-4348-8D2D-57E3E4AC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C6F8A1-06CD-37F2-2035-5D82DE91C57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FF0318B-77DE-7C16-2B18-2A7F508B8D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B22F25-E5B3-A16A-141D-8CDED54DC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8D45D7-FF05-9EC2-52E1-73D0E42CE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52F300-A350-A946-78F4-72A29B7B79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0F811C4-D9D6-8B09-E816-F1EB03EFFE6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8AEEB1-4DA7-D049-C611-4A453574B4C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28783C-872D-20A2-591B-C09CFBB1F58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17">
            <a:extLst>
              <a:ext uri="{FF2B5EF4-FFF2-40B4-BE49-F238E27FC236}">
                <a16:creationId xmlns:a16="http://schemas.microsoft.com/office/drawing/2014/main" id="{1390CC1D-8340-7E39-3993-4EA2EFC20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CC33037C-B2CF-9EB7-CEFF-32A9DE4C5675}"/>
              </a:ext>
            </a:extLst>
          </p:cNvPr>
          <p:cNvSpPr txBox="1"/>
          <p:nvPr/>
        </p:nvSpPr>
        <p:spPr>
          <a:xfrm>
            <a:off x="552764" y="4672504"/>
            <a:ext cx="728034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رَبْطُ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ٱلْمُعْطَياتِ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وَصِياغَةُ ٱلْفِكْرَةِ في جُمْلَةٍ مُفيدَةٍ.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8973CBD4-A342-106B-AA8E-985E84A84061}"/>
              </a:ext>
            </a:extLst>
          </p:cNvPr>
          <p:cNvSpPr txBox="1"/>
          <p:nvPr/>
        </p:nvSpPr>
        <p:spPr>
          <a:xfrm>
            <a:off x="552766" y="3651111"/>
            <a:ext cx="728034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اَلْبَحْثُ عَنِ ٱلتَّفاصيلِ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وَٱلْمُعْطَياتِ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ٱلْمُهِمَّةِ؛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34391DD1-64C2-AFCF-F26F-5956B8BC4CF0}"/>
              </a:ext>
            </a:extLst>
          </p:cNvPr>
          <p:cNvSpPr txBox="1"/>
          <p:nvPr/>
        </p:nvSpPr>
        <p:spPr>
          <a:xfrm>
            <a:off x="552765" y="2629718"/>
            <a:ext cx="728034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قِراءَةُ ٱلْفِقْرَةِ لِفَهْمٍ عامٍّ لَها.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DEA4C3CB-7519-0C03-38D3-5C2728EE7206}"/>
              </a:ext>
            </a:extLst>
          </p:cNvPr>
          <p:cNvSpPr txBox="1"/>
          <p:nvPr/>
        </p:nvSpPr>
        <p:spPr>
          <a:xfrm>
            <a:off x="8073729" y="2669900"/>
            <a:ext cx="517506" cy="879174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1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8560A4AB-1F49-02A3-ECE3-0ED65025F6F6}"/>
              </a:ext>
            </a:extLst>
          </p:cNvPr>
          <p:cNvSpPr txBox="1"/>
          <p:nvPr/>
        </p:nvSpPr>
        <p:spPr>
          <a:xfrm>
            <a:off x="8111182" y="3651111"/>
            <a:ext cx="517506" cy="879174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2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E88B921E-9B7B-56E9-C78E-E04BC7AE3591}"/>
              </a:ext>
            </a:extLst>
          </p:cNvPr>
          <p:cNvSpPr txBox="1"/>
          <p:nvPr/>
        </p:nvSpPr>
        <p:spPr>
          <a:xfrm>
            <a:off x="8111182" y="4672504"/>
            <a:ext cx="517506" cy="879174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1786811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36DE0-2070-1D93-DC5B-49FD23EB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46C730D-E086-5588-1FF4-CD7524CB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ألآن . انجزوا النشاط الوارد في الصفحة 43 من كراساتكم . عمل ثنائي.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A2AD2-B224-F281-64FF-447D4038ECB9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FB682B-0999-7AD1-708D-B9DEFCFD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F8AE46-CE1A-606E-9ACF-0263098BA1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7ADB4D-DFAE-554A-1FF4-CB4027CFD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B1E16BC-A4FD-6E18-EA4F-9499F25669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5AA1151-E1B5-ABA0-C1EB-B2011EB8C49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59B253-21D8-6E75-9B57-B0EA9BD01CE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534BA9-3D55-85F4-33DE-35230F212C8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17">
            <a:extLst>
              <a:ext uri="{FF2B5EF4-FFF2-40B4-BE49-F238E27FC236}">
                <a16:creationId xmlns:a16="http://schemas.microsoft.com/office/drawing/2014/main" id="{8CDB343E-BFAE-A086-E97F-6EB86F43F2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3AAF9E-49E0-B658-29B1-34816637B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518" y="2091242"/>
            <a:ext cx="7969802" cy="394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3696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7416-8E7B-D0BA-730D-618662901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8B7F2D3-3404-5697-41A6-193458E7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1263A4-4D1B-4AF9-5152-275C8EC6974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373B098-0656-97BE-A522-B8C8CCCAA1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E54D1E-893A-3EBD-F535-997CE65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3B7CAD2-1389-8ADE-36C7-02CF4C0F4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91586A7-F9BC-6E8B-41BD-AB3E1C0F87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AF68C25-CA4F-5408-8613-11F9A16B89C6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504367-6227-1B82-F605-AA7BC9E9A56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CC57D1-8B64-8599-7CCC-C2AF4B89327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61A78923-37E6-7519-612A-7EAC8EFAE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039DAE-02D0-46C0-4D95-91A556DC3A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518" y="2091242"/>
            <a:ext cx="7969802" cy="394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8269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D7F51-9351-6B5B-0A39-4563D6AA2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FA2777C-2F69-024D-984C-388F7E726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انتم متفقون؟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2AC7B-D229-F67F-C378-7194C51395AB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76C8E9-A909-B25E-917C-0E5670C9B9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29C0D7C-723F-98B0-B7E8-C1C8DCAFF4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078BE01-266A-8C01-1FC1-FB94869C8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DEA91F-0657-87EE-DAC5-721E60AC85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02C320E-CCD3-0C9C-8CC9-6C1893F73A7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41E971-D230-B683-5D4B-3532918B64B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4273E5-1DB8-29B6-047E-FFF1BB2D3F6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4B81485A-1795-5966-81AD-B67A8C3A1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840F5B-66D1-5613-7925-3BE49F691A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518" y="2091242"/>
            <a:ext cx="7969802" cy="394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7412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DDD5C-78C6-67B0-BCCD-2073E3316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6C52A5A-0316-25E4-51E8-7A11F85E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B0AC91-3366-7657-2EF9-69C2463BDA1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4EF85FF-7EBF-58E5-7FCE-1B6DC85EBC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AD3EBB-0479-B9BC-283B-12547FEE56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9CEE82-8E55-1E1A-B203-15E85768E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5F88012-0747-54B3-0675-48DA1B05C7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EE61FEB-C9F1-A98F-80C0-A456B7956F4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9FD0CE-293B-2AB6-4967-034E13053E3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4741F7-70EA-B043-4F49-3BEF7CA09868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E2F76ADD-69D3-0A5D-EACE-1D2914E650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C833B8-061D-BE1E-5005-912553B1B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518" y="2091242"/>
            <a:ext cx="7969802" cy="39434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456C9C-D386-2C12-957C-434EE892256E}"/>
              </a:ext>
            </a:extLst>
          </p:cNvPr>
          <p:cNvSpPr txBox="1"/>
          <p:nvPr/>
        </p:nvSpPr>
        <p:spPr>
          <a:xfrm>
            <a:off x="1434017" y="3429000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اَلْفَقْرَةُ 5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87AA01-4898-7695-BBBB-C572368B8211}"/>
              </a:ext>
            </a:extLst>
          </p:cNvPr>
          <p:cNvSpPr txBox="1"/>
          <p:nvPr/>
        </p:nvSpPr>
        <p:spPr>
          <a:xfrm>
            <a:off x="1434017" y="4198441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اَلْفَقْرَةُ 3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3F708E-34E7-33EE-6DA5-82364F1470C1}"/>
              </a:ext>
            </a:extLst>
          </p:cNvPr>
          <p:cNvSpPr txBox="1"/>
          <p:nvPr/>
        </p:nvSpPr>
        <p:spPr>
          <a:xfrm>
            <a:off x="1294982" y="5090078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اَلْفَقْرَةُ 1</a:t>
            </a:r>
            <a:r>
              <a:rPr lang="ar-MA" dirty="0"/>
              <a:t>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60219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2BD61-B458-1E1E-199E-3B9E10BA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D5900C4-21BE-464F-A2F3-3D5630B8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سيعمل كل واحد منكم بمفرده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69D29DE-20F1-8B93-80A7-35DB9515A12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4BE07-034C-A6ED-4C30-72ACF5C2F5F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5083B6-99F5-2000-DA9D-71660E1CE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CABFAA-DB53-D8B1-DA06-5954C48F1D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7618A-13F2-62BB-5E0A-886B4C6B1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F6929A-09CB-F20B-6B97-20CCD2C279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963303-0404-49CF-D552-03842F71919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3B5051-D1B4-A8B1-87D2-015E812619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8541B-3B6B-FAA2-0C3D-85141D497F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44A110-A7CC-2A5E-8588-0E778DE19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3065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2BD61-B458-1E1E-199E-3B9E10BA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D5900C4-21BE-464F-A2F3-3D5630B8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النشاط التالي على كراساتكم 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C4BE07-034C-A6ED-4C30-72ACF5C2F5F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5083B6-99F5-2000-DA9D-71660E1CE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CABFAA-DB53-D8B1-DA06-5954C48F1D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7618A-13F2-62BB-5E0A-886B4C6B1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F6929A-09CB-F20B-6B97-20CCD2C27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963303-0404-49CF-D552-03842F71919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3B5051-D1B4-A8B1-87D2-015E812619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8541B-3B6B-FAA2-0C3D-85141D497F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44A110-A7CC-2A5E-8588-0E778DE19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F2630E-C1A5-66D3-0455-495B974405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1907209"/>
            <a:ext cx="7572843" cy="464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1767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0789D-532A-39EE-DF8D-AC0B23C30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FE743F3-2078-14D0-279A-4B425E76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89EA92-000D-043E-5931-AF13B07DC8A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69968F-F42A-AC4E-15F6-69EA75B2D6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A09FB7-4F93-52D3-CAF2-3D4C8A4993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C0BF44-A732-948A-66DC-DC9D48062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CC186E-9B33-36B0-758C-BAE2A5E52B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32DFAE0-39CF-0939-617E-2169D77E7A7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C4118-EC0C-FF74-E5D6-4399F2EEB60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E1B111-B439-5B4E-4E75-75ABAF33C28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B1A03D1-1CDC-6843-562B-BA8CE214D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F9AE5D-3904-688A-2E97-51F73A53FA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1907209"/>
            <a:ext cx="7572843" cy="464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2730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CB2D-F850-037B-AC6E-CB83F32D3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B24FAF9-27E6-AAC4-1874-1E9053D6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نكتب أولا الفقرات المتبقية. من يقرأ جوابه ؟ هل أنتم متفقون؟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033C1C-7ABB-1BAF-D7CA-7E4E4920E01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752696-5BD6-5409-E052-794CF62218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2E2D12-EAB3-BBCB-D227-E0FE0A253D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AD6407-B4A3-5C60-A562-50E46FF95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F8C9B1-7AD4-BBF0-7235-0D1F799C4E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3E768C-9485-D4F9-89A9-146FF0A205B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C0871B-B32D-2382-5D53-17EBF405141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F48681-0694-0C1F-CFD1-270C8810250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5501C1A-C288-4840-06CD-46EF2943D9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046012-7720-7F8A-653C-3CD7CEA16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1907209"/>
            <a:ext cx="7572843" cy="464227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5359A49-8C76-6E68-FF8A-9586A71C320B}"/>
              </a:ext>
            </a:extLst>
          </p:cNvPr>
          <p:cNvSpPr txBox="1"/>
          <p:nvPr/>
        </p:nvSpPr>
        <p:spPr>
          <a:xfrm>
            <a:off x="6426131" y="3236894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اَلْفَقْرَةُ 2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70DBB0D-25DC-24F8-BCC5-C3B12E9EC208}"/>
              </a:ext>
            </a:extLst>
          </p:cNvPr>
          <p:cNvSpPr txBox="1"/>
          <p:nvPr/>
        </p:nvSpPr>
        <p:spPr>
          <a:xfrm>
            <a:off x="6345758" y="4374357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اَلْفَقْرَةُ 4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AF7E12-24F1-1A58-799E-3A4D53F72CDD}"/>
              </a:ext>
            </a:extLst>
          </p:cNvPr>
          <p:cNvSpPr txBox="1"/>
          <p:nvPr/>
        </p:nvSpPr>
        <p:spPr>
          <a:xfrm>
            <a:off x="6327470" y="5477733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اَلْفَقْرَةُ 6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90540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04187-0C51-376F-8504-BA46AB041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D16A921-3512-D49F-B720-AD414E77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اقتراحات أخرى.  صححوا.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20554D-28FF-E723-7F29-D71B0889878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960CCF-8425-59B2-E7AE-3E5D36B93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ACD84B-B373-DE2F-4E70-9DCB530822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893DF8-72B5-DF8D-3EE3-DCACEBE73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12C922-AB68-9437-0B39-A0A057915C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7C42B3-5E0B-01B5-B50D-BB095DB7F70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86301-2851-B237-B858-743F18BBD06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EFB8EC-73A6-A5FD-E0A2-8C72B44AFBB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F2DC8A8-B14E-6E86-3314-40CEF2C5B1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37B792-23BA-9A68-E9B2-3D89FC11D6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1907209"/>
            <a:ext cx="7572843" cy="464227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F872F1D-8F96-AA47-54FE-3B829C064969}"/>
              </a:ext>
            </a:extLst>
          </p:cNvPr>
          <p:cNvSpPr txBox="1"/>
          <p:nvPr/>
        </p:nvSpPr>
        <p:spPr>
          <a:xfrm>
            <a:off x="6426131" y="3236894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اَلْفَقْرَةُ 2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A8B096-1A3F-5E04-3013-1756C2627136}"/>
              </a:ext>
            </a:extLst>
          </p:cNvPr>
          <p:cNvSpPr txBox="1"/>
          <p:nvPr/>
        </p:nvSpPr>
        <p:spPr>
          <a:xfrm>
            <a:off x="6345758" y="4374357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اَلْفَقْرَةُ 4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F4D2D34-2EB8-92FC-582F-704E7ADCCAD0}"/>
              </a:ext>
            </a:extLst>
          </p:cNvPr>
          <p:cNvSpPr txBox="1"/>
          <p:nvPr/>
        </p:nvSpPr>
        <p:spPr>
          <a:xfrm>
            <a:off x="6327470" y="5477733"/>
            <a:ext cx="1406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اَلْفَقْرَةُ 6</a:t>
            </a:r>
            <a:r>
              <a:rPr lang="ar-MA" dirty="0"/>
              <a:t> </a:t>
            </a:r>
            <a:endParaRPr lang="fr-MA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A71DF6-B980-1546-B986-4BAF16D05712}"/>
              </a:ext>
            </a:extLst>
          </p:cNvPr>
          <p:cNvSpPr txBox="1"/>
          <p:nvPr/>
        </p:nvSpPr>
        <p:spPr>
          <a:xfrm>
            <a:off x="775813" y="3050918"/>
            <a:ext cx="5278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يُحَوِّلُ ٱلْمُخْرِجُ وَفَريقُهُ ٱلْقِصَّةَ مِنْ كَلِماتٍ مَكْتوبَةٍ إِلى مَسْرَحِيَّةٍ.</a:t>
            </a:r>
            <a:endParaRPr lang="fr-MA" sz="36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14B2F7-B30F-519D-7575-0B90D4F7E239}"/>
              </a:ext>
            </a:extLst>
          </p:cNvPr>
          <p:cNvSpPr txBox="1"/>
          <p:nvPr/>
        </p:nvSpPr>
        <p:spPr>
          <a:xfrm>
            <a:off x="671306" y="4212833"/>
            <a:ext cx="5278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يَعْمَلُ فَريقٌ كَبيرٌ خَلْفَ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ٱلْكَواليسِ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لِشُهورٍ طَويلَةٍ لِتَقْديمِ عَرْضٍ مُمْتِعٍ لِلْجُمْهورِ.</a:t>
            </a:r>
            <a:endParaRPr lang="fr-MA" sz="36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1B8556-E6F8-6A93-3354-A4BAA912FFF7}"/>
              </a:ext>
            </a:extLst>
          </p:cNvPr>
          <p:cNvSpPr txBox="1"/>
          <p:nvPr/>
        </p:nvSpPr>
        <p:spPr>
          <a:xfrm>
            <a:off x="671306" y="5356542"/>
            <a:ext cx="5278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اِحْتَرَفَ فَنّانونَ مَغارِبَةٌ وَ عالَمِيّونَ ٱلْمَسْرَحَ وَ تَرَكوا لَنا أَعْمالاً مَسْرَحِيَّةً خالِدَةً.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382486497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DC29B-3DC3-D765-046B-21A16192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3">
            <a:extLst>
              <a:ext uri="{FF2B5EF4-FFF2-40B4-BE49-F238E27FC236}">
                <a16:creationId xmlns:a16="http://schemas.microsoft.com/office/drawing/2014/main" id="{EFE2FEDA-A97A-2D40-DFC6-862C094A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887" y="771354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بتعاريف هذه الكلمات؟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949B53-4FDA-94BE-19A3-9C567BC234B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655B9-2820-1AED-C397-97D31A4EE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765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0E88E6-605A-6344-D431-83D3C53DE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088DB0-09C5-FECD-A351-D9A7840E29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8E3BDE-D490-3CD5-76D1-AF41ABD66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3DA70A-8B5A-267F-EBAF-0DADE146D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5B6320-B6C1-BF34-852A-05E3C61EE50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0C626-A1FA-5E5E-490C-E1B887DE9B7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69AFBC-26EE-34A2-A151-E8989EF056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200AAA8-1E93-4F19-7CD0-A8F0950E2D17}"/>
              </a:ext>
            </a:extLst>
          </p:cNvPr>
          <p:cNvSpPr txBox="1"/>
          <p:nvPr/>
        </p:nvSpPr>
        <p:spPr>
          <a:xfrm>
            <a:off x="6746515" y="2994165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تُشاطِرُهُ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AD80C2D7-A10B-4B57-9EDB-5BEF0B6724EA}"/>
              </a:ext>
            </a:extLst>
          </p:cNvPr>
          <p:cNvSpPr txBox="1"/>
          <p:nvPr/>
        </p:nvSpPr>
        <p:spPr>
          <a:xfrm>
            <a:off x="4658475" y="2994165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تُغامِرُهُ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FCB73B6D-6E1D-0783-73F2-6525F0EEC49D}"/>
              </a:ext>
            </a:extLst>
          </p:cNvPr>
          <p:cNvSpPr txBox="1"/>
          <p:nvPr/>
        </p:nvSpPr>
        <p:spPr>
          <a:xfrm>
            <a:off x="2583716" y="3007705"/>
            <a:ext cx="202599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اِنْتِقاءٌ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4B39F957-D86D-5B89-595B-C433925A4857}"/>
              </a:ext>
            </a:extLst>
          </p:cNvPr>
          <p:cNvSpPr txBox="1"/>
          <p:nvPr/>
        </p:nvSpPr>
        <p:spPr>
          <a:xfrm>
            <a:off x="420317" y="3007705"/>
            <a:ext cx="202599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كَواليسٌ</a:t>
            </a:r>
          </a:p>
        </p:txBody>
      </p:sp>
    </p:spTree>
    <p:extLst>
      <p:ext uri="{BB962C8B-B14F-4D97-AF65-F5344CB8AC3E}">
        <p14:creationId xmlns:p14="http://schemas.microsoft.com/office/powerpoint/2010/main" val="19595572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6D84A-4180-9ACF-515D-82898E4C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3">
            <a:extLst>
              <a:ext uri="{FF2B5EF4-FFF2-40B4-BE49-F238E27FC236}">
                <a16:creationId xmlns:a16="http://schemas.microsoft.com/office/drawing/2014/main" id="{5524C3A4-4E7B-33E6-2D60-51C4EAF8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المعجم في منازلكم. الصفحة 44.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ABC97C8-D172-77F5-7614-307890BD4497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D399F91-65AE-4D5D-53B1-A600012DAA2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BDB5F-F2CD-F0C2-FF6C-B9B427E6D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7E05275-AA7D-E629-CCCE-0C37DC723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3E072EF-040B-A8B5-735A-418E3C305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503A3D7-6F1E-5E82-CD4E-13DD03764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02747D-ED70-23E9-8E00-214CD702941F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AEA572-ECA0-3240-87F2-A244C9C456D6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7FDBB2-0566-039A-6C19-2A9FB430698C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7D97D7C-6FE8-BD12-6DA7-C8D3BF1163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76" y="714627"/>
            <a:ext cx="823008" cy="823008"/>
          </a:xfrm>
          <a:prstGeom prst="rect">
            <a:avLst/>
          </a:prstGeom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8A503E8-7E5E-7019-E8E2-4D3E7B65A9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763" y="1249855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2600D5-B291-7557-B058-8F7C272B83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078" y="2041855"/>
            <a:ext cx="7447843" cy="447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2645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DECA9-E4D9-567E-2A15-71CF090EE725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97DC-F3CD-494A-B0F1-735C3C3205EB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14913</TotalTime>
  <Words>1639</Words>
  <Application>Microsoft Office PowerPoint</Application>
  <PresentationFormat>Affichage à l'écran (4:3)</PresentationFormat>
  <Paragraphs>314</Paragraphs>
  <Slides>48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48</vt:i4>
      </vt:variant>
    </vt:vector>
  </HeadingPairs>
  <TitlesOfParts>
    <vt:vector size="75" baseType="lpstr">
      <vt:lpstr>Microsoft Uighur</vt:lpstr>
      <vt:lpstr>Calibri</vt:lpstr>
      <vt:lpstr>Sakkal Majalla</vt:lpstr>
      <vt:lpstr>Dosis</vt:lpstr>
      <vt:lpstr>Dosis Medium</vt:lpstr>
      <vt:lpstr>Modern Love</vt:lpstr>
      <vt:lpstr>Microsoft Tai Le</vt:lpstr>
      <vt:lpstr>Calibri Light</vt:lpstr>
      <vt:lpstr>Dosis ExtraBold</vt:lpstr>
      <vt:lpstr>Arial</vt:lpstr>
      <vt:lpstr>Wingdings</vt:lpstr>
      <vt:lpstr>Dosis SemiBold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Thème Office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القمطر.</vt:lpstr>
      <vt:lpstr>ستتدربون في هذه الحصة على قراءة فقرة بدقة وسرعة تتضمن كلمات دون شكل. من يقرأ ؟ تابعوا.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على ألواحكم و أجيبوا عن السؤال التالي بجملة تامة ؟ سأمنحكم دقيقة واحدة لكتابة الجواب.</vt:lpstr>
      <vt:lpstr>نصحح. من يقرأ جوابه ؟ يركز الأستاذ(ة) على كتابة  المتعلمين للجواب بجمل تامة و مفيدة .</vt:lpstr>
      <vt:lpstr>ورشة القراءة – الحصة 1 </vt:lpstr>
      <vt:lpstr> سنقرأ نصا بعنوان المسرح أبو الفنون. هل سبق لكم  مشاهدة مسرحية؟  ما الذي أعجبكم؟</vt:lpstr>
      <vt:lpstr>قبل قراءة النص سنتعرف على مفردات تفيدنا في فهم النص. سأقرأ أولاً. من يقرأ مثلي؟</vt:lpstr>
      <vt:lpstr>الآن، سنربط كل كلمة بالتعريف المناسب لها . تشاطره – تغامره  –  انتقاء - كواليس</vt:lpstr>
      <vt:lpstr>من يقرأ؟</vt:lpstr>
      <vt:lpstr> لاحظوا عنوان النص و الصور. لتتوقعوا مضمون النص. </vt:lpstr>
      <vt:lpstr>سأسجل بعض أجابتكم و توقعاتكم على السبورة لكي نتحقق منها بعد قراءة النص.</vt:lpstr>
      <vt:lpstr>خدوا كراساتكم . ستقرِؤون النص قراءة صامتة لتحققوا من توقعاتكم.</vt:lpstr>
      <vt:lpstr>من توقع ما جاء في النص؟ أين  قرأت ذلك في النص؟</vt:lpstr>
      <vt:lpstr>انتبهوا سنتعرف معا على محتوى النص. من يقرأ السؤال؟ من منكم يجيب؟</vt:lpstr>
      <vt:lpstr>سأقرأ النص ؛ تابعوا معي ؛ سطروا على مفردات المعجم التي تعلمناها عندما نصل إليها : يشاطره – يغامره – انتقاء - كواليس.</vt:lpstr>
      <vt:lpstr>ورشة القراءة – الحصة 2</vt:lpstr>
      <vt:lpstr>الان سيقرأ كل واحد منكم  فقرة مع احترام قواعد القراءة السليمة. الآخرون يتتبعون. من يقرأ؟</vt:lpstr>
      <vt:lpstr>سنحدد معا فقرات النص . نشاط تفاعلي.</vt:lpstr>
      <vt:lpstr>دونوا أرقام الفقرات على كراساتكم بقلم الرصاص.</vt:lpstr>
      <vt:lpstr>سنواصل التدرب على تحديد الأفكار الرئيسة للنص.</vt:lpstr>
      <vt:lpstr>من يذكرنا بخطوات تحديد الأفكار الرئيسة للنص؟</vt:lpstr>
      <vt:lpstr>من يقرأ؟. </vt:lpstr>
      <vt:lpstr>ألآن . انجزوا النشاط الوارد في الصفحة 43 من كراساتكم . عمل ثنائي. </vt:lpstr>
      <vt:lpstr>سأمر بين الصفوف لمساعدتكم.</vt:lpstr>
      <vt:lpstr>نصحح. من يقرأ جوابه؟ هل انتم متفقون؟</vt:lpstr>
      <vt:lpstr>صححوا.</vt:lpstr>
      <vt:lpstr>الان سيعمل كل واحد منكم بمفرده</vt:lpstr>
      <vt:lpstr>انجزوا النشاط التالي على كراساتكم .</vt:lpstr>
      <vt:lpstr>سأمر بين الصفوف لمساعدتكم. </vt:lpstr>
      <vt:lpstr>نصحح . نكتب أولا الفقرات المتبقية. من يقرأ جوابه ؟ هل أنتم متفقون؟</vt:lpstr>
      <vt:lpstr>إليكم اقتراحات أخرى.  صححوا.</vt:lpstr>
      <vt:lpstr>Présentation PowerPoint</vt:lpstr>
      <vt:lpstr>من يذكرنا بتعاريف هذه الكلمات؟ </vt:lpstr>
      <vt:lpstr>أنجزوا نشاط المعجم في منازلكم. الصفحة 44.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154</cp:revision>
  <dcterms:created xsi:type="dcterms:W3CDTF">2023-09-20T21:35:22Z</dcterms:created>
  <dcterms:modified xsi:type="dcterms:W3CDTF">2026-02-15T17:23:39Z</dcterms:modified>
</cp:coreProperties>
</file>