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media/image4.bin" ContentType="image/unknown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8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9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4" r:id="rId2"/>
    <p:sldMasterId id="2147483687" r:id="rId3"/>
    <p:sldMasterId id="2147483710" r:id="rId4"/>
    <p:sldMasterId id="2147483725" r:id="rId5"/>
    <p:sldMasterId id="2147483740" r:id="rId6"/>
    <p:sldMasterId id="2147483753" r:id="rId7"/>
    <p:sldMasterId id="2147483777" r:id="rId8"/>
    <p:sldMasterId id="2147483802" r:id="rId9"/>
    <p:sldMasterId id="2147483826" r:id="rId10"/>
  </p:sldMasterIdLst>
  <p:notesMasterIdLst>
    <p:notesMasterId r:id="rId51"/>
  </p:notesMasterIdLst>
  <p:sldIdLst>
    <p:sldId id="2147482729" r:id="rId11"/>
    <p:sldId id="2147482632" r:id="rId12"/>
    <p:sldId id="2147482472" r:id="rId13"/>
    <p:sldId id="2147482697" r:id="rId14"/>
    <p:sldId id="2147482706" r:id="rId15"/>
    <p:sldId id="2147482473" r:id="rId16"/>
    <p:sldId id="2134806831" r:id="rId17"/>
    <p:sldId id="2147482718" r:id="rId18"/>
    <p:sldId id="2134807274" r:id="rId19"/>
    <p:sldId id="2147482730" r:id="rId20"/>
    <p:sldId id="2147482705" r:id="rId21"/>
    <p:sldId id="2147482702" r:id="rId22"/>
    <p:sldId id="2147482480" r:id="rId23"/>
    <p:sldId id="2147482481" r:id="rId24"/>
    <p:sldId id="2147482482" r:id="rId25"/>
    <p:sldId id="2147482483" r:id="rId26"/>
    <p:sldId id="2147482484" r:id="rId27"/>
    <p:sldId id="2147482485" r:id="rId28"/>
    <p:sldId id="2147482486" r:id="rId29"/>
    <p:sldId id="2147482487" r:id="rId30"/>
    <p:sldId id="2147482489" r:id="rId31"/>
    <p:sldId id="2147482731" r:id="rId32"/>
    <p:sldId id="2147482490" r:id="rId33"/>
    <p:sldId id="2147482732" r:id="rId34"/>
    <p:sldId id="2147482723" r:id="rId35"/>
    <p:sldId id="2147482492" r:id="rId36"/>
    <p:sldId id="2147482494" r:id="rId37"/>
    <p:sldId id="2147482733" r:id="rId38"/>
    <p:sldId id="2147482725" r:id="rId39"/>
    <p:sldId id="2147482726" r:id="rId40"/>
    <p:sldId id="2147482727" r:id="rId41"/>
    <p:sldId id="2147482728" r:id="rId42"/>
    <p:sldId id="2147482717" r:id="rId43"/>
    <p:sldId id="2147482495" r:id="rId44"/>
    <p:sldId id="2147482496" r:id="rId45"/>
    <p:sldId id="2147482497" r:id="rId46"/>
    <p:sldId id="2147482498" r:id="rId47"/>
    <p:sldId id="2147482499" r:id="rId48"/>
    <p:sldId id="2147482722" r:id="rId49"/>
    <p:sldId id="2147482628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1E3F48"/>
    <a:srgbClr val="106585"/>
    <a:srgbClr val="0097B2"/>
    <a:srgbClr val="00729A"/>
    <a:srgbClr val="70B1B6"/>
    <a:srgbClr val="7FB9BE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png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7.png"/></Relationships>
</file>

<file path=ppt/slideLayouts/_rels/slideLayout1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7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9242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68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26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30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151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4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23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44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644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313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827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986855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29358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98038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3135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19865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968524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82258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5855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80727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81578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409372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5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7002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092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24386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42533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474238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78837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852437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442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4576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420184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852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3659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825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00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832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798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157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4297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3499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4239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107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466238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50674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50056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46503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51406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45898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153725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51944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5174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10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75862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10490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9852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71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84197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56079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3816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8955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532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5984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286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59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970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140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355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429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931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620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3695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60258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93692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1038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9987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396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1227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79931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7410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46537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600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41424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5650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4498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0977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1948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429469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7936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3630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3712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65764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9674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93350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77022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7278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03769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9854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98575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11681546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1522078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46283961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3023453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6181846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054670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41547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45251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9828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80869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257604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589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1933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00722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9556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58247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27009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39129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6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82804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46031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23942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0356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6954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07680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05568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2844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9048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27307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071925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39612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3540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5330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691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8622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77764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9415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25373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66002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95709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07342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17858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0478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2371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2021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17675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97458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00398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1659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01920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1709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15998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82498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40318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87356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20908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46752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582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45859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2868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8180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72434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7345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5205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5" Type="http://schemas.openxmlformats.org/officeDocument/2006/relationships/theme" Target="../theme/theme8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25.xml"/><Relationship Id="rId21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slideLayout" Target="../slideLayouts/slideLayout139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24.xml"/><Relationship Id="rId16" Type="http://schemas.openxmlformats.org/officeDocument/2006/relationships/slideLayout" Target="../slideLayouts/slideLayout138.xml"/><Relationship Id="rId20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7.xml"/><Relationship Id="rId23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32.xml"/><Relationship Id="rId19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Relationship Id="rId22" Type="http://schemas.openxmlformats.org/officeDocument/2006/relationships/slideLayout" Target="../slideLayouts/slideLayout14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077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4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25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4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9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94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3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2.png"/><Relationship Id="rId5" Type="http://schemas.openxmlformats.org/officeDocument/2006/relationships/image" Target="../media/image14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32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10" Type="http://schemas.microsoft.com/office/2007/relationships/hdphoto" Target="../media/hdphoto6.wdp"/><Relationship Id="rId4" Type="http://schemas.openxmlformats.org/officeDocument/2006/relationships/image" Target="../media/image37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10" Type="http://schemas.microsoft.com/office/2007/relationships/hdphoto" Target="../media/hdphoto6.wdp"/><Relationship Id="rId4" Type="http://schemas.openxmlformats.org/officeDocument/2006/relationships/image" Target="../media/image37.png"/><Relationship Id="rId9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10" Type="http://schemas.microsoft.com/office/2007/relationships/hdphoto" Target="../media/hdphoto6.wdp"/><Relationship Id="rId4" Type="http://schemas.openxmlformats.org/officeDocument/2006/relationships/image" Target="../media/image37.png"/><Relationship Id="rId9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46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4.png"/><Relationship Id="rId5" Type="http://schemas.openxmlformats.org/officeDocument/2006/relationships/image" Target="../media/image27.gif"/><Relationship Id="rId10" Type="http://schemas.openxmlformats.org/officeDocument/2006/relationships/image" Target="../media/image23.png"/><Relationship Id="rId4" Type="http://schemas.openxmlformats.org/officeDocument/2006/relationships/image" Target="../media/image58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CAE1D6-8E47-BE6A-B989-3C2ECD6D6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3" b="385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39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الثاني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(30د)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(30د 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مراجعة توليف (شكل وفهم) (40د)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القراءة الاثرائية : الحصة 2 (20د)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6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تقويم مستوى التحكم .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532851" y="21225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رائز التحقق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المعالجة و الدعم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الفنون تتحاور - الحصة 2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87621C-7824-79B5-1BD7-1B109EA19C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1519" y="4712029"/>
            <a:ext cx="536339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A0139E-62FC-5253-7B6C-D630A24C85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9" y="3257576"/>
            <a:ext cx="416607" cy="4795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17D1D9-CE65-916D-AC0C-EF1EF0C12D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2" y="4501082"/>
            <a:ext cx="394738" cy="4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رائز التحقق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A785B4-FE81-5515-1D56-7273EF2E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DA5BFA-3D52-19C3-BFD2-9274B9783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5FB852-170A-2F86-5B1E-D0F39443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A8FF37-7DFD-A9D2-E63D-26D75F184A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889F9-0E4A-0115-7C8B-AE73EA9D9A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5F1B4B-88C8-FABD-D1FB-4B16B7979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DC97F4-53D7-A57D-C05B-CA19DFA71E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1F517A-4A94-1577-0E2B-98BDB7FFF2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66F0B6-248A-C19F-1864-4745B76AFCF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4" name="Espace réservé pour une image  4">
            <a:extLst>
              <a:ext uri="{FF2B5EF4-FFF2-40B4-BE49-F238E27FC236}">
                <a16:creationId xmlns:a16="http://schemas.microsoft.com/office/drawing/2014/main" id="{F2123FF1-AD45-CB10-6D79-2AF2E214B9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781" y="676343"/>
            <a:ext cx="900113" cy="900112"/>
          </a:xfrm>
        </p:spPr>
      </p:pic>
      <p:pic>
        <p:nvPicPr>
          <p:cNvPr id="5" name="Espace réservé pour une image  10">
            <a:extLst>
              <a:ext uri="{FF2B5EF4-FFF2-40B4-BE49-F238E27FC236}">
                <a16:creationId xmlns:a16="http://schemas.microsoft.com/office/drawing/2014/main" id="{AAE4AB6F-2CA5-90BE-C174-3F8C64AA70A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</p:spTree>
    <p:extLst>
      <p:ext uri="{BB962C8B-B14F-4D97-AF65-F5344CB8AC3E}">
        <p14:creationId xmlns:p14="http://schemas.microsoft.com/office/powerpoint/2010/main" val="30938993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57D1160E-6BA9-CC18-311F-F714FA7A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2BECC5-219E-563C-DFB8-453F9AF0B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8124EC-A359-A4BD-0424-9ED0D4AC12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1477D1-AB3C-EFF9-3FF3-ABCB6B3F8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9B7BC-3B06-A4D7-29EF-357614253B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675F0F-141F-6405-E8C0-3EF13F2D5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45C29-7ED0-3881-76EB-8E9A1B4A6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8999A-52B5-0BDE-3801-D31730DB8C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CB0F56-033C-2600-01F1-089E3DC3797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37" name="Espace réservé pour une image  4">
            <a:extLst>
              <a:ext uri="{FF2B5EF4-FFF2-40B4-BE49-F238E27FC236}">
                <a16:creationId xmlns:a16="http://schemas.microsoft.com/office/drawing/2014/main" id="{216546B4-85A1-E099-31EF-369926AD97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  <a:prstGeom prst="rect">
            <a:avLst/>
          </a:prstGeo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292D0FB5-D540-BFD0-F6AC-FE864E8B85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2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D66D4-6EAC-890C-3DAF-1CB34FC9D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4A397-21FA-CF72-B01A-7485FDD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756000"/>
            <a:ext cx="70392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الصفحة 36. سأتحقق من درجة تحكمكم مكتسبات الأسبوع.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2A47BC-11A4-D699-47E4-ACF7FC8C7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953472-91C0-F996-F894-7933A552D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D037-E7AA-8B76-DFED-816FFE52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035D8-8D1B-B70D-C857-D1542CCA9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4585D-4F35-65B1-4B0E-2857CFBB5B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6495D-7D9B-BB42-7C20-B20682F83B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مراجعة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33D57-7972-5F2C-D032-49F73D3AD3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9A596-196B-2D10-7631-7413B54FCD6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567F272-58DC-64E5-D128-9C0561DF53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23C1A0-FCB5-44B6-A38D-259F2B4888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672" y="1423986"/>
            <a:ext cx="3504497" cy="537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480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3A850F1-364D-E513-32FA-5F48532E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أجيبوا عن الأسئلة التالية. السؤال 1.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618EAF-3727-EB91-D2F6-287D584A1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E8C8B-6019-FC78-CC9C-BCF43D52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BE2049-E8C2-1533-45EC-4DB6308B80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A810A2-4F40-35E3-CFDF-FB645DE363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2F2601-C84A-75C5-8AC4-72D34D7597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7B781-6716-121B-E011-7DACB079E8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759E2-D8EB-9330-A9B4-59B93CDC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88A2C1-198C-7A2B-66E3-4FD93A931CF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FAE2E58C-7D5B-C34D-6F9F-3B7EBFA91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F544F2AD-C607-A039-7346-16949DF9BE58}"/>
              </a:ext>
            </a:extLst>
          </p:cNvPr>
          <p:cNvSpPr txBox="1"/>
          <p:nvPr/>
        </p:nvSpPr>
        <p:spPr>
          <a:xfrm>
            <a:off x="1494331" y="3052581"/>
            <a:ext cx="6449689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1. أُكْتُبْ جُمْلَةً تَتَضَمَّنُ أُسْلوبَ تَشْبيهٍ.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827487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93501-3C57-30A3-E0B7-A21A43E68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E0B1551-8545-8A1E-EA76-DE6E951C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2.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DAFFF5-6B06-FEC4-ED45-8C401A8AE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480332-9AC4-8F89-5E6C-75D693904D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029661-0B0C-B7E5-B3B2-BF99B5DA9C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5BF863-1214-9D57-ABF9-C3B3ABC587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48BA80-D0B0-E1DC-B92D-02DD6B0A5A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80C3C7-885A-6BB9-03B8-292DA03F11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AAD82F-F07E-20A1-D1DC-C9BBD668871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EE57E5-CB3E-010E-0345-B4487046F88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14253CE1-5D35-4523-E275-1FF113CDA0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5EE56B2-AE69-7671-0DC5-EFB6458E6175}"/>
              </a:ext>
            </a:extLst>
          </p:cNvPr>
          <p:cNvSpPr txBox="1"/>
          <p:nvPr/>
        </p:nvSpPr>
        <p:spPr>
          <a:xfrm>
            <a:off x="1494331" y="3052581"/>
            <a:ext cx="6449689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2. أُكْتُبْ جُمْلَةً تَتَضَمَّنُ حالاً مُفْرَدَةً.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060171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9347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رائز التحقق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04BE1AA-7525-7712-CF9E-1CC63D3D82B4}"/>
              </a:ext>
            </a:extLst>
          </p:cNvPr>
          <p:cNvSpPr txBox="1"/>
          <p:nvPr/>
        </p:nvSpPr>
        <p:spPr>
          <a:xfrm>
            <a:off x="5123949" y="2446331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أقل من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A1FF613-DB5A-6055-0A43-EC8D392EA43E}"/>
              </a:ext>
            </a:extLst>
          </p:cNvPr>
          <p:cNvSpPr txBox="1"/>
          <p:nvPr/>
        </p:nvSpPr>
        <p:spPr>
          <a:xfrm>
            <a:off x="4488024" y="4088198"/>
            <a:ext cx="4338735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إعادة نمذجة + استثمار أنشطة المراجعة في الممارسة الموجهة والممارسة المستقلة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04456D1-E9EC-5DCA-2911-B940AFCE0785}"/>
              </a:ext>
            </a:extLst>
          </p:cNvPr>
          <p:cNvSpPr/>
          <p:nvPr/>
        </p:nvSpPr>
        <p:spPr>
          <a:xfrm>
            <a:off x="6456266" y="3251052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C9701EA-A7CB-B2F1-5E80-22F023498239}"/>
              </a:ext>
            </a:extLst>
          </p:cNvPr>
          <p:cNvSpPr txBox="1"/>
          <p:nvPr/>
        </p:nvSpPr>
        <p:spPr>
          <a:xfrm>
            <a:off x="788564" y="2478416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وأكثر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5D1C612-4530-BE97-EAE0-E8B89DBDF1B6}"/>
              </a:ext>
            </a:extLst>
          </p:cNvPr>
          <p:cNvSpPr txBox="1"/>
          <p:nvPr/>
        </p:nvSpPr>
        <p:spPr>
          <a:xfrm>
            <a:off x="391522" y="4120283"/>
            <a:ext cx="3943350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استثمار الأنشطة للدعم والإغناء.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ممارسة مستقلة لجميع الأنشطة.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D6E24C30-117D-C029-08B0-C6043E333A3A}"/>
              </a:ext>
            </a:extLst>
          </p:cNvPr>
          <p:cNvSpPr/>
          <p:nvPr/>
        </p:nvSpPr>
        <p:spPr>
          <a:xfrm>
            <a:off x="2120881" y="3283137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B41DED9-3FDA-9139-CA6C-FCAAC927AA94}"/>
              </a:ext>
            </a:extLst>
          </p:cNvPr>
          <p:cNvSpPr txBox="1"/>
          <p:nvPr/>
        </p:nvSpPr>
        <p:spPr>
          <a:xfrm>
            <a:off x="2945557" y="6019528"/>
            <a:ext cx="3943350" cy="5107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*يتم الاشتغال في مجموعات وفق الحاجيات.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مراجعة وتوليف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معالجة التعثرات ودعم المكتسبات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45DC1E-4BDB-6363-1967-ED988C57C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96" y="1431686"/>
            <a:ext cx="701323" cy="80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EE643-8BBE-B603-815D-8E508B9E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3F5F5-01C0-0A4C-84E8-384D65BB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سننجز أنشطة المراجعة و التوليف الواردة على  الصفحتين 36 و 37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B67B5-B7F8-5860-055C-A1FF74E6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4CBC4-54DC-3E08-0138-F4A9ABA7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6CB7D-9FD0-A403-6CAF-E3CE02E80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4D7200-9BDC-239F-19EE-501E862B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5ACB8D-F39B-0AC0-6097-E23793A1E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561B9-A365-0FAA-3D7E-C66499C365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37F2B-F5E8-0DDC-0D5B-C9FE4468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33FB-EB30-E5B8-FC43-4EE9BB6FDA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63D113-E179-1E3D-00C3-365079C1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D350B35A-2538-CE25-09D7-2C826E899235}"/>
              </a:ext>
            </a:extLst>
          </p:cNvPr>
          <p:cNvGrpSpPr/>
          <p:nvPr/>
        </p:nvGrpSpPr>
        <p:grpSpPr>
          <a:xfrm>
            <a:off x="528317" y="1350349"/>
            <a:ext cx="7190977" cy="5515971"/>
            <a:chOff x="528317" y="1350349"/>
            <a:chExt cx="7190977" cy="551597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9777DE7-A6F3-0E8B-64B8-F43D1512C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17" y="1350349"/>
              <a:ext cx="3590709" cy="5507651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47A5A2B-D09D-8AB5-AC64-1FE4AA56E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585" y="1358669"/>
              <a:ext cx="3590709" cy="55076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230952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FB0D-A4FE-13BB-3265-08FF8BCF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6F8D-9579-5117-BFC5-0BA05B2A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اِقرؤوا النص التالي: « موسم الورود" قراءة صامتة ؛لتتمكنوا من ضبط جمل بالشكل التام  و الإجابة عن أسئلة.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D8C4D-F3E2-3565-AEFC-18CFCE53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5A2DC-7B17-EC33-CC39-F8EFB083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F528E-2794-FC7A-3733-927AE356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1079C-1DF9-41BB-1B0C-65F343A0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32D184-D105-AA1B-3FF0-465A1B4C1E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382B-2732-5B1D-C582-9724C6CD73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9ADAE-FD53-5AE1-9548-BDDE9EF86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BF616-27C7-330E-2049-6658A7DF63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057E7524-1FAC-67D1-CF24-22DCFA80F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E50CC4-FCC4-AADE-2255-C10E4E867B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182" y="2143722"/>
            <a:ext cx="8449636" cy="416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81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F0DB-E553-DCA4-A9F7-4C5165CD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0A8E4B-8BED-D5A1-6357-B1CB618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الأول:  اضبطوا الجملتين بالشكل التام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تكتب الجملتين على السبورة.</a:t>
            </a:r>
            <a:endParaRPr lang="fr-FR" sz="24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B3C171-70B2-3832-C66B-37D14F6B9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DC61-4EB6-54D0-E07E-83A1880E9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83E053-0548-37D9-3637-CF9FB864C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2F891-44A8-E889-3145-4D737E02B4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5732D-9465-3D97-3134-166CBC49ED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840CF-76CC-8790-DF1F-B65CD680BF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DCE641-3AA1-ADD0-38C0-55F45C205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10CAD-77A0-0394-68AD-E8B884B88DC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F3E40C8-560C-C692-D931-E4A151C56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C5E5305-200D-8B98-DAD5-F6CF3B92D3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182" y="2143722"/>
            <a:ext cx="8449636" cy="4162091"/>
          </a:xfrm>
          <a:prstGeom prst="rect">
            <a:avLst/>
          </a:prstGeom>
        </p:spPr>
      </p:pic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801BB2C9-ABFD-933C-2388-AE0823AC6B2C}"/>
              </a:ext>
            </a:extLst>
          </p:cNvPr>
          <p:cNvSpPr/>
          <p:nvPr/>
        </p:nvSpPr>
        <p:spPr>
          <a:xfrm>
            <a:off x="7216918" y="4021494"/>
            <a:ext cx="106679" cy="503853"/>
          </a:xfrm>
          <a:prstGeom prst="leftBracket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C89C3C13-DE67-FEE3-DD16-274E948C7937}"/>
              </a:ext>
            </a:extLst>
          </p:cNvPr>
          <p:cNvSpPr/>
          <p:nvPr/>
        </p:nvSpPr>
        <p:spPr>
          <a:xfrm rot="10800000">
            <a:off x="8270032" y="2979576"/>
            <a:ext cx="106678" cy="503853"/>
          </a:xfrm>
          <a:prstGeom prst="leftBracket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403749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6CBB-5967-F0A7-3929-31EEEDC5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E7EE44-31B9-FBFA-0E8F-F1B7CF47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14455-0C17-981D-8F41-2C5F55F8E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6F2A03-627A-DCDF-AA39-134EE999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92424-0017-C60B-16B1-FD99F4ACA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3DA0C-C323-E206-258F-6D275560BF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E5FC27-C86D-8EBE-4627-51272CE79B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1608-435A-732F-9092-8EDBCF9212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3078D-3A32-60A6-95E2-E64A44A09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572854-153A-5665-45CC-04C6D9284D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A451E50-BCEC-636C-28C3-65B24CD4B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D24C1D-5EAA-86BF-EEBC-593E4EE72D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182" y="2143722"/>
            <a:ext cx="8449636" cy="4162091"/>
          </a:xfrm>
          <a:prstGeom prst="rect">
            <a:avLst/>
          </a:prstGeom>
        </p:spPr>
      </p:pic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D5218F1B-3B7A-38C4-77EE-DE6B617B6A2E}"/>
              </a:ext>
            </a:extLst>
          </p:cNvPr>
          <p:cNvSpPr/>
          <p:nvPr/>
        </p:nvSpPr>
        <p:spPr>
          <a:xfrm>
            <a:off x="7216918" y="4021494"/>
            <a:ext cx="106679" cy="503853"/>
          </a:xfrm>
          <a:prstGeom prst="leftBracket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866EA629-E05E-AA9D-0F75-B2530422712E}"/>
              </a:ext>
            </a:extLst>
          </p:cNvPr>
          <p:cNvSpPr/>
          <p:nvPr/>
        </p:nvSpPr>
        <p:spPr>
          <a:xfrm rot="10800000">
            <a:off x="8270032" y="2979576"/>
            <a:ext cx="106678" cy="503853"/>
          </a:xfrm>
          <a:prstGeom prst="leftBracket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393508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2A05-BAAA-06F2-A19C-6A81D71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C8A5F3-C041-E219-2410-57F00BFF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يصحح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39E2C-7B92-818A-E79E-D6073DB3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D51BB3-03A0-F9C7-41FF-C89D38E4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F57510-5823-0EDA-0ED9-5F3D50A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6E5AB6-53EA-E4C3-C0F9-479BD483D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59BC1-1F17-8FBE-65F0-A4B328ECF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DB3AE-6E5C-1E7A-9385-E2BE0302A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2F2CD-9815-09A6-A329-4DFE40060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203C3-2BFE-35FC-0A6A-4522803FB04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AC7FF7B-26CD-936C-C9DB-12F96E67B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08B67A9-AD43-7F85-6DD6-B22F2C1DA1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182" y="2143722"/>
            <a:ext cx="8449636" cy="4162091"/>
          </a:xfrm>
          <a:prstGeom prst="rect">
            <a:avLst/>
          </a:prstGeom>
        </p:spPr>
      </p:pic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A9A380F4-C348-D6B4-721C-C1E680994BC2}"/>
              </a:ext>
            </a:extLst>
          </p:cNvPr>
          <p:cNvSpPr/>
          <p:nvPr/>
        </p:nvSpPr>
        <p:spPr>
          <a:xfrm>
            <a:off x="7216918" y="4021494"/>
            <a:ext cx="106679" cy="503853"/>
          </a:xfrm>
          <a:prstGeom prst="leftBracket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5F52BA5C-737D-F6B1-3545-1D8D06A39910}"/>
              </a:ext>
            </a:extLst>
          </p:cNvPr>
          <p:cNvSpPr/>
          <p:nvPr/>
        </p:nvSpPr>
        <p:spPr>
          <a:xfrm rot="10800000">
            <a:off x="8270032" y="2979576"/>
            <a:ext cx="106678" cy="503853"/>
          </a:xfrm>
          <a:prstGeom prst="leftBracket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2015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0EABB-45E2-77F7-58A6-93195F82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50D233-4A7B-4B80-38BB-B419BF91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أخطاءكم.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59C2A7-CD47-8E51-517C-F200FDD2EF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7028B-AE1C-E7F4-5C85-21CD6B020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0E9D-2C3D-6208-722A-ACD45185A2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E4BD4F-1A00-0DDC-DF46-0496854FE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300F34-232F-EB92-75E7-3333E69E85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C70520-A240-7E42-6EA6-D19B7D14D1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F95A1F-0928-3486-D07A-E78BECE6B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FA3002-9F08-D5A0-9170-10650D4271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73465C-546A-4525-0C6A-CFE162A1199F}"/>
              </a:ext>
            </a:extLst>
          </p:cNvPr>
          <p:cNvSpPr txBox="1"/>
          <p:nvPr/>
        </p:nvSpPr>
        <p:spPr>
          <a:xfrm>
            <a:off x="352257" y="2086457"/>
            <a:ext cx="8439485" cy="3888045"/>
          </a:xfrm>
          <a:prstGeom prst="roundRect">
            <a:avLst>
              <a:gd name="adj" fmla="val 81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ظَلَّتْ قَلْعَةُ مَكّونَةَ، لِعِدَّةِ سَنَواتٍ، مَسْرَحاً لِسِحْرِ مَوْسِمِ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ٱلْوُرودِ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ٱلَّذي يَسْتَقْطِبُ ٱلزُّوّارَ مِنْ مُخْتَلِفِ أَنْحاءِ ٱلْعالَمِ. إِذْ تَتَأَلَّقُ فيهِ عَروسُ ٱلْوَرْدِ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كَٱلْمَلِكَةِ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صادِحَةً بِجَمالِها وَرَوْعَةِ حُلِيِّها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ٱلْفِضِّيَّةِ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وَتاجِهَا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ٱلْمُزَيَّنِ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بِأَجْمَلِ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ٱلزُّهورِ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F850F78-1CE6-413F-1318-60BE52876D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1815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9775A-8D76-CF57-5955-1354FC8A9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C7CCDDB-56BD-FCAA-1706-99D3D8EC4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: اِقرؤوا النص التالي: « 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موسم الورود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قراءة صامتة ؛ بعد ذلك تجيبون عن أسئلة المعجم و الفهم و اللغة.   لديكم 10  دقيقة للإ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نجاز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D0E876-872B-9B94-9716-E73080B8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0E34F7-3226-625A-187F-2364C546C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1109B6-CEFD-BF59-BE9F-0737084E4D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42C336-F151-C431-558F-730EB9C957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DD376F-FC94-8CF7-455E-448C9BFA8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2198FC-0FD0-CB45-3BD4-D82343A93B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15972-6CA1-1632-3721-42A323A75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D579A1-F247-4714-E9B7-4A21DB9EAA7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AE14DEB3-1753-95E5-063D-6884C9400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7B5426BB-8973-9A10-AC81-DBC596F67550}"/>
              </a:ext>
            </a:extLst>
          </p:cNvPr>
          <p:cNvGrpSpPr/>
          <p:nvPr/>
        </p:nvGrpSpPr>
        <p:grpSpPr>
          <a:xfrm>
            <a:off x="528317" y="1415666"/>
            <a:ext cx="7190977" cy="5515971"/>
            <a:chOff x="528317" y="1415666"/>
            <a:chExt cx="7190977" cy="5515971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341CE6FC-4BE2-4B98-A9B5-DE42D20619C6}"/>
                </a:ext>
              </a:extLst>
            </p:cNvPr>
            <p:cNvGrpSpPr/>
            <p:nvPr/>
          </p:nvGrpSpPr>
          <p:grpSpPr>
            <a:xfrm>
              <a:off x="528317" y="1415666"/>
              <a:ext cx="7190977" cy="5515971"/>
              <a:chOff x="528317" y="1350349"/>
              <a:chExt cx="7190977" cy="5515971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20098017-C65E-4ECA-A71A-F5E7052C61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8317" y="1350349"/>
                <a:ext cx="3590709" cy="5507651"/>
              </a:xfrm>
              <a:prstGeom prst="rect">
                <a:avLst/>
              </a:prstGeom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7E4328AB-7C1E-EC48-DB20-BB64CE959F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28585" y="1358669"/>
                <a:ext cx="3590709" cy="5507651"/>
              </a:xfrm>
              <a:prstGeom prst="rect">
                <a:avLst/>
              </a:prstGeom>
            </p:spPr>
          </p:pic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93E9B1F-265C-099E-F34B-EA528902D0CE}"/>
                </a:ext>
              </a:extLst>
            </p:cNvPr>
            <p:cNvSpPr/>
            <p:nvPr/>
          </p:nvSpPr>
          <p:spPr>
            <a:xfrm>
              <a:off x="4376057" y="3704253"/>
              <a:ext cx="3096316" cy="2463282"/>
            </a:xfrm>
            <a:prstGeom prst="roundRect">
              <a:avLst>
                <a:gd name="adj" fmla="val 6061"/>
              </a:avLst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77726407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AF61C-07E0-582C-7F39-ED2B09135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3C92F56-A4A7-362B-E7B9-28345AE0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مهلة للتفكير. سأمر بين الصفوف لتقديم المساعدة.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09CF86-D194-A22D-7EC7-85CA27D21F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5EDA5C-E3A2-959A-5A18-70A993902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EEBBA1-9101-3E49-9192-59DCECE68E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BAE3C5-BD4B-CD72-4270-C45AC0E96D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13E2E7-6B11-22F2-30F2-028B6A607E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256B1F-93C5-2A1E-0668-799DA6690A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583855-B1A8-5993-333B-EB2499A1D7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6DEB68-7F7D-350C-751E-E0017DFB433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01B22DB-E347-42A1-508D-939835B88E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B741BC8-0BD0-087D-DE87-B7C01F1713DF}"/>
              </a:ext>
            </a:extLst>
          </p:cNvPr>
          <p:cNvGrpSpPr/>
          <p:nvPr/>
        </p:nvGrpSpPr>
        <p:grpSpPr>
          <a:xfrm>
            <a:off x="528317" y="1415666"/>
            <a:ext cx="7190977" cy="5515971"/>
            <a:chOff x="528317" y="1415666"/>
            <a:chExt cx="7190977" cy="5515971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CFD427-A6B1-4630-A970-BB8FDEA26F7F}"/>
                </a:ext>
              </a:extLst>
            </p:cNvPr>
            <p:cNvGrpSpPr/>
            <p:nvPr/>
          </p:nvGrpSpPr>
          <p:grpSpPr>
            <a:xfrm>
              <a:off x="528317" y="1415666"/>
              <a:ext cx="7190977" cy="5515971"/>
              <a:chOff x="528317" y="1350349"/>
              <a:chExt cx="7190977" cy="5515971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2D40878B-687E-8D3D-332D-DA2C93EF1B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8317" y="1350349"/>
                <a:ext cx="3590709" cy="5507651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2EB2A7A9-FFAA-E0BF-EE06-56FAFCC2F4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28585" y="1358669"/>
                <a:ext cx="3590709" cy="5507651"/>
              </a:xfrm>
              <a:prstGeom prst="rect">
                <a:avLst/>
              </a:prstGeom>
            </p:spPr>
          </p:pic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CB474FB-0F97-4DFE-7959-682A07AAAD69}"/>
                </a:ext>
              </a:extLst>
            </p:cNvPr>
            <p:cNvSpPr/>
            <p:nvPr/>
          </p:nvSpPr>
          <p:spPr>
            <a:xfrm>
              <a:off x="4376057" y="3704253"/>
              <a:ext cx="3096316" cy="2463282"/>
            </a:xfrm>
            <a:prstGeom prst="roundRect">
              <a:avLst>
                <a:gd name="adj" fmla="val 6061"/>
              </a:avLst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17955335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4A33F-D367-026D-8C83-C0D48B59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91A9B51-CE66-68C4-FDC4-391A3B58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الان. من يجيب عن أسئلة المعجم؟ هل أنتم متفقون ؟ من له جواب 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F6978D-D3BA-922F-8197-A06AC111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B7CC1-A67E-4E1B-9B5C-A5CDD0AA7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00ECC0-ACFC-0516-3C8D-A004D64E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2D2D59-9E38-DAC5-C3FD-92FB9A121C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00A036-8D49-FABE-A00E-9ACA08EF4A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B5374-4B6F-2B6E-E2BA-846DDFBAE1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C7886-CDC7-547A-20E3-0C3A68407D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C01E4E-137B-8C57-1D64-F30F67CC44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D6701E06-BB57-133C-2F07-F781377803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A9E3B58-FB4B-F43F-E81F-4F44711E7C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026" y="2700418"/>
            <a:ext cx="8400887" cy="253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5276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30F00-A6C6-22B1-B43E-18600986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876F29B-1BA1-452C-5469-0B4FF7F7B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AF5015-0ACF-9D14-DDAF-8C6EC6517B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01705D-2223-A243-D286-BFBF4744E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B7D7BD-6B50-0FBE-0573-FCE02608FE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56C90A-F8BE-34E9-EA2D-9F08614DC8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CC59028-DF95-1A78-05E8-39072CA0E4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F0C65-B42D-CF98-EDC9-4D8158C07A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08A2F8-65AC-4263-72FA-C909BD3D57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A5B1F4-20E6-61F8-E716-C0E80B3591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BB7B9CB4-FD45-D09E-F07F-5AD7C1F8E4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B8FD08-8B62-8A45-D68C-A7E94E7D7B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026" y="2700418"/>
            <a:ext cx="8400887" cy="253321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FA16404F-3548-141A-0A3F-02727BE27030}"/>
              </a:ext>
            </a:extLst>
          </p:cNvPr>
          <p:cNvSpPr/>
          <p:nvPr/>
        </p:nvSpPr>
        <p:spPr>
          <a:xfrm>
            <a:off x="1784066" y="3404012"/>
            <a:ext cx="656492" cy="527539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E2A6482-1748-DF5B-CB37-1AD19E347E49}"/>
              </a:ext>
            </a:extLst>
          </p:cNvPr>
          <p:cNvSpPr/>
          <p:nvPr/>
        </p:nvSpPr>
        <p:spPr>
          <a:xfrm>
            <a:off x="3364904" y="3365579"/>
            <a:ext cx="656492" cy="527539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2E1004F-E285-753C-6245-3FFB77ED25E2}"/>
              </a:ext>
            </a:extLst>
          </p:cNvPr>
          <p:cNvSpPr/>
          <p:nvPr/>
        </p:nvSpPr>
        <p:spPr>
          <a:xfrm>
            <a:off x="1268419" y="3973922"/>
            <a:ext cx="656492" cy="527539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5001EA0-7CE2-E22E-6232-8E29AD2841DB}"/>
              </a:ext>
            </a:extLst>
          </p:cNvPr>
          <p:cNvSpPr/>
          <p:nvPr/>
        </p:nvSpPr>
        <p:spPr>
          <a:xfrm>
            <a:off x="2667926" y="3916405"/>
            <a:ext cx="656492" cy="527539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AE1F254-394B-B931-6377-BCC3123BD3CE}"/>
              </a:ext>
            </a:extLst>
          </p:cNvPr>
          <p:cNvSpPr/>
          <p:nvPr/>
        </p:nvSpPr>
        <p:spPr>
          <a:xfrm>
            <a:off x="3348479" y="4524477"/>
            <a:ext cx="656492" cy="527539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53838D1-2A11-53C0-C9E5-2017A156315A}"/>
              </a:ext>
            </a:extLst>
          </p:cNvPr>
          <p:cNvSpPr/>
          <p:nvPr/>
        </p:nvSpPr>
        <p:spPr>
          <a:xfrm>
            <a:off x="1828656" y="4528359"/>
            <a:ext cx="656492" cy="527539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920942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84E81-CAE0-EBDF-B10F-D81A3BE3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5370B1C-32F3-2303-E352-5A3F400A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التصحيح. السؤالين 1 و2 .   من يقرأ جوابه؟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FA572C-0E48-8435-1BD9-C73942723B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74E2E3-0435-F00C-11E2-E2701A83E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F2ABCB-37D9-C942-FE05-C6DD804176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4B26A1-BDE3-C879-5769-168A3F59CC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99E8FC-7473-C987-3F96-C1480DC20D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AF66F-592B-AC96-E6BE-059C95B290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789A6-1CD2-A74A-D3DD-187309AEB3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5BA884-FF3E-8570-0E87-BA0F31697D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443CA6DE-28E0-A023-3C5E-5CA69EEC10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2CF773A-07BC-00CA-D157-4AABF36A73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547" y="2334823"/>
            <a:ext cx="8254745" cy="216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7107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434EB-83E5-54EB-7105-F33D1F0AF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E292422-E0B7-644A-453C-AC47A0EA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20C691-700A-4312-BF83-F1F2479D00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37A34B-71B1-233A-1D44-4A3E90404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5AA53F-145A-6EE1-CB19-2ABD9082F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80974E-7CF0-3527-981B-CA32550FB4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9BC4BB-B212-CAD7-49EB-D3C8199134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ADAA37-7CD9-9B01-C97D-232DAD7A55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771F4E-18F2-FC65-7106-D7D8BE5BFE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980FE1-88D4-CA01-5D3C-FC9158477379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57E9247B-5D6D-E195-7B49-AF776F63C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3992471-CD17-4C9C-F7DE-1394A2EA01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547" y="2671707"/>
            <a:ext cx="8254745" cy="216498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AC0525E-A861-F752-DC5B-258034EDD6B1}"/>
              </a:ext>
            </a:extLst>
          </p:cNvPr>
          <p:cNvSpPr txBox="1"/>
          <p:nvPr/>
        </p:nvSpPr>
        <p:spPr>
          <a:xfrm>
            <a:off x="3462808" y="3066818"/>
            <a:ext cx="5270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تَشْتَهِرُ قَلْعَةُ مَكّونَةَ بِمَوْسِمِ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ﭐلْوُرودِ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EE4CD77-C620-8FF1-5558-409A85D4B623}"/>
              </a:ext>
            </a:extLst>
          </p:cNvPr>
          <p:cNvSpPr txBox="1"/>
          <p:nvPr/>
        </p:nvSpPr>
        <p:spPr>
          <a:xfrm>
            <a:off x="410548" y="4182751"/>
            <a:ext cx="83229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مِنَ ﭐلْفَعالِيّاتِ ﭐلَّتي تَنْشُرُ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ﭐلْبَهْجَةَ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وَﭐلسَّعادَةَ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نَجِدُ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ﭐلْأَهازيجَ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وَﭐلْأَغانِيَ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ﭐلْأَمازيغِيَّةَ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وَمُسابَقاتٍ مُتَنَوِّعَةً لِتَتْويجِ مَلِكَةِ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ﭐلْوُرودِ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</a:t>
            </a:r>
          </a:p>
        </p:txBody>
      </p:sp>
    </p:spTree>
    <p:extLst>
      <p:ext uri="{BB962C8B-B14F-4D97-AF65-F5344CB8AC3E}">
        <p14:creationId xmlns:p14="http://schemas.microsoft.com/office/powerpoint/2010/main" val="325231051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2888A-9FAC-6386-DF14-CF6A1323E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A7341EB-CCD2-690C-D55F-1A00F3AB5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3 من يقرأ جوابه ؟  كيف حصلتم على الإجابة 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9F73CC-0985-6569-FA7A-C4CFFDE3DB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47543B-6AF3-D88D-4EAD-524C58EF8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37F3A8-8D19-21D4-51CF-E79A6F23A2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B05379-1E7E-C703-3158-E37DB3AD11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4DEFEC4-82A4-3A41-583E-E15EAE223D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E32A3E-4093-CF01-B412-8E26BE977A6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808BA5-9C68-68B0-F9CC-FD1BFDF2CA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92B822-018C-670C-74D2-AE3C71F711C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C0AF06D-E95E-CF7B-4DDF-36CD682456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FA4FC9-9687-CB18-953B-55E06B0C67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7358" y="2328238"/>
            <a:ext cx="7871058" cy="188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1946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55FA9-0997-13D1-741F-3FE65B776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FB901D6-93B8-F445-4C20-98C2FF2B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C831AF-9A5D-C704-E25A-06835459C2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FBD861-84E5-F948-D401-F07DB4284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F540BB-A94D-AADE-AE5E-D97F8AC0BB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E79F2F-2CB6-37BE-A821-514E8E3B97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65BA18-0E5F-298F-7205-139A1BEA95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1E9FA-BFF5-A66D-4E90-2378EFC6AB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1DF6D-5CF5-9A8F-FD13-41892B4D0A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E1527B-9889-2282-B5F0-A683105B3DE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9A29FEF-ADAE-D342-3CB8-E964D63668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E6EF43-476D-C771-B6D2-C88DF0CC33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471" y="2687886"/>
            <a:ext cx="7871058" cy="188281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15C1A4-D76C-61D0-A61A-59477F83F045}"/>
              </a:ext>
            </a:extLst>
          </p:cNvPr>
          <p:cNvSpPr txBox="1"/>
          <p:nvPr/>
        </p:nvSpPr>
        <p:spPr>
          <a:xfrm>
            <a:off x="632373" y="3328555"/>
            <a:ext cx="768144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أَجْواءُ ﭐلْفَرَحِ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وَﭐلْاِحْتِفالِ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قَلْعَةِ مَكّونَةَ خِلالَ مَوْسِمِ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ﭐلْوُرودِ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069283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91AB-A65D-3552-D03C-AA240823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77AEBD3-EC3A-DE95-CFEA-E330DBB9F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لأنشطة اللغة .  معكم 10 دقائق للإنجاز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0582E5-FF4C-8091-2400-83B3856027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947BB2-BB0A-1AA7-5C01-DA841D13B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F75E1D-F98A-9C7F-7AA9-C43C32C310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7FC48E-5A03-5A19-BCCC-D4E651ED98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F174A6-2346-6ED8-75A6-5F3DD51CD2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54BC1C-2403-0893-B20E-E3F237C58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F7D730-7311-068B-C943-AA1BCCA3AB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C0A664-8999-28FB-653B-B54FA07D996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CB3B1FA3-6BFE-9322-C1A3-B542B62F6A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735567-C402-1B4E-3849-AD863B0E9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1126" y="1584325"/>
            <a:ext cx="6541576" cy="497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6094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FDBE1-A8C1-57C1-CF06-6930C113A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B3E1683-D751-B8D3-283C-544598B55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84ED00-C943-3E95-CE5A-8087301D89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5D4803-9395-1287-6A90-621959046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545EE7-143A-7A17-9ECE-E66817E27F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086386-9EF7-600C-8B52-18AC71AAEA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F83C04D-9849-9567-14D0-F3410719FC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3C68FE-B3F9-F1E7-F2C0-6121EB943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F475AB-D8DB-766A-CD0E-641AE0A5215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77937E-5CBC-081D-6543-FE80FA2DF77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4016159-191A-16EB-F5EC-C8673AE844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03E28E-B50D-2F05-8A59-56642D43C5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1126" y="1584325"/>
            <a:ext cx="6541576" cy="497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8026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9C86B-A42D-78BB-99C2-488389465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CE17CBD-858E-F9A2-F32D-DA4F26DAE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السؤالين 4 و5  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جوابه؟ هل انتم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2B153C-B062-64B3-2966-E7416A71AE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CA4A7E-30CF-EA68-2859-F58CC0075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1B40AB-517C-530D-6F21-7CB0C5F696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EB2BC5-EFD7-FD48-96D9-72F468647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503D30F-67E7-BF03-3013-E5223347E2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123B69-53DB-AC98-8525-6FD760BA33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B759E4-9A08-93C9-D39D-40326D49F5D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8A8949-7E53-E443-11DB-D5D5276E16C2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1472A26D-9FD6-EAF8-7C5B-C2D24DC9FE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BB8F95-A700-0BDB-937B-2F40E33DF4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068" y="2216054"/>
            <a:ext cx="8359864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84094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398C9-F0AE-74F9-6FAD-FAFF8C3E4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CADA00D-3600-796A-54FF-9805BD3DD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يمكنكم اقتراح أجوبة أخرى للحال المفردة.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B66FE7-527F-ED34-0B38-A416F5BB61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0040BD-E677-EBAD-16F2-DE2BE7C9C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423E77-F048-54B4-4FF3-79ADBF2B8A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B88935-1B9F-9803-C61B-1E1B44967D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423754E-CC47-FB9B-4200-34D9DC56E7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54FECF-43FC-3D07-4950-B7E60F91C7F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F1D623-0C48-82E8-7C62-D5C93BBCBD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0C6714-ED17-1784-70A5-5A9A851DED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E49C635-D9BA-8C21-6381-10FCED8914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8F5732C-3BEE-A565-FFA1-E83C50DB50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068" y="2216054"/>
            <a:ext cx="8359864" cy="3749365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1E0FDB0-6244-C2F6-5B04-8EE8B818599A}"/>
              </a:ext>
            </a:extLst>
          </p:cNvPr>
          <p:cNvSpPr txBox="1"/>
          <p:nvPr/>
        </p:nvSpPr>
        <p:spPr>
          <a:xfrm>
            <a:off x="3149556" y="2564246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تَتَأَلَّقُ فيهِ عَروسُ ٱلْوَرْدِ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كَــــٱلْمَلِكَةِ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A34A01-3DF8-93AD-D507-B0DB35B6A4D4}"/>
              </a:ext>
            </a:extLst>
          </p:cNvPr>
          <p:cNvSpPr txBox="1"/>
          <p:nvPr/>
        </p:nvSpPr>
        <p:spPr>
          <a:xfrm>
            <a:off x="1203159" y="5332559"/>
            <a:ext cx="7114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تَجَوَّلَ ﭐلْكاتِبُ بَيْنَ حُقولِ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ﭐلْوَرْدِ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مُنْتَشِيّاً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بِجَمالِها. </a:t>
            </a:r>
            <a:endParaRPr lang="fr-FR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F713BB9-D6DA-C002-BE05-58E014A5C758}"/>
              </a:ext>
            </a:extLst>
          </p:cNvPr>
          <p:cNvSpPr txBox="1"/>
          <p:nvPr/>
        </p:nvSpPr>
        <p:spPr>
          <a:xfrm>
            <a:off x="2742759" y="4200403"/>
            <a:ext cx="5765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بَدَت مَلِكَةُ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ٱلْوُرودِ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سَعيدَةً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492674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49A58-C93F-7019-856A-1F012E071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A5ACF02-005B-D390-BDAB-F913AE00C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الأسئلة 6 – 7 من يقرأ جوابه؟ هل انتم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B181BA4-1EDC-AD27-75F9-3DE53A5468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F16FE3-BE99-1755-5A9F-F5731DE18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F6E759-340B-9B11-2153-0A829DBCE0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14BB81-4280-3888-A00E-316B0602DA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957FEE4-4FB1-7610-C814-461CE2F938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792F8A-8C5B-2278-2C8A-7B77BF4BAB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5BC3DF-E6B3-665D-E10E-5216084538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C2AB03-7385-1C94-0411-4BB2A90D7BB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1C3713FA-0DEE-2754-36AF-84C535485A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7B5D1F-F017-50FB-D878-FBA0AA7FB2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748693"/>
            <a:ext cx="8176969" cy="307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1237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6D851-BDDA-103C-B698-221A4E48D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BE1B111-5F4D-6CFE-5ED3-D1FF5B5D6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85DEED-88CF-FF2C-88A9-00D13E1162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4182F2-39A8-B640-E343-A4C8114F4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08DD79-5C96-5C99-0D16-FEBB1EC370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DA19FD-BED4-ADA9-5153-7C1CCCACF7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3BA472-F95A-AF2C-516F-EF05F30A25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632713-FE21-D9EB-61CC-49E4F34265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53D5DE-6570-8757-ECDA-81E1AD2090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547E8A-63A8-2B59-39CD-29C4C15AB05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BD62FB39-FD58-F5DE-42C0-6FC932F03D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C5A47A-F099-FD9E-5FF1-7053FE592E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3515" y="2760725"/>
            <a:ext cx="8176969" cy="307459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C072F813-6479-70E5-35DA-002763DF4A10}"/>
              </a:ext>
            </a:extLst>
          </p:cNvPr>
          <p:cNvSpPr txBox="1"/>
          <p:nvPr/>
        </p:nvSpPr>
        <p:spPr>
          <a:xfrm>
            <a:off x="483515" y="3313553"/>
            <a:ext cx="30797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بِهِ مَنْصوبٌ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8D91D44-CDE1-F039-E04F-791940BEBA03}"/>
              </a:ext>
            </a:extLst>
          </p:cNvPr>
          <p:cNvSpPr txBox="1"/>
          <p:nvPr/>
        </p:nvSpPr>
        <p:spPr>
          <a:xfrm>
            <a:off x="2392324" y="4087734"/>
            <a:ext cx="492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حالٌ مَنْصوبَةٌ.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C80D3C0-D8BB-5913-8692-894409578783}"/>
              </a:ext>
            </a:extLst>
          </p:cNvPr>
          <p:cNvSpPr txBox="1"/>
          <p:nvPr/>
        </p:nvSpPr>
        <p:spPr>
          <a:xfrm>
            <a:off x="2742759" y="3296326"/>
            <a:ext cx="4787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خَبَرُ "ظَلَّ" مَنْصوبٌ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C96D838-6980-CC78-3D10-8C72545CA4E4}"/>
              </a:ext>
            </a:extLst>
          </p:cNvPr>
          <p:cNvSpPr txBox="1"/>
          <p:nvPr/>
        </p:nvSpPr>
        <p:spPr>
          <a:xfrm>
            <a:off x="1540714" y="5267144"/>
            <a:ext cx="6630556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لَعَلَّ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ﭐلْقادِمينَ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لِلْقَلْعَةِ مُعْجَبونَ بِرَقْصَتِها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ﭐلشَّعْبِيَّةِ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924471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القراءة الاثرائية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الفنون تتحاور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– قراءة الجزء الثاني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2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5809" y="99217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F79C46-8160-323A-1EDD-1E7326A79B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89" y="1608253"/>
            <a:ext cx="652442" cy="75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ACAF-A68C-4C03-DF04-C9211C51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319FB4-DF06-0E23-9F31-47A24DE6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خلال هذه الحصة التدرب على مسرحية " الفنون تتحاور"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1FC96C-5225-A586-CE19-E8C100F9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218F91-16A4-8551-EB87-3B790C635A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8342D9-EE81-F25D-5841-F338DA7FE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1E5396-2AA7-46B9-500D-4B739C7046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3E2E30-72A2-E844-7BC6-D1457F1F02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0C99C2-D9E2-0727-80AA-5200934B9F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A1C81-A5BD-46F4-2E74-7C2BE3751F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6926D-BFDE-B878-97D5-43274511096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57DB0B5-40DA-5904-2710-BEAC17574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6EF5E39-C0CF-505E-A2FA-1874A23616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759" y="1462154"/>
            <a:ext cx="3682571" cy="515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8658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2F730-3CC8-4026-E162-97F7DB4F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DBED1190-5BF5-DAF9-8D61-86DEACEFA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 يذكرنا بشخصيات المسرحية 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226730-2D5C-416E-B326-8FD6F55E55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DE5367-3372-8E95-31C8-E70620E2BE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540F4B-6DDF-9F3A-EC01-A93D2AAFB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45CC98-E58E-5890-F708-474AC62FB8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812A13-7289-DC6F-230B-9E6EB5B92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D518C1-9A46-3D69-542C-9361445592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9F2016-DF29-E0C3-5020-FD1C3A016A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D53B95-B6D4-EAC0-DA25-1552E6F46A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3F9EBD33-2B5A-A1D5-CD62-03D9A80492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20010B-46AB-5BC3-26C6-D931F4BB8D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759" y="1368000"/>
            <a:ext cx="3682571" cy="515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350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321BF-D3B1-C4E9-DEEA-D4F137D1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B72827-BA54-79E4-A5C2-388BB2CD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C6512E-710E-5151-6869-BE647470B1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807C46-971D-7141-97C1-097B8BC76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54CB1D-394F-98DD-DEE6-23F19E064B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D8D5DA-0640-4654-C02C-0AF7F708C8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3FA71D-973F-FD42-B1F3-CD49C53451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184C5E-19EC-AE5C-F271-F88D1B2345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1BBC0-006A-22A6-F4F5-E2D1BAD5074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714B3821-5C5A-F26B-71C2-6CA7E6141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77C617B-68EE-EE91-82CD-B16B3D5BDAB1}"/>
              </a:ext>
            </a:extLst>
          </p:cNvPr>
          <p:cNvSpPr txBox="1"/>
          <p:nvPr/>
        </p:nvSpPr>
        <p:spPr>
          <a:xfrm>
            <a:off x="4157275" y="1420065"/>
            <a:ext cx="3382726" cy="5242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kern="0" dirty="0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اَلْموسيقى</a:t>
            </a:r>
            <a:endParaRPr lang="fr-MA" sz="36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kern="0" dirty="0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اَلرَّسْمُ</a:t>
            </a:r>
            <a:r>
              <a:rPr lang="ar-SA" sz="3600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</a:rPr>
              <a:t> </a:t>
            </a:r>
            <a:endParaRPr lang="fr-MA" sz="36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kern="0" dirty="0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اَلْمَسْرَحُ</a:t>
            </a:r>
            <a:endParaRPr lang="fr-MA" sz="36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kern="0" dirty="0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اَلشِّعْرُ</a:t>
            </a:r>
            <a:endParaRPr lang="fr-MA" sz="36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kern="0" dirty="0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اَلْخَطُّ </a:t>
            </a:r>
            <a:r>
              <a:rPr lang="ar-SA" sz="3600" kern="0" dirty="0" err="1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ٱلْعَرَبِيُّ</a:t>
            </a:r>
            <a:endParaRPr lang="fr-MA" sz="36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kern="0" dirty="0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اَلرَّقْصُ </a:t>
            </a:r>
            <a:r>
              <a:rPr lang="ar-SA" sz="3600" kern="0" dirty="0" err="1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ٱلشَّعْبِيُّ</a:t>
            </a:r>
            <a:endParaRPr lang="fr-MA" sz="36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kern="0" dirty="0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صانِعُ ٱلْفَخّارِ</a:t>
            </a:r>
            <a:endParaRPr lang="fr-MA" sz="36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indent="-742950" algn="just" rtl="1">
              <a:spcAft>
                <a:spcPts val="800"/>
              </a:spcAft>
              <a:buSzPts val="1000"/>
              <a:buFont typeface="+mj-lt"/>
              <a:buAutoNum type="arabicPeriod"/>
              <a:tabLst>
                <a:tab pos="457200" algn="l"/>
              </a:tabLst>
            </a:pPr>
            <a:r>
              <a:rPr lang="ar-SA" sz="3600" kern="0" dirty="0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مُقَدِّمُ </a:t>
            </a:r>
            <a:r>
              <a:rPr lang="ar-SA" sz="3600" kern="0" dirty="0" err="1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ٱلْمَسْرَحِيَّةِ</a:t>
            </a:r>
            <a:endParaRPr lang="fr-MA" sz="36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E8C33E3-BF55-C0B3-54C4-BD9983032C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931" y="1560267"/>
            <a:ext cx="3654927" cy="496205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DF76309-6AB4-4A43-CE5C-36267FABE0C0}"/>
              </a:ext>
            </a:extLst>
          </p:cNvPr>
          <p:cNvSpPr txBox="1"/>
          <p:nvPr/>
        </p:nvSpPr>
        <p:spPr>
          <a:xfrm>
            <a:off x="998621" y="833648"/>
            <a:ext cx="6389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الشخصية التي سيلعبها كل منكم؟ هل حفظتم ادواركم؟ </a:t>
            </a:r>
            <a:endParaRPr lang="ar-AE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096315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3B710-E63A-1F4D-2EFA-2C32DCEB4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D89FAEF-E8B9-266E-5655-069657C35B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09802A-1C8B-0766-9F75-F93BC3D0D0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8C6570-7AAB-1B91-EE7C-346AD1DD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2D58BA-7F0F-3E22-0AF9-813B6BD39A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65533E-D8DA-9E9D-2B7E-2C9A40D9E3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5F45AE-ECDF-E106-83F8-B6195AEC14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F9B7C-B7C9-98F0-2066-B99529C89A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59FFB5-3C8E-F401-8C2C-2A131D87C7F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6E9D575C-E515-8E16-85DE-7D9E300268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267143-3631-3D6B-EA28-6F2093A101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5628" y="1584325"/>
            <a:ext cx="3556835" cy="5075900"/>
          </a:xfrm>
          <a:prstGeom prst="rect">
            <a:avLst/>
          </a:prstGeom>
        </p:spPr>
      </p:pic>
      <p:sp>
        <p:nvSpPr>
          <p:cNvPr id="7" name="Bulle narrative : rectangle 6">
            <a:extLst>
              <a:ext uri="{FF2B5EF4-FFF2-40B4-BE49-F238E27FC236}">
                <a16:creationId xmlns:a16="http://schemas.microsoft.com/office/drawing/2014/main" id="{8DFC602D-8F5F-BDFA-E062-6B0D6EF04944}"/>
              </a:ext>
            </a:extLst>
          </p:cNvPr>
          <p:cNvSpPr/>
          <p:nvPr/>
        </p:nvSpPr>
        <p:spPr>
          <a:xfrm>
            <a:off x="-523617" y="731872"/>
            <a:ext cx="8081510" cy="545319"/>
          </a:xfrm>
          <a:prstGeom prst="wedgeRectCallout">
            <a:avLst>
              <a:gd name="adj1" fmla="val 30667"/>
              <a:gd name="adj2" fmla="val 44473"/>
            </a:avLst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المشهد الأول. ستقوم كل مجموعة إلى السبورة للعب الأدوار.</a:t>
            </a:r>
          </a:p>
          <a:p>
            <a:pPr algn="r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توجيه المتعلمين للتدرب على التعبير المناسب صوتا و حركة.  </a:t>
            </a:r>
            <a:endParaRPr lang="ar-AE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084209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15AD5-8729-DC16-107B-8444F5EA9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99C0ED6-3475-ED02-548A-CAF490107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828269"/>
            <a:ext cx="6840000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بيوتكم تدربوا على أدواركم في المشاهد الأخرى. كل منكم يحفظ حواره و يركز على الأداء الجميل و المعبر.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355EFB-1820-E2F8-61D5-ACA210BE7A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232E65-7D55-2A30-914D-C416215C38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DFB653-690C-8324-290B-720530CB1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D1CBEF-5515-8797-FBA2-DD6124ACDD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947DC1-F995-F5B0-68B0-CF36838058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EA24D-8DA9-5211-8183-524AED00ED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8D06DB-A4A8-81F2-5E1E-5AE2B2CD78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23D0CC-B683-3A2B-B6D6-AD2E2C8CEC1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C437917C-58A8-CF51-571E-8365E77AA4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91E904-30D6-1E01-C751-1BCECCA972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9231" y="2124507"/>
            <a:ext cx="2793299" cy="397282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9BF5C7-E5B0-14D6-B2B9-3DAE5BAAA2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403" y="2124507"/>
            <a:ext cx="2805035" cy="397282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9E91AF-F7BA-B667-B81D-927AAC9B92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071" y="2124506"/>
            <a:ext cx="2828509" cy="397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296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17952</TotalTime>
  <Words>1009</Words>
  <Application>Microsoft Office PowerPoint</Application>
  <PresentationFormat>Affichage à l'écran (4:3)</PresentationFormat>
  <Paragraphs>235</Paragraphs>
  <Slides>40</Slides>
  <Notes>0</Notes>
  <HiddenSlides>0</HiddenSlides>
  <MMClips>2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62" baseType="lpstr">
      <vt:lpstr>Aptos</vt:lpstr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3_Simple Light</vt:lpstr>
      <vt:lpstr>1_Thème Office</vt:lpstr>
      <vt:lpstr>01- نشاط اعتيادي</vt:lpstr>
      <vt:lpstr>2_Thème Office</vt:lpstr>
      <vt:lpstr>3_Env-Enseignant</vt:lpstr>
      <vt:lpstr>3_Thème Office</vt:lpstr>
      <vt:lpstr>1_01- نشاط اعتيادي</vt:lpstr>
      <vt:lpstr>1_Env-Enseignant</vt:lpstr>
      <vt:lpstr>3_01- نشاط اعتيادي</vt:lpstr>
      <vt:lpstr>2_05- افتتاح الحصة</vt:lpstr>
      <vt:lpstr>think-cell Slide</vt:lpstr>
      <vt:lpstr>Présentation PowerPoint</vt:lpstr>
      <vt:lpstr>Présentation PowerPoint</vt:lpstr>
      <vt:lpstr>تنظيم حصص الأسبوع الثاني</vt:lpstr>
      <vt:lpstr>هيكلة حصة اليوم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خدوا كراساتكم . الصفحة 36. سأتحقق من درجة تحكمكم مكتسبات الأسبوع.</vt:lpstr>
      <vt:lpstr>على ألواحكم أجيبوا عن الأسئلة التالية. السؤال 1.</vt:lpstr>
      <vt:lpstr>السؤال 2.</vt:lpstr>
      <vt:lpstr>عند نهاية رائز التحقق</vt:lpstr>
      <vt:lpstr>مراجعة وتوليف </vt:lpstr>
      <vt:lpstr>خدوا كراساتكم . سننجز أنشطة المراجعة و التوليف الواردة على  الصفحتين 36 و 37</vt:lpstr>
      <vt:lpstr>اِقرؤوا النص التالي: « موسم الورود" قراءة صامتة ؛لتتمكنوا من ضبط جمل بالشكل التام  و الإجابة عن أسئلة. </vt:lpstr>
      <vt:lpstr>النشاط الأول:  اضبطوا الجملتين بالشكل التام  تكتب الجملتين على السبورة.</vt:lpstr>
      <vt:lpstr>سأمر بين الصفوف لمساعدتكم</vt:lpstr>
      <vt:lpstr>من يصحح .</vt:lpstr>
      <vt:lpstr>صححوا أخطاءكم.</vt:lpstr>
      <vt:lpstr>نواصل : اِقرؤوا النص التالي: « موسم الورود" قراءة صامتة ؛ بعد ذلك تجيبون عن أسئلة المعجم و الفهم و اللغة.   لديكم 10  دقيقة للإنجاز.</vt:lpstr>
      <vt:lpstr>معكم مهلة للتفكير. سأمر بين الصفوف لتقديم المساعدة.</vt:lpstr>
      <vt:lpstr>نصحح الان. من يجيب عن أسئلة المعجم؟ هل أنتم متفقون ؟ من له جواب آخر؟</vt:lpstr>
      <vt:lpstr>صححوا</vt:lpstr>
      <vt:lpstr>نواصل التصحيح. السؤالين 1 و2 .   من يقرأ جوابه؟ هل أنتم متفقون؟</vt:lpstr>
      <vt:lpstr>صححوا. </vt:lpstr>
      <vt:lpstr>نصحح السؤال 3 من يقرأ جوابه ؟  كيف حصلتم على الإجابة ؟ </vt:lpstr>
      <vt:lpstr>صححوا. </vt:lpstr>
      <vt:lpstr>ننتقل الآن لأنشطة اللغة .  معكم 10 دقائق للإنجاز.</vt:lpstr>
      <vt:lpstr>سأمر بين الصفوف لمساعدتكم.</vt:lpstr>
      <vt:lpstr>نصحح السؤالين 4 و5  . من يقرأ جوابه؟ هل انتم متفقون؟</vt:lpstr>
      <vt:lpstr>صححوا. يمكنكم اقتراح أجوبة أخرى للحال المفردة.</vt:lpstr>
      <vt:lpstr>نصحح الأسئلة 6 – 7 من يقرأ جوابه؟ هل انتم متفقون؟</vt:lpstr>
      <vt:lpstr>صححوا.</vt:lpstr>
      <vt:lpstr>ورشة القراءة – القراءة الاثرائية</vt:lpstr>
      <vt:lpstr>سنواصل خلال هذه الحصة التدرب على مسرحية " الفنون تتحاور"</vt:lpstr>
      <vt:lpstr>من  يذكرنا بشخصيات المسرحية ؟</vt:lpstr>
      <vt:lpstr>Présentation PowerPoint</vt:lpstr>
      <vt:lpstr>Présentation PowerPoint</vt:lpstr>
      <vt:lpstr>في بيوتكم تدربوا على أدواركم في المشاهد الأخرى. كل منكم يحفظ حواره و يركز على الأداء الجميل و المعبر.</vt:lpstr>
      <vt:lpstr>Présentation PowerPoint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154</cp:revision>
  <dcterms:created xsi:type="dcterms:W3CDTF">2023-09-20T21:35:22Z</dcterms:created>
  <dcterms:modified xsi:type="dcterms:W3CDTF">2026-02-07T07:45:03Z</dcterms:modified>
</cp:coreProperties>
</file>