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5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6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8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9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0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9" r:id="rId1"/>
    <p:sldMasterId id="2147483702" r:id="rId2"/>
    <p:sldMasterId id="2147483725" r:id="rId3"/>
    <p:sldMasterId id="2147483748" r:id="rId4"/>
    <p:sldMasterId id="2147483771" r:id="rId5"/>
    <p:sldMasterId id="2147483786" r:id="rId6"/>
    <p:sldMasterId id="2147483799" r:id="rId7"/>
    <p:sldMasterId id="2147483824" r:id="rId8"/>
    <p:sldMasterId id="2147483839" r:id="rId9"/>
    <p:sldMasterId id="2147483863" r:id="rId10"/>
    <p:sldMasterId id="2147483886" r:id="rId11"/>
    <p:sldMasterId id="2147483910" r:id="rId12"/>
  </p:sldMasterIdLst>
  <p:notesMasterIdLst>
    <p:notesMasterId r:id="rId55"/>
  </p:notesMasterIdLst>
  <p:sldIdLst>
    <p:sldId id="2147482739" r:id="rId13"/>
    <p:sldId id="2147482604" r:id="rId14"/>
    <p:sldId id="2147482471" r:id="rId15"/>
    <p:sldId id="2147482697" r:id="rId16"/>
    <p:sldId id="2147482705" r:id="rId17"/>
    <p:sldId id="2147482706" r:id="rId18"/>
    <p:sldId id="2147482472" r:id="rId19"/>
    <p:sldId id="2147482725" r:id="rId20"/>
    <p:sldId id="2147482473" r:id="rId21"/>
    <p:sldId id="2134807209" r:id="rId22"/>
    <p:sldId id="2134807211" r:id="rId23"/>
    <p:sldId id="2147482740" r:id="rId24"/>
    <p:sldId id="2134807214" r:id="rId25"/>
    <p:sldId id="2147482708" r:id="rId26"/>
    <p:sldId id="2134806766" r:id="rId27"/>
    <p:sldId id="2147482518" r:id="rId28"/>
    <p:sldId id="2147482741" r:id="rId29"/>
    <p:sldId id="2147482728" r:id="rId30"/>
    <p:sldId id="2147482742" r:id="rId31"/>
    <p:sldId id="2147482520" r:id="rId32"/>
    <p:sldId id="2147482743" r:id="rId33"/>
    <p:sldId id="2147482744" r:id="rId34"/>
    <p:sldId id="2147482745" r:id="rId35"/>
    <p:sldId id="2147482746" r:id="rId36"/>
    <p:sldId id="2147482747" r:id="rId37"/>
    <p:sldId id="2147482748" r:id="rId38"/>
    <p:sldId id="2147482525" r:id="rId39"/>
    <p:sldId id="2147482526" r:id="rId40"/>
    <p:sldId id="2147482749" r:id="rId41"/>
    <p:sldId id="2147482527" r:id="rId42"/>
    <p:sldId id="2147482750" r:id="rId43"/>
    <p:sldId id="2147482712" r:id="rId44"/>
    <p:sldId id="2147482530" r:id="rId45"/>
    <p:sldId id="2147482732" r:id="rId46"/>
    <p:sldId id="2147482751" r:id="rId47"/>
    <p:sldId id="2147482752" r:id="rId48"/>
    <p:sldId id="2147482753" r:id="rId49"/>
    <p:sldId id="2147482542" r:id="rId50"/>
    <p:sldId id="2147482715" r:id="rId51"/>
    <p:sldId id="2147482726" r:id="rId52"/>
    <p:sldId id="2147482502" r:id="rId53"/>
    <p:sldId id="2147482634" r:id="rId54"/>
  </p:sldIdLst>
  <p:sldSz cx="9144000" cy="6858000" type="screen4x3"/>
  <p:notesSz cx="6858000" cy="9144000"/>
  <p:embeddedFontLst>
    <p:embeddedFont>
      <p:font typeface="Dosis" pitchFamily="2" charset="0"/>
      <p:regular r:id="rId56"/>
      <p:bold r:id="rId57"/>
    </p:embeddedFont>
    <p:embeddedFont>
      <p:font typeface="Dosis ExtraBold" pitchFamily="2" charset="0"/>
      <p:bold r:id="rId58"/>
    </p:embeddedFont>
    <p:embeddedFont>
      <p:font typeface="Dosis Medium" pitchFamily="2" charset="0"/>
      <p:regular r:id="rId59"/>
    </p:embeddedFont>
    <p:embeddedFont>
      <p:font typeface="Dosis SemiBold" pitchFamily="2" charset="0"/>
      <p:bold r:id="rId60"/>
    </p:embeddedFont>
    <p:embeddedFont>
      <p:font typeface="Microsoft Uighur" panose="02000000000000000000" pitchFamily="2" charset="-78"/>
      <p:regular r:id="rId61"/>
      <p:bold r:id="rId62"/>
    </p:embeddedFont>
    <p:embeddedFont>
      <p:font typeface="Modern Love" panose="04090805081005020601" pitchFamily="82" charset="0"/>
      <p:regular r:id="rId6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1E3F48"/>
    <a:srgbClr val="0097B2"/>
    <a:srgbClr val="106585"/>
    <a:srgbClr val="00729A"/>
    <a:srgbClr val="70B1B6"/>
    <a:srgbClr val="7FB9BE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47" autoAdjust="0"/>
  </p:normalViewPr>
  <p:slideViewPr>
    <p:cSldViewPr snapToGrid="0">
      <p:cViewPr varScale="1">
        <p:scale>
          <a:sx n="70" d="100"/>
          <a:sy n="70" d="100"/>
        </p:scale>
        <p:origin x="119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font" Target="fonts/font3.fntdata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6.fntdata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font" Target="fonts/font1.fntdata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font" Target="fonts/font4.fntdata"/><Relationship Id="rId67" Type="http://schemas.openxmlformats.org/officeDocument/2006/relationships/tableStyles" Target="tableStyles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font" Target="fonts/font2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font" Target="fonts/font5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453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4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4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4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00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160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966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966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6936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308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6845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4340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811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9854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98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892190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9108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27552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45763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031206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793627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22172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805204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37646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7611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551285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0040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927880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34938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9343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193824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34757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543932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67394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10624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63939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0048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27207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61654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266099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595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88448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3822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0037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42523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28986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957946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06137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954458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703587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39851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13215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15380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6025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47331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15968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43699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245144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201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237532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4051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6542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38666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55972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18261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40852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4531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15191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207009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2372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38190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03492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075235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26435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0196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572477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522920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3094230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548947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509664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034262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0845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91894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6572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76876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2198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76784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6207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1880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95683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2035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29907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55370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3804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031399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45651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09583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70764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51981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60945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81488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48947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85035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6080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406265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56322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38949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52588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70493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66024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772157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1360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623261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298369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2159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022646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592509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896983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2396796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49233665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29594443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6705044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5577027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4383989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139459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059286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903813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949687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46648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470687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230083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80179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15450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417914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872348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983339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527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16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07100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8037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208652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0550551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6831229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83403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22530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64018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71868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611800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330508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40172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13842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076398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000903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38397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224708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83181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81130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65620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7969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9812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74758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482579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73859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45941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97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30226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3275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95750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1213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15227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5308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84432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67491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19674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94857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87871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666073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02354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192793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952812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027169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21731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64377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17650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20505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97694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19131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34997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85823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057036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879145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442613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73403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49235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94828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232912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797901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14086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119687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298651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07214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126440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0108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1475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7801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73977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039644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830587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80872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042331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380327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27515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384315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566466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638317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74402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580723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98336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85820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583803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2706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934630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219541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0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165177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456940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53089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029943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953670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6969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914022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5760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3004884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26331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63800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437276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57858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46830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132354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187885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8230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42959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184608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061359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65112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slideLayout" Target="../slideLayouts/slideLayout166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51.xml"/><Relationship Id="rId21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20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24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23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58.xml"/><Relationship Id="rId19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Relationship Id="rId22" Type="http://schemas.openxmlformats.org/officeDocument/2006/relationships/slideLayout" Target="../slideLayouts/slideLayout17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46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93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80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035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  <p:sldLayoutId id="2147483743" r:id="rId18"/>
    <p:sldLayoutId id="2147483744" r:id="rId19"/>
    <p:sldLayoutId id="2147483745" r:id="rId20"/>
    <p:sldLayoutId id="2147483746" r:id="rId21"/>
    <p:sldLayoutId id="214748374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07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  <p:sldLayoutId id="2147483767" r:id="rId19"/>
    <p:sldLayoutId id="2147483768" r:id="rId20"/>
    <p:sldLayoutId id="2147483769" r:id="rId21"/>
    <p:sldLayoutId id="214748377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07/02/2026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7906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936" r:id="rId13"/>
    <p:sldLayoutId id="2147483784" r:id="rId14"/>
    <p:sldLayoutId id="2147483933" r:id="rId15"/>
    <p:sldLayoutId id="214748378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00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939" r:id="rId13"/>
    <p:sldLayoutId id="2147483938" r:id="rId14"/>
    <p:sldLayoutId id="214748393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7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19" r:id="rId20"/>
    <p:sldLayoutId id="2147483820" r:id="rId21"/>
    <p:sldLayoutId id="2147483821" r:id="rId22"/>
    <p:sldLayoutId id="2147483822" r:id="rId23"/>
    <p:sldLayoutId id="2147483823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62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72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  <p:sldLayoutId id="2147483862" r:id="rId23"/>
    <p:sldLayoutId id="214748394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380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941" r:id="rId21"/>
    <p:sldLayoutId id="2147483884" r:id="rId22"/>
    <p:sldLayoutId id="214748388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44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890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  <p:sldLayoutId id="2147483927" r:id="rId17"/>
    <p:sldLayoutId id="2147483928" r:id="rId18"/>
    <p:sldLayoutId id="2147483929" r:id="rId19"/>
    <p:sldLayoutId id="2147483930" r:id="rId20"/>
    <p:sldLayoutId id="2147483937" r:id="rId21"/>
    <p:sldLayoutId id="2147483931" r:id="rId22"/>
    <p:sldLayoutId id="214748393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5.png"/><Relationship Id="rId5" Type="http://schemas.openxmlformats.org/officeDocument/2006/relationships/image" Target="../media/image33.png"/><Relationship Id="rId10" Type="http://schemas.openxmlformats.org/officeDocument/2006/relationships/image" Target="../media/image45.png"/><Relationship Id="rId4" Type="http://schemas.openxmlformats.org/officeDocument/2006/relationships/image" Target="../media/image41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Relationship Id="rId9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07.xml"/><Relationship Id="rId5" Type="http://schemas.openxmlformats.org/officeDocument/2006/relationships/image" Target="../media/image31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5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5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openxmlformats.org/officeDocument/2006/relationships/image" Target="../media/image5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openxmlformats.org/officeDocument/2006/relationships/image" Target="../media/image5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5.png"/><Relationship Id="rId7" Type="http://schemas.openxmlformats.org/officeDocument/2006/relationships/image" Target="../media/image5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8.wdp"/><Relationship Id="rId7" Type="http://schemas.openxmlformats.org/officeDocument/2006/relationships/image" Target="../media/image3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5.png"/><Relationship Id="rId7" Type="http://schemas.openxmlformats.org/officeDocument/2006/relationships/image" Target="../media/image5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9.wdp"/><Relationship Id="rId7" Type="http://schemas.openxmlformats.org/officeDocument/2006/relationships/image" Target="../media/image3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5.png"/><Relationship Id="rId7" Type="http://schemas.openxmlformats.org/officeDocument/2006/relationships/image" Target="../media/image5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5.png"/><Relationship Id="rId7" Type="http://schemas.openxmlformats.org/officeDocument/2006/relationships/image" Target="../media/image5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5.png"/><Relationship Id="rId7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5.png"/><Relationship Id="rId7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5.png"/><Relationship Id="rId7" Type="http://schemas.openxmlformats.org/officeDocument/2006/relationships/image" Target="../media/image6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5.png"/><Relationship Id="rId7" Type="http://schemas.openxmlformats.org/officeDocument/2006/relationships/image" Target="../media/image6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5.png"/><Relationship Id="rId7" Type="http://schemas.openxmlformats.org/officeDocument/2006/relationships/image" Target="../media/image6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07.xml"/><Relationship Id="rId5" Type="http://schemas.openxmlformats.org/officeDocument/2006/relationships/image" Target="../media/image12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5.png"/><Relationship Id="rId7" Type="http://schemas.openxmlformats.org/officeDocument/2006/relationships/image" Target="../media/image6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5.png"/><Relationship Id="rId7" Type="http://schemas.openxmlformats.org/officeDocument/2006/relationships/image" Target="../media/image6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20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49.png"/><Relationship Id="rId9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21.gif"/><Relationship Id="rId4" Type="http://schemas.openxmlformats.org/officeDocument/2006/relationships/image" Target="../media/image33.png"/><Relationship Id="rId9" Type="http://schemas.openxmlformats.org/officeDocument/2006/relationships/image" Target="../media/image6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ECD5DD8-D929-0514-16CB-DC6D90BF45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6" b="3744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08519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22113D61-7D8E-E3C8-08FE-5DE70C98A12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r>
              <a:rPr lang="fr-FR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الثاني</a:t>
            </a:r>
            <a:endParaRPr lang="fr-M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3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الحصة4  (30د)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الأساليب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(30د)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(40د)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2  (20د)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التراكيب . (30د)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ما بعد القراءة : تقويم المقروء(30د)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 : إنتاج كتابي الحصة 5 (30د)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5 -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يومياتي في الكتابة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في رحاب عاصمة الورود– تركيب و تقويم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892323" y="3380220"/>
            <a:ext cx="1715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القراءة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– الحصة 4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 كتابة إعلان - الحصة 5 : إنتاج مشترك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 – الحصة 5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16526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3138671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فقرة بسيطة اعتمادا على أسئلة موجهة 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4029452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نص مقروء؛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E688406-B6D5-3294-EAF9-8A364E4EC6FD}"/>
              </a:ext>
            </a:extLst>
          </p:cNvPr>
          <p:cNvGrpSpPr/>
          <p:nvPr/>
        </p:nvGrpSpPr>
        <p:grpSpPr>
          <a:xfrm>
            <a:off x="1224000" y="4920233"/>
            <a:ext cx="6696000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C59D9D4-F179-EC7F-D86A-CC7F59E9A72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441C4DF-9238-0085-0874-C9D1C437C9A0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إعلان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94937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dirty="0">
                <a:cs typeface="Microsoft Uighur" panose="02000000000000000000" pitchFamily="2" charset="-78"/>
              </a:rPr>
              <a:t>يومياتي في الكتابة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9328EA-B723-6C0E-E427-93F4145C8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67CFD88-A632-7DE0-88C5-F009B7D2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EDD33BA-FDF6-6817-CCEC-9E62E526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5858C72-269F-F713-DEF3-755A10BDC1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1602DA7-D8B9-CB3F-AE3F-99550FB466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5" name="Rectangle 124">
            <a:extLst>
              <a:ext uri="{FF2B5EF4-FFF2-40B4-BE49-F238E27FC236}">
                <a16:creationId xmlns:a16="http://schemas.microsoft.com/office/drawing/2014/main" id="{0FCE3A03-AFF6-26E7-C83C-EB6D24618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1BC096F-D704-5C70-892B-2CB7A34B9F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D85E79-0A8F-E883-223F-B8ACDFA907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10">
            <a:extLst>
              <a:ext uri="{FF2B5EF4-FFF2-40B4-BE49-F238E27FC236}">
                <a16:creationId xmlns:a16="http://schemas.microsoft.com/office/drawing/2014/main" id="{48113D8F-D016-309D-77E9-1203A7D98F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1B8FB2F-722E-865C-9816-3FD7A5BAC67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3DDE4D0-A554-B08E-D044-E14F4A8F5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1441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B510FA-95AB-5E85-2947-D55CE6B2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19670A-BE20-1C2D-8466-5880C5B28DEE}"/>
              </a:ext>
            </a:extLst>
          </p:cNvPr>
          <p:cNvSpPr>
            <a:spLocks/>
          </p:cNvSpPr>
          <p:nvPr/>
        </p:nvSpPr>
        <p:spPr>
          <a:xfrm>
            <a:off x="4447748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A6FC08-57CA-044B-65A7-C32AD16E112E}"/>
              </a:ext>
            </a:extLst>
          </p:cNvPr>
          <p:cNvSpPr>
            <a:spLocks/>
          </p:cNvSpPr>
          <p:nvPr/>
        </p:nvSpPr>
        <p:spPr>
          <a:xfrm>
            <a:off x="2512967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F78EA25-21DE-FEE6-ED97-E0F24CF638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515" y="1637181"/>
            <a:ext cx="1959055" cy="195905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F6CB9A1-5DCD-493B-A331-466995AE3A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062" y="1815546"/>
            <a:ext cx="1727834" cy="172783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4A084DA-F8FF-E9E5-08E5-023DA999D8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41" y="4384815"/>
            <a:ext cx="1959055" cy="195905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D945679-0224-6413-5570-F3564539FA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388" y="4241291"/>
            <a:ext cx="1959055" cy="1959055"/>
          </a:xfrm>
          <a:prstGeom prst="rect">
            <a:avLst/>
          </a:prstGeom>
        </p:spPr>
      </p:pic>
      <p:sp>
        <p:nvSpPr>
          <p:cNvPr id="23" name="Titre 3">
            <a:extLst>
              <a:ext uri="{FF2B5EF4-FFF2-40B4-BE49-F238E27FC236}">
                <a16:creationId xmlns:a16="http://schemas.microsoft.com/office/drawing/2014/main" id="{2C79F439-4839-CF4B-036B-2DBB4F75BD4D}"/>
              </a:ext>
            </a:extLst>
          </p:cNvPr>
          <p:cNvSpPr>
            <a:spLocks noGrp="1"/>
          </p:cNvSpPr>
          <p:nvPr/>
        </p:nvSpPr>
        <p:spPr>
          <a:xfrm>
            <a:off x="713443" y="8051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السلوك الذي يعبر عنه كل مشهد 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DC36DB50-CC22-FE34-F334-EA4DCDEC3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EC33B5-33EF-53AE-F7E3-5E654236CE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3EF799-6305-9659-CCEC-9588AF4DE9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5C2DDF-1878-FECB-00E1-1D56C085D0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6C210A-22F0-C2AF-9D0E-F7E3E50C25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012A26-29F9-8F9E-B20D-B55392F24A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1B173B-9A19-634D-161E-306D9BB289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1891E7-FF9F-54AC-F950-E4F947BC76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B15038-145E-7458-2632-9BD9B1DC63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9" name="Espace réservé pour une image  4">
            <a:extLst>
              <a:ext uri="{FF2B5EF4-FFF2-40B4-BE49-F238E27FC236}">
                <a16:creationId xmlns:a16="http://schemas.microsoft.com/office/drawing/2014/main" id="{A9315436-C173-644A-76EC-732D60A426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6779A2A7-2C7E-3B81-A7B2-DF6AFE765A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647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8D6F99A-7FBE-42E6-998F-ACACD6610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نشاط يومياتي في الكتابة.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7B8762-778E-C6FC-2B14-5F5DA425D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AE30F5-089F-E38B-1CB4-9E4DFED59E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2763C3-02D4-B810-E06C-CCAEDEB18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1E2395-B2D4-6FFD-934F-470880B07D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AB1CC1B-75D4-5731-BDC1-3C9B4963E1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4FE43F-2C19-7634-191B-4752772FB3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32FFA6-A8D6-4A2F-3C4D-B2983BE904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620423-54DE-D0C0-A3D3-7DEE96F942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2" name="Espace réservé pour une image  2">
            <a:extLst>
              <a:ext uri="{FF2B5EF4-FFF2-40B4-BE49-F238E27FC236}">
                <a16:creationId xmlns:a16="http://schemas.microsoft.com/office/drawing/2014/main" id="{20B90988-A4DE-5E6B-D0AA-DE8AC43B1C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CEF69F9-0250-3729-C8E1-C83AD348AEB2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يَوْمِيّاتي في ﭐلْكِتابَةِ.</a:t>
            </a:r>
          </a:p>
        </p:txBody>
      </p:sp>
    </p:spTree>
    <p:extLst>
      <p:ext uri="{BB962C8B-B14F-4D97-AF65-F5344CB8AC3E}">
        <p14:creationId xmlns:p14="http://schemas.microsoft.com/office/powerpoint/2010/main" val="213546771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7797B-766E-6470-7FE1-F86802D64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6A60F204-8B56-45A7-4FA9-3B2DD020E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8" y="69532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أكتبوا فقرة بسيطة مستعينين بالأسئلة التالية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CC0871-0C55-F368-78D4-FB7772146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5172C3-A6BD-FE91-C27B-11DB1E3040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9267A1-B288-F3A1-F0EE-646454A00A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FC2E0F-0B93-44D3-0247-7E10600BA1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0CFE33-54FC-50A4-E90C-23E89F366A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15DBCD-8EA5-6680-1AC1-D80DB8EB79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EC81CD-5C18-8E64-3020-CD2003D846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926E3E-EFAE-7362-F09A-11A34E131A4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3F15796B-66DB-933F-EA52-95DCE8BB33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F3B958D-B440-9EE0-8458-D75474B616EC}"/>
              </a:ext>
            </a:extLst>
          </p:cNvPr>
          <p:cNvSpPr txBox="1"/>
          <p:nvPr/>
        </p:nvSpPr>
        <p:spPr>
          <a:xfrm>
            <a:off x="1838132" y="2274838"/>
            <a:ext cx="556007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ما هِوايَتُكَ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ﭐلْمُفَضَّلَةُ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مَتى بَدَأْتَ 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مارَسَتَها؟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ماذا تَعَلَّمْتَ مِنْها؟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500911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A6BAD-05E8-9C5E-7E4E-7E3EC739B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DEC6270-FB48-477B-F0BA-3ABEAACD6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8" y="69532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سامر بين الصفوف لمساعدتكم. معكم 5 دقائق للإنجاز.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2804AC-9BBF-C1D0-55E2-64BFFB5A4C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28678E-7A95-C4AC-0016-8F9D930FAB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0E4C5C-173A-922A-DDD5-1977ACA9E8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B572A55-3707-9B81-B1DF-A08AC89E75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7F9B272-AACD-3D43-9737-FF7BA8A3C3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A6B706-76DE-1934-6781-A50F9F5D49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3D8005-17A4-339A-4BD1-20440D0D836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892E20-A581-F85B-BD08-CC766035A67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2231A3B7-164F-290D-66AE-2EC715DB50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F25973-E601-81B2-5E1E-563A87A56D29}"/>
              </a:ext>
            </a:extLst>
          </p:cNvPr>
          <p:cNvSpPr txBox="1"/>
          <p:nvPr/>
        </p:nvSpPr>
        <p:spPr>
          <a:xfrm>
            <a:off x="1838132" y="2274838"/>
            <a:ext cx="556007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ما هِوايَتُكَ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ﭐلْمُفَضَّلَةُ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مَتى بَدَأْتَ 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مارَسَتَها؟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ماذا تَعَلَّمْتَ مِنْها؟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599780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5CBB0-D9CA-DF00-9221-1F0DDA471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304BB7A-1965-6965-56F7-AFE57B4F03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338DB2-267F-D61F-3F6A-1A09964C4D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E3812E-758E-1C52-F263-F1A4EC0CCC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989CC4-403E-5F1E-A881-1F69797236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D585FF6-DC14-00AF-EE48-1687B3898D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5942B6-7AAF-0CCF-1E0B-64F22EF323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210053-B8F5-BC30-A455-8B3E71B3F5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1FD176-DD9E-A2FE-25E2-380286B618F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C9100D35-2DE4-E24C-9C93-B7B98242D6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F8D9535-02CE-B81E-D69C-8A931A34C717}"/>
              </a:ext>
            </a:extLst>
          </p:cNvPr>
          <p:cNvSpPr txBox="1"/>
          <p:nvPr/>
        </p:nvSpPr>
        <p:spPr>
          <a:xfrm>
            <a:off x="-120316" y="845112"/>
            <a:ext cx="75554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الكتابة هم ...........................................................................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D3FF3C8-56DF-732F-522C-232F97B25726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ٱلْكِتابَةِ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886CCD0-5EA4-DB54-C868-151430A422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68024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/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القراءة – الحصة 4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رحاب عاصمة الورود – تركيب و تقويم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249791" y="1730626"/>
            <a:ext cx="2975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– الحصة 4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9328EA-B723-6C0E-E427-93F4145C8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نص في رحاب عاصمة الورود.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67CFD88-A632-7DE0-88C5-F009B7D2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EDD33BA-FDF6-6817-CCEC-9E62E526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5858C72-269F-F713-DEF3-755A10BDC1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1602DA7-D8B9-CB3F-AE3F-99550FB466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603824EE-146C-6868-5FB0-FC012ADCEC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FCE3A03-AFF6-26E7-C83C-EB6D24618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1BC096F-D704-5C70-892B-2CB7A34B9F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D85E79-0A8F-E883-223F-B8ACDFA907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BC216E2-F890-13C7-77A4-BA83D43712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D622DA0-64A7-0AC9-889F-5F9F5C2049DC}"/>
              </a:ext>
            </a:extLst>
          </p:cNvPr>
          <p:cNvGrpSpPr/>
          <p:nvPr/>
        </p:nvGrpSpPr>
        <p:grpSpPr>
          <a:xfrm>
            <a:off x="428036" y="2025472"/>
            <a:ext cx="8263544" cy="4316616"/>
            <a:chOff x="647745" y="2847480"/>
            <a:chExt cx="7901055" cy="409041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D87B669-A749-45BD-CC36-31BB2585F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45" y="2847480"/>
              <a:ext cx="2666743" cy="4090416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6D16184-0FCD-A5FA-8FDA-F1F78A372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8628" y="2847480"/>
              <a:ext cx="2666743" cy="4090416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101A12-1C6A-5B3B-C36E-8E1B12464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2057" y="2847480"/>
              <a:ext cx="2666743" cy="40904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509333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A17BC-355D-081F-0E0F-91A5DEA92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A9D5BBC-0EA4-B830-ADDB-EE371483FCC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02ACB12-A1D8-6BDE-5BB1-1488B72F9B3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5182289-0817-B0E5-D64B-6F3844CDF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الواجب المنزلي. سأراقب أولا إنجازاتكم.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17F2AF46-10B6-AF3B-638C-E8E000996B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594B99F-5740-D45F-AA3C-EABDA0E1C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05D9E0BA-53E5-3423-DF02-5FCC60CA21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44354BF4-6291-81A3-B4AF-1BEE3DF879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C42422A0-ED9E-5402-A31E-D245D9FB0F3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6710245-7D07-4F2F-292E-0F18EC878DA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2CE90BF-49F6-4761-5B9D-381CC47D13C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A9585AE-580B-3E34-8B60-660BD91FA5D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44F3EFE5-8464-8F67-FA00-C82F5E7912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CEC935F-014B-231F-67FA-548FB202A8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061031"/>
            <a:ext cx="7889546" cy="426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1922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72468-CF57-7E92-92E8-B5A401F07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6DB4B65-ADF2-A399-0EEB-529CEA863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عن السؤال الرابع؟ هل أنتم متفقون؟ أين ورد الجواب في النص 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2D27D44F-E714-1865-D444-1ABE9FF845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3580FF1-3C4C-BF77-69F4-4839DB4C95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39E43508-5F06-8C81-ADE9-98604B58CC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7B7A50BC-519F-1221-2902-1CFF59810E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F9D2169E-6403-F85D-B937-B6810A19B81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2FB53AF0-F90A-24C2-4C46-4276D7380C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49D70207-C0F6-4B74-2C99-CBBCAFB2A02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2D89A08-E148-05AF-78A0-0A316168D8F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414C9FF-25C2-503F-1E04-7EDF04804F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14395BD-23AF-7C87-F522-D1F236A7F9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7383" y="2741625"/>
            <a:ext cx="8047836" cy="130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3968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CA887-ECD8-C68C-BA10-540994FF7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684153C-08FE-D806-EA83-AA34FD95A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صححوا.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253CD6BB-6411-E4FF-C039-9FF2172989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FF4774B0-3F1E-C149-4193-1CCE96E45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08E1B85E-909C-A2D6-FD18-B50A2D3D2D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57A5F8A5-BB67-35F8-3DAA-6350AABF3C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B7559E92-78C2-ECB8-6A15-ED7B84C6F2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12C59B4F-3725-D643-2073-321D8D2FF5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DBB0127-2E37-FE52-5AEA-2374CF4A3F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8C7FCA6B-B18B-FFB3-4398-7ECE65BB281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3F36DD0-6A22-02F9-96CA-C10A46429F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7BAF48F-FA44-5417-D6F7-9F96497E4D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633336"/>
            <a:ext cx="8047836" cy="130395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72E6F67-C845-F2E7-09BA-8317B8E7CB44}"/>
              </a:ext>
            </a:extLst>
          </p:cNvPr>
          <p:cNvSpPr txBox="1"/>
          <p:nvPr/>
        </p:nvSpPr>
        <p:spPr>
          <a:xfrm>
            <a:off x="463791" y="3179041"/>
            <a:ext cx="8047836" cy="1516499"/>
          </a:xfrm>
          <a:prstGeom prst="roundRect">
            <a:avLst>
              <a:gd name="adj" fmla="val 8327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R="0" lvl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ﭐلْأَطْفالُ مُنْشَغِلينَ بِمُراقَبَةِ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ﭐلأَشْجارِ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ﭐلنّافِذَةِ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وَﭐللَّعِبِ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 </a:t>
            </a:r>
            <a:r>
              <a:rPr lang="ar-MA" b="1" dirty="0"/>
              <a:t>وَ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قِراءَةِ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ﭐلْكُتُبِ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91202792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FD9E4-88D2-B33C-3ABC-BE4929F55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57A01B0-E733-F478-3E60-0F3B47653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عن السؤال الخامس؟ هل أنتم متفقون؟ أين ورد الجواب في النص 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CD6B3758-CD35-B276-B24F-D71D8DDF05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0EE4558C-F919-AEB5-9A53-9F344C9B4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D9A08EB7-175A-EFA7-22E6-1972070A93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B5E90770-65F4-FA71-FC64-52988B3490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9F8D6E50-2AE8-4BF1-BD75-0378A2364F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B2BD50EC-EB97-A142-BB0E-45CE0CD227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C3D92EF-CFDA-14E9-C4E5-38E154C3FB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93E4D79-CBDA-57C9-A5B7-A9D7EB9F3B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647B22D-563F-749D-5A33-ECE714D835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6DDFF2-BC49-6257-F7D6-80E888952D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5326" y="2713880"/>
            <a:ext cx="8133348" cy="143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49674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02D1E-50A3-A413-BD1F-D13F70A50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7FD61F7-1A48-EFE6-B468-E00DF71D0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صححوا.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A6ABDC97-11A8-8219-27C0-7FAAD7B8D8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C11582C6-3D4A-EA5E-3A4A-E1C38158E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59B60FE6-5E35-7E06-EB4C-AFBFBBE7E9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C0C2125C-34F9-FE14-0FE2-3A540F78B5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1BF840CE-B80E-6473-6E95-4C15066049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45DE56D-6450-778B-20FD-5E45B1B9867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460ACF8C-5181-5B3D-B721-28630C6EC72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99E6DC8-7428-1E30-7BDA-53D5758A858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D90CFF3-20DB-471E-2C7A-8F5042CCD1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0B9797E-D96D-8C5F-BC79-C6728F5FA4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5326" y="2697041"/>
            <a:ext cx="8133348" cy="143024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99E5DA2-D45A-C471-EA37-5ABC2F5460C2}"/>
              </a:ext>
            </a:extLst>
          </p:cNvPr>
          <p:cNvSpPr txBox="1"/>
          <p:nvPr/>
        </p:nvSpPr>
        <p:spPr>
          <a:xfrm>
            <a:off x="535656" y="3258958"/>
            <a:ext cx="8103018" cy="1736646"/>
          </a:xfrm>
          <a:prstGeom prst="roundRect">
            <a:avLst>
              <a:gd name="adj" fmla="val 10372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algn="just"/>
            <a:r>
              <a:rPr lang="ar-MA" b="1" dirty="0">
                <a:solidFill>
                  <a:srgbClr val="C00000"/>
                </a:solidFill>
              </a:rPr>
              <a:t>يَـتِمُّ ٱسْتِخْراجُ أَزْكى </a:t>
            </a:r>
            <a:r>
              <a:rPr lang="ar-MA" b="1" dirty="0" err="1">
                <a:solidFill>
                  <a:srgbClr val="C00000"/>
                </a:solidFill>
              </a:rPr>
              <a:t>ٱلْعُطورِ</a:t>
            </a:r>
            <a:r>
              <a:rPr lang="ar-MA" b="1" dirty="0">
                <a:solidFill>
                  <a:srgbClr val="C00000"/>
                </a:solidFill>
              </a:rPr>
              <a:t> وَأَجْوَدِ مَوادِّ </a:t>
            </a:r>
            <a:r>
              <a:rPr lang="ar-MA" b="1" dirty="0" err="1">
                <a:solidFill>
                  <a:srgbClr val="C00000"/>
                </a:solidFill>
              </a:rPr>
              <a:t>ٱلتَّجْميلِ</a:t>
            </a:r>
            <a:r>
              <a:rPr lang="ar-MA" b="1" dirty="0">
                <a:solidFill>
                  <a:srgbClr val="C00000"/>
                </a:solidFill>
              </a:rPr>
              <a:t> مِنَ </a:t>
            </a:r>
            <a:r>
              <a:rPr lang="ar-MA" b="1" dirty="0" err="1">
                <a:solidFill>
                  <a:srgbClr val="C00000"/>
                </a:solidFill>
              </a:rPr>
              <a:t>ٱلْوُرودِ</a:t>
            </a:r>
            <a:r>
              <a:rPr lang="ar-MA" b="1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962791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376EC-631E-5268-8892-CB930E3D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7F5DC98-C3D8-1463-EBFE-3E8F711FC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عن السؤال ال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سادس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هل أنتم متفقون؟ أين ورد الجواب في النص 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FAACCFFF-0EC8-9747-A5BB-41528D6ED3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CEC86764-3F34-6E62-F655-8EF8BA02F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39792A4F-FAD6-2707-E2AF-13F17BEB2F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B2FC818C-1068-46B8-C888-C69BCEBB1C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D42CC56B-161A-E27D-B969-4F9D5EC687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976B728-B1EA-423E-75C2-D5841C501C5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24C84C0-CB69-0DEC-A7AF-641E8549B4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FE7E334-03F5-443C-BD5E-C946431A25D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02ED77B-AAA5-6010-D9B4-7A81563E4C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A79A62-B20F-0109-73B5-9BAA69F362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" y="2779380"/>
            <a:ext cx="8140425" cy="152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7280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EBE1-44E7-2DFB-E30E-741A18EB2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BDBAF79-DC33-0DE6-D7FC-8C8C76DBE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919" y="2599356"/>
            <a:ext cx="8140425" cy="152792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225CC91C-2C6E-B649-24AD-060032D88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صححوا.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D3C334B5-89F4-00BF-083B-A7479014D2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A664F1BF-17CF-E065-7FA6-6F7D70D7E4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C26CEC33-1531-6A81-F078-B79C378A3B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E3CE5A36-FCFC-DB3B-BF6C-2A59004A91C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FC08487-1E28-9D7C-174B-C29B5401A4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D936312-5893-26C2-EAB3-672E85A3FC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5315890-D503-7F20-0058-03887F706E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88491E1-77D1-D674-580D-213D99EDCB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D3A12C2-ABAC-AE5C-8F3B-5284C541BB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E8C7AA1-E394-829B-8509-D58749923220}"/>
              </a:ext>
            </a:extLst>
          </p:cNvPr>
          <p:cNvSpPr txBox="1"/>
          <p:nvPr/>
        </p:nvSpPr>
        <p:spPr>
          <a:xfrm>
            <a:off x="467919" y="3179445"/>
            <a:ext cx="8170754" cy="3223796"/>
          </a:xfrm>
          <a:prstGeom prst="roundRect">
            <a:avLst>
              <a:gd name="adj" fmla="val 10372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مِنْ مَظاهِرِ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ﭐلْاِحْتِفالِ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بِمَوْسِمِ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ﭐلْوُرودِ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:</a:t>
            </a:r>
          </a:p>
          <a:p>
            <a:pPr marL="685800" marR="0" lvl="0" indent="-6858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 عُروضٌ فَنِّيَّةٌ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وَفكْلورِيَّةٌ</a:t>
            </a:r>
            <a:r>
              <a:rPr lang="ar-MA" b="1" dirty="0">
                <a:solidFill>
                  <a:srgbClr val="C00000"/>
                </a:solidFill>
              </a:rPr>
              <a:t>؛</a:t>
            </a:r>
          </a:p>
          <a:p>
            <a:pPr marL="685800" marR="0" lvl="0" indent="-6858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مَواكِب</a:t>
            </a:r>
            <a:r>
              <a:rPr lang="ar-MA" b="1" dirty="0">
                <a:solidFill>
                  <a:srgbClr val="C00000"/>
                </a:solidFill>
              </a:rPr>
              <a:t>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تَطوفُ شَوارِعَ ﭐلْمَدينَةِ؛</a:t>
            </a:r>
          </a:p>
          <a:p>
            <a:pPr marL="685800" marR="0" lvl="0" indent="-6858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C00000"/>
                </a:solidFill>
              </a:rPr>
              <a:t>مَراسيمُ تَتْويجِ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"مَلِكَةُ جَمالِ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ﭐلْوُرودِ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".</a:t>
            </a:r>
          </a:p>
        </p:txBody>
      </p:sp>
    </p:spTree>
    <p:extLst>
      <p:ext uri="{BB962C8B-B14F-4D97-AF65-F5344CB8AC3E}">
        <p14:creationId xmlns:p14="http://schemas.microsoft.com/office/powerpoint/2010/main" val="189604208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6E5D7-D8B7-23B2-D0CA-B58F19F90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F114B2C-0D9C-159F-CB34-344B4E13C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عن السؤال ال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سابع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هل أنتم متفقون؟ أين ورد الجواب في النص 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0255F4A4-5B40-47B1-6724-FCA22AA4D0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F89D208F-6232-C46D-10D1-396B1CE585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36EA39B0-15F4-4294-0903-9018572935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1C5324D-E828-B5D3-23A3-1B14BF7E7D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CF23A65A-C41A-DF78-8915-9352480FEF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FAB3E21-177D-86C6-91B9-07BB104ECA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81A49B8-1FAB-4EA7-3042-94B2E0F30EA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0BD4480-5A9A-DF79-4A87-1F150DEE31D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B93BDBC-33A3-11D8-2FA9-A63D51AF70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8EC817-34BD-5470-3D67-5A6A30087E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880" y="2719137"/>
            <a:ext cx="8141765" cy="143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8450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46098-2707-B3E6-DA10-ABA909859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A3E68EB-EF39-CE5B-E5FC-C74102489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880" y="2719137"/>
            <a:ext cx="8141765" cy="143175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654499A8-023F-F4AF-33EB-9C42974DA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صححوا.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50477E32-94F1-5683-69DE-4187705789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10556BB-2071-4A9A-88CB-2FF604BFF1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A962679A-2204-082D-0886-7B504787DF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73FCAC40-78EF-ECC5-0580-86D7EC9FCA2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E2D91601-0A9A-D70A-1962-7F4FFE87E53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1EF276ED-A670-5280-DE21-8BA8CA0B75C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9EA7F72-F1E5-075E-4B40-BC6D41656D1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6D8EE9A-7033-0AB1-404B-C4AC214C510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843EF94-1B9F-2E8B-2411-3953D4EE01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9DFA02-F281-EADB-B2CE-16B07D20E08F}"/>
              </a:ext>
            </a:extLst>
          </p:cNvPr>
          <p:cNvSpPr txBox="1"/>
          <p:nvPr/>
        </p:nvSpPr>
        <p:spPr>
          <a:xfrm>
            <a:off x="721896" y="3284616"/>
            <a:ext cx="7875730" cy="1660743"/>
          </a:xfrm>
          <a:prstGeom prst="roundRect">
            <a:avLst>
              <a:gd name="adj" fmla="val 10372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لَا، لَمْ تَكُنِ ٱلرِّحْلَةُ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يَسيرَةً،لِأَنَّ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ٱلطَّرِيقَ كانَتْ وَعِرَةً وَطَويلَةً، وَقَدْ أَصابَ ٱلْأَطْفالَ ٱلتَّعَبُ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وَٱلْإِرْهاقُ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175413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575DF-6932-6523-13E5-B136F87C0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6190A76-0FE0-7B7B-7D35-9F9274AEB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عن السؤال الثامن؟ هل أنتم متفقون؟ أين ورد الجواب في النص 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EEE527DD-28AE-5004-E8FD-62E76D565E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0EBA16DC-F455-182F-C748-6EF0A20FF8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4DC6375A-B731-BB17-1D61-FED0971DEC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FF71265A-38EC-5EB8-53B6-EE1A8CCB2F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13609F4E-6827-B049-0B7E-C540DAC8EB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B12F599F-C6C7-E1E7-CB29-179C50C0C31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62F26BF-968D-B965-B627-7C45A5390EF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D794E31-5C68-7326-3B97-FEB20D65E34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A4F2057-5B2B-C01D-C6A2-2D65BDA365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DBC013E-BA6A-F86B-F66D-BCDEDB5AA7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762924"/>
            <a:ext cx="7879469" cy="140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6849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59BA0-B489-ED1A-9964-B6B6AC2FE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F8EE5F0-5F48-EB08-B3D4-653813916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صححوا.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D5D3443A-7E0F-44B1-F43A-2DC1B1CC4F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44E572F6-0BC6-E47A-BEAF-BC613DEC6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0AF6FFE-47FC-DEF6-4FAC-7E3655EF0D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EB6A5D98-7D85-1ABC-539F-194BC56EB1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2E447603-DE2C-C9C1-D55D-6F501AE4D3F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7A4F891E-0710-AD3D-643D-D8FF6FAB28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2FA5F61-D719-7A1D-C80A-00B04EE37F6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C4D8314E-FCFB-7AB6-17E5-5F7FC9BFBAF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1E08B34-24B6-6C36-B44E-30EA432900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F521CB8-4EA7-36E7-CA5E-466AE9DA63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762924"/>
            <a:ext cx="7879469" cy="140000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148BB5-BADB-E300-6E5C-CB88C4B88AAE}"/>
              </a:ext>
            </a:extLst>
          </p:cNvPr>
          <p:cNvSpPr txBox="1"/>
          <p:nvPr/>
        </p:nvSpPr>
        <p:spPr>
          <a:xfrm>
            <a:off x="721896" y="3332744"/>
            <a:ext cx="7875730" cy="1660743"/>
          </a:xfrm>
          <a:prstGeom prst="roundRect">
            <a:avLst>
              <a:gd name="adj" fmla="val 10372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 يَدُلُّ عَلى كَرَمِ سُكّانِ قَلْعَةِ مَكّونَةَ إِقامَتُهُمْ مَأْدُبَةً فاخِرَةً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لِٱسْتِقْبالِ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ٱلزُّوّارِ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وَٱلاِحْتِفاءِ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بِهِمْ.</a:t>
            </a:r>
          </a:p>
        </p:txBody>
      </p:sp>
    </p:spTree>
    <p:extLst>
      <p:ext uri="{BB962C8B-B14F-4D97-AF65-F5344CB8AC3E}">
        <p14:creationId xmlns:p14="http://schemas.microsoft.com/office/powerpoint/2010/main" val="287209954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1F3AE-C939-742D-F50B-9740D53F3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B49FEC6-DD06-DC45-D8BD-ED5A1B0AA24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F0C8311-7788-AF97-45F9-E1876267E5D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C5EB385-2117-F646-E570-2941CD54E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ستجيبون  على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أسئلة الاستثمار. عمل فردي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3E1C471-8134-EAB8-C55C-0268FFA018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1D7D7D3C-80A8-C664-70EE-592256BCB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8E22BF74-7418-C029-CFFB-AB7A5F2900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942CE9C-6A81-F1E8-2C0D-49B87581F1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4F8D44E4-A1DA-DAC2-C850-4E71FB6025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732A9B9-C030-CE3C-429B-E35225E33E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4CC7DB1-92FB-04C3-0CE4-2ABB4E77816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742B47A-695E-D02F-B19F-C462D49923A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05985B1-960A-61AD-8FFB-6817CAB594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D6AD02-C733-E119-FB8C-601721255B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6397" y="1476003"/>
            <a:ext cx="6681756" cy="509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0487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819BC-658A-6699-F3A0-767B97AEE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9E268B2-1F6A-2867-7B33-BE3F4DE7D02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6D97692-D1FF-9169-EC0D-6519AC44DFD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8E5D14D-B479-322A-DC59-D7A23DB2E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معكم 10 دقائق</a:t>
            </a:r>
            <a:endParaRPr lang="fr-FR" sz="2400" b="1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D5BA0FF3-03CD-9251-85C0-8EE3E53D28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ED0DD598-6C9C-5BF9-E83F-10EE7D524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CFEDE38C-A0D3-D3E8-6602-D46C458CAF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B363F5E-E19B-9C4F-3A44-7691C0EEAB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92C5738A-DC0B-0C00-3028-16FD61906C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B134656-9D04-1554-B7B8-E33427EA3F0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F94E6CE2-0497-5A5C-132B-451D89DF172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CEE8D24-5421-E553-115E-204FD071B9B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6C0DB46-E9EE-9792-E1E7-055516BF8B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767E67C-32DE-35C2-9738-8BE544F28E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6397" y="1476003"/>
            <a:ext cx="6681756" cy="509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38717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2212F-963B-CF70-4166-29DD2DCDD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3184056-06DD-ECC3-E147-F8E1099CBB1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1356008-7352-066B-A188-19CF5575368B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742E603-1759-6CCA-13E2-16AA73AA9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1 . أين ورد الجواب في النص (تصحيح تفاعلي)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538A6687-8829-31AF-97A4-5FA7EE134B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72893DCC-3A97-6C22-B192-33ADFDAE6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C51E9A3F-29EB-417A-6693-763F264608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5A4DE65B-7612-69EA-C2CD-C31807E37D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008C2A5D-49AA-2A25-30B1-2BEFAF7351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1BD0DAE0-84D7-D3E2-2FEA-BF7F5800B4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B2A5637-EBB2-71ED-CE32-4922D6367A5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A9A9240-4609-8FAF-D36B-041BE965119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3D079CA6-C27D-F789-649F-A8F00C1A34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91CDCE-5A70-3D3F-D5BC-4E8F1004C9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6680" y="2590887"/>
            <a:ext cx="8330640" cy="302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77870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30F41-560B-3001-F526-FDC0248E8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D1E5B6D-2634-220D-270E-61F2C922C4A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37A5FEF-D4B5-5C9B-971D-E911F7AA95B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47681C-64D0-942E-903E-1E2668CC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6DB57F5-B29A-54D7-E455-8617561606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BC7039B-F868-59C9-E4AD-301BF4F4B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386EF6F6-B797-7F76-DE01-02974D9B6C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A5F062F-C598-147A-2001-64A16F8841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C3B10E3B-4D68-56BA-AFAA-E74C177A6C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4144001-6B78-8F5D-EDFC-5C1EA3AAACF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0855F5B-6F78-1F24-6A5C-EDB0E47627B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214536D-B949-33F4-3C92-B49C91600F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59DF611-7181-D196-0FDA-D9236D8F53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FFF6FA-E7C8-9413-DBFF-624E0AACEF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6680" y="2590887"/>
            <a:ext cx="8330640" cy="302333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5F89AB-F796-8A72-CDF9-7A3294E09ACC}"/>
              </a:ext>
            </a:extLst>
          </p:cNvPr>
          <p:cNvSpPr txBox="1"/>
          <p:nvPr/>
        </p:nvSpPr>
        <p:spPr>
          <a:xfrm>
            <a:off x="1825792" y="3136613"/>
            <a:ext cx="42243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ويلَةٌ – مُتَعَرِّجَةٌ وَجَبَلِيَّةٌ ...</a:t>
            </a:r>
            <a:endParaRPr lang="fr-MA" sz="36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5E2FEEB-3856-4789-01F8-8A211C0BA61A}"/>
              </a:ext>
            </a:extLst>
          </p:cNvPr>
          <p:cNvSpPr txBox="1"/>
          <p:nvPr/>
        </p:nvSpPr>
        <p:spPr>
          <a:xfrm>
            <a:off x="1906052" y="3782944"/>
            <a:ext cx="42243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كِرامٌ – يُرَحِّبونَ بِالزُّوّارِ   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DB1202-2C80-A4ED-3FDF-C283A396FFDA}"/>
              </a:ext>
            </a:extLst>
          </p:cNvPr>
          <p:cNvSpPr txBox="1"/>
          <p:nvPr/>
        </p:nvSpPr>
        <p:spPr>
          <a:xfrm>
            <a:off x="-43280" y="4359500"/>
            <a:ext cx="65110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مَدينَةُ </a:t>
            </a:r>
            <a:r>
              <a:rPr lang="ar-MA" sz="3600" b="1" kern="1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ٱلْوُرودِ</a:t>
            </a:r>
            <a:r>
              <a:rPr lang="ar-MA" sz="36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مُزَيَّنَةٌ  - مَليئَةٌ </a:t>
            </a:r>
            <a:r>
              <a:rPr lang="ar-MA" sz="3600" b="1" kern="1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بِٱلْخِيامِ</a:t>
            </a:r>
            <a:r>
              <a:rPr lang="ar-MA" sz="36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وَٱلْمُنْتَجاتِ</a:t>
            </a:r>
            <a:r>
              <a:rPr lang="ar-MA" sz="36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ٱلتَّقْليدِيَّةِ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766DB3C-7EF4-626C-42D4-61ED83DB4A0D}"/>
              </a:ext>
            </a:extLst>
          </p:cNvPr>
          <p:cNvSpPr txBox="1"/>
          <p:nvPr/>
        </p:nvSpPr>
        <p:spPr>
          <a:xfrm>
            <a:off x="-43281" y="4986861"/>
            <a:ext cx="65110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مُتَحَمِّسٌ </a:t>
            </a:r>
            <a:r>
              <a:rPr lang="ar-MA" sz="3600" b="1" kern="1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لِٱكْتِشافِ</a:t>
            </a:r>
            <a:r>
              <a:rPr lang="ar-MA" sz="36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ٱلْمَدينَةِ -  مُنْدَهِشٌ وَمُعْجَبٌ بِجَمالِ ٱلْمَدينَةِ -  فَرٍحٌ </a:t>
            </a:r>
            <a:r>
              <a:rPr lang="ar-MA" sz="3600" b="1" kern="1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بِٱقْتِناءِ</a:t>
            </a:r>
            <a:r>
              <a:rPr lang="ar-MA" sz="36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ٱلهَدايا</a:t>
            </a:r>
            <a:r>
              <a:rPr lang="ar-MA" sz="36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لِلْأَهْلِ.</a:t>
            </a:r>
          </a:p>
        </p:txBody>
      </p:sp>
    </p:spTree>
    <p:extLst>
      <p:ext uri="{BB962C8B-B14F-4D97-AF65-F5344CB8AC3E}">
        <p14:creationId xmlns:p14="http://schemas.microsoft.com/office/powerpoint/2010/main" val="387571375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571A4-1A40-F060-7D0C-489FF98F0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80F615B-4579-BE44-2CED-F56E849FC48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6D222B1-6526-431C-FD71-D93161DA4DFB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0AA0C81-B68B-A560-4C23-7D0871C91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باقي الأسئلة 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(تصحيح تفاعلي)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8AC64783-145F-6A11-36F9-5F03C28FC5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37454B40-231A-0AD2-15A3-E66038E4A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6FAFE233-64C2-300A-36AC-9FF370F759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6A65A02A-12CE-810B-C363-6DF4210E4A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0A883A4F-8364-45A2-8119-2D0BBAA472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C2CA5E0-1702-71CC-5560-D4C5977CD2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40C1C87-312E-0744-D6F7-338BBC9C152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F5BA57C-3A0F-BF6F-250B-7D2642A517C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71319FB-A8D4-665D-41CF-E809453217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9E8052-FD9B-7704-F387-334401546D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4442" y="2935131"/>
            <a:ext cx="8055115" cy="333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65226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304" y="67440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-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الإنتاج الكتابي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 كتابة إعلان.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2187146" y="1775538"/>
            <a:ext cx="5088718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pPr lvl="0"/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ورشة الكتابة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-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 </a:t>
            </a:r>
            <a:r>
              <a:rPr lang="ar-MA" sz="3600" dirty="0">
                <a:latin typeface="Microsoft Uighur" panose="02000000000000000000" pitchFamily="2" charset="-78"/>
              </a:rPr>
              <a:t>الإنتاج الكتابي – الحصة 5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2171" y="818406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9D96C-8CC7-CECE-8D0F-80C9ADF26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8DDBCE5-AF86-CC68-22F2-468E4A8D74C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CEA94A2-0037-9325-7A50-537540D43A0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7E7BB9A-6466-E9AB-DBD2-77A857E3A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 الإعلان؟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EC5EF15-AA7F-1A78-E4C8-641EE303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3C8171F-0CB3-75A8-2A86-A1189282A9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2B9F256-E86B-9CAF-74CF-327685A8C2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18C5B36D-B11B-C6E1-D2DF-11D6D89350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FC407D3-3405-F60F-7E0C-F1268F3ED4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49D9D42-0912-6BF0-A78D-FA2783CD4BC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0A209A5-69A7-9483-B3D3-2E8B79B3C9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F7BB857E-A4AE-66E1-A78C-1E329688219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53BEFE6-39D8-3C3B-9253-4318B43B05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ECE6604-C797-2A1D-A8AC-04AEFC1D29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1105" y="1476034"/>
            <a:ext cx="3141789" cy="512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97817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D7DC0-345C-3982-B1B8-6B453DE00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FA3CE80-165D-0102-0435-DA287F1EA58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A1E0CB8-CE7E-213D-7892-56F41950A89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F35F31D-0DA1-60BF-3295-4AE59DA22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سأوزع عليكم إنتاجاتكم.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D1A98334-3FD5-D610-8114-F78BC3B151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B39B14B-68F1-755F-5789-3649CB5238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FF0BBE6B-D03B-CE38-FAF7-2CAC83913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FB08F9DB-5667-9403-D6D1-1D7F976FE1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63F088B2-8AF6-70A9-5094-AF78A8DCA0F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238C7824-C705-3DB8-2F7D-D877D50DA3A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CEAC911-8C87-F219-2E92-74B9E1DFC7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0E9F3CA-BA19-98EC-0D4B-2D137E5DC10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5FAEC11-F7EB-6C49-D486-69FF4FA9E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591D078-1416-0980-DE2C-F69ABFCC5C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12" y="1538414"/>
            <a:ext cx="3468100" cy="531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02718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3CF2D-78F1-05BB-0D93-D243CE335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EC06647-8C2E-8DD6-8C61-AF0EC154A46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67D37D5-1113-8B2E-23C8-426088256D7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E0F7BB0-CC8D-0E57-B525-C4CC46C38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إنتاجاتكم. عمل ثنائي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D23156D5-FAC1-7040-D97D-1A8441C7EC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EFC783B5-3103-3FCB-A5A2-265DC57792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55F1B418-1BC7-8819-AB78-F58FD8BA15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EF19DCDC-9262-C726-B309-E221F7CD4D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11B76E82-1985-D705-B509-6175FD15D0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7D7BF786-4A6A-F952-66F4-24C33B8B3A3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D2D2DF1-1A8A-43C6-6F2F-1BC0A00F90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C6C366A-35E8-D441-B0EF-5A3684FC804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2FCCF2AD-086E-12CF-7630-F7A4B0A091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270506E-CA2E-C8DA-FFE1-C43A234DD5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12" y="1538414"/>
            <a:ext cx="3468100" cy="531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45026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653DC-27D4-30DA-ACAA-9E8A7811C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E3B10F9-F015-41DD-50C3-6A2A7BCD7F8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1B36DA5-7B1C-D088-BCCC-0D9A18F073A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55D607A-1E6D-39CE-9E2F-CF6F8C267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إنتاجاتكم. عمل ثنائي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C0F56789-9F0A-BFA8-13A6-E01CBBD732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D4C424D8-11F3-0CC3-30A9-D87D0F2259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1816388C-6031-5DF6-031F-C8CDAB5096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78CCD17A-8CCD-2395-4D5E-F3C49BADFB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14408C68-C838-AFDB-EBCA-118BA67417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FF6D6D0-5FDB-E630-79A8-DC06DB4A218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FB031E22-D997-CCAE-6437-356692D9217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30FFBD4D-86C6-D5B5-B127-223466CFCBD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FAC97C7-0E82-F7BE-0C74-AD5442E5DF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356CFD-A887-2B35-EF27-3A252D0F44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12" y="1538414"/>
            <a:ext cx="3468100" cy="531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08994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E2B22-97BE-3929-BB21-50FCD7106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0BA0906-4832-D5CB-B360-441A0DE6187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E25DBDA-C0BD-74CB-CC15-EFF147FB48D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29F6C51-8EBB-8462-2DC1-FBB654ACA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سنقوم بكتابة إعلان حول نشاط مدرسي . ( نشاط تفاعلي على السبورة)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02BFFFE0-4EBF-1072-D997-BD31C96D2B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00426A6F-2787-DAEF-5FE4-14367320F9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7AE8356-B1D1-D4B9-F9EF-E8AFC5661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594E47C2-0FBF-3D1F-DC36-F382CA1C0E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C94AF43-D0F2-2531-BB88-A12AC1D14D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A50EF29C-6F3E-5B5C-6012-FBEB1FD1C1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3D6E2E9A-97D1-2F6F-B825-8BF53CAA2E7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CFE5AA0A-EC21-36D4-3294-3CE6871E358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2D5F0F11-1C2B-94A6-C09D-2FF6E9C7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F5D915-DE90-76C2-4CCE-54F1FFAA2B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12" y="1538414"/>
            <a:ext cx="3468100" cy="531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27490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36411-D1A7-099D-1287-63DFF0BAB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2B44472-E439-CEAC-7FAB-BA80C60343E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9EB79FC-7299-A97D-83F5-C5DD42345F9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25BB59D-9806-490B-B09B-446C7A048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دونوا الإعلان على الصفحة 35 من كراساتكم كي تعودوا إليه أثناء المراجعة.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17B7015-A8DD-02FF-D7D8-F0BBDCC0B6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A169B8EF-DDAB-ED49-39DE-998BE450F5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CE3322B-703D-95F8-3EF1-BC171C2AE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8834FB6D-05E7-0A0F-CBD3-8088AAC2DD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B4164217-8D71-949E-23EC-52C20D30A7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7C6F3FB-64B5-02F9-7DB9-F1D520357D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945E811-FE69-8DDE-42BF-107D3506497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DCF423C-E381-B47C-B45E-A45357D785E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95F7E7B-90B9-EA2C-91D1-1935A6607F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84394D-9CFC-CF51-F278-D2A374B015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466" y="1435882"/>
            <a:ext cx="3534945" cy="542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616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B1EDEA"/>
                </a:solidFill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FFBB3A4-E47E-0A1F-4EDF-48C3A0DDFB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F211772-8209-8B71-363D-F38CE163DB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AF5F6-D8E7-C229-1FF4-EF10C6A040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56000"/>
            <a:ext cx="783900" cy="7839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ورشة ال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01- الإنتاج الكتاب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16852</TotalTime>
  <Words>1040</Words>
  <Application>Microsoft Office PowerPoint</Application>
  <PresentationFormat>Affichage à l'écran (4:3)</PresentationFormat>
  <Paragraphs>244</Paragraphs>
  <Slides>42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42</vt:i4>
      </vt:variant>
    </vt:vector>
  </HeadingPairs>
  <TitlesOfParts>
    <vt:vector size="64" baseType="lpstr">
      <vt:lpstr>Calibri</vt:lpstr>
      <vt:lpstr>Dosis</vt:lpstr>
      <vt:lpstr>Wingdings</vt:lpstr>
      <vt:lpstr>Dosis ExtraBold</vt:lpstr>
      <vt:lpstr>Calibri Light</vt:lpstr>
      <vt:lpstr>Dosis Medium</vt:lpstr>
      <vt:lpstr>Dosis SemiBold</vt:lpstr>
      <vt:lpstr>Microsoft Uighur</vt:lpstr>
      <vt:lpstr>Modern Love</vt:lpstr>
      <vt:lpstr>Arial</vt:lpstr>
      <vt:lpstr>1_Thème Office</vt:lpstr>
      <vt:lpstr>01- نشاط اعتيادي</vt:lpstr>
      <vt:lpstr>2_01- ورشة القراءة</vt:lpstr>
      <vt:lpstr>4_01- الإنتاج الكتابي</vt:lpstr>
      <vt:lpstr>2_Thème Office</vt:lpstr>
      <vt:lpstr>3_Thème Office</vt:lpstr>
      <vt:lpstr>1_Env-Enseignant</vt:lpstr>
      <vt:lpstr>3_Env-Enseignant</vt:lpstr>
      <vt:lpstr>1_الصـــرف والتحويل</vt:lpstr>
      <vt:lpstr>1_05- اختتام الحصة</vt:lpstr>
      <vt:lpstr>2_05- اختتام الحصة</vt:lpstr>
      <vt:lpstr>2_01- نشاط اعتيادي</vt:lpstr>
      <vt:lpstr>Présentation PowerPoint</vt:lpstr>
      <vt:lpstr>Présentation PowerPoint</vt:lpstr>
      <vt:lpstr>تنظيم حصص الأسبوع الثاني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Présentation PowerPoint</vt:lpstr>
      <vt:lpstr>ضعوا اللوحة على الطاولة ، الكراسة والدفتر والمقلمة في القمطر</vt:lpstr>
      <vt:lpstr>نواصل  نشاط يومياتي في الكتابة. </vt:lpstr>
      <vt:lpstr>أكتبوا فقرة بسيطة مستعينين بالأسئلة التالية </vt:lpstr>
      <vt:lpstr>سامر بين الصفوف لمساعدتكم. معكم 5 دقائق للإنجاز.</vt:lpstr>
      <vt:lpstr>Présentation PowerPoint</vt:lpstr>
      <vt:lpstr>ورشة القراءة – الحصة 4 </vt:lpstr>
      <vt:lpstr>نواصل قراءة نص في رحاب عاصمة الورود.</vt:lpstr>
      <vt:lpstr>نصحح الواجب المنزلي. سأراقب أولا إنجازاتكم.</vt:lpstr>
      <vt:lpstr>من يجيب عن السؤال الرابع؟ هل أنتم متفقون؟ أين ورد الجواب في النص ؟</vt:lpstr>
      <vt:lpstr>من يقرأ؟ صححوا.</vt:lpstr>
      <vt:lpstr>من يجيب عن السؤال الخامس؟ هل أنتم متفقون؟ أين ورد الجواب في النص ؟</vt:lpstr>
      <vt:lpstr>من يقرأ؟ صححوا.</vt:lpstr>
      <vt:lpstr>من يجيب عن السؤال السادس؟ هل أنتم متفقون؟ أين ورد الجواب في النص ؟</vt:lpstr>
      <vt:lpstr>من يقرأ؟ صححوا.</vt:lpstr>
      <vt:lpstr>من يجيب عن السؤال السابع؟ هل أنتم متفقون؟ أين ورد الجواب في النص ؟</vt:lpstr>
      <vt:lpstr>من يقرأ؟ صححوا.</vt:lpstr>
      <vt:lpstr>من يجيب عن السؤال الثامن؟ هل أنتم متفقون؟ أين ورد الجواب في النص ؟</vt:lpstr>
      <vt:lpstr>من يقرأ؟ صححوا.</vt:lpstr>
      <vt:lpstr>الآن ستجيبون  على أسئلة الاستثمار. عمل فردي</vt:lpstr>
      <vt:lpstr>سأمر بين الصفوف لمساعدتكم. معكم 10 دقائق</vt:lpstr>
      <vt:lpstr>من يجيب عن السؤال 1 . أين ورد الجواب في النص (تصحيح تفاعلي)</vt:lpstr>
      <vt:lpstr>صححوا.</vt:lpstr>
      <vt:lpstr>نصحح باقي الأسئلة .(تصحيح تفاعلي)</vt:lpstr>
      <vt:lpstr>ورشة الكتابة - الإنتاج الكتابي </vt:lpstr>
      <vt:lpstr>من يذكرنا بعناصر  الإعلان؟</vt:lpstr>
      <vt:lpstr>سأوزع عليكم إنتاجاتكم.</vt:lpstr>
      <vt:lpstr>صححوا إنتاجاتكم. عمل ثنائي </vt:lpstr>
      <vt:lpstr>صححوا إنتاجاتكم. عمل ثنائي </vt:lpstr>
      <vt:lpstr>الان سنقوم بكتابة إعلان حول نشاط مدرسي . ( نشاط تفاعلي على السبورة) </vt:lpstr>
      <vt:lpstr>دونوا الإعلان على الصفحة 35 من كراساتكم كي تعودوا إليه أثناء المراجعة.</vt:lpstr>
      <vt:lpstr>Présentation PowerPoint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158</cp:revision>
  <dcterms:created xsi:type="dcterms:W3CDTF">2023-09-20T21:35:22Z</dcterms:created>
  <dcterms:modified xsi:type="dcterms:W3CDTF">2026-02-07T07:42:58Z</dcterms:modified>
</cp:coreProperties>
</file>