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8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9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0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2" r:id="rId6"/>
    <p:sldMasterId id="2147483815" r:id="rId7"/>
    <p:sldMasterId id="2147483830" r:id="rId8"/>
    <p:sldMasterId id="2147483854" r:id="rId9"/>
    <p:sldMasterId id="2147483878" r:id="rId10"/>
    <p:sldMasterId id="2147483893" r:id="rId11"/>
    <p:sldMasterId id="2147483918" r:id="rId12"/>
  </p:sldMasterIdLst>
  <p:notesMasterIdLst>
    <p:notesMasterId r:id="rId72"/>
  </p:notesMasterIdLst>
  <p:sldIdLst>
    <p:sldId id="2147482744" r:id="rId13"/>
    <p:sldId id="2147482604" r:id="rId14"/>
    <p:sldId id="2147482469" r:id="rId15"/>
    <p:sldId id="2147482697" r:id="rId16"/>
    <p:sldId id="2147482618" r:id="rId17"/>
    <p:sldId id="2147482716" r:id="rId18"/>
    <p:sldId id="2147482470" r:id="rId19"/>
    <p:sldId id="2147482728" r:id="rId20"/>
    <p:sldId id="2147482477" r:id="rId21"/>
    <p:sldId id="2147482480" r:id="rId22"/>
    <p:sldId id="2147482483" r:id="rId23"/>
    <p:sldId id="2147482745" r:id="rId24"/>
    <p:sldId id="2147482481" r:id="rId25"/>
    <p:sldId id="2147482746" r:id="rId26"/>
    <p:sldId id="2147482708" r:id="rId27"/>
    <p:sldId id="2147482485" r:id="rId28"/>
    <p:sldId id="2134807148" r:id="rId29"/>
    <p:sldId id="2147482503" r:id="rId30"/>
    <p:sldId id="2147482747" r:id="rId31"/>
    <p:sldId id="2147482748" r:id="rId32"/>
    <p:sldId id="2147482749" r:id="rId33"/>
    <p:sldId id="2147482750" r:id="rId34"/>
    <p:sldId id="2147482751" r:id="rId35"/>
    <p:sldId id="2134807164" r:id="rId36"/>
    <p:sldId id="2134807155" r:id="rId37"/>
    <p:sldId id="2134807156" r:id="rId38"/>
    <p:sldId id="2147482753" r:id="rId39"/>
    <p:sldId id="2147482754" r:id="rId40"/>
    <p:sldId id="2147482755" r:id="rId41"/>
    <p:sldId id="2147482712" r:id="rId42"/>
    <p:sldId id="2147482487" r:id="rId43"/>
    <p:sldId id="2147482486" r:id="rId44"/>
    <p:sldId id="2147482756" r:id="rId45"/>
    <p:sldId id="2147482757" r:id="rId46"/>
    <p:sldId id="2147482488" r:id="rId47"/>
    <p:sldId id="2147482758" r:id="rId48"/>
    <p:sldId id="2147482490" r:id="rId49"/>
    <p:sldId id="2147482743" r:id="rId50"/>
    <p:sldId id="2147482733" r:id="rId51"/>
    <p:sldId id="2147482734" r:id="rId52"/>
    <p:sldId id="2147482759" r:id="rId53"/>
    <p:sldId id="2147482760" r:id="rId54"/>
    <p:sldId id="2147482761" r:id="rId55"/>
    <p:sldId id="2147482762" r:id="rId56"/>
    <p:sldId id="2147482491" r:id="rId57"/>
    <p:sldId id="2147482492" r:id="rId58"/>
    <p:sldId id="2147482493" r:id="rId59"/>
    <p:sldId id="2147482494" r:id="rId60"/>
    <p:sldId id="2134807111" r:id="rId61"/>
    <p:sldId id="2147482496" r:id="rId62"/>
    <p:sldId id="2147482497" r:id="rId63"/>
    <p:sldId id="2147482763" r:id="rId64"/>
    <p:sldId id="2147482715" r:id="rId65"/>
    <p:sldId id="2147482499" r:id="rId66"/>
    <p:sldId id="2147482501" r:id="rId67"/>
    <p:sldId id="2147482764" r:id="rId68"/>
    <p:sldId id="2147482729" r:id="rId69"/>
    <p:sldId id="2147482502" r:id="rId70"/>
    <p:sldId id="2147482634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F3EEE8"/>
    <a:srgbClr val="0097B2"/>
    <a:srgbClr val="70B1B6"/>
    <a:srgbClr val="7FB9BE"/>
    <a:srgbClr val="1E3F48"/>
    <a:srgbClr val="106585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2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9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7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11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6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88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8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89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650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957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48588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0966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22161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36845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65000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2529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80915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29376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45312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0467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13863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04879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5578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51771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8915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05977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4172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335722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30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606103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668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90734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11312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802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9242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05763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8418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024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77746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99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72400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0744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26299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9535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738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98727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73518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3594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5650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7525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46529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01919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440591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33287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8806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4359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477419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4530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00695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30062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9774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78529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24645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842584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45404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17198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49029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6933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42078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72622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93131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9736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0152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23860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69587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602588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6306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920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7889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57703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344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55747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5267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733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50319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41841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74680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4023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4444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70428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00547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67587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1542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6721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6099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30230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27563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34953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1257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27909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74346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6012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227964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578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67639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1196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08307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8535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93774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93576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5340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111468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59381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40622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6620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9338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83743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7223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2703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588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14615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9885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616867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327946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86185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54091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87518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3126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438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482128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43312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02987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8961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5177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297362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24496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152143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364454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9944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93138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96959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6620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0045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640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54723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7659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3512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69372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5769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449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72616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78615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53379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17424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175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904348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61060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646145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4229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91186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032408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9625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405186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03674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56671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417232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70534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2180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769739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60001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7393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41073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033705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433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336786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3189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6129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97333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500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21968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685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547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8053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561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88794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953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5971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765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619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70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060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780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48520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36731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6323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21532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0677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946888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51372534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82525504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426550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4202003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80628385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7776068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9266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62184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47664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61371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006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3584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20453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8449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66488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2643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2918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72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57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512031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51320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95281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16230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72750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41407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4734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944856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125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4163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55553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4141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5441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9368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8264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857328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749087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154200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622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371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19752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5573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4.jpg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0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26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42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1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8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822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3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  <p:sldLayoutId id="21474838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884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6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956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9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0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6.png"/><Relationship Id="rId12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11" Type="http://schemas.openxmlformats.org/officeDocument/2006/relationships/image" Target="../media/image50.png"/><Relationship Id="rId5" Type="http://schemas.openxmlformats.org/officeDocument/2006/relationships/image" Target="../media/image48.svg"/><Relationship Id="rId10" Type="http://schemas.openxmlformats.org/officeDocument/2006/relationships/image" Target="../media/image49.png"/><Relationship Id="rId4" Type="http://schemas.openxmlformats.org/officeDocument/2006/relationships/image" Target="../media/image4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6.png"/><Relationship Id="rId7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9.xml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6.png"/><Relationship Id="rId7" Type="http://schemas.openxmlformats.org/officeDocument/2006/relationships/image" Target="../media/image6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3.wdp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4.wdp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68.png"/><Relationship Id="rId9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1.gif"/><Relationship Id="rId4" Type="http://schemas.openxmlformats.org/officeDocument/2006/relationships/image" Target="../media/image33.png"/><Relationship Id="rId9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5D76EE-958D-CD0E-27A2-28889949A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4" b="360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72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051DE87-144B-25D4-A7A0-6B2B258E5B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الثاني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 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</a:t>
            </a:r>
            <a:endParaRPr lang="ar-MA"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  <a:r>
              <a:rPr lang="fr-FR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2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1نشاط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التراكيب .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AE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lang="a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في رحاب عاصمة الورود</a:t>
            </a:r>
            <a:r>
              <a:rPr lang="fr-FR" dirty="0"/>
              <a:t>-</a:t>
            </a:r>
            <a:r>
              <a:rPr lang="ar-MA" dirty="0"/>
              <a:t> - استثمار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0731" y="3380220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</a:t>
            </a:r>
            <a:r>
              <a:rPr lang="fr-MA"/>
              <a:t>- 02</a:t>
            </a:r>
            <a:r>
              <a:rPr lang="ar-MA" dirty="0"/>
              <a:t>ورشة القراءة – </a:t>
            </a:r>
            <a:r>
              <a:rPr lang="ar-MA"/>
              <a:t>الحصة 3</a:t>
            </a:r>
            <a:r>
              <a:rPr lang="ar-MA" dirty="0"/>
              <a:t> </a:t>
            </a:r>
          </a:p>
          <a:p>
            <a:endParaRPr lang="a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الحال مفردة.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855907" y="4668066"/>
            <a:ext cx="1702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ورشة الكتابة – التراكيب</a:t>
            </a:r>
          </a:p>
          <a:p>
            <a:endParaRPr lang="ar-MA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 فقرة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بسيطة اعتمادا على أسئلة موجهة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استثمار استراتيجيات الفهم القرائي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الحال مفردة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وتوظيفها.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514F8AB-BD80-3244-AB6D-B6FFB2D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5B599338-6AA2-7D03-05D4-910DE6C6B7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59600" y="747713"/>
            <a:ext cx="793399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05A037-F205-A1E0-129A-553AFC28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0695D-232E-CE9A-9A16-36DB5BE30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8076B4-C53F-D4B3-680F-DC86D63F87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217498-CEC3-E3CC-8245-C5D2A7C00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DD245-6FF8-FFEC-1742-784D44F96E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111D1-E732-5233-E20D-F3100A3277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5855E8-A135-9692-2177-586EECE815F7}"/>
              </a:ext>
            </a:extLst>
          </p:cNvPr>
          <p:cNvSpPr>
            <a:spLocks/>
          </p:cNvSpPr>
          <p:nvPr/>
        </p:nvSpPr>
        <p:spPr>
          <a:xfrm>
            <a:off x="862804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82AC7-D525-19C4-62FC-67EC44C2E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9" name="Espace réservé pour une image  10">
            <a:extLst>
              <a:ext uri="{FF2B5EF4-FFF2-40B4-BE49-F238E27FC236}">
                <a16:creationId xmlns:a16="http://schemas.microsoft.com/office/drawing/2014/main" id="{3EC99CEC-E4AE-5A28-5ED9-3167875F32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2" y="2188580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145972230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667EF2-F06F-ABCC-7D6F-19961FF8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3B439-8A8F-3ADE-918A-5827308EAEB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32F1A851-0699-9B33-537C-308F882A5D8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19BD340D-6C96-2F0A-F208-FAA9A7FECDE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7FA6A52C-9DD3-EC2B-490A-DC13818227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D9C6F-4011-629A-B399-E0C8DECA9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029033-EF80-AD36-E7C3-106A5FF1FC1A}"/>
              </a:ext>
            </a:extLst>
          </p:cNvPr>
          <p:cNvSpPr>
            <a:spLocks/>
          </p:cNvSpPr>
          <p:nvPr/>
        </p:nvSpPr>
        <p:spPr>
          <a:xfrm>
            <a:off x="4376348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F11A2-6A86-C606-81DB-4854A7A564DD}"/>
              </a:ext>
            </a:extLst>
          </p:cNvPr>
          <p:cNvSpPr>
            <a:spLocks/>
          </p:cNvSpPr>
          <p:nvPr/>
        </p:nvSpPr>
        <p:spPr>
          <a:xfrm>
            <a:off x="2441567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DA79E99-7A32-B635-6931-618BD65F8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15" y="1637181"/>
            <a:ext cx="1959055" cy="19590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093A67-DAA3-AD36-7A95-3FE90A7348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62" y="1815546"/>
            <a:ext cx="1727834" cy="172783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E77791B-3176-DD04-BDFA-67608EE4D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1" y="4384815"/>
            <a:ext cx="1959055" cy="19590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BCF245-A7BA-6BA9-7BC3-48ADF71123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88" y="4241291"/>
            <a:ext cx="1959055" cy="1959055"/>
          </a:xfrm>
          <a:prstGeom prst="rect">
            <a:avLst/>
          </a:prstGeom>
        </p:spPr>
      </p:pic>
      <p:sp>
        <p:nvSpPr>
          <p:cNvPr id="23" name="Titre 3">
            <a:extLst>
              <a:ext uri="{FF2B5EF4-FFF2-40B4-BE49-F238E27FC236}">
                <a16:creationId xmlns:a16="http://schemas.microsoft.com/office/drawing/2014/main" id="{F9035BC7-4391-2039-75E4-1A7B97389343}"/>
              </a:ext>
            </a:extLst>
          </p:cNvPr>
          <p:cNvSpPr>
            <a:spLocks noGrp="1"/>
          </p:cNvSpPr>
          <p:nvPr/>
        </p:nvSpPr>
        <p:spPr>
          <a:xfrm>
            <a:off x="713443" y="8051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السلوك الذي يعبر عنه كل مشهد 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45BABD-C9D6-8F99-DCEB-0B57BAF9F2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B6161-995F-C049-6CA2-E60C18005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EBA5-A1CA-FF54-6F2F-50C62305D9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38E5-B04B-0E6D-F841-0325F93272A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ECD0BF-6095-DE98-6B19-D9887C6E5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27576-9B77-20A2-198C-600BC8B17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36B61-B3FA-EC9D-9FD7-3F25596A938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77FD83-C54B-E01D-51F2-FD409EBA49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9" name="Espace réservé pour une image  4">
            <a:extLst>
              <a:ext uri="{FF2B5EF4-FFF2-40B4-BE49-F238E27FC236}">
                <a16:creationId xmlns:a16="http://schemas.microsoft.com/office/drawing/2014/main" id="{E4C2DF38-83A7-7ADA-6003-B528FDB65E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51DB5B6B-E8CD-3134-5718-BD30EB4F7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129" y="2150680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73FDB4-5ADF-C81D-259B-B591F7194C4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077" y="617631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خلال هذه الحصة  في نشاط يومياتي في الكتابة.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82611B-1785-F9D2-E23C-B34C75EE2860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AAEF-D2EC-6D42-8D5B-134CEC9C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كتابة فقرة بسيطة من خلال أسئلة موجهة . تابعوا معي . سأقرأ الأسئلة. من يقرأ؟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0A4D2C9-DE76-6D87-2744-3021A4F5C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6E31AD-4462-C868-F895-E393B94A42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BA3F3-3BFA-666D-A064-FBD87D2873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E238DD-609B-106C-FDB1-D36FC7DB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A12B3D-1FD5-7107-7A71-5CC0041624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68ACE7-8632-317D-C59A-26C841BB34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FE21F5-7753-5570-04CF-592965DE224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E5F2B0-0E8F-5518-9813-516D49053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042868-41E5-754A-0C7D-5AC36676B0A1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اذا فَعَلْتُ بِـﭐلْأَمْسِ؟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أَشْعُرُ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ﭐلْيَوْمَ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أَتَوَقَّعُ أَنْ يَحْدُثَ 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96DE2C10-F8A4-6ACF-62DF-9167839EA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06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143B-4775-7B0D-BEEA-E8CF2D638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AA5FD-DDAA-B66B-AC26-03FB12043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سأجيب عن الأسئلة و أربط بينها لكتابة فقرة.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108404C-16EC-7EDB-4AF8-3E6D478A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01DE8D-F519-2E9B-60CE-833D0BBE6D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599F0D-B648-F28A-CC18-56B563B782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3D795-FB08-6E48-4572-E334E726FE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1443470-D010-042A-B625-6D22D1075D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92B793-608B-32CB-0CF5-44E6895910D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943B10-16F0-97E6-B5C8-48AABD00B4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FB60A8-6037-1394-6F32-2392A7EFED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85ED005-F987-F61B-FBEB-57CB33B91B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042E02-F5FF-F9C0-05D2-1E8B2C5CD6C3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اذا فَعَلْتُ بِـﭐلْأَمْسِ؟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أَشْعُرُ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ﭐلْيَوْمَ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أَتَوَقَّعُ أَنْ يَحْدُثَ 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414445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3C1C-E5BF-B6C2-D040-8709FEF8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182722A-55CE-034F-996F-633DA188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النموذج التالي . سأقرأ. من يقرأ مثلي؟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72FC32D-5F92-6763-81B1-24B6A0E4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9E0585-C52C-C5D9-C2E4-8A57D3A2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D6A5F5-5D2E-9F05-583D-415C3777C7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D43424-C2F2-8583-D851-F668C6C0E8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D1B066-FBC7-C512-0CE5-691295198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3B6CF-CACA-D234-4597-595965DFA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56E91A-CEC6-2FCE-959A-E930D9486B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7DFEBD-01E1-6DAF-F4BB-3D2EBC7F9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3578D6-206E-1DF6-0837-D9BFCC997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6A1E964-53D9-767A-458C-295B3246FC97}"/>
              </a:ext>
            </a:extLst>
          </p:cNvPr>
          <p:cNvSpPr txBox="1"/>
          <p:nvPr/>
        </p:nvSpPr>
        <p:spPr>
          <a:xfrm>
            <a:off x="494523" y="1385598"/>
            <a:ext cx="8154954" cy="5233571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lvl="0" algn="just" defTabSz="914400" rtl="1">
              <a:lnSpc>
                <a:spcPct val="150000"/>
              </a:lnSpc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بِـﭐلأَمْسِ ساعَدْتُ أُمّي في تَحْضيرِ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ﭐلْعَشاءِ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كانَ ﭐلطَّعامُ لَذيذاً جِدّاً.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ﭐلْيَوْمَ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أَشْعُرُ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بِـﭐلْفَخْرِ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وَﭐلسَّعادَةِ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لِأَنَّ أُسْرَتي أَعْجَبَتْها مُساعَدَتي، لَكِنَّني أَيْضاً أَشْعُرُ بِقَليلٍ مِنَ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ﭐلتَّعَبِ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أَتَوَقَّعُ أَنْ يَكونَ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ﭐلْيَوْمُ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جَميلاً، وَرُبَّما نَذْهَبُ في رِحْلَةٍ عائِلِيَّةٍ إِلى </a:t>
            </a:r>
            <a:r>
              <a:rPr lang="ar-MA" sz="44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ﭐلْحَديقَةِ</a:t>
            </a: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439417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B1C02-E19A-7897-6A6F-A739083D6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A0F49-4988-429C-CCCC-3C4B343B2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8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من يجيب  عن الأسئلة بفقرة بسيطة. أجوبة شفوية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E0D0CB7-5D73-E105-F39D-15CC082F0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278F2A-9846-F015-B8E6-5997EB235D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5327EF-B0C9-E9E4-53CB-C09CB3F1D3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E66E1E7-7941-2163-82A6-9DCBAFA550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9D2776C-DF73-9B28-507E-AFE0261B57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AD0E2D-A6C3-AD49-9064-ABE5DBD6DF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5ECE59-F2AC-91DE-FD4D-3EE14DA833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95FD54-7CBA-2E2D-F78A-FD70CA9E340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2EE7F3CC-FF31-5691-1991-4FF55D9BFF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ACE4F5-08C6-08D3-98A6-D94CF709A938}"/>
              </a:ext>
            </a:extLst>
          </p:cNvPr>
          <p:cNvSpPr txBox="1"/>
          <p:nvPr/>
        </p:nvSpPr>
        <p:spPr>
          <a:xfrm>
            <a:off x="1838132" y="2274838"/>
            <a:ext cx="55600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ماذا فَعَلْتُ بِـﭐلْأَمْسِ؟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كَيْفَ أَشْعُرُ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ﭐلْيَوْمَ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ماذا أَتَوَقَّعُ أَنْ يَحْدُثَ 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53382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/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القراءة – الحصة 3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رحاب عاصمة الورود.</a:t>
            </a:r>
          </a:p>
          <a:p>
            <a:pPr marL="0" lvl="0" indent="0" algn="r" rtl="1">
              <a:buClr>
                <a:srgbClr val="424D7B"/>
              </a:buClr>
              <a:buNone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- استثمار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249791" y="1730626"/>
            <a:ext cx="297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ورشة القراءة – الحصة </a:t>
            </a:r>
            <a:r>
              <a:rPr lang="ar-MA"/>
              <a:t>3 </a:t>
            </a:r>
            <a:endParaRPr lang="a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 نص رحلة في رحاب عاصمة الورود وتوظيف استراتيجيات فهم النص.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F0E837B-6290-E476-6666-AD0ADFE8F8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5AA7F46-1D11-A293-9D7F-1E5831E5A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526122A-77E9-E4AB-15CB-E8117A2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0B950B-D1DF-CDA9-2ABA-7000428196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AC0400-224F-67D3-0FCC-C29120D90D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C967F-E8E7-D268-FFB5-6BFC6C5523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307469-0313-80A0-AA0C-7B1B799615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76C2C4-F60D-3BB2-744B-F99812CF06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520B0AD0-F978-1C6C-3875-CA8C0545EE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05A38A-A9A9-5D01-9D9F-4CF213C007EB}"/>
              </a:ext>
            </a:extLst>
          </p:cNvPr>
          <p:cNvGrpSpPr/>
          <p:nvPr/>
        </p:nvGrpSpPr>
        <p:grpSpPr>
          <a:xfrm>
            <a:off x="428036" y="2145792"/>
            <a:ext cx="8263544" cy="4316616"/>
            <a:chOff x="647745" y="2847480"/>
            <a:chExt cx="7901055" cy="409041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26A3BA3-B95D-FCEB-845E-6494B30BC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45" y="2847480"/>
              <a:ext cx="2666743" cy="409041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B64A074-4AE8-7FA8-66C1-45B22A070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628" y="2847480"/>
              <a:ext cx="2666743" cy="409041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707285B-D9E6-1717-A6C1-B76E14DED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2057" y="2847480"/>
              <a:ext cx="2666743" cy="4090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81190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8C72D7D-5E68-894F-4441-C2ACBDC71AE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130F89C-2F1D-1D4A-B478-29639BC0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نصحح الواجب المنزلي. سأراقب إنجازاتكم.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683F770-EBEB-B80E-ED75-6936E95E3A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BAD736-1463-1EB7-3AD5-D2DC627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E747E1C-C8F5-83B0-6C3B-0F03E7A4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B77611-CE4D-0F74-8CB8-BD9D0B075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55E5F9-469F-37A5-B69B-8A5A60BDD6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F97480-EB86-3E39-4695-3059048A24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AE443-8FE6-69C6-ABCD-9380C93FD27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C8CDDB-8BB3-D3E8-B8F5-BCCF031442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F92D747-B8E1-5DEA-DFB3-0209BB493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0C7373-B1F3-7995-E550-DDEE4FC20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556" y="1945411"/>
            <a:ext cx="7590887" cy="460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5068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DCC1-D1F9-37B5-0E1C-65AD17EA0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AB935A5-2088-9F47-D5EA-5B2842218405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F0E4001-8FBF-22C0-FA55-0B50C387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الأول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621A612-E77D-0411-7223-E33F24FD0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022388-3C00-1869-5EF7-A879B62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266D51-EE59-412D-450C-064B16A90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E57A9B2-6CC6-1141-CC13-2068CA794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00CCA4-0714-0A79-EB65-9A0044E9CE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C3376-CF14-2292-59E1-04882FF96E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BA8EBA-23E6-F78F-B033-87B2429D4F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E420A3-1E77-1C51-A240-46E4A62B80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E2AA883-4F44-55D2-5FD1-22B652DC4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A5992D-D0A2-D2D7-163F-5ADDF9E1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2" y="2603241"/>
            <a:ext cx="8273517" cy="32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3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EE0B0-BDAD-114D-A94C-0FC8B0F0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E98750B-D09A-59DB-23DB-003CABD7278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18D99EE-28C0-CCB7-F0CA-26B70780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6C8C56A-2E81-2DD0-0C7D-5DF6B7452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D3F3BF-0A8B-D7AF-FE83-5C8ABBCF4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24B2157-A781-2799-F2BB-0985B52496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DA08C97-F50E-736B-0755-FD988C3ED0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6421880-EE32-E039-056E-A689403C36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055E12-AC63-9A94-E901-7EE52CB515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E8C8F4-46FB-2C17-BB3B-12D0BC9EDC9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D5F37A-20B9-C8FF-6A19-0D469AF947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7EE80ED-F6DC-38AF-0669-BD1D1677AA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833942-F366-E650-6A1E-3AE58D0F46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522" y="2603241"/>
            <a:ext cx="8273517" cy="32197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A9FCB5-DD1E-BF64-A817-06881AF8D8B7}"/>
              </a:ext>
            </a:extLst>
          </p:cNvPr>
          <p:cNvSpPr txBox="1"/>
          <p:nvPr/>
        </p:nvSpPr>
        <p:spPr>
          <a:xfrm>
            <a:off x="85086" y="3180443"/>
            <a:ext cx="793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اِقْتَرَبْنا                                   شارَفْنا قِمَّةَ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ﭐلْجَبَلِ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بَعْدَ ساعاتٍ مِنَ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ﭐلتَّسَلُّقِ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8E2779-CDEA-5A6F-C9FB-CF19F45ECEC9}"/>
              </a:ext>
            </a:extLst>
          </p:cNvPr>
          <p:cNvSpPr txBox="1"/>
          <p:nvPr/>
        </p:nvSpPr>
        <p:spPr>
          <a:xfrm>
            <a:off x="-648784" y="5246680"/>
            <a:ext cx="8518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مُعْجَبينَ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وَقَفْنا مُنْبَهِرينَ بِجَمالِ </a:t>
            </a:r>
            <a:r>
              <a:rPr lang="ar-MA" sz="3600" b="1" i="0" kern="1200" spc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لْحُقولِ </a:t>
            </a:r>
            <a:r>
              <a:rPr lang="ar-MA" sz="3600" b="1" i="0" kern="1200" spc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لْمُزْهِرَةِ.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770D30-0747-F9F1-D67B-0931F446FBC7}"/>
              </a:ext>
            </a:extLst>
          </p:cNvPr>
          <p:cNvSpPr txBox="1"/>
          <p:nvPr/>
        </p:nvSpPr>
        <p:spPr>
          <a:xfrm>
            <a:off x="-566174" y="3889944"/>
            <a:ext cx="8518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أَوْراقُ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ﭐلنَّخْلِ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يَصْنَعُ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ﭐلْقَرَوِيُّ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سِلالاً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ﭐلسَّعْفِ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ﭐلْيابِسِ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C447D0-ECAB-6B09-CF0F-B82DF1D94E56}"/>
              </a:ext>
            </a:extLst>
          </p:cNvPr>
          <p:cNvSpPr txBox="1"/>
          <p:nvPr/>
        </p:nvSpPr>
        <p:spPr>
          <a:xfrm>
            <a:off x="-594168" y="4553367"/>
            <a:ext cx="8518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اِخْتَفي                                تَلاشَى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ﭐلضَّبابُ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مَعَ طُلوعِ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ﭐلشَّمْسِ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070438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9B06-4548-D8C5-75CF-42D6E06E1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E2CC452-3FE8-99CC-7B14-271F4C18B8D4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CC98E7C-024B-7265-726D-7AC1178C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الثاني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7ED7A0F-129D-7761-FDBF-5D449C5FC5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B91013-7B58-1E81-AA25-D8955EF3B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83F306-B1D5-488D-1A63-A082C1D3D5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E889E02-AF64-87C8-576E-36B596C8DE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D2E659-E3D3-590E-B9C3-32F148E173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81DE38-A1BA-F767-F4FD-4454CC5D24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2CF837-8F42-C838-9E5B-50CE69F067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270B50-F294-83A1-593C-EBCBDCF954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129CFCBB-89F1-9B8B-0809-2775E7100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E94807-2A5D-68A3-B3F4-12349BA391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856" y="2590157"/>
            <a:ext cx="8158287" cy="183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0593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FD4B-ECAA-ADF3-6219-629DA38A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FFDFA6B-27A9-F5B7-2FF3-7F2F86DDF4B1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0785B52-AB05-CB5C-05FE-D733AA2B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514664E-03B4-B6B5-8162-FE2422EA04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291F49-D15C-526F-14A9-48E82620E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F88355-069A-F3D3-FCC2-07C8360D2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DACF7D-1B0E-84D0-715B-41F0C5568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0328BF4-8168-E1AE-659A-2C7A276939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39B5351-F92A-6C16-BE86-7447B2EC770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99B851-39BB-18B9-0C12-F59E8E28279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ED9CD1-5281-AF4C-576D-F5D682E00F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A9A5B304-2BDB-ED9F-7801-2B9102552F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423399-3B41-6A38-DE46-F65A337C6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071" y="2631507"/>
            <a:ext cx="8158287" cy="183597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68CF8CA-C6D3-0C7C-C9C4-77E64621D337}"/>
              </a:ext>
            </a:extLst>
          </p:cNvPr>
          <p:cNvSpPr txBox="1"/>
          <p:nvPr/>
        </p:nvSpPr>
        <p:spPr>
          <a:xfrm>
            <a:off x="6115660" y="3048135"/>
            <a:ext cx="989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جَلَبَةٌ</a:t>
            </a:r>
            <a:endParaRPr lang="fr-M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939DC0-6D50-66A3-AE68-DA21908EEB60}"/>
              </a:ext>
            </a:extLst>
          </p:cNvPr>
          <p:cNvSpPr txBox="1"/>
          <p:nvPr/>
        </p:nvSpPr>
        <p:spPr>
          <a:xfrm>
            <a:off x="6115660" y="3592806"/>
            <a:ext cx="1268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فَسيحَةٌ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4D9F7CB-DDD6-7788-EAC7-1DAE66B39EDD}"/>
              </a:ext>
            </a:extLst>
          </p:cNvPr>
          <p:cNvSpPr txBox="1"/>
          <p:nvPr/>
        </p:nvSpPr>
        <p:spPr>
          <a:xfrm>
            <a:off x="1668284" y="3027460"/>
            <a:ext cx="10636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مُبْتَسِمٌ</a:t>
            </a:r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4411AD-1F44-E32F-C503-34CCF68D1CE6}"/>
              </a:ext>
            </a:extLst>
          </p:cNvPr>
          <p:cNvSpPr txBox="1"/>
          <p:nvPr/>
        </p:nvSpPr>
        <p:spPr>
          <a:xfrm>
            <a:off x="-950290" y="3224896"/>
            <a:ext cx="4572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حَثَثْنا خُطانا (أَسْرَعْنا)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420115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CBBA-6CE7-B722-63DB-6CF5CEC7C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8D355BB-7C6C-890C-D97E-D68C3E756123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0A21059-8692-7F15-8BAE-D16A2164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السؤال الثالث شفويا.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CC575EC-83F9-E930-B5F5-4F5FB42A3E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8B0421-24BB-7FC6-2686-AD80CBC6A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711801C-4B59-C22A-8D67-5252911911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97C1B27-A722-E342-E451-F222C5CED9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1B2CD68-06EB-2498-0666-34CBD48E28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B1BA24-2BEF-E4D4-225F-C5E03D451C7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83A9D8-CCC8-A557-EDC9-9214A905FE3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5B99302-58D8-FEE4-8350-7666874BAF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5A7841C-461C-2767-D5B8-C5C0D3B40A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2E70F8-89F7-A931-9B4C-AE4C3B2BD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368" y="2608895"/>
            <a:ext cx="8288526" cy="164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8064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A565C-84A6-29FA-80E9-946033A6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500649F-36C7-8C73-6015-29BD554A716B}"/>
              </a:ext>
            </a:extLst>
          </p:cNvPr>
          <p:cNvSpPr txBox="1"/>
          <p:nvPr/>
        </p:nvSpPr>
        <p:spPr>
          <a:xfrm>
            <a:off x="422071" y="443001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136B5280-4DD1-6330-E9B7-2A09A2D6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النموذج. صححوا.</a:t>
            </a:r>
            <a:endParaRPr lang="fr-FR" sz="240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42B6AA2-07C9-EB50-4AAD-8D0EB3F8D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717162-62E0-B1C1-A242-42D261F68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BAF898-BCA4-BFD9-55BB-C9EDB3E96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EFA61C-3941-227E-4789-83338D95E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29F8B42-5A71-99AB-F6D4-1A9DD13E42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548362-7997-0A6D-ABDF-DB4A19D2AE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286229-8F6D-6BD3-C8C3-3FC8CECEF1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10506C-F3F2-75AB-C5EA-25A097308D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2B3C27CB-5798-1A7A-A2C0-FE17298D3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A9D334-819E-91D6-8B58-83F9EF69C7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368" y="2608895"/>
            <a:ext cx="8288526" cy="1640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392187-E449-EB44-AE44-61EBC4DF2F9C}"/>
              </a:ext>
            </a:extLst>
          </p:cNvPr>
          <p:cNvSpPr txBox="1"/>
          <p:nvPr/>
        </p:nvSpPr>
        <p:spPr>
          <a:xfrm>
            <a:off x="415368" y="3633535"/>
            <a:ext cx="821544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إِنْ بَدَأَ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ﭐلْاِحْتِفالُ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حَتَّى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عَمَّتِ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ﭐلفَرْحَةُ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ﭐلبَهْجَةُ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أَرْجاءَ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ﭐلْمَدينَةِ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2805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09F9-10FD-1489-5D5E-358AB2EB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950C-F7F2-6D44-9C50-DED9BD23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لتقرؤوا النص قراءات فردية. طبقوا ما تعلمتم في حصص الطلاقة.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4EDBBC-094B-BF0E-C4EB-44A4B9B7FE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962745-C93E-96B2-56E5-290C398A2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DC7833-4167-7BFE-6F2F-E2A24453B5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E79C3D-3482-1A34-DAD0-9CCD49CD6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B486AC-798D-2082-C03B-18917E89B5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171CD-CB13-FAC9-5847-3A65DA78BD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2A709C-61EF-DDD5-0BC6-5F8CFD36A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689A7E-7ADC-006D-D85F-25771668B4B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2">
            <a:extLst>
              <a:ext uri="{FF2B5EF4-FFF2-40B4-BE49-F238E27FC236}">
                <a16:creationId xmlns:a16="http://schemas.microsoft.com/office/drawing/2014/main" id="{A1657752-9C01-93D8-1EA2-656F4528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1001" y="1872097"/>
            <a:ext cx="3600000" cy="3600000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EB7F4DD-E065-D826-5BE9-2D4ECAD9ED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83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3F43-0243-DA9F-40B0-6C093352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260CE-E4F5-F84F-AEB5-D4AB8B0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كل واحد منكم  فقرة الآخرون يتتبعون. من يقرأ؟</a:t>
            </a:r>
            <a:endParaRPr lang="fr-FR" sz="2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9C79B0A-B0BE-B143-3467-AB0972EC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E30230-E261-C705-70F0-0B41E9B1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1B4263-50AE-1A0B-4328-CF287859CE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94D8B0B-F7B2-C48E-958B-70B5E3AD65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9AC8943-05E0-21DE-4623-4A1169C808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4FDB4F-734C-2A59-B6FC-5B0D531377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DE51C3-61FF-FA10-2280-DFE19F5A28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6F61AF-4C83-E99D-1708-10F5624A65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0C19AB7D-3191-7C19-5645-726BB9AEB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A12BEA3-0D89-EE16-2621-5A6BCFBEB49F}"/>
              </a:ext>
            </a:extLst>
          </p:cNvPr>
          <p:cNvGrpSpPr/>
          <p:nvPr/>
        </p:nvGrpSpPr>
        <p:grpSpPr>
          <a:xfrm>
            <a:off x="428036" y="2145792"/>
            <a:ext cx="8263544" cy="4316616"/>
            <a:chOff x="647745" y="2847480"/>
            <a:chExt cx="7901055" cy="409041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C40E0F4-FCF4-8D98-CAE8-531766E11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45" y="2847480"/>
              <a:ext cx="2666743" cy="409041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9C67B4-4A8A-F8B6-14D8-1F0D04836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628" y="2847480"/>
              <a:ext cx="2666743" cy="409041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5DEFDDE-DF0E-43B9-25EE-AD731B162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2057" y="2847480"/>
              <a:ext cx="2666743" cy="4090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4392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D0C-A60D-9DFC-4C10-20056998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974AB0-B0E6-C34B-94D0-572364DB1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30  سوف تجيبون  الآن عن أسئلة بتوظيف استراتيجيات الفهم التي تعلمتم.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B586D3-96D2-08F5-A1D1-E59CC4F52F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335DC0-7388-CBE2-4C78-8FD3BA847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E1E481-42F0-1B4A-4D9A-491FE0DEBD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338268-2D74-4255-B3A1-06D9BF3F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374809D-9F68-1271-8C5F-BD5B01F2576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1103FB-6C90-2EF2-C724-55BF79FCC64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DE82B-BCBB-B209-7F6B-C87B3D25A1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F16B02-4EAF-45FA-BE4E-B1605B728A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BE9C1AA-240E-C30D-39DF-075F49A8D0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AFCB7E-4830-A130-9243-B43B39785F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066" y="2810149"/>
            <a:ext cx="8337867" cy="288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291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F2C85-8DAA-B7E3-3299-56AC8AD5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B7DFE6D-EE36-160D-A7DE-0EC63AAC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5 دقائق للإجابة.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BDD93C0-A30F-D6BE-32DD-2EA424F8A9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7D0C93-F857-D06A-EE09-796785C02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69D172-CD11-416E-840B-020E8F114C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CE4B72-2201-C558-2C9C-B5D76870E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8FCE923-FC7B-5555-09FB-06E9C8D141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3C2B8C-F25B-2BD3-5F3C-3EDFBA6E1A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ABEBBB-5518-6BDE-93DD-265E2DD641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2FC5B4-E998-C7CB-ECFA-56B0AFAC25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E44ACF9-F676-D36C-DD6C-207F991944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FEC4EE-DF23-4EB5-F12E-3A43C26B1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066" y="2810149"/>
            <a:ext cx="8337867" cy="288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318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EED56-4A9B-14FE-496D-AFB8FBCB2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26E71AF-37D7-0B16-0B76-5DF96552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أنتم متفقون؟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F5D0B33-6F47-AB6D-1CC9-9DC0DEF045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086C5A-C2CE-047D-7D41-A108EEC07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DFAF12A-62EE-5BAE-8BAE-85DCE4C54B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131EBA-204C-2002-6BC3-A1678BA62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AC7E0AA-F36C-E78A-AE89-4341E4F64D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59C7FC-C6D2-E30D-8295-44E8015B62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B16C1-ABAB-0B5E-A85B-437033E4F3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0A2B79-DCC1-F56D-A9F4-6C3B17D50E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92EAFDE-65D5-50C5-3086-0774FB7A1E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F22DEC-6E6F-73C9-FBC3-0B31327F7F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066" y="2810149"/>
            <a:ext cx="8337867" cy="288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8238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71C7-76D1-DD4C-E7D9-1BD06F83C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C3547-12C7-741B-5279-C2CB0DAE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15DCEE8-9742-165A-0DC1-105971FCA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967B06-B499-5AB4-660E-67DAFE0F4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487F51-8B2C-9EB4-3EEB-51F789EBB0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E3B172-87A8-D74B-600E-A33CBB19E9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1358" y="30733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0AB62A-8843-F03A-60B0-D12402AB1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008289-0330-5FF3-C300-F8D22BAF7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ACB766-484F-1EF4-724B-5933E98BFE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B63EE4-E7F0-315A-638A-5704F6CAA3D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3A3394F5-39DD-3ED2-26FD-033FC5F7C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08107C-9704-A73E-64CC-C9A475F800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066" y="2810149"/>
            <a:ext cx="8337867" cy="2884529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4245861-5AD2-E208-CAF8-D3C6B9F84207}"/>
              </a:ext>
            </a:extLst>
          </p:cNvPr>
          <p:cNvSpPr txBox="1"/>
          <p:nvPr/>
        </p:nvSpPr>
        <p:spPr>
          <a:xfrm>
            <a:off x="2971800" y="3218935"/>
            <a:ext cx="5580249" cy="755766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كانَتْ وِجْهَةُ ٱلرِّحْلَةِ نَحْوَ  مَدينَةِ قَلْعَةِ مَكّونَةَ.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B78AA0EC-4595-99D6-5963-7890E16E759F}"/>
              </a:ext>
            </a:extLst>
          </p:cNvPr>
          <p:cNvSpPr txBox="1"/>
          <p:nvPr/>
        </p:nvSpPr>
        <p:spPr>
          <a:xfrm>
            <a:off x="2971800" y="4078923"/>
            <a:ext cx="5580249" cy="755766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شارَكَ ﭐلتَّلاميذُ ومُرافِقُهُم في ٱلرِّحْلَةِ.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68BA4B1-8644-C3F4-4609-FDF7770DC1ED}"/>
              </a:ext>
            </a:extLst>
          </p:cNvPr>
          <p:cNvSpPr txBox="1"/>
          <p:nvPr/>
        </p:nvSpPr>
        <p:spPr>
          <a:xfrm>
            <a:off x="770021" y="5071126"/>
            <a:ext cx="7782028" cy="755766"/>
          </a:xfrm>
          <a:prstGeom prst="roundRect">
            <a:avLst>
              <a:gd name="adj" fmla="val 11715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تَشْتَهِرُ مَدينَةُ قَلْعَةِ مَكّونَةَ بِمَوسِمِ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ٱلْوُرودِ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859936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-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التراكيب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ar-MA" dirty="0">
                <a:latin typeface="Microsoft Uighur" panose="02000000000000000000" pitchFamily="2" charset="-78"/>
              </a:rPr>
              <a:t> الحال مفردة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ورشة الكتابة </a:t>
            </a:r>
            <a:r>
              <a:rPr lang="fr-MA" sz="3600" dirty="0"/>
              <a:t>-</a:t>
            </a:r>
            <a:r>
              <a:rPr lang="ar-MA" sz="3600" dirty="0"/>
              <a:t> </a:t>
            </a:r>
            <a:r>
              <a:rPr lang="ar-MA" sz="3600" dirty="0">
                <a:latin typeface="Microsoft Uighur" panose="02000000000000000000" pitchFamily="2" charset="-78"/>
              </a:rPr>
              <a:t>التراكيب</a:t>
            </a:r>
            <a:endParaRPr lang="ar-MA" sz="3600" dirty="0"/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163" y="121682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BD8D-9D23-EBA8-C272-B955814F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DA4675-86E1-EECE-1CDF-C434EBEF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الآن في حصة التراكيب. ستتعرفون على الحال مفردة  و إعرابها ووظيفتها.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74160E-481D-0E3C-5490-436A3AC9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448630-5130-E8DA-5C3A-A1969F80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0B0CA7-7DF7-CA8E-4438-A833CB52B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9847E1-2243-BD14-61FF-CA79BB4C4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4EE2A1-AAE9-3BD5-31E9-37CB6E37D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020B9-5DA8-5B84-A105-B5EAC6C3F8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76DF9-D4F8-694C-0583-A7D73D126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8F1478-5F6E-6B6E-806C-DFD9D926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A1615AB-CC4E-97A1-22AE-13B58B5AFA9A}"/>
              </a:ext>
            </a:extLst>
          </p:cNvPr>
          <p:cNvSpPr/>
          <p:nvPr/>
        </p:nvSpPr>
        <p:spPr>
          <a:xfrm>
            <a:off x="3019451" y="3116179"/>
            <a:ext cx="3572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 مُفْرَدَةً 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C4F1140-1305-347A-52DA-5C31CE3E15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111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9B6F-AE5D-11EC-8CD1-38CC3D7AC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883D6D4-1C08-5244-B64A-A66662EE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التالية؟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42F1C84-8483-211D-B30B-F0EAE1EBC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0B44318-3F8C-E3E8-101E-A2197A54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21DF8D-B733-4792-3E0F-70A0A360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910D0A-D6A6-6362-E0DA-E2829A113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98E9CD2-DB1C-2AA0-130D-FFE2AE022A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E271E9-D8D6-2E68-7474-1003ABDDA2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7DBAE7-0D7A-88F8-81F6-7F734E2CC9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424606-D76F-B505-1B86-2321658E2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66D1B7DA-E76B-7EE4-BEDB-880F1C14EA33}"/>
              </a:ext>
            </a:extLst>
          </p:cNvPr>
          <p:cNvSpPr txBox="1"/>
          <p:nvPr/>
        </p:nvSpPr>
        <p:spPr>
          <a:xfrm>
            <a:off x="2520387" y="3429000"/>
            <a:ext cx="4103226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sz="4800" dirty="0">
                <a:sym typeface="Sakkal Majalla"/>
              </a:rPr>
              <a:t>دَخَلَ ٱلطِّفْلُ مُبْتَسِماً</a:t>
            </a:r>
            <a:endParaRPr sz="4800" dirty="0"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7F01053D-E607-4B30-5789-425EE2AD9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424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3548B-1146-C719-AD0C-3A3483EF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D47A945-334D-EC85-34FF-126D1815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تتضمن حالا مفردة. كي أستخرجه، أطرح السؤال : كيف دخل الطفل؟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3E648ED-D80E-B84C-F0FD-98EB848ADA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7CD527C-8558-F15C-E208-CF465A6D65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0C57837-87A8-34DC-C3D6-A7B4F4112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8A0620-1158-D05D-EDE5-402625611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84E6905-4208-913C-49F6-565A709CD6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04A541-495C-B91E-AD2C-F52C7CC686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B452C0-266C-1EED-CF05-1F42C24A24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33FF1F-E886-F9F3-00B9-E42DD73B2A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664257B3-0726-BEBB-A254-9B42CD4475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71606AE-994C-A704-80CC-22A327487106}"/>
              </a:ext>
            </a:extLst>
          </p:cNvPr>
          <p:cNvSpPr txBox="1"/>
          <p:nvPr/>
        </p:nvSpPr>
        <p:spPr>
          <a:xfrm>
            <a:off x="1810371" y="3336137"/>
            <a:ext cx="5523257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كَيْفَ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دَخَلَ ٱلطِّفْلُ ؟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100670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F0726-905C-C764-996F-E2FBF09C8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55A5BB7-B475-7936-DBD7-6A0F380F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مبتسما يجيب عن السؤال : كيف دخل الطفل. و يسمى حالا و تصف حالة الطفل.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8D2EBD5-4EAA-DAC2-5893-104B877706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7D23D4-8396-42FA-5F03-23C9568822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7AD5FE4-AAAF-527E-26BF-95BC1AB5A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4E6CA0D-9D2A-D8A1-F9E1-E251FC393C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4D6EECE-147A-E244-3E3A-22200D7C80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29BF2FB-B508-46CA-6960-77DD05AC95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A230406-C4C9-E44E-2DB1-DA5D1A261D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6F9FFB-890A-A3B1-4AF7-0D5BEC5A6C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5AB2CAA-7AFC-96B7-BED9-49283675A8E2}"/>
              </a:ext>
            </a:extLst>
          </p:cNvPr>
          <p:cNvSpPr txBox="1"/>
          <p:nvPr/>
        </p:nvSpPr>
        <p:spPr>
          <a:xfrm>
            <a:off x="2520387" y="3429000"/>
            <a:ext cx="4103226" cy="9230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دَخَلَ ٱلطِّفْلُ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Sakkal Majalla"/>
              </a:rPr>
              <a:t>مُبْتَسِماً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B68864E-D754-3C8C-B37B-00D34AB0A7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3113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5E79-210E-173A-8EDE-666A8B8A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5A486BC-B883-327B-437C-D4011808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الطفل هو صاحب الحال و مبتسما هو الحال.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AA73498-6989-DA76-AF59-56B4E29E2EAE}"/>
              </a:ext>
            </a:extLst>
          </p:cNvPr>
          <p:cNvGrpSpPr/>
          <p:nvPr/>
        </p:nvGrpSpPr>
        <p:grpSpPr>
          <a:xfrm>
            <a:off x="1488680" y="2503396"/>
            <a:ext cx="6738902" cy="2918348"/>
            <a:chOff x="1182703" y="2085728"/>
            <a:chExt cx="6738902" cy="2918348"/>
          </a:xfrm>
        </p:grpSpPr>
        <p:sp>
          <p:nvSpPr>
            <p:cNvPr id="17" name="Google Shape;452;p158">
              <a:extLst>
                <a:ext uri="{FF2B5EF4-FFF2-40B4-BE49-F238E27FC236}">
                  <a16:creationId xmlns:a16="http://schemas.microsoft.com/office/drawing/2014/main" id="{0D449C21-4A91-35D4-EA27-C3220D13F027}"/>
                </a:ext>
              </a:extLst>
            </p:cNvPr>
            <p:cNvSpPr txBox="1"/>
            <p:nvPr/>
          </p:nvSpPr>
          <p:spPr>
            <a:xfrm>
              <a:off x="2664780" y="2085728"/>
              <a:ext cx="3742279" cy="92304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4800" dirty="0">
                  <a:sym typeface="Sakkal Majalla"/>
                </a:rPr>
                <a:t>دَخَلَ </a:t>
              </a:r>
              <a:r>
                <a:rPr lang="ar-MA" sz="4800" dirty="0">
                  <a:solidFill>
                    <a:schemeClr val="tx1"/>
                  </a:solidFill>
                  <a:sym typeface="Sakkal Majalla"/>
                </a:rPr>
                <a:t>ٱلطِّفْلُ</a:t>
              </a:r>
              <a:r>
                <a:rPr lang="ar-MA" sz="4800" dirty="0">
                  <a:sym typeface="Sakkal Majalla"/>
                </a:rPr>
                <a:t> </a:t>
              </a:r>
              <a:r>
                <a:rPr lang="ar-MA" sz="4800" dirty="0">
                  <a:solidFill>
                    <a:srgbClr val="C00000"/>
                  </a:solidFill>
                  <a:sym typeface="Sakkal Majalla"/>
                </a:rPr>
                <a:t>مُبْتَسِماً</a:t>
              </a:r>
            </a:p>
          </p:txBody>
        </p:sp>
        <p:sp>
          <p:nvSpPr>
            <p:cNvPr id="20" name="Google Shape;452;p158">
              <a:extLst>
                <a:ext uri="{FF2B5EF4-FFF2-40B4-BE49-F238E27FC236}">
                  <a16:creationId xmlns:a16="http://schemas.microsoft.com/office/drawing/2014/main" id="{06F41184-7D06-DFD4-504E-F95A43FF3991}"/>
                </a:ext>
              </a:extLst>
            </p:cNvPr>
            <p:cNvSpPr txBox="1"/>
            <p:nvPr/>
          </p:nvSpPr>
          <p:spPr>
            <a:xfrm>
              <a:off x="4686807" y="4176076"/>
              <a:ext cx="3234798" cy="827925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4800" dirty="0">
                  <a:solidFill>
                    <a:schemeClr val="tx1"/>
                  </a:solidFill>
                  <a:sym typeface="Sakkal Majalla"/>
                </a:rPr>
                <a:t>صاحِبُ </a:t>
              </a:r>
              <a:r>
                <a:rPr lang="ar-MA" sz="4800" dirty="0" err="1">
                  <a:solidFill>
                    <a:schemeClr val="tx1"/>
                  </a:solidFill>
                  <a:sym typeface="Sakkal Majalla"/>
                </a:rPr>
                <a:t>ﭐلْحالِ</a:t>
              </a:r>
              <a:endParaRPr lang="ar-MA" sz="4800" dirty="0">
                <a:solidFill>
                  <a:schemeClr val="tx1"/>
                </a:solidFill>
                <a:sym typeface="Sakkal Majalla"/>
              </a:endParaRPr>
            </a:p>
          </p:txBody>
        </p:sp>
        <p:sp>
          <p:nvSpPr>
            <p:cNvPr id="21" name="Google Shape;452;p158">
              <a:extLst>
                <a:ext uri="{FF2B5EF4-FFF2-40B4-BE49-F238E27FC236}">
                  <a16:creationId xmlns:a16="http://schemas.microsoft.com/office/drawing/2014/main" id="{E8A6DAA3-16F2-259A-9821-1BAF2241EE6D}"/>
                </a:ext>
              </a:extLst>
            </p:cNvPr>
            <p:cNvSpPr txBox="1"/>
            <p:nvPr/>
          </p:nvSpPr>
          <p:spPr>
            <a:xfrm>
              <a:off x="1182703" y="4176076"/>
              <a:ext cx="3234798" cy="828000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4800" dirty="0">
                  <a:solidFill>
                    <a:srgbClr val="C00000"/>
                  </a:solidFill>
                  <a:sym typeface="Sakkal Majalla"/>
                </a:rPr>
                <a:t>حالٌ مُفْرَدَةٌ. 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E4E0F70-9DED-6A9D-E0E9-62A78F36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21F26E8-365C-86DD-D5E0-156365B946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4E87C04-2206-4AF3-9AAC-482572E13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4B89B0B-5A95-9D44-ACEF-6C6050219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F5D0F78-7471-AB74-2618-B0A3B0CDC0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A60856-9DDB-CAE9-6A07-FA6FB676F0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E8BDFF-D1D2-CAB2-B6A0-2806D3B78D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CD8A35-1FFE-09FC-5F46-668318064F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D7EDBB01-29B3-D4F9-C3CD-EEE7CDCDB5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E1AF5B73-4EBB-90A3-375C-6F89ACEB46B1}"/>
              </a:ext>
            </a:extLst>
          </p:cNvPr>
          <p:cNvCxnSpPr>
            <a:cxnSpLocks/>
          </p:cNvCxnSpPr>
          <p:nvPr/>
        </p:nvCxnSpPr>
        <p:spPr>
          <a:xfrm flipH="1" flipV="1">
            <a:off x="4989318" y="3270227"/>
            <a:ext cx="1338920" cy="1318551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2B70F8F-5B42-49D0-C735-F2A83CF2B328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3106079" y="3270227"/>
            <a:ext cx="515426" cy="1323517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6065953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A879-05BA-80F1-5E84-9E1D8203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EE03490-0692-1817-78CD-DC4B2DC5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الحال المفردة تأتي دائما نكرة منصوبة.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E5090D5-5775-EDB9-B259-24C3736A5AD6}"/>
              </a:ext>
            </a:extLst>
          </p:cNvPr>
          <p:cNvGrpSpPr/>
          <p:nvPr/>
        </p:nvGrpSpPr>
        <p:grpSpPr>
          <a:xfrm>
            <a:off x="2281374" y="2503396"/>
            <a:ext cx="4431662" cy="3203508"/>
            <a:chOff x="1975397" y="2085728"/>
            <a:chExt cx="4431662" cy="3203508"/>
          </a:xfrm>
        </p:grpSpPr>
        <p:sp>
          <p:nvSpPr>
            <p:cNvPr id="17" name="Google Shape;452;p158">
              <a:extLst>
                <a:ext uri="{FF2B5EF4-FFF2-40B4-BE49-F238E27FC236}">
                  <a16:creationId xmlns:a16="http://schemas.microsoft.com/office/drawing/2014/main" id="{D91ADF98-9DAD-5842-A33B-9D4962D88FAF}"/>
                </a:ext>
              </a:extLst>
            </p:cNvPr>
            <p:cNvSpPr txBox="1"/>
            <p:nvPr/>
          </p:nvSpPr>
          <p:spPr>
            <a:xfrm>
              <a:off x="2664780" y="2085728"/>
              <a:ext cx="3742279" cy="92304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دَخَلَ ٱلطِّفْلُ 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مُبْتَسِماً</a:t>
              </a:r>
            </a:p>
          </p:txBody>
        </p:sp>
        <p:sp>
          <p:nvSpPr>
            <p:cNvPr id="21" name="Google Shape;452;p158">
              <a:extLst>
                <a:ext uri="{FF2B5EF4-FFF2-40B4-BE49-F238E27FC236}">
                  <a16:creationId xmlns:a16="http://schemas.microsoft.com/office/drawing/2014/main" id="{80F9D2F1-073B-D84A-2B38-E434A102D17B}"/>
                </a:ext>
              </a:extLst>
            </p:cNvPr>
            <p:cNvSpPr txBox="1"/>
            <p:nvPr/>
          </p:nvSpPr>
          <p:spPr>
            <a:xfrm>
              <a:off x="1975397" y="4461236"/>
              <a:ext cx="3541997" cy="828000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حالٌ 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نَكِرَةٌ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 وَ 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مَنْصوبَةٌ</a:t>
              </a: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Sakkal Majalla"/>
                </a:rPr>
                <a:t>.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9EE616CA-2B97-F828-598C-CEA78FB3D9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39090BD-72EC-F555-BE21-A255BEDC3B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0BAB57D-128B-F622-82CF-5B0E14253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F7998C1-56E8-E317-F6E9-A7A43E0DF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C673BD6-9AFA-DECF-640C-97415FA6B7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3AEB16-5E32-8B98-33B1-018CD207DF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FD5D7FC-5768-17A3-A3FE-4522074A64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6C4B99-922D-879C-27EA-3A977E2E21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EE867580-3F37-6562-7D77-589D528ABB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C84C69C3-A5EC-67A6-6819-F7583FE0F864}"/>
              </a:ext>
            </a:extLst>
          </p:cNvPr>
          <p:cNvCxnSpPr>
            <a:cxnSpLocks/>
          </p:cNvCxnSpPr>
          <p:nvPr/>
        </p:nvCxnSpPr>
        <p:spPr>
          <a:xfrm flipV="1">
            <a:off x="4006970" y="3397487"/>
            <a:ext cx="0" cy="1415326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1252223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6B0E-2A72-5F9D-048D-BB1A41E01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C17BCC-580E-80A2-5449-CD228BE7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719714"/>
            <a:ext cx="7303931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:  ما  وظيفة الحال؟ كيف نتعرف عليها؟ كيف تأتي الحال المفردة؟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6DAB6A3-0038-E1C1-6257-6C9D0346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FC65DA-B0CA-8088-E0E3-B6DEC0DBF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852B6A-B13D-EA18-1833-ED5303E3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E98C3C-D150-4739-563B-505E8AE531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351BB1-D7C9-2402-0918-911D61C3FC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140CE3-CC4F-9F17-24DA-6568FA4836C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0C422D-C769-296E-CA2F-90528CACA6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805B57-5BC9-FA86-539A-5EC86AA558F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DDDA323-6D9C-467C-C27A-5CCCBA08B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93D3DD-F61D-7EA7-AD64-709923105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7BF0A9-1DA6-5604-DE2F-EB5D4CD609EB}"/>
              </a:ext>
            </a:extLst>
          </p:cNvPr>
          <p:cNvSpPr txBox="1"/>
          <p:nvPr/>
        </p:nvSpPr>
        <p:spPr>
          <a:xfrm>
            <a:off x="2246593" y="2619857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اَلْحالُ مُفْرَدَةً</a:t>
            </a:r>
          </a:p>
        </p:txBody>
      </p:sp>
    </p:spTree>
    <p:extLst>
      <p:ext uri="{BB962C8B-B14F-4D97-AF65-F5344CB8AC3E}">
        <p14:creationId xmlns:p14="http://schemas.microsoft.com/office/powerpoint/2010/main" val="256978175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46315-5D00-81C3-F31C-5E15622EF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1E3E23-5C08-26E6-1C52-0FEA6EB0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719714"/>
            <a:ext cx="7303931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. من يقرأ الخلاصة الواردة على الصفحة 32؟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59508B8-3EAC-0EDB-8929-9BE2BFBC6A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8AA218-8B84-9B79-DC9B-4ABCB05094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893ECE-6A74-72B3-E6F2-61574E59D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18C3CC3-8C99-BE3D-4D1A-07619A2516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71B1D9F-57B8-12B7-E194-0E226F561D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0A5F87-43B4-C2FA-5369-5ADBADBC83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DB1D0F-7335-CE03-B206-F785BF28F7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F5D594-F8E3-0DB0-0D43-FCE7B4E3469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5F67ABBD-0807-2BDF-717E-FFEFCA4C0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42FB53-E003-F849-0964-857D31B878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865" y="1979736"/>
            <a:ext cx="8112270" cy="41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1253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E64D1-E2B9-60EC-25A8-5E1C7525F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073CF3A-C722-FEC0-9A2A-D300D6E7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أكملوا الجمل بحال مفردة مناسبة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6D461E0-1075-B6F7-D849-7680DB92ED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70620E8-EF5B-0276-D309-60CC6A6BA6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86B0DB5-BA39-2422-7210-F0F631164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6D61E1-B42C-5760-87A3-609E1952AD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B8C82F4-11E2-E8FE-50B1-920C02480F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AA00F-2496-3EC7-14D8-EE79E0C4D5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BD1D6A3-A7D6-09EF-ACDE-BCF91E62D5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193C1D-BA0A-BF4A-CF3B-CD163DD2EC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506B28F-3819-1221-DDD5-CBF60163DB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CBB3E39C-5C84-FA39-991C-2714A4B7380D}"/>
              </a:ext>
            </a:extLst>
          </p:cNvPr>
          <p:cNvSpPr txBox="1"/>
          <p:nvPr/>
        </p:nvSpPr>
        <p:spPr>
          <a:xfrm>
            <a:off x="348473" y="3250011"/>
            <a:ext cx="8447054" cy="91935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وَصَلَ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ﭐلْمُتَسابِقُ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68706150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7ED43-DC2E-BD39-DFDC-BD368D8A0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8B73A8E-AA69-D46B-20FC-684FEAD62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. 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إعراب متعبا؟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5A3729B-6DBE-8FD1-0347-26BA466EEF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4D2DC0-4F6B-EF88-B2E4-825BA42672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CEFD396-E38F-2038-63B3-C6D9D0A40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4C5C664-0B2D-E075-D691-623ECA6451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65798B9-E130-5327-AA84-B5F3167311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281CB5-EA08-AFBC-6252-78A43C570F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81F59D-BA31-967F-BBEF-30F63196A9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5BA59E-4161-23F7-60AD-167DD88196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8C254D66-9B90-A9F1-A5A1-5DDF3D4D08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12CDDC9F-2F01-F97F-D020-8D55F79B41D3}"/>
              </a:ext>
            </a:extLst>
          </p:cNvPr>
          <p:cNvSpPr txBox="1"/>
          <p:nvPr/>
        </p:nvSpPr>
        <p:spPr>
          <a:xfrm>
            <a:off x="348473" y="3189853"/>
            <a:ext cx="8447054" cy="91935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وَصَلَ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ﭐلْمُتَسابِقُ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مُتْعَباً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838453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90B41-6999-12C8-D3B7-A65B50DF0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CAF84D0-7F7F-074A-B8FF-ED1D8712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الثانية.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763C65B-82FB-AC74-B58C-120DD15471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EFC3A95-29F9-7491-6CA2-FC2FA3E1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B6AF3ED-6CDE-9483-466C-74D081231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2914CF9-6F4B-8D72-80E9-5DEC8CC3BF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BB56372-41CF-E5D4-E267-B3A11E17AC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DB6CE20-DF83-FFBD-1624-E208AC808B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232639-C334-38D1-5614-344D4C8EA2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C3C766-35C1-BD48-D0B3-A7B9CF0FEC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88C1B1DD-B12C-5E56-0837-1D282088C4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FB571D6-AE30-B641-7A52-C7C76B6E5D17}"/>
              </a:ext>
            </a:extLst>
          </p:cNvPr>
          <p:cNvSpPr txBox="1"/>
          <p:nvPr/>
        </p:nvSpPr>
        <p:spPr>
          <a:xfrm>
            <a:off x="348473" y="3250011"/>
            <a:ext cx="8447054" cy="91935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اِنْطَلَقَتِ ﭐلْحافِلَةُ...............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407710460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24E8B-4371-C45D-ACFD-B1F6EC90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51BD2CE-1F16-2EC3-F8C3-53FBE5A2A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. ما إعراب مسرعة؟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47DE832-EF46-7FD8-B259-B6705A79E6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44CC3D-D583-5EA6-4534-E34FFCAB10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C249D-59D6-874A-74C0-0C7A4ED2B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DF15A88-90EA-A678-9204-0F66628719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719AAB8-E9A1-5901-9AC1-37E176C531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87310E-24BD-16C4-1167-82BDFD78C7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C67299-BC60-3298-C570-0C82452678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DA3B43-6ADB-A70C-4D98-1033F3E568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49312C1F-1C49-E7BA-9536-90BC2384D6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23571655-DB8B-5F88-333B-C31C4BB54193}"/>
              </a:ext>
            </a:extLst>
          </p:cNvPr>
          <p:cNvSpPr txBox="1"/>
          <p:nvPr/>
        </p:nvSpPr>
        <p:spPr>
          <a:xfrm>
            <a:off x="348473" y="3189853"/>
            <a:ext cx="8447054" cy="91935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اِنْطَلَقَتِ ﭐلْحافِلَةُ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مُسْرِعَةً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35356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173E-0A28-317B-64C4-C3AF322AB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46ED557-F7B3-202D-58C3-EA88F1164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الثالثة.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5906796-EB0D-2F5F-AF09-8E00425D9B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F0615E6-C353-CC4C-0E27-CA86BF7D81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6AC9B17-5FE1-DAC4-DDDC-74740F56D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7D45D46-0195-B3A3-7F2D-7062CDDF49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A527AB9-F43A-402F-4DD7-94DA694B9E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D5C995-2BC1-3D74-1364-015A4E30FA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8140D06-FB9C-6D59-6696-B9B1BEF897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990779-59C3-02C0-694B-C79BCA5F20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D7A53061-4027-C426-8E6B-E86C5B50FB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E130A671-8E61-DEE9-A971-93134C8BB28F}"/>
              </a:ext>
            </a:extLst>
          </p:cNvPr>
          <p:cNvSpPr txBox="1"/>
          <p:nvPr/>
        </p:nvSpPr>
        <p:spPr>
          <a:xfrm>
            <a:off x="348473" y="3250011"/>
            <a:ext cx="8447054" cy="91935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  <a:sym typeface="Sakkal Majalla"/>
              </a:rPr>
              <a:t>وَصَلَ ﭐلْأَطْفالُ ﭐلْمَدينَةَ ..............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203309317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EEE0D-42BA-876F-7178-B4DD23281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EAB7913-B328-9A5E-7D9A-E29D56A0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ما إعراب 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FEB52D-EE92-1FF7-A2AB-82C186CA36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EC62EE8-ADCD-8975-8078-76F1F0DB61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1D4206E-4794-669E-D38B-3AA5EC2FB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A007660-FFA2-50AB-2584-5852C7A53F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725E3D7-A9E8-BC3D-1675-8F519A93A3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53651D-8539-8D9A-2D29-B20D2A1BDB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6F7682-6196-2858-77B8-B98EB25BC8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B2E1986-29A4-184C-F04E-46AA1DC953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FCBD1A7F-201E-4328-77A2-43316978C7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3AA6008-F304-E4EB-04CB-5830809BA96A}"/>
              </a:ext>
            </a:extLst>
          </p:cNvPr>
          <p:cNvSpPr txBox="1"/>
          <p:nvPr/>
        </p:nvSpPr>
        <p:spPr>
          <a:xfrm>
            <a:off x="348473" y="3250011"/>
            <a:ext cx="8447054" cy="91935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وَصَلَ ﭐلْأَطْفالُ ﭐلْمَدينَةَ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فَرِحينَ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5251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987DE-68F2-FB9F-A7BA-AF2DB9E8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2244643-D0FE-B83A-6313-4C3C9229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نموذج الإعراب؟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50DBF6-5D89-84BD-7224-916E3345B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1EE967C-26E6-971D-90A7-894139DBF3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AB751A-DF15-41E4-44EF-3FA32FB7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F550C9F-6B2D-067B-51B7-86A8CD1676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B6FC79A-508C-D18C-EDC9-A20DB2896C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1322F1-8516-F9A4-E563-A8E169E705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3CD34-C6B8-D0F2-FCA6-D9863E0E68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109D89F-9CED-BA44-546E-A4A96BEE17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FD17400B-0041-9709-51CB-6C9D48862C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B0AC6B-F1B4-052C-4BEE-5D9F96EA8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778" y="1488586"/>
            <a:ext cx="3410994" cy="523199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80BC1F5-229F-CE31-83C4-73B80E30B648}"/>
              </a:ext>
            </a:extLst>
          </p:cNvPr>
          <p:cNvSpPr/>
          <p:nvPr/>
        </p:nvSpPr>
        <p:spPr>
          <a:xfrm>
            <a:off x="3056021" y="5486400"/>
            <a:ext cx="2141621" cy="6518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615104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A651C-3252-6BC0-1340-6AB6E79A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AEADDE-37CC-CBE5-D266-84778D71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88875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ستشتغلون في ثنائيات لإنجاز النشاط التالي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E6F1C8-D17D-2C37-08F1-2FC5300BA3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E1F2A8-D0E8-F756-F6CA-D151B85F9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BA51E3-6E20-7F22-6B53-7F50EB81F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FEDB0D-BF82-26B8-1F21-DE965BA11E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3299BC8-5660-DA14-9C75-3E4957CA5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83CD75-D81D-E4F1-CFE5-884588E50B2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2E4298-7F23-0A5A-47BB-60FC9262F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2CC2C2-10D8-7FF9-6D78-EAF6D21BB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63F339C1-A897-193A-7112-35C6FE4B03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7FB4C5-E31D-74EC-4107-7C0A5D7747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16" y="2459590"/>
            <a:ext cx="8397968" cy="29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747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EC45-26CA-6260-5D2B-22D9986D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4966644-0E0A-2BCD-57EB-942E6D0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C6A4FF9-36A8-D185-932F-4062289AEF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44B865-3605-EE48-48F2-7FBEDC96E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81AFB5-EE39-80ED-7D57-752D35AC9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2456AD-D465-E04C-4F5B-D56F9277C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01E23E-8B6D-0974-2D3D-F37B544ACE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E0ADEB1-A924-9AF9-BB71-EBC371EED6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E7A89F-F1D9-0560-8C1B-5749ED4FA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4A8EC8-8D32-0DA6-74F9-2D30D5B83C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1F226-F94E-6B0C-D7BA-CC67007B35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FF218C-6242-4DA0-34B0-E608BCB8A4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16" y="2459590"/>
            <a:ext cx="8397968" cy="29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3609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4070-CAC8-18F1-8C45-190E5647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858F2B-F683-97B2-F553-4B2627FC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تفاعلي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C854AE5-1ED2-B5C0-2254-8C3E9EF559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4E8A56-8AEA-96A1-D384-C4C80B95F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59E8F12-4A71-9B9E-05AD-EE0F1F18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AE68312-4860-2231-2909-AB8DECEEA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CFDED1-3DC1-BABD-A76E-E249A8142E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8ADD2B-E87D-5F3F-7409-BAF219DE16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6977C1-6282-8F14-A421-95DFBC30B7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D5F413-987E-FD6C-63C3-2764FE8589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71BEC4DF-0222-98E7-F0E0-366B761BC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D67320-687F-3E8A-446D-49C6C31CE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756" y="2342929"/>
            <a:ext cx="8397968" cy="29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249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4C9A-3F3A-AC00-BB84-F9A508E1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2230154-DBC0-2C4A-BCF8-0CEEE4F5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أنجزوا النشاط التالي على  دفاتر القسم. عمل فردي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CC834ED-7B20-3EA8-6278-5DCCF92E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AD64024-775A-6959-BB18-1FEE1D70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A36A97A-9073-EE04-9EE7-1E359F40C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643D2C-1D51-4668-BBBA-DADACFAD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E1AFCB5-5E38-D32D-4A0C-2EA2FE5593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E3E49-E07E-6EFA-0638-3B9F19311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9C8443-3B71-0337-32E8-91630726EA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49CFCB-05A1-A02B-AB95-A9B8D159C6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28D9C68-B320-76A1-2346-4D0FB2915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A22B74-8A08-8016-38EB-D729D103F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945" y="2762106"/>
            <a:ext cx="8397968" cy="252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87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FFEC-A060-86AB-E992-E39FACC9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241E269-A232-9EB1-593F-BAF67B35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C0AEC82-489D-DF22-AC5B-960ABCF484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E4DAE55-E663-FD07-AFAE-F07E7BDB28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B58EF45-4B5A-9C61-DA17-279AF6ABF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0759AB-88BF-A5CB-1ACC-4AB0E9671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2B71EA0-B15E-27A9-68CF-C2EB2B8CA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B7006-4E83-4971-AC02-A6E29FC394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C4B9F2-1D03-D206-F1C0-5F6F34285E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A7CB0-3F1A-9F17-2F09-E6CAED7E32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96D1D88-0D51-ED61-94A3-C2C5C6AE9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36F48-DEC3-3936-E86E-9B77D48B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945" y="2762106"/>
            <a:ext cx="8397968" cy="252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7501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83B9-D64C-7288-C72C-F5377814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739A19BB-F694-D226-FEA4-70131C79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هل أنتم متفقون؟ 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59C096-FC27-2D42-31C9-A1A941AE9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12C7784-5DA6-3C7D-B9B8-0F0C7C44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B590E3-B68D-8A3A-3157-7422E0324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65CEE7-486A-48A2-0DEC-05C21FA8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F51A1A-5AF2-DA8B-A32B-22401E5DD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ED1D3-9954-957B-EB8C-0437BA2377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610B0A-1CDF-D33D-1722-9A5713AB4E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8EC9C-3BCF-295B-A6E1-47DD3F325C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1901689C-0C48-2594-33BA-1A7B5B96AF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1A79BB-46AF-ADD8-387B-A073D3C502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945" y="2762106"/>
            <a:ext cx="8397968" cy="252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6226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9FE4A-6A74-708D-3CF2-B60E4F22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B2939ED-7169-B772-4C59-76DAFD2D9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أليكم هذه الجمل.  صححوا.  يمكنكم اعتماد جمل أخرى</a:t>
            </a:r>
            <a:endParaRPr lang="fr-FR" sz="2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B74427D-579A-86CE-E8B4-B86E0F83C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60204ED-A77A-0BC5-E8E7-B9008EFFE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44DDF8-3BD4-B2C7-0709-249DA4E84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FDD6E15-2379-7E41-8CB9-E842BD28A5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A39EB05-78B8-7E2C-C203-D593DB6357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1DBF9B-57FA-2042-2692-DFD0F320D4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80547D-A22C-F572-2920-1C7983D12A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2E7C05-5C65-E29E-5BD8-A2789BDBCD5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5">
            <a:extLst>
              <a:ext uri="{FF2B5EF4-FFF2-40B4-BE49-F238E27FC236}">
                <a16:creationId xmlns:a16="http://schemas.microsoft.com/office/drawing/2014/main" id="{28C5B5D4-1EEB-D9A2-F073-822D12DA9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31BC0A-9633-070F-D3E8-90F9194D0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945" y="2762106"/>
            <a:ext cx="8397968" cy="25210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BCF101-6CCC-D35B-E699-E8CE2087E661}"/>
              </a:ext>
            </a:extLst>
          </p:cNvPr>
          <p:cNvSpPr txBox="1"/>
          <p:nvPr/>
        </p:nvSpPr>
        <p:spPr>
          <a:xfrm>
            <a:off x="232625" y="3302988"/>
            <a:ext cx="5690709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خَرَجَ قَلَمُ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ﭐلْمَشاعِرِ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ﭐلْمِحْفَظَةِ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فَرِحاً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352BBF-2AA0-194D-C9A8-D746858E3BD2}"/>
              </a:ext>
            </a:extLst>
          </p:cNvPr>
          <p:cNvSpPr txBox="1"/>
          <p:nvPr/>
        </p:nvSpPr>
        <p:spPr>
          <a:xfrm>
            <a:off x="936520" y="3939401"/>
            <a:ext cx="4744696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وَصَلَ ﭐلْأَطْفالُ ﭐلْمَدينَةَ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مُبْتَهِجينَ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976950-825D-0E35-67BD-A75A067B5B68}"/>
              </a:ext>
            </a:extLst>
          </p:cNvPr>
          <p:cNvSpPr txBox="1"/>
          <p:nvPr/>
        </p:nvSpPr>
        <p:spPr>
          <a:xfrm>
            <a:off x="1298069" y="4541088"/>
            <a:ext cx="4383147" cy="742117"/>
          </a:xfrm>
          <a:prstGeom prst="roundRect">
            <a:avLst>
              <a:gd name="adj" fmla="val 893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دَخَلَ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ﭐلرّاقِصونَ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لِلْحَفْلِ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حَذِرينَ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360082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بالحال مفردة؟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C5707DA2-7CD7-01E9-CD63-77387C1A45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0597D-ECC1-9109-2231-F493F84E4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865" y="1979736"/>
            <a:ext cx="8112270" cy="41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الأول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08CE653-5EDE-EAF4-67C3-D91DC0FCF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4" y="1563037"/>
            <a:ext cx="783583" cy="7835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AFD2A8-8CB5-3613-B034-BE0B0277A9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919519"/>
            <a:ext cx="7940567" cy="251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2371F-161C-CE0A-69A3-05737D57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0F9CC6-2925-F870-E334-016F8747E58F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070265E-41A4-E545-00AA-B2FE3BEA1C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59B9DFD-F066-B1F7-1DDE-3D6AD26B9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9FC657-8EA1-6941-A952-D3ED203F73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8BCDE94-1E02-45CF-BD29-995F25936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FFF2A3A-659B-0953-947A-AE31461308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0EBAA26-E712-D9E1-AA73-AFF6A1951E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8C06F1-8F87-B392-07A5-FA31921D8F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626622-3EEF-2312-EB78-23FE25D7C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04EE982F-D094-44B4-9018-9A4EC3396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الثاني.</a:t>
            </a:r>
            <a:endParaRPr lang="fr-MA" sz="1800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94F3DE6-18CD-9F07-1D5F-46EF8BC44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C02474-6A24-D35C-7274-5C96FB76EC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59" y="1298906"/>
            <a:ext cx="783583" cy="7835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1470C6-0EB9-9CD1-6D99-1DD49DEA6D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253537"/>
            <a:ext cx="7889546" cy="426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3527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7B544-E3BE-8B4A-9111-780607E4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47ECA4B-2F47-3250-3FA0-1C4ED3B82AF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B31F348-D60F-8F06-2BC8-BF4CE1F26B90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FDEFD7-33C2-13B3-E94F-33CF0E072E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605505-736C-235A-670C-F5C842B1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5B254E-BCA7-9953-BE5F-C00FD64D68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B0FFB63-5664-7C9B-F26E-46C4B6DE6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0698ADD-9E9E-C4D4-5E33-C7FFB538D2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03564D-90B6-0E6D-AC41-48996D8111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A0EC15-937E-7862-79C3-DCF68848D3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3625D-6CE1-2205-1297-94B001ADEC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0F2CB18-BB58-9E23-5C86-FCA486B88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2616" y="756000"/>
            <a:ext cx="783900" cy="783900"/>
          </a:xfrm>
        </p:spPr>
      </p:pic>
      <p:pic>
        <p:nvPicPr>
          <p:cNvPr id="6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6C917EB8-72F3-187A-3983-8C3C349916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7F8EFA1-E77F-13C1-E6CA-3738082843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62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18266</TotalTime>
  <Words>1356</Words>
  <Application>Microsoft Office PowerPoint</Application>
  <PresentationFormat>Affichage à l'écran (4:3)</PresentationFormat>
  <Paragraphs>359</Paragraphs>
  <Slides>59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59</vt:i4>
      </vt:variant>
    </vt:vector>
  </HeadingPairs>
  <TitlesOfParts>
    <vt:vector size="82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Sakkal Majalla</vt:lpstr>
      <vt:lpstr>Wingdings</vt:lpstr>
      <vt:lpstr>2_Thème Office</vt:lpstr>
      <vt:lpstr>1_01- نشاط اعتيادي</vt:lpstr>
      <vt:lpstr>2_01- نشاط اعتيادي</vt:lpstr>
      <vt:lpstr>1_04- قراءة/ كتابة</vt:lpstr>
      <vt:lpstr>الصـــرف والتحويل</vt:lpstr>
      <vt:lpstr>1_05- اختتام الحصة</vt:lpstr>
      <vt:lpstr>3_Env-Enseignant</vt:lpstr>
      <vt:lpstr>1_الصـــرف والتحويل</vt:lpstr>
      <vt:lpstr>2_05- اختتام الحصة</vt:lpstr>
      <vt:lpstr>1_Thème Office</vt:lpstr>
      <vt:lpstr>1_Env-Enseignant</vt:lpstr>
      <vt:lpstr>3_01- نشاط اعتيادي</vt:lpstr>
      <vt:lpstr>Présentation PowerPoint</vt:lpstr>
      <vt:lpstr>Présentation PowerPoint</vt:lpstr>
      <vt:lpstr>تنظيم حصص الأسبوع الثاني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Présentation PowerPoint</vt:lpstr>
      <vt:lpstr>ضعوا اللوحة على الطاولة ، الكراسة والدفتر والمقلمة في القمطر</vt:lpstr>
      <vt:lpstr>سنشرع خلال هذه الحصة  في نشاط يومياتي في الكتابة. </vt:lpstr>
      <vt:lpstr>ستتدربون على كتابة فقرة بسيطة من خلال أسئلة موجهة . تابعوا معي . سأقرأ الأسئلة. من يقرأ؟</vt:lpstr>
      <vt:lpstr>سأجيب عن الأسئلة و أربط بينها لكتابة فقرة. </vt:lpstr>
      <vt:lpstr>أليكم النموذج التالي . سأقرأ. من يقرأ مثلي؟</vt:lpstr>
      <vt:lpstr>الآن دوركم. من يجيب  عن الأسئلة بفقرة بسيطة. أجوبة شفوية </vt:lpstr>
      <vt:lpstr>ورشة القراءة – الحصة 3 </vt:lpstr>
      <vt:lpstr>نواصل قراءة  نص رحلة في رحاب عاصمة الورود وتوظيف استراتيجيات فهم النص.</vt:lpstr>
      <vt:lpstr>قبل ذلك نصحح الواجب المنزلي. سأراقب إنجازاتكم.</vt:lpstr>
      <vt:lpstr>لنصحح السؤال الأول شفويا.</vt:lpstr>
      <vt:lpstr>صححوا على كراساتكم.</vt:lpstr>
      <vt:lpstr>لنصحح السؤال الثاني شفويا.</vt:lpstr>
      <vt:lpstr>صححوا على كراساتكم.</vt:lpstr>
      <vt:lpstr>لنصحح السؤال الثالث شفويا.</vt:lpstr>
      <vt:lpstr>إليكم هذا النموذج. صححوا.</vt:lpstr>
      <vt:lpstr>خذوا كراساتكم . لتقرؤوا النص قراءات فردية. طبقوا ما تعلمتم في حصص الطلاقة.</vt:lpstr>
      <vt:lpstr>يقرأ كل واحد منكم  فقرة الآخرون يتتبعون. من يقرأ؟</vt:lpstr>
      <vt:lpstr>خذوا الصفحة 30  سوف تجيبون  الآن عن أسئلة بتوظيف استراتيجيات الفهم التي تعلمتم. </vt:lpstr>
      <vt:lpstr>سأمر بين الصفوف لمساعدتكم. معكم 5 دقائق للإجابة.</vt:lpstr>
      <vt:lpstr>نصحح. من يقرأ جوابه؟ هل أنتم متفقون؟</vt:lpstr>
      <vt:lpstr>صححوا على كراساتكم.</vt:lpstr>
      <vt:lpstr>ورشة الكتابة - التراكيب</vt:lpstr>
      <vt:lpstr>سنشرع الآن في حصة التراكيب. ستتعرفون على الحال مفردة  و إعرابها ووظيفتها.</vt:lpstr>
      <vt:lpstr>من يقرأ الجملة التالية؟</vt:lpstr>
      <vt:lpstr>الجملة تتضمن حالا مفردة. كي أستخرجه، أطرح السؤال : كيف دخل الطفل؟</vt:lpstr>
      <vt:lpstr>من يقرأ؟ مبتسما يجيب عن السؤال : كيف دخل الطفل. و يسمى حالا و تصف حالة الطفل.</vt:lpstr>
      <vt:lpstr>الطفل هو صاحب الحال و مبتسما هو الحال.</vt:lpstr>
      <vt:lpstr>الحال المفردة تأتي دائما نكرة منصوبة.</vt:lpstr>
      <vt:lpstr>لنتذكر :  ما  وظيفة الحال؟ كيف نتعرف عليها؟ كيف تأتي الحال المفردة؟ </vt:lpstr>
      <vt:lpstr>خذوا كراساتكم . من يقرأ الخلاصة الواردة على الصفحة 32؟</vt:lpstr>
      <vt:lpstr>خذوا ألواحكم. أكملوا الجمل بحال مفردة مناسبة</vt:lpstr>
      <vt:lpstr>صححوا. من يقرأ .  ما إعراب متعبا؟</vt:lpstr>
      <vt:lpstr>الجملة الثانية.</vt:lpstr>
      <vt:lpstr>صححوا. من يقرأ . ما إعراب مسرعة؟</vt:lpstr>
      <vt:lpstr>الجملة الثالثة.</vt:lpstr>
      <vt:lpstr>صححوا. ما إعراب .</vt:lpstr>
      <vt:lpstr>من يقرأ نموذج الإعراب؟</vt:lpstr>
      <vt:lpstr>الآن، ستشتغلون في ثنائيات لإنجاز النشاط التالي</vt:lpstr>
      <vt:lpstr>سأمر بين الصفوف لمساعدتكم.</vt:lpstr>
      <vt:lpstr>لنصحح. تصحيح تفاعلي</vt:lpstr>
      <vt:lpstr>الآن، أنجزوا النشاط التالي على  دفاتر القسم. عمل فردي</vt:lpstr>
      <vt:lpstr>سأمر بين الصفوف لمساعدتكم.</vt:lpstr>
      <vt:lpstr>لنصحح. هل أنتم متفقون؟ </vt:lpstr>
      <vt:lpstr>أليكم هذه الجمل.  صححوا.  يمكنكم اعتماد جمل أخرى</vt:lpstr>
      <vt:lpstr>Présentation PowerPoint</vt:lpstr>
      <vt:lpstr>Présentation PowerPoint</vt:lpstr>
      <vt:lpstr>سجلوا الواجب المنزلي الأول</vt:lpstr>
      <vt:lpstr>سجلوا الواجب المنزلي الثاني.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158</cp:revision>
  <dcterms:created xsi:type="dcterms:W3CDTF">2023-09-20T21:35:22Z</dcterms:created>
  <dcterms:modified xsi:type="dcterms:W3CDTF">2026-02-07T07:36:37Z</dcterms:modified>
</cp:coreProperties>
</file>