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5.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0.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1.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2.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3.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7" r:id="rId1"/>
    <p:sldMasterId id="2147483700" r:id="rId2"/>
    <p:sldMasterId id="2147483723" r:id="rId3"/>
    <p:sldMasterId id="2147483746" r:id="rId4"/>
    <p:sldMasterId id="2147483769" r:id="rId5"/>
    <p:sldMasterId id="2147483794" r:id="rId6"/>
    <p:sldMasterId id="2147483804" r:id="rId7"/>
    <p:sldMasterId id="2147483827" r:id="rId8"/>
    <p:sldMasterId id="2147483842" r:id="rId9"/>
    <p:sldMasterId id="2147483845" r:id="rId10"/>
    <p:sldMasterId id="2147483869" r:id="rId11"/>
    <p:sldMasterId id="2147483894" r:id="rId12"/>
    <p:sldMasterId id="2147483909" r:id="rId13"/>
    <p:sldMasterId id="2147483932" r:id="rId14"/>
  </p:sldMasterIdLst>
  <p:notesMasterIdLst>
    <p:notesMasterId r:id="rId64"/>
  </p:notesMasterIdLst>
  <p:sldIdLst>
    <p:sldId id="2147482744" r:id="rId15"/>
    <p:sldId id="2147482632" r:id="rId16"/>
    <p:sldId id="2147482463" r:id="rId17"/>
    <p:sldId id="2147482697" r:id="rId18"/>
    <p:sldId id="2147482705" r:id="rId19"/>
    <p:sldId id="2147482706" r:id="rId20"/>
    <p:sldId id="2147482464" r:id="rId21"/>
    <p:sldId id="2147482725" r:id="rId22"/>
    <p:sldId id="2147482600" r:id="rId23"/>
    <p:sldId id="2147482602" r:id="rId24"/>
    <p:sldId id="2134807034" r:id="rId25"/>
    <p:sldId id="2134807036" r:id="rId26"/>
    <p:sldId id="2147482514" r:id="rId27"/>
    <p:sldId id="2147482737" r:id="rId28"/>
    <p:sldId id="2147482738" r:id="rId29"/>
    <p:sldId id="2147482702" r:id="rId30"/>
    <p:sldId id="2147482604" r:id="rId31"/>
    <p:sldId id="2147482605" r:id="rId32"/>
    <p:sldId id="2147482606" r:id="rId33"/>
    <p:sldId id="2147482607" r:id="rId34"/>
    <p:sldId id="2147482608" r:id="rId35"/>
    <p:sldId id="2147482609" r:id="rId36"/>
    <p:sldId id="2147482610" r:id="rId37"/>
    <p:sldId id="2147482611" r:id="rId38"/>
    <p:sldId id="2147482612" r:id="rId39"/>
    <p:sldId id="2147482613" r:id="rId40"/>
    <p:sldId id="2147482703" r:id="rId41"/>
    <p:sldId id="2147482614" r:id="rId42"/>
    <p:sldId id="2147482615" r:id="rId43"/>
    <p:sldId id="2147482616" r:id="rId44"/>
    <p:sldId id="2147482727" r:id="rId45"/>
    <p:sldId id="2134807109" r:id="rId46"/>
    <p:sldId id="2147482617" r:id="rId47"/>
    <p:sldId id="2134807111" r:id="rId48"/>
    <p:sldId id="2134807112" r:id="rId49"/>
    <p:sldId id="2147482745" r:id="rId50"/>
    <p:sldId id="2147482746" r:id="rId51"/>
    <p:sldId id="2147482747" r:id="rId52"/>
    <p:sldId id="2147482740" r:id="rId53"/>
    <p:sldId id="2147482748" r:id="rId54"/>
    <p:sldId id="2147482749" r:id="rId55"/>
    <p:sldId id="2147482750" r:id="rId56"/>
    <p:sldId id="2147482503" r:id="rId57"/>
    <p:sldId id="2147482626" r:id="rId58"/>
    <p:sldId id="2147482627" r:id="rId59"/>
    <p:sldId id="2147482630" r:id="rId60"/>
    <p:sldId id="2147482726" r:id="rId61"/>
    <p:sldId id="2147482628" r:id="rId62"/>
    <p:sldId id="2147482634" r:id="rId63"/>
  </p:sldIdLst>
  <p:sldSz cx="9144000" cy="6858000" type="screen4x3"/>
  <p:notesSz cx="6858000" cy="9144000"/>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embeddedFont>
    <p:embeddedFont>
      <p:font typeface="Dosis SemiBold" pitchFamily="2" charset="0"/>
      <p:bold r:id="rId69"/>
    </p:embeddedFont>
    <p:embeddedFont>
      <p:font typeface="Microsoft Uighur" panose="02000000000000000000" pitchFamily="2" charset="-78"/>
      <p:regular r:id="rId70"/>
      <p:bold r:id="rId71"/>
    </p:embeddedFont>
    <p:embeddedFont>
      <p:font typeface="Modern Love" panose="04090805081005020601" pitchFamily="82" charset="0"/>
      <p:regular r:id="rId72"/>
    </p:embeddedFont>
    <p:embeddedFont>
      <p:font typeface="Sakkal Majalla" panose="02000000000000000000" pitchFamily="2" charset="-78"/>
      <p:regular r:id="rId73"/>
      <p:bold r:id="rId7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9EA"/>
    <a:srgbClr val="FFFFFF"/>
    <a:srgbClr val="424D7C"/>
    <a:srgbClr val="0097B2"/>
    <a:srgbClr val="00ACA4"/>
    <a:srgbClr val="1E3F48"/>
    <a:srgbClr val="7FB9BE"/>
    <a:srgbClr val="70B1B6"/>
    <a:srgbClr val="106585"/>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5" d="100"/>
          <a:sy n="75" d="100"/>
        </p:scale>
        <p:origin x="1024" y="3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font" Target="fonts/font4.fntdata"/><Relationship Id="rId16" Type="http://schemas.openxmlformats.org/officeDocument/2006/relationships/slide" Target="slides/slide2.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font" Target="fonts/font2.fntdata"/><Relationship Id="rId74" Type="http://schemas.openxmlformats.org/officeDocument/2006/relationships/font" Target="fonts/font10.fntdata"/><Relationship Id="rId5" Type="http://schemas.openxmlformats.org/officeDocument/2006/relationships/slideMaster" Target="slideMasters/slideMaster5.xml"/><Relationship Id="rId61" Type="http://schemas.openxmlformats.org/officeDocument/2006/relationships/slide" Target="slides/slide47.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font" Target="fonts/font3.fntdata"/><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font" Target="fonts/font6.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07/02/2026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2.wdp"/></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Master" Target="../slideMasters/slideMaster11.xml"/><Relationship Id="rId6" Type="http://schemas.openxmlformats.org/officeDocument/2006/relationships/image" Target="../media/image27.png"/><Relationship Id="rId5" Type="http://schemas.microsoft.com/office/2007/relationships/hdphoto" Target="../media/hdphoto4.wdp"/><Relationship Id="rId4" Type="http://schemas.openxmlformats.org/officeDocument/2006/relationships/image" Target="../media/image26.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180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7654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2372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718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07/02/2026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3632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07/02/2026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5535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07/02/2026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328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28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498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532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76746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552070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947018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4948543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037309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787933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734797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0840266"/>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533204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669389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981114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591307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116219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84278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050897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42661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334898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348269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41082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94750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463274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406277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4195190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9843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0874515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535082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410611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050677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22763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43675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662911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754208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81126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885815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69488021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879065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30725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3721694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5774931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160448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382748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4937630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684780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13275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651435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50721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368195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07506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524068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098094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581554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68793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09978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361700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689121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19411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946256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64871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757132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953424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897743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212657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08418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83475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424520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5110187"/>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382067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792021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988505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1976662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53922109"/>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8376427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701034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43979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615235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952445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454090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81159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7736944"/>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057344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7844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805988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88402246"/>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689358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328776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5056520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21966391"/>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668892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905058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36574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33399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005346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3102610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00867399"/>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94318612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232294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959823235"/>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4064719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3797512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2218094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0300852"/>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69210261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5139460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883284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78676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2989651"/>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268567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863498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764000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848047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9969830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4081075"/>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624376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679987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1091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899337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058671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667429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26460445"/>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567016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677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275634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196784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06768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7167749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0780377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66687855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9955813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73230252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360213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6159687"/>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500774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795979"/>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6344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101077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8922079"/>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271188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8609653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590918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167623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823128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114243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392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205580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164738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928200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76934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60046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4666356"/>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86396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201739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35731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153464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727581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59470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8523852"/>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34034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23554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278758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634388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485104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134563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0623078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59293003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0134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94586546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190461544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7133616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411563416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354087718"/>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17205425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582307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53532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1974071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53108736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1155729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150341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63132196"/>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15341363"/>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4475373"/>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5944345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9715259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1130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38961997"/>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4100602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1909415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7798615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635373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78111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3002619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07/02/2026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49059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07/02/2026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8447095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07/02/2026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683792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844839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511627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9947322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678313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0330287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4910067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04526709"/>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84907433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4641371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864214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201169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6057694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92124529"/>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55390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9556370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1848856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361125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77732706"/>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3545390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023867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1413181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5905167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2257377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5443584"/>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6675710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2495996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913992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64935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66357997"/>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9022753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357068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5156893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260894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701472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8285980"/>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570664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015098"/>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9665120"/>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60346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099270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9273730"/>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4847442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5154578"/>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845698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39111464"/>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7573831"/>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9131959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5628534"/>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06700"/>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74955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2270511"/>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0069825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image" Target="../media/image2.bin"/><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theme" Target="../theme/theme4.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image" Target="../media/image2.bin"/><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theme" Target="../theme/theme5.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3.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image" Target="../media/image12.pn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image" Target="../media/image11.jpg"/><Relationship Id="rId5" Type="http://schemas.openxmlformats.org/officeDocument/2006/relationships/slideLayout" Target="../slideLayouts/slideLayout108.xml"/><Relationship Id="rId15" Type="http://schemas.openxmlformats.org/officeDocument/2006/relationships/image" Target="../media/image15.png"/><Relationship Id="rId10" Type="http://schemas.openxmlformats.org/officeDocument/2006/relationships/theme" Target="../theme/theme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image" Target="../media/image17.png"/><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image" Target="../media/image16.png"/><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image" Target="../media/image2.bin"/><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theme" Target="../theme/theme7.xml"/><Relationship Id="rId28" Type="http://schemas.openxmlformats.org/officeDocument/2006/relationships/image" Target="../media/image19.png"/><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6" Type="http://schemas.openxmlformats.org/officeDocument/2006/relationships/image" Target="../media/image1.jp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image" Target="../media/image2.bin"/><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theme" Target="../theme/theme1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26" Type="http://schemas.openxmlformats.org/officeDocument/2006/relationships/image" Target="../media/image21.jpg"/><Relationship Id="rId3" Type="http://schemas.openxmlformats.org/officeDocument/2006/relationships/slideLayout" Target="../slideLayouts/slideLayout175.xml"/><Relationship Id="rId21" Type="http://schemas.openxmlformats.org/officeDocument/2006/relationships/slideLayout" Target="../slideLayouts/slideLayout193.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5" Type="http://schemas.openxmlformats.org/officeDocument/2006/relationships/theme" Target="../theme/theme11.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24" Type="http://schemas.openxmlformats.org/officeDocument/2006/relationships/slideLayout" Target="../slideLayouts/slideLayout196.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23" Type="http://schemas.openxmlformats.org/officeDocument/2006/relationships/slideLayout" Target="../slideLayouts/slideLayout195.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slideLayout" Target="../slideLayouts/slideLayout19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theme" Target="../theme/theme12.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image" Target="../media/image2.bin"/><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theme" Target="../theme/theme13.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image" Target="../media/image2.bin"/><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theme" Target="../theme/theme14.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07/02/2026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19669318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7777132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28501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6963641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84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142583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Tree>
    <p:extLst>
      <p:ext uri="{BB962C8B-B14F-4D97-AF65-F5344CB8AC3E}">
        <p14:creationId xmlns:p14="http://schemas.microsoft.com/office/powerpoint/2010/main" val="12488689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grpSp>
        <p:nvGrpSpPr>
          <p:cNvPr id="12" name="Groupe 11">
            <a:extLst>
              <a:ext uri="{FF2B5EF4-FFF2-40B4-BE49-F238E27FC236}">
                <a16:creationId xmlns:a16="http://schemas.microsoft.com/office/drawing/2014/main" id="{67D49505-DA1F-F15B-5832-25E02AA0B252}"/>
              </a:ext>
            </a:extLst>
          </p:cNvPr>
          <p:cNvGrpSpPr/>
          <p:nvPr userDrawn="1"/>
        </p:nvGrpSpPr>
        <p:grpSpPr>
          <a:xfrm>
            <a:off x="552763" y="126524"/>
            <a:ext cx="7558419" cy="328107"/>
            <a:chOff x="589833" y="126807"/>
            <a:chExt cx="7558419" cy="328107"/>
          </a:xfrm>
        </p:grpSpPr>
        <p:sp>
          <p:nvSpPr>
            <p:cNvPr id="13" name="Rectangle 12">
              <a:extLst>
                <a:ext uri="{FF2B5EF4-FFF2-40B4-BE49-F238E27FC236}">
                  <a16:creationId xmlns:a16="http://schemas.microsoft.com/office/drawing/2014/main" id="{8A5BC1F2-FD4F-152B-CEED-1341DA8A5BD2}"/>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اختــتام</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7AE10573-E48B-8295-E4D2-F69E7D08E7CF}"/>
                </a:ext>
              </a:extLst>
            </p:cNvPr>
            <p:cNvSpPr>
              <a:spLocks/>
            </p:cNvSpPr>
            <p:nvPr/>
          </p:nvSpPr>
          <p:spPr>
            <a:xfrm>
              <a:off x="6659247" y="1535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نشاط</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alpha val="20000"/>
                    </a:srgbClr>
                  </a:solidFill>
                  <a:latin typeface="Microsoft Uighur" panose="02000000000000000000" pitchFamily="2" charset="-78"/>
                  <a:cs typeface="Microsoft Uighur" panose="02000000000000000000" pitchFamily="2" charset="-78"/>
                </a:rPr>
                <a:t>اعتيادي</a:t>
              </a:r>
            </a:p>
          </p:txBody>
        </p:sp>
        <p:pic>
          <p:nvPicPr>
            <p:cNvPr id="15" name="Image 14">
              <a:extLst>
                <a:ext uri="{FF2B5EF4-FFF2-40B4-BE49-F238E27FC236}">
                  <a16:creationId xmlns:a16="http://schemas.microsoft.com/office/drawing/2014/main" id="{73B4CEB8-5746-9063-A6F8-29147656383E}"/>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1B5A3-4540-D579-3313-3C9CD9CF9ECC}"/>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17" name="Image 16">
              <a:extLst>
                <a:ext uri="{FF2B5EF4-FFF2-40B4-BE49-F238E27FC236}">
                  <a16:creationId xmlns:a16="http://schemas.microsoft.com/office/drawing/2014/main" id="{CEBBDAD4-9E39-5002-94D5-AD41F3CFE298}"/>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18" name="Image 17">
              <a:extLst>
                <a:ext uri="{FF2B5EF4-FFF2-40B4-BE49-F238E27FC236}">
                  <a16:creationId xmlns:a16="http://schemas.microsoft.com/office/drawing/2014/main" id="{C4BDB479-6C18-DCD5-C04F-E8AE6DBC3E9C}"/>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19" name="Rectangle 18">
              <a:extLst>
                <a:ext uri="{FF2B5EF4-FFF2-40B4-BE49-F238E27FC236}">
                  <a16:creationId xmlns:a16="http://schemas.microsoft.com/office/drawing/2014/main" id="{AA46771B-41E6-FD4C-7970-BD233DE973FF}"/>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1600" b="1" dirty="0">
                  <a:solidFill>
                    <a:srgbClr val="565F88">
                      <a:alpha val="20000"/>
                    </a:srgbClr>
                  </a:solidFill>
                  <a:latin typeface="Microsoft Uighur" panose="02000000000000000000" pitchFamily="2" charset="-78"/>
                  <a:cs typeface="Microsoft Uighur" panose="02000000000000000000" pitchFamily="2" charset="-78"/>
                </a:rPr>
                <a:t> 1 </a:t>
              </a:r>
              <a:endParaRPr lang="ar-MA" sz="16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46C4D9F-A235-473F-8F42-1923CA1B56A8}"/>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dirty="0">
                  <a:solidFill>
                    <a:srgbClr val="565F88">
                      <a:alpha val="20000"/>
                    </a:srgbClr>
                  </a:solidFill>
                  <a:latin typeface="Microsoft Uighur" panose="02000000000000000000" pitchFamily="2" charset="-78"/>
                  <a:ea typeface="+mn-ea"/>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lang="fr-FR" sz="1600" b="1" dirty="0">
                  <a:solidFill>
                    <a:srgbClr val="565F88"/>
                  </a:solidFill>
                  <a:latin typeface="Microsoft Uighur" panose="02000000000000000000" pitchFamily="2" charset="-78"/>
                  <a:cs typeface="Microsoft Uighur" panose="02000000000000000000" pitchFamily="2" charset="-78"/>
                </a:rPr>
                <a:t> 2</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17262693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94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6817869"/>
      </p:ext>
    </p:extLst>
  </p:cSld>
  <p:clrMap bg1="lt1" tx1="dk1" bg2="lt2" tx2="dk2" accent1="accent1" accent2="accent2" accent3="accent3" accent4="accent4" accent5="accent5" accent6="accent6" hlink="hlink" folHlink="folHlink"/>
  <p:sldLayoutIdLst>
    <p:sldLayoutId id="2147483843"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1433330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 id="2147483866" r:id="rId21"/>
    <p:sldLayoutId id="2147483867" r:id="rId22"/>
    <p:sldLayoutId id="214748386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33967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 id="2147483887" r:id="rId18"/>
    <p:sldLayoutId id="2147483888" r:id="rId19"/>
    <p:sldLayoutId id="2147483889" r:id="rId20"/>
    <p:sldLayoutId id="2147483890" r:id="rId21"/>
    <p:sldLayoutId id="2147483891" r:id="rId22"/>
    <p:sldLayoutId id="2147483892" r:id="rId23"/>
    <p:sldLayoutId id="214748389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07/02/2026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68425603"/>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703918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1958595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gif"/><Relationship Id="rId2" Type="http://schemas.openxmlformats.org/officeDocument/2006/relationships/image" Target="../media/image30.png"/><Relationship Id="rId1" Type="http://schemas.openxmlformats.org/officeDocument/2006/relationships/slideLayout" Target="../slideLayouts/slideLayout13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image" Target="../media/image37.gif"/><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9.png"/><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94.xml"/></Relationships>
</file>

<file path=ppt/slides/_rels/slide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16.png"/><Relationship Id="rId1" Type="http://schemas.openxmlformats.org/officeDocument/2006/relationships/slideLayout" Target="../slideLayouts/slideLayout208.xml"/><Relationship Id="rId5" Type="http://schemas.openxmlformats.org/officeDocument/2006/relationships/image" Target="../media/image39.pn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1.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43.jp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230.xml"/><Relationship Id="rId6" Type="http://schemas.openxmlformats.org/officeDocument/2006/relationships/image" Target="../media/image47.png"/><Relationship Id="rId5" Type="http://schemas.openxmlformats.org/officeDocument/2006/relationships/image" Target="../media/image16.png"/><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5.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35.gif"/><Relationship Id="rId4" Type="http://schemas.openxmlformats.org/officeDocument/2006/relationships/image" Target="../media/image51.png"/><Relationship Id="rId9"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58.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8.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3.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gif"/><Relationship Id="rId1" Type="http://schemas.openxmlformats.org/officeDocument/2006/relationships/slideLayout" Target="../slideLayouts/slideLayout79.xml"/><Relationship Id="rId5" Type="http://schemas.openxmlformats.org/officeDocument/2006/relationships/image" Target="../media/image17.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7.png"/><Relationship Id="rId7"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6.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7.png"/><Relationship Id="rId7"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9.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2.gif"/><Relationship Id="rId1" Type="http://schemas.openxmlformats.org/officeDocument/2006/relationships/slideLayout" Target="../slideLayouts/slideLayout149.xml"/><Relationship Id="rId5" Type="http://schemas.openxmlformats.org/officeDocument/2006/relationships/image" Target="../media/image1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png"/><Relationship Id="rId2" Type="http://schemas.openxmlformats.org/officeDocument/2006/relationships/image" Target="../media/image61.png"/><Relationship Id="rId1" Type="http://schemas.openxmlformats.org/officeDocument/2006/relationships/slideLayout" Target="../slideLayouts/slideLayout9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8.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9.png"/><Relationship Id="rId1" Type="http://schemas.openxmlformats.org/officeDocument/2006/relationships/slideLayout" Target="../slideLayouts/slideLayout17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6.png"/><Relationship Id="rId7" Type="http://schemas.openxmlformats.org/officeDocument/2006/relationships/image" Target="../media/image31.png"/><Relationship Id="rId2"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microsoft.com/office/2007/relationships/hdphoto" Target="../media/hdphoto7.wdp"/></Relationships>
</file>

<file path=ppt/slides/_rels/slide4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12.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3.png"/><Relationship Id="rId9" Type="http://schemas.openxmlformats.org/officeDocument/2006/relationships/image" Target="../media/image30.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6.png"/><Relationship Id="rId5" Type="http://schemas.openxmlformats.org/officeDocument/2006/relationships/image" Target="../media/image35.gif"/><Relationship Id="rId10" Type="http://schemas.openxmlformats.org/officeDocument/2006/relationships/image" Target="../media/image31.png"/><Relationship Id="rId4" Type="http://schemas.openxmlformats.org/officeDocument/2006/relationships/image" Target="../media/image66.png"/><Relationship Id="rId9" Type="http://schemas.openxmlformats.org/officeDocument/2006/relationships/image" Target="../media/image19.png"/></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5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B1866D12-56AB-889A-D250-B3D7DC0A6633}"/>
              </a:ext>
            </a:extLst>
          </p:cNvPr>
          <p:cNvPicPr>
            <a:picLocks noChangeAspect="1"/>
          </p:cNvPicPr>
          <p:nvPr/>
        </p:nvPicPr>
        <p:blipFill>
          <a:blip r:embed="rId2">
            <a:extLst>
              <a:ext uri="{28A0092B-C50C-407E-A947-70E740481C1C}">
                <a14:useLocalDpi xmlns:a14="http://schemas.microsoft.com/office/drawing/2010/main" val="0"/>
              </a:ext>
            </a:extLst>
          </a:blip>
          <a:srcRect t="2780" b="3488"/>
          <a:stretch>
            <a:fillRect/>
          </a:stretch>
        </p:blipFill>
        <p:spPr>
          <a:xfrm>
            <a:off x="20" y="1282"/>
            <a:ext cx="9143980" cy="6856718"/>
          </a:xfrm>
          <a:prstGeom prst="rect">
            <a:avLst/>
          </a:prstGeom>
        </p:spPr>
      </p:pic>
    </p:spTree>
    <p:extLst>
      <p:ext uri="{BB962C8B-B14F-4D97-AF65-F5344CB8AC3E}">
        <p14:creationId xmlns:p14="http://schemas.microsoft.com/office/powerpoint/2010/main" val="2651143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617487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lstStyle/>
          <a:p>
            <a:r>
              <a:rPr lang="ar-MA" sz="4400" dirty="0">
                <a:latin typeface="Microsoft Uighur" panose="02000000000000000000" pitchFamily="2" charset="-78"/>
                <a:cs typeface="Microsoft Uighur" panose="02000000000000000000" pitchFamily="2" charset="-78"/>
              </a:rPr>
              <a:t>تنظيم حصص الأسبوع الثاني</a:t>
            </a:r>
            <a:endParaRPr lang="fr-MA" sz="44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6 -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 </a:t>
              </a:r>
              <a:r>
                <a:rPr lang="fr-MA" sz="2000" b="1" dirty="0">
                  <a:solidFill>
                    <a:srgbClr val="757575"/>
                  </a:solidFill>
                  <a:latin typeface="Microsoft Uighur" panose="02000000000000000000" pitchFamily="2" charset="-78"/>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4</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الحصة4 </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a:t>
            </a:r>
            <a:r>
              <a:rPr lang="ar-MA" sz="1600" dirty="0">
                <a:latin typeface="Microsoft Uighur" panose="02000000000000000000" pitchFamily="2" charset="-78"/>
                <a:cs typeface="Microsoft Uighur" panose="02000000000000000000" pitchFamily="2" charset="-78"/>
              </a:rPr>
              <a:t>أساليب </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التحدث . </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5 </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التراكيب . </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قبل القراءة: التوقع والتحقق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أثناء القراءة – الفهم </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 2 -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طلاقة</a:t>
            </a:r>
            <a:endParaRPr kumimoji="0" lang="ar-MA" sz="1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lang="ar-MA" sz="1600" b="1" dirty="0">
                <a:solidFill>
                  <a:srgbClr val="424D7B"/>
                </a:solidFill>
                <a:latin typeface="Microsoft Uighur" panose="02000000000000000000" pitchFamily="2" charset="-78"/>
                <a:cs typeface="Microsoft Uighur" panose="02000000000000000000" pitchFamily="2" charset="-78"/>
              </a:rPr>
              <a:t>انشطة اعتيادية</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في رحاب عاصمة الورود : توقع و تحقق</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lang="ar-MA" sz="1600" b="1" dirty="0">
                <a:solidFill>
                  <a:srgbClr val="424D7B"/>
                </a:solidFill>
                <a:latin typeface="Microsoft Uighur" panose="02000000000000000000" pitchFamily="2" charset="-78"/>
                <a:cs typeface="Microsoft Uighur" panose="02000000000000000000" pitchFamily="2" charset="-78"/>
              </a:rPr>
              <a:t> ورشة القراءة – الحصة 1 </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في رحاب عاصمة الورود- استراتيجية تحديد أفكار النص الرئيسة.</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lang="ar-MA" sz="1600" b="1" dirty="0">
                <a:solidFill>
                  <a:srgbClr val="424D7B"/>
                </a:solidFill>
                <a:latin typeface="Microsoft Uighur" panose="02000000000000000000" pitchFamily="2" charset="-78"/>
                <a:cs typeface="Microsoft Uighur" panose="02000000000000000000" pitchFamily="2" charset="-78"/>
              </a:rPr>
              <a:t>ورشة القراءة – الحصة 2</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باسترسال؛</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توقع مضمون نص مقروء و التحقق من التوقعات؛</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24987"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استثمار</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استراتيجية تحديد أفكار النص الرئيسة لفهم نص مقروء.</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4D9AC60-B943-9244-8F5A-B587DB9D589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sp>
        <p:nvSpPr>
          <p:cNvPr id="2" name="Rectangle 1">
            <a:extLst>
              <a:ext uri="{FF2B5EF4-FFF2-40B4-BE49-F238E27FC236}">
                <a16:creationId xmlns:a16="http://schemas.microsoft.com/office/drawing/2014/main" id="{F6D4985B-AF01-653C-62EA-F0DFD11B0AE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E34BFBC-BC75-953E-AE2B-8FFD17E2142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37F77E56-CDE6-FFD9-C9D3-4CE7CEDA4F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4F4E337-02DF-99A5-3C56-9221875755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9C3CFD3B-BF0E-9BB2-959D-C27D579AB82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A1E5428C-93EB-C586-6835-949FC0B2A1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53402741-4E7E-4BAD-2577-EFBA9E19B94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17">
            <a:extLst>
              <a:ext uri="{FF2B5EF4-FFF2-40B4-BE49-F238E27FC236}">
                <a16:creationId xmlns:a16="http://schemas.microsoft.com/office/drawing/2014/main" id="{C5BC018A-5C79-F0F2-0A34-75E77CB665C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9" name="Espace réservé pour une image  10">
            <a:extLst>
              <a:ext uri="{FF2B5EF4-FFF2-40B4-BE49-F238E27FC236}">
                <a16:creationId xmlns:a16="http://schemas.microsoft.com/office/drawing/2014/main" id="{96C6E4D0-07A7-3FA9-8E8C-EB6BD84F479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pic>
        <p:nvPicPr>
          <p:cNvPr id="13" name="Espace réservé pour une image  12">
            <a:extLst>
              <a:ext uri="{FF2B5EF4-FFF2-40B4-BE49-F238E27FC236}">
                <a16:creationId xmlns:a16="http://schemas.microsoft.com/office/drawing/2014/main" id="{907EB4BE-FE38-0DFA-CDC8-1C9524F1136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18833770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10" name="Rectangle : coins arrondis 9">
            <a:extLst>
              <a:ext uri="{FF2B5EF4-FFF2-40B4-BE49-F238E27FC236}">
                <a16:creationId xmlns:a16="http://schemas.microsoft.com/office/drawing/2014/main" id="{0AAD3BF1-7D2E-FACA-261E-CA695624DC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9667EF2-F06F-ABCC-7D6F-19961FF8A10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D823B439-8A8F-3ADE-918A-5827308EAE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32F1A851-0699-9B33-537C-308F882A5D8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19BD340D-6C96-2F0A-F208-FAA9A7FECDE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7FA6A52C-9DD3-EC2B-490A-DC13818227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97BD9C6F-4011-629A-B399-E0C8DECA92C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0E262539-11FD-42E7-A8FA-4327D7782E0E}"/>
              </a:ext>
            </a:extLst>
          </p:cNvPr>
          <p:cNvSpPr>
            <a:spLocks/>
          </p:cNvSpPr>
          <p:nvPr/>
        </p:nvSpPr>
        <p:spPr>
          <a:xfrm>
            <a:off x="4383567"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4A1F2DCA-4239-D9DB-B3C6-3593CB47EF60}"/>
              </a:ext>
            </a:extLst>
          </p:cNvPr>
          <p:cNvSpPr>
            <a:spLocks/>
          </p:cNvSpPr>
          <p:nvPr/>
        </p:nvSpPr>
        <p:spPr>
          <a:xfrm>
            <a:off x="2283808"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8DA79E99-7A32-B635-6931-618BD65F8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1463" y="1376083"/>
            <a:ext cx="2139304" cy="2139304"/>
          </a:xfrm>
          <a:prstGeom prst="rect">
            <a:avLst/>
          </a:prstGeom>
        </p:spPr>
      </p:pic>
      <p:pic>
        <p:nvPicPr>
          <p:cNvPr id="17" name="Image 16">
            <a:extLst>
              <a:ext uri="{FF2B5EF4-FFF2-40B4-BE49-F238E27FC236}">
                <a16:creationId xmlns:a16="http://schemas.microsoft.com/office/drawing/2014/main" id="{1C093A67-DAA3-AD36-7A95-3FE90A7348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17385" y="1432866"/>
            <a:ext cx="2082521" cy="2082521"/>
          </a:xfrm>
          <a:prstGeom prst="rect">
            <a:avLst/>
          </a:prstGeom>
        </p:spPr>
      </p:pic>
      <p:pic>
        <p:nvPicPr>
          <p:cNvPr id="18" name="Image 17">
            <a:extLst>
              <a:ext uri="{FF2B5EF4-FFF2-40B4-BE49-F238E27FC236}">
                <a16:creationId xmlns:a16="http://schemas.microsoft.com/office/drawing/2014/main" id="{4E77791B-3176-DD04-BDFA-67608EE4DA7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3132" y="4127387"/>
            <a:ext cx="2296774" cy="2296774"/>
          </a:xfrm>
          <a:prstGeom prst="rect">
            <a:avLst/>
          </a:prstGeom>
        </p:spPr>
      </p:pic>
      <p:pic>
        <p:nvPicPr>
          <p:cNvPr id="22" name="Image 21">
            <a:extLst>
              <a:ext uri="{FF2B5EF4-FFF2-40B4-BE49-F238E27FC236}">
                <a16:creationId xmlns:a16="http://schemas.microsoft.com/office/drawing/2014/main" id="{1CBCF245-A7BA-6BA9-7BC3-48ADF71123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93994" y="4213298"/>
            <a:ext cx="2296773" cy="2296773"/>
          </a:xfrm>
          <a:prstGeom prst="rect">
            <a:avLst/>
          </a:prstGeom>
        </p:spPr>
      </p:pic>
      <p:sp>
        <p:nvSpPr>
          <p:cNvPr id="23" name="Titre 3">
            <a:extLst>
              <a:ext uri="{FF2B5EF4-FFF2-40B4-BE49-F238E27FC236}">
                <a16:creationId xmlns:a16="http://schemas.microsoft.com/office/drawing/2014/main" id="{F9035BC7-4391-2039-75E4-1A7B97389343}"/>
              </a:ext>
            </a:extLst>
          </p:cNvPr>
          <p:cNvSpPr>
            <a:spLocks noGrp="1"/>
          </p:cNvSpPr>
          <p:nvPr/>
        </p:nvSpPr>
        <p:spPr>
          <a:xfrm>
            <a:off x="750767" y="777156"/>
            <a:ext cx="6840000" cy="612000"/>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السلوك الذي يعبر عنه كل مشهد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17183055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50AE-744E-3E3F-F2DB-3E90C29092C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64D3382-BF3A-0C43-2E8A-6206339A5E4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6" name="Espace réservé pour une image  4">
            <a:extLst>
              <a:ext uri="{FF2B5EF4-FFF2-40B4-BE49-F238E27FC236}">
                <a16:creationId xmlns:a16="http://schemas.microsoft.com/office/drawing/2014/main" id="{0EF54EB2-1BC0-215D-EDB5-90A3708CB60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a:xfrm>
            <a:off x="7959600" y="684000"/>
            <a:ext cx="792000" cy="792000"/>
          </a:xfrm>
        </p:spPr>
      </p:pic>
      <p:sp>
        <p:nvSpPr>
          <p:cNvPr id="4" name="ZoneTexte 3">
            <a:extLst>
              <a:ext uri="{FF2B5EF4-FFF2-40B4-BE49-F238E27FC236}">
                <a16:creationId xmlns:a16="http://schemas.microsoft.com/office/drawing/2014/main" id="{4D960C60-DD8F-D307-44D1-1B69D88149E0}"/>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38DB799-6F6A-C23A-911C-33C041ECABAD}"/>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1" name="Image 20">
            <a:extLst>
              <a:ext uri="{FF2B5EF4-FFF2-40B4-BE49-F238E27FC236}">
                <a16:creationId xmlns:a16="http://schemas.microsoft.com/office/drawing/2014/main" id="{7304FEDD-37E1-C2CE-8715-E4772CA0EA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293BC426-3C56-D531-D6BA-A1CFB4B1AA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3" name="Image 22">
            <a:extLst>
              <a:ext uri="{FF2B5EF4-FFF2-40B4-BE49-F238E27FC236}">
                <a16:creationId xmlns:a16="http://schemas.microsoft.com/office/drawing/2014/main" id="{708F3F08-8193-2352-1FA5-D70C2ABC537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4" name="Image 23">
            <a:extLst>
              <a:ext uri="{FF2B5EF4-FFF2-40B4-BE49-F238E27FC236}">
                <a16:creationId xmlns:a16="http://schemas.microsoft.com/office/drawing/2014/main" id="{3AE0AC1C-2085-EA5C-B14F-9F9D12A833D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5" name="Rectangle 24">
            <a:extLst>
              <a:ext uri="{FF2B5EF4-FFF2-40B4-BE49-F238E27FC236}">
                <a16:creationId xmlns:a16="http://schemas.microsoft.com/office/drawing/2014/main" id="{594FD37F-F3B4-4BD8-DFC2-FE37BCFA0AE2}"/>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7FF2F098-3C38-86E3-5508-05484084CDD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29" name="Class AR_NV_05_1">
            <a:hlinkClick r:id="" action="ppaction://media"/>
            <a:extLst>
              <a:ext uri="{FF2B5EF4-FFF2-40B4-BE49-F238E27FC236}">
                <a16:creationId xmlns:a16="http://schemas.microsoft.com/office/drawing/2014/main" id="{88C9B6DC-4C52-16AC-B1DE-54E91DF4B2E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a:prstGeom prst="rect">
            <a:avLst/>
          </a:prstGeom>
        </p:spPr>
      </p:pic>
      <p:pic>
        <p:nvPicPr>
          <p:cNvPr id="30" name="Image 29" descr="Une image contenant noir, obscurité&#10;&#10;Le contenu généré par l’IA peut être incorrect.">
            <a:extLst>
              <a:ext uri="{FF2B5EF4-FFF2-40B4-BE49-F238E27FC236}">
                <a16:creationId xmlns:a16="http://schemas.microsoft.com/office/drawing/2014/main" id="{798D1611-79C9-5D35-8B37-6A4459C7E4E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2" name="Rectangle 1">
            <a:extLst>
              <a:ext uri="{FF2B5EF4-FFF2-40B4-BE49-F238E27FC236}">
                <a16:creationId xmlns:a16="http://schemas.microsoft.com/office/drawing/2014/main" id="{38AC229B-264A-15B0-2EBD-410AEA84346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10437757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9"/>
                                        </p:tgtEl>
                                      </p:cBhvr>
                                    </p:cmd>
                                  </p:childTnLst>
                                </p:cTn>
                              </p:par>
                            </p:childTnLst>
                          </p:cTn>
                        </p:par>
                      </p:childTnLst>
                    </p:cTn>
                  </p:par>
                </p:childTnLst>
              </p:cTn>
              <p:nextCondLst>
                <p:cond evt="onClick" delay="0">
                  <p:tgtEl>
                    <p:spTgt spid="29"/>
                  </p:tgtEl>
                </p:cond>
              </p:nextCondLst>
            </p:seq>
            <p:video>
              <p:cMediaNode vol="80000">
                <p:cTn id="14" fill="hold" display="0">
                  <p:stCondLst>
                    <p:cond delay="indefinite"/>
                  </p:stCondLst>
                </p:cTn>
                <p:tgtEl>
                  <p:spTgt spid="29"/>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6312BDE-69C2-B9F0-3EF4-D20EAABB1FC9}"/>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A04D79D-6AF4-E245-5FDB-3EF99990948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4B764F48-3701-CA86-0B35-107271B815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62966784-C58D-0A26-D8E1-13D053AF2A5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97B6E927-2432-DC8B-4469-68DAB3FD1D7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5540AF3F-AAFE-F34B-D41A-AD422E9426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BA35324-101F-4A52-4478-025416B020B0}"/>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8777B88B-E2BC-EE27-14FD-07040D8BD8D8}"/>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BD07438-4638-87B0-86F0-854FA20A821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Titre 14">
            <a:extLst>
              <a:ext uri="{FF2B5EF4-FFF2-40B4-BE49-F238E27FC236}">
                <a16:creationId xmlns:a16="http://schemas.microsoft.com/office/drawing/2014/main" id="{96851026-B790-BD33-1078-44F6F50FC027}"/>
              </a:ext>
            </a:extLst>
          </p:cNvPr>
          <p:cNvSpPr>
            <a:spLocks noGrp="1"/>
          </p:cNvSpPr>
          <p:nvPr>
            <p:ph type="title"/>
          </p:nvPr>
        </p:nvSpPr>
        <p:spPr/>
        <p:txBody>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 تابعوا</a:t>
            </a:r>
            <a:endParaRPr lang="fr-MA" dirty="0"/>
          </a:p>
        </p:txBody>
      </p:sp>
      <p:pic>
        <p:nvPicPr>
          <p:cNvPr id="20" name="Espace réservé pour une image  19">
            <a:extLst>
              <a:ext uri="{FF2B5EF4-FFF2-40B4-BE49-F238E27FC236}">
                <a16:creationId xmlns:a16="http://schemas.microsoft.com/office/drawing/2014/main" id="{20CB6E11-6A9D-2B7E-08F6-CF618F5FD9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0E5191BA-2034-021D-4601-BA5F315E3486}"/>
              </a:ext>
            </a:extLst>
          </p:cNvPr>
          <p:cNvSpPr txBox="1"/>
          <p:nvPr/>
        </p:nvSpPr>
        <p:spPr>
          <a:xfrm>
            <a:off x="387311" y="1455730"/>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ضَحِكَ عُمرُ وَقالَ: "إِنْ كانَ هَذا ٱلطّائِرُ ٱلصَّغيرُ قَدْ تَغَلَّبَ عَلى خَوْفِهِ، فَأَنا أَيْضاً أَسْتَطيعُ!" . في ٱلْيَوْمِ ٱلْمَوْعودِ، وَقَفَ أَمامَ زُمَلائِهِ، وَقَلْبُهُ يَنْبُضُ بِشِدَّةٍ. تَذَكَّرَ ٱلْعُصْفورَ ٱلصَّغيرَ، فَأَخَذَ نَفَساً عَميقاً وَبَدَأَ ٱلْقِراءَةَ. كانَ صَوْتُهُ يَرْتَجِفُ في ٱلْبِدايَةِ، لَكِنَّهُ أَصْبَحَ أَقْوى وَأَوْضَحَ مَعَ كُلِّ كَلِمَةٍ. عِنْدَما أَنْهَى دَوْرَهُ، صَفَّقَ لَه ٱلْجَميعُ  بِحَرارَةٍ. </a:t>
            </a:r>
            <a:r>
              <a:rPr lang="ar-MA" sz="3200" b="1" kern="0" dirty="0">
                <a:solidFill>
                  <a:srgbClr val="424D7C"/>
                </a:solidFill>
                <a:latin typeface="Microsoft Uighur" panose="02000000000000000000" pitchFamily="2" charset="-78"/>
                <a:cs typeface="Microsoft Uighur" panose="02000000000000000000" pitchFamily="2" charset="-78"/>
              </a:rPr>
              <a:t>اِبْتَسَمَ ﭐلْأُسْتاذُ </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وَقالَ: "أَحْسَنْتَ يا عُمَرُ! قِراءَتُكَ كانَتْ رائِعَةً. "</a:t>
            </a:r>
          </a:p>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مُنْذُ ذَلِكَ ٱلْيَوْمِ، تَعَلَّمَ عُمَرُ أَنَّ ٱلشَّجاعَةَ لا تَعْني عَدَمَ ٱلْخَوْفِ، بَلْ هِيَ ٱلْمُحاوَلَةَ رَغْمَ ٱلْخَوْفِ، تَماماً كَما فَعَلَ ٱلطّائِرُ ٱلصَّغيرُ ٱلَّذي عَلَّمَهُ أَجْمَلَ دَرْسٍ في ٱلْحَياةِ.</a:t>
            </a:r>
          </a:p>
        </p:txBody>
      </p:sp>
    </p:spTree>
    <p:extLst>
      <p:ext uri="{BB962C8B-B14F-4D97-AF65-F5344CB8AC3E}">
        <p14:creationId xmlns:p14="http://schemas.microsoft.com/office/powerpoint/2010/main" val="317421013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6DD2-09D9-28C2-30C8-BC3FD6E5E0A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33E1327-95A1-99FF-7CD2-4666691B5467}"/>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5EFC728-A537-FC6E-BA13-D942B1DF04B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E265EAA9-F40B-C411-D6BD-4012AA6D3F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5938EFF9-5EB1-17E9-881A-156C6273A8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6232BE61-F894-ECCD-AC30-F872A0D38B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9BA207D8-0145-BFFC-4B58-A41A3F34397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B7A2298E-0072-36B5-D9F3-FD200B0074C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E1F8E14A-25FB-E22A-A04F-DEC630B8269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ZoneTexte 11">
            <a:extLst>
              <a:ext uri="{FF2B5EF4-FFF2-40B4-BE49-F238E27FC236}">
                <a16:creationId xmlns:a16="http://schemas.microsoft.com/office/drawing/2014/main" id="{66D10441-5A49-4BEE-6DCF-0F58DDC34360}"/>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8" name="Joyful_Prize_Celebration_Animation">
            <a:hlinkClick r:id="" action="ppaction://media"/>
            <a:extLst>
              <a:ext uri="{FF2B5EF4-FFF2-40B4-BE49-F238E27FC236}">
                <a16:creationId xmlns:a16="http://schemas.microsoft.com/office/drawing/2014/main" id="{AA9EEDE9-0387-E23F-664A-DC88488C29D8}"/>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4" name="Titre 23">
            <a:extLst>
              <a:ext uri="{FF2B5EF4-FFF2-40B4-BE49-F238E27FC236}">
                <a16:creationId xmlns:a16="http://schemas.microsoft.com/office/drawing/2014/main" id="{563B43FA-0BD6-3010-207B-FB14311907CE}"/>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FR" sz="2400" dirty="0">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AF74B62A-E881-A260-622D-8583D0DE26C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DA92DAA4-6E09-4842-2951-77D34350718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241784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C542-4C87-E920-F269-29A8025C2D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46E4A1C-0C93-0F4B-8AC2-D341FB32A7A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dirty="0"/>
          </a:p>
        </p:txBody>
      </p:sp>
      <p:sp>
        <p:nvSpPr>
          <p:cNvPr id="3" name="ZoneTexte 2">
            <a:extLst>
              <a:ext uri="{FF2B5EF4-FFF2-40B4-BE49-F238E27FC236}">
                <a16:creationId xmlns:a16="http://schemas.microsoft.com/office/drawing/2014/main" id="{539DB16E-B6BF-7DBC-643D-1672F41571F6}"/>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059F1F0-565D-9C51-7D1B-D1FE8265E60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134CD3FA-7F06-FE93-BD6E-73EDFEEA55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7BED6781-92A2-724A-BEA1-AB17624218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7B81A186-360E-27A0-D8FF-0434F6204E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CEAC9E47-50A1-2A45-6910-196C072E1D2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EC2AA281-5E29-CB9B-0C71-7D413D3C51E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7EA114B-5C25-1D14-98C9-7D39FEB319E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86B55075-C0B0-D264-963B-59BF420F30B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67244B7C-A4C0-45A5-0CA7-11F66C00B5C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ZoneTexte 5">
            <a:extLst>
              <a:ext uri="{FF2B5EF4-FFF2-40B4-BE49-F238E27FC236}">
                <a16:creationId xmlns:a16="http://schemas.microsoft.com/office/drawing/2014/main" id="{99DA1AF2-900F-B20B-B112-4D8651AA7582}"/>
              </a:ext>
            </a:extLst>
          </p:cNvPr>
          <p:cNvSpPr txBox="1"/>
          <p:nvPr/>
        </p:nvSpPr>
        <p:spPr>
          <a:xfrm>
            <a:off x="387311" y="1455730"/>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ضَحِكَ عُمرُ وَقالَ: "إِنْ كانَ هَذا ٱلطّائِرُ ٱلصَّغيرُ قَدْ تَغَلَّبَ عَلى خَوْفِهِ، فَأَنا أَيْضاً أَسْتَطيعُ!" . في ٱلْيَوْمِ ٱلْمَوْعودِ، وَقَفَ أَمامَ زُمَلائِهِ، وَقَلْبُهُ يَنْبُضُ بِشِدَّةٍ. تَذَكَّرَ ٱلْعُصْفورَ ٱلصَّغيرَ، فَأَخَذَ نَفَساً عَميقاً وَبَدَأَ ٱلْقِراءَةَ. كانَ صَوْتُهُ يَرْتَجِفُ في ٱلْبِدايَةِ، لَكِنَّهُ أَصْبَحَ أَقْوى وَأَوْضَحَ مَعَ كُلِّ كَلِمَةٍ. عِنْدَما أَنْهَى دَوْرَهُ، صَفَّقَ لَه ٱلْجَميعُ  بِحَرارَةٍ. </a:t>
            </a:r>
            <a:r>
              <a:rPr lang="ar-MA" sz="3200" b="1" kern="0" dirty="0">
                <a:solidFill>
                  <a:srgbClr val="424D7C"/>
                </a:solidFill>
                <a:latin typeface="Microsoft Uighur" panose="02000000000000000000" pitchFamily="2" charset="-78"/>
                <a:cs typeface="Microsoft Uighur" panose="02000000000000000000" pitchFamily="2" charset="-78"/>
              </a:rPr>
              <a:t>اِبْتَسَمَ ﭐلْأُسْتاذُ </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وَقالَ: "أَحْسَنْتَ يا عُمَرُ! قِراءَتُكَ كانَتْ رائِعَةً. "</a:t>
            </a:r>
          </a:p>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مُنْذُ ذَلِكَ ٱلْيَوْمِ، تَعَلَّمَ عُمَرُ أَنَّ ٱلشَّجاعَةَ لا تَعْني عَدَمَ ٱلْخَوْفِ، بَلْ هِيَ ٱلْمُحاوَلَةَ رَغْمَ ٱلْخَوْفِ، تَماماً كَما فَعَلَ ٱلطّائِرُ ٱلصَّغيرُ ٱلَّذي عَلَّمَهُ أَجْمَلَ دَرْسٍ في ٱلْحَياةِ.</a:t>
            </a:r>
          </a:p>
        </p:txBody>
      </p:sp>
    </p:spTree>
    <p:extLst>
      <p:ext uri="{BB962C8B-B14F-4D97-AF65-F5344CB8AC3E}">
        <p14:creationId xmlns:p14="http://schemas.microsoft.com/office/powerpoint/2010/main" val="10374026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66ACB-43B0-BDB5-4767-567219E5C99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1773A63-6EC1-9B19-E854-FDFB39944E8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400" dirty="0"/>
          </a:p>
        </p:txBody>
      </p:sp>
      <p:sp>
        <p:nvSpPr>
          <p:cNvPr id="4" name="ZoneTexte 3">
            <a:extLst>
              <a:ext uri="{FF2B5EF4-FFF2-40B4-BE49-F238E27FC236}">
                <a16:creationId xmlns:a16="http://schemas.microsoft.com/office/drawing/2014/main" id="{36E2DFB2-5567-E720-796C-FEB67DA860AD}"/>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5" name="Joyful_Prize_Celebration_Animation">
            <a:hlinkClick r:id="" action="ppaction://media"/>
            <a:extLst>
              <a:ext uri="{FF2B5EF4-FFF2-40B4-BE49-F238E27FC236}">
                <a16:creationId xmlns:a16="http://schemas.microsoft.com/office/drawing/2014/main" id="{F72BC7A8-E62D-C0B1-F794-AF24CB8AF1F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a:extLst>
              <a:ext uri="{FF2B5EF4-FFF2-40B4-BE49-F238E27FC236}">
                <a16:creationId xmlns:a16="http://schemas.microsoft.com/office/drawing/2014/main" id="{96A59839-0AE5-EC75-EE22-B03A0697FBE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518DBDE7-0167-3E46-A313-58B02155D0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0" name="Image 9">
            <a:extLst>
              <a:ext uri="{FF2B5EF4-FFF2-40B4-BE49-F238E27FC236}">
                <a16:creationId xmlns:a16="http://schemas.microsoft.com/office/drawing/2014/main" id="{3F92CF4F-347B-6E98-1783-665C6F0E166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1" name="Image 10">
            <a:extLst>
              <a:ext uri="{FF2B5EF4-FFF2-40B4-BE49-F238E27FC236}">
                <a16:creationId xmlns:a16="http://schemas.microsoft.com/office/drawing/2014/main" id="{3513979A-F2AD-1D0E-FE93-FB927B33B3D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06964922-198F-CEBA-781D-F7689DCA484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4DA0C0FC-3391-ABBE-2CF1-B9D0B1BB9EF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803B11E0-7586-70FC-F947-27F15D6381B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A0D1F9A9-B898-E203-4F2D-C1DD1285ABB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78D3DC6C-A685-C8B4-D34F-037CA540F3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0949147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EF248-E3EB-52F0-D9BF-C3494C79B31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DFB16F0-EAB7-F5A2-8DC2-1221D3AF4DA4}"/>
              </a:ext>
            </a:extLst>
          </p:cNvPr>
          <p:cNvSpPr>
            <a:spLocks noGrp="1"/>
          </p:cNvSpPr>
          <p:nvPr>
            <p:ph type="title"/>
          </p:nvPr>
        </p:nvSpPr>
        <p:spPr>
          <a:xfrm>
            <a:off x="353199" y="756000"/>
            <a:ext cx="7119174"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ألواحكم و أجيبوا عن السؤال التالي بجملة تامة ؟ سأمنحكم دقيقة واحدة لكتابة الجواب.</a:t>
            </a:r>
          </a:p>
        </p:txBody>
      </p:sp>
      <p:sp>
        <p:nvSpPr>
          <p:cNvPr id="3" name="ZoneTexte 2">
            <a:extLst>
              <a:ext uri="{FF2B5EF4-FFF2-40B4-BE49-F238E27FC236}">
                <a16:creationId xmlns:a16="http://schemas.microsoft.com/office/drawing/2014/main" id="{D6C8D03F-5B76-C5D7-7B37-7DDBDBA82A59}"/>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2CBD34D-A127-B65D-BDC8-C54FBB94EFCC}"/>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0EBDFD81-16A5-F828-95BC-E6B9363B8BD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7792DBF6-7313-4025-DC64-04C51DAE19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DCEA1664-6692-A038-C67B-4F9E6C2E7F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2F954EC1-1946-3315-3A19-C5D573B252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98F4D805-39A8-AC7B-6CBA-E1D0166396D0}"/>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EB39F3C-5694-1634-F4DB-ED6AFF048045}"/>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94BC63C6-049F-DA16-BF1F-CBC5B751086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1C2D5000-7111-CDC5-6B32-A5B5DE36F9E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ZoneTexte 5">
            <a:extLst>
              <a:ext uri="{FF2B5EF4-FFF2-40B4-BE49-F238E27FC236}">
                <a16:creationId xmlns:a16="http://schemas.microsoft.com/office/drawing/2014/main" id="{FC8DC436-21D7-7746-1055-78F5827AF618}"/>
              </a:ext>
            </a:extLst>
          </p:cNvPr>
          <p:cNvSpPr txBox="1"/>
          <p:nvPr/>
        </p:nvSpPr>
        <p:spPr>
          <a:xfrm>
            <a:off x="1080308" y="3150969"/>
            <a:ext cx="7030874" cy="769441"/>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cs typeface="Microsoft Uighur" panose="02000000000000000000" pitchFamily="2" charset="-78"/>
              </a:rPr>
              <a:t>ما ﭐلدَّرْسُ ﭐلَّذي تَعَلَّمَهُ عُمَرُ مِنَ </a:t>
            </a:r>
            <a:r>
              <a:rPr lang="ar-MA" sz="4400" b="1" dirty="0" err="1">
                <a:solidFill>
                  <a:srgbClr val="424D7C"/>
                </a:solidFill>
                <a:latin typeface="Microsoft Uighur" panose="02000000000000000000" pitchFamily="2" charset="-78"/>
                <a:cs typeface="Microsoft Uighur" panose="02000000000000000000" pitchFamily="2" charset="-78"/>
              </a:rPr>
              <a:t>ﭐلْعُصْفورِ</a:t>
            </a:r>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err="1">
                <a:solidFill>
                  <a:srgbClr val="424D7C"/>
                </a:solidFill>
                <a:latin typeface="Microsoft Uighur" panose="02000000000000000000" pitchFamily="2" charset="-78"/>
                <a:cs typeface="Microsoft Uighur" panose="02000000000000000000" pitchFamily="2" charset="-78"/>
              </a:rPr>
              <a:t>ﭐلصَّغيرِ</a:t>
            </a:r>
            <a:r>
              <a:rPr lang="ar-MA" sz="4400" b="1" dirty="0">
                <a:solidFill>
                  <a:srgbClr val="424D7C"/>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98442724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047E4-4791-F7E4-EB68-63C73DAE7AF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3C3375C-5619-047E-9C46-6A0D2C0AEA5F}"/>
              </a:ext>
            </a:extLst>
          </p:cNvPr>
          <p:cNvSpPr>
            <a:spLocks noGrp="1"/>
          </p:cNvSpPr>
          <p:nvPr>
            <p:ph type="title"/>
          </p:nvPr>
        </p:nvSpPr>
        <p:spPr>
          <a:xfrm>
            <a:off x="353199" y="756000"/>
            <a:ext cx="7119174"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من يقرأ جوابه ؟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يركز الأستاذ(ة) على كتابة  المتعلمين للجواب بجمل تامة و مفيدة .</a:t>
            </a:r>
          </a:p>
        </p:txBody>
      </p:sp>
      <p:sp>
        <p:nvSpPr>
          <p:cNvPr id="3" name="ZoneTexte 2">
            <a:extLst>
              <a:ext uri="{FF2B5EF4-FFF2-40B4-BE49-F238E27FC236}">
                <a16:creationId xmlns:a16="http://schemas.microsoft.com/office/drawing/2014/main" id="{ECA450BE-1A2D-EC78-877D-FCF68F05C734}"/>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736B3F2-12F5-D9D2-0361-E6CD61EA7C85}"/>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CF2C7893-BF81-7FEB-E1A2-0864E28C26B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73E7DC77-ADD3-EBB7-1583-55D2DEEB0A6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85480290-29A8-DF35-DBA0-08837236C4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977EBFA6-13E7-4E26-16AB-65DE920E74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2FEC2F42-BD2B-F7FF-F16A-AC27DE62EE4D}"/>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2CF7FC67-6663-92E7-2E42-2CF7BF8DB5C4}"/>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ABCBF4FB-BB81-2E09-CD8E-B69BB3F73CA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DF62CE8E-730C-E6EF-55FE-0F4AC3CF5B2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ZoneTexte 12">
            <a:extLst>
              <a:ext uri="{FF2B5EF4-FFF2-40B4-BE49-F238E27FC236}">
                <a16:creationId xmlns:a16="http://schemas.microsoft.com/office/drawing/2014/main" id="{CB411AB1-125A-0920-BFE7-1558A2189462}"/>
              </a:ext>
            </a:extLst>
          </p:cNvPr>
          <p:cNvSpPr txBox="1"/>
          <p:nvPr/>
        </p:nvSpPr>
        <p:spPr>
          <a:xfrm>
            <a:off x="1080308" y="3150969"/>
            <a:ext cx="7030874" cy="769441"/>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cs typeface="Microsoft Uighur" panose="02000000000000000000" pitchFamily="2" charset="-78"/>
              </a:rPr>
              <a:t>ما ﭐلدَّرْسُ ﭐلَّذي تَعَلَّمَهُ عُمَرُ مِنَ </a:t>
            </a:r>
            <a:r>
              <a:rPr lang="ar-MA" sz="4400" b="1" dirty="0" err="1">
                <a:solidFill>
                  <a:srgbClr val="424D7C"/>
                </a:solidFill>
                <a:latin typeface="Microsoft Uighur" panose="02000000000000000000" pitchFamily="2" charset="-78"/>
                <a:cs typeface="Microsoft Uighur" panose="02000000000000000000" pitchFamily="2" charset="-78"/>
              </a:rPr>
              <a:t>ﭐلْعُصْفورِ</a:t>
            </a:r>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err="1">
                <a:solidFill>
                  <a:srgbClr val="424D7C"/>
                </a:solidFill>
                <a:latin typeface="Microsoft Uighur" panose="02000000000000000000" pitchFamily="2" charset="-78"/>
                <a:cs typeface="Microsoft Uighur" panose="02000000000000000000" pitchFamily="2" charset="-78"/>
              </a:rPr>
              <a:t>ﭐلصَّغيرِ</a:t>
            </a:r>
            <a:r>
              <a:rPr lang="ar-MA" sz="4400" b="1" dirty="0">
                <a:solidFill>
                  <a:srgbClr val="424D7C"/>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51229722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EF3FC7D3-16E7-32AB-47D1-DFBED1F025E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القراءة – الحصة 1 </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267712" y="3158999"/>
            <a:ext cx="4964709"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  في رحاب عاصمة الورود : توقع و تحقق</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903631" y="1807822"/>
            <a:ext cx="3328790" cy="584775"/>
          </a:xfrm>
          <a:prstGeom prst="rect">
            <a:avLst/>
          </a:prstGeom>
          <a:noFill/>
        </p:spPr>
        <p:txBody>
          <a:bodyPr wrap="square">
            <a:spAutoFit/>
          </a:bodyPr>
          <a:lstStyle/>
          <a:p>
            <a:pPr lvl="0" algn="r" rtl="1">
              <a:defRPr/>
            </a:pPr>
            <a:r>
              <a:rPr lang="fr-FR" sz="3200" b="1" dirty="0">
                <a:solidFill>
                  <a:srgbClr val="424D7B"/>
                </a:solidFill>
                <a:latin typeface="Microsoft Uighur" panose="02000000000000000000" pitchFamily="2" charset="-78"/>
                <a:cs typeface="Microsoft Uighur" panose="02000000000000000000" pitchFamily="2" charset="-78"/>
              </a:rPr>
              <a:t>    </a:t>
            </a: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1 </a:t>
            </a:r>
          </a:p>
        </p:txBody>
      </p:sp>
      <p:pic>
        <p:nvPicPr>
          <p:cNvPr id="2" name="Image 1">
            <a:extLst>
              <a:ext uri="{FF2B5EF4-FFF2-40B4-BE49-F238E27FC236}">
                <a16:creationId xmlns:a16="http://schemas.microsoft.com/office/drawing/2014/main" id="{18A26902-CB9B-E0A7-9630-544065E8BF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273433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5321D-F2E8-AF4C-5597-189FB28AD6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70D438-6CCB-AD46-B08A-2828249A11E7}"/>
              </a:ext>
            </a:extLst>
          </p:cNvPr>
          <p:cNvSpPr>
            <a:spLocks noGrp="1"/>
          </p:cNvSpPr>
          <p:nvPr>
            <p:ph type="title"/>
          </p:nvPr>
        </p:nvSpPr>
        <p:spPr>
          <a:xfrm>
            <a:off x="426720" y="756000"/>
            <a:ext cx="704565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سنقرأ نصا بعنوان : في رحاب عاصمة الورود . ما هي  بعض المهرجانات التي تعرفونها؟</a:t>
            </a:r>
            <a:endParaRPr lang="fr-FR" sz="2400" dirty="0"/>
          </a:p>
        </p:txBody>
      </p:sp>
      <p:sp>
        <p:nvSpPr>
          <p:cNvPr id="3" name="Rectangle 2">
            <a:extLst>
              <a:ext uri="{FF2B5EF4-FFF2-40B4-BE49-F238E27FC236}">
                <a16:creationId xmlns:a16="http://schemas.microsoft.com/office/drawing/2014/main" id="{F45948EF-B700-6351-D496-DC006CAFCEF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AC01BD42-CB4A-B4CA-731B-42E67D9FF00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2DF34306-F9A9-47D0-911C-0E5D6F89FE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FB07C67-E077-FF1F-275E-9195A1C8F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4837CA27-BBEE-45CA-EEE8-46B03F3D7F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FC4833CA-FE7A-8F07-5A8E-8BC64FCE1288}"/>
              </a:ext>
            </a:extLst>
          </p:cNvPr>
          <p:cNvSpPr>
            <a:spLocks/>
          </p:cNvSpPr>
          <p:nvPr/>
        </p:nvSpPr>
        <p:spPr>
          <a:xfrm>
            <a:off x="4772040" y="156799"/>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B9777A26-6347-AFD9-4C1B-27A12F37050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F4249CB-7B86-E73E-5C07-F5324DE149B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BF77736F-6696-21A5-EFC5-34C47932F7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7D139741-3A10-6F55-CE69-E1B4B30CD9C4}"/>
              </a:ext>
            </a:extLst>
          </p:cNvPr>
          <p:cNvSpPr txBox="1"/>
          <p:nvPr/>
        </p:nvSpPr>
        <p:spPr>
          <a:xfrm>
            <a:off x="1700758" y="2969322"/>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في رِحابِ عاصِمَةِ </a:t>
            </a:r>
            <a:r>
              <a:rPr lang="ar-MA" dirty="0" err="1">
                <a:sym typeface="Sakkal Majalla"/>
              </a:rPr>
              <a:t>ﭐلْوُرودِ</a:t>
            </a:r>
            <a:r>
              <a:rPr lang="ar-MA" dirty="0">
                <a:sym typeface="Sakkal Majalla"/>
              </a:rPr>
              <a:t>.</a:t>
            </a:r>
          </a:p>
        </p:txBody>
      </p:sp>
    </p:spTree>
    <p:extLst>
      <p:ext uri="{BB962C8B-B14F-4D97-AF65-F5344CB8AC3E}">
        <p14:creationId xmlns:p14="http://schemas.microsoft.com/office/powerpoint/2010/main" val="241400286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A71D-6EE5-B225-D55E-E111ABACFC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C4EC07E-D258-F744-8B5E-5C8B995F1C43}"/>
              </a:ext>
            </a:extLst>
          </p:cNvPr>
          <p:cNvSpPr>
            <a:spLocks noGrp="1"/>
          </p:cNvSpPr>
          <p:nvPr>
            <p:ph type="title"/>
          </p:nvPr>
        </p:nvSpPr>
        <p:spPr>
          <a:xfrm>
            <a:off x="476374" y="707387"/>
            <a:ext cx="707997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قراءة النص سنتعرف على مفردات تفيدنا في فهم النص. سأقرأ أولاً. من يقرأ مثلي؟</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Google Shape;452;p158">
            <a:extLst>
              <a:ext uri="{FF2B5EF4-FFF2-40B4-BE49-F238E27FC236}">
                <a16:creationId xmlns:a16="http://schemas.microsoft.com/office/drawing/2014/main" id="{B5960ADD-AD36-13ED-E043-1CED1E9614B0}"/>
              </a:ext>
            </a:extLst>
          </p:cNvPr>
          <p:cNvSpPr txBox="1"/>
          <p:nvPr/>
        </p:nvSpPr>
        <p:spPr>
          <a:xfrm>
            <a:off x="6758042" y="2994165"/>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جَلَبَةٌ</a:t>
            </a:r>
          </a:p>
        </p:txBody>
      </p:sp>
      <p:sp>
        <p:nvSpPr>
          <p:cNvPr id="20" name="Google Shape;452;p158">
            <a:extLst>
              <a:ext uri="{FF2B5EF4-FFF2-40B4-BE49-F238E27FC236}">
                <a16:creationId xmlns:a16="http://schemas.microsoft.com/office/drawing/2014/main" id="{D1E1BDDA-610D-369C-2BF3-E4B4B7B2CC7E}"/>
              </a:ext>
            </a:extLst>
          </p:cNvPr>
          <p:cNvSpPr txBox="1"/>
          <p:nvPr/>
        </p:nvSpPr>
        <p:spPr>
          <a:xfrm>
            <a:off x="4701974" y="2999101"/>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شارَفَ</a:t>
            </a:r>
          </a:p>
        </p:txBody>
      </p:sp>
      <p:sp>
        <p:nvSpPr>
          <p:cNvPr id="21" name="Google Shape;452;p158">
            <a:extLst>
              <a:ext uri="{FF2B5EF4-FFF2-40B4-BE49-F238E27FC236}">
                <a16:creationId xmlns:a16="http://schemas.microsoft.com/office/drawing/2014/main" id="{92021C82-40D7-290D-4488-BA970F4C697A}"/>
              </a:ext>
            </a:extLst>
          </p:cNvPr>
          <p:cNvSpPr txBox="1"/>
          <p:nvPr/>
        </p:nvSpPr>
        <p:spPr>
          <a:xfrm>
            <a:off x="2719733" y="2979379"/>
            <a:ext cx="1805401"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اِحْتَفى</a:t>
            </a:r>
          </a:p>
        </p:txBody>
      </p:sp>
      <p:sp>
        <p:nvSpPr>
          <p:cNvPr id="22" name="Google Shape;452;p158">
            <a:extLst>
              <a:ext uri="{FF2B5EF4-FFF2-40B4-BE49-F238E27FC236}">
                <a16:creationId xmlns:a16="http://schemas.microsoft.com/office/drawing/2014/main" id="{FBD46FF3-F33E-8D8F-8C16-008676A027E2}"/>
              </a:ext>
            </a:extLst>
          </p:cNvPr>
          <p:cNvSpPr txBox="1"/>
          <p:nvPr/>
        </p:nvSpPr>
        <p:spPr>
          <a:xfrm>
            <a:off x="664157" y="3007705"/>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 قَشيبَةٌ</a:t>
            </a:r>
          </a:p>
        </p:txBody>
      </p:sp>
      <p:sp>
        <p:nvSpPr>
          <p:cNvPr id="2" name="Rectangle 1">
            <a:extLst>
              <a:ext uri="{FF2B5EF4-FFF2-40B4-BE49-F238E27FC236}">
                <a16:creationId xmlns:a16="http://schemas.microsoft.com/office/drawing/2014/main" id="{2FF51CD4-8EEF-12D1-BD80-7B82FC6D2399}"/>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06686DC1-6282-4A77-52F1-937833437A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1D7C03D3-FAF0-3F05-1349-289503CCA3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8C107AB-8F5E-E298-7536-D4F8CAC4E95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D8042A4D-1E71-BDCD-8666-27601D819E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1" name="Rectangle 10">
            <a:extLst>
              <a:ext uri="{FF2B5EF4-FFF2-40B4-BE49-F238E27FC236}">
                <a16:creationId xmlns:a16="http://schemas.microsoft.com/office/drawing/2014/main" id="{0D1CCAA6-10EB-7050-E2E8-38A09A062673}"/>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D10E835-FE2E-915C-E815-0BED347A45A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62CB3EC-9FA5-7AD6-B27F-547932CCF73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Espace réservé pour une image  14">
            <a:extLst>
              <a:ext uri="{FF2B5EF4-FFF2-40B4-BE49-F238E27FC236}">
                <a16:creationId xmlns:a16="http://schemas.microsoft.com/office/drawing/2014/main" id="{D9928E65-9FB7-C6CC-3527-6B6F3AD6311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91990975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C475C-3751-92E3-E9BB-CDE88B35BA44}"/>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080FBEA0-6411-ED47-9AAC-17F590DF3580}"/>
              </a:ext>
            </a:extLst>
          </p:cNvPr>
          <p:cNvSpPr>
            <a:spLocks noGrp="1"/>
          </p:cNvSpPr>
          <p:nvPr>
            <p:ph type="title"/>
          </p:nvPr>
        </p:nvSpPr>
        <p:spPr>
          <a:xfrm>
            <a:off x="146304" y="774821"/>
            <a:ext cx="7443975"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سنربط كل كلمة بالتعريف المناسب لها . ما المقصود ب : جلبة؟ شارف ؟ احتفى؟ قشيبة ؟ </a:t>
            </a:r>
            <a:endParaRPr lang="fr-FR"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Google Shape;452;p158">
            <a:extLst>
              <a:ext uri="{FF2B5EF4-FFF2-40B4-BE49-F238E27FC236}">
                <a16:creationId xmlns:a16="http://schemas.microsoft.com/office/drawing/2014/main" id="{452DB142-0503-98E3-DE6B-00D5CA67CDE7}"/>
              </a:ext>
            </a:extLst>
          </p:cNvPr>
          <p:cNvSpPr txBox="1"/>
          <p:nvPr/>
        </p:nvSpPr>
        <p:spPr>
          <a:xfrm>
            <a:off x="487629" y="3165794"/>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ضَوْضاءٌ وَأَصْواتٌ مُرْتَفِعَةٌ وَصَخَبٌ.</a:t>
            </a:r>
          </a:p>
        </p:txBody>
      </p:sp>
      <p:sp>
        <p:nvSpPr>
          <p:cNvPr id="28" name="Google Shape;452;p158">
            <a:extLst>
              <a:ext uri="{FF2B5EF4-FFF2-40B4-BE49-F238E27FC236}">
                <a16:creationId xmlns:a16="http://schemas.microsoft.com/office/drawing/2014/main" id="{43C0380D-6BEE-BE2E-B1B3-FB451018A696}"/>
              </a:ext>
            </a:extLst>
          </p:cNvPr>
          <p:cNvSpPr txBox="1"/>
          <p:nvPr/>
        </p:nvSpPr>
        <p:spPr>
          <a:xfrm>
            <a:off x="394504" y="5625833"/>
            <a:ext cx="580169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اِقْتَرَبَ مِنْ، أَوْ شَكَ عَلى، قارَب.</a:t>
            </a:r>
            <a:endParaRPr dirty="0">
              <a:sym typeface="Calibri"/>
            </a:endParaRPr>
          </a:p>
        </p:txBody>
      </p:sp>
      <p:sp>
        <p:nvSpPr>
          <p:cNvPr id="29" name="Google Shape;452;p158">
            <a:extLst>
              <a:ext uri="{FF2B5EF4-FFF2-40B4-BE49-F238E27FC236}">
                <a16:creationId xmlns:a16="http://schemas.microsoft.com/office/drawing/2014/main" id="{D49441C7-9F64-D3A9-A7D1-F73119E267DF}"/>
              </a:ext>
            </a:extLst>
          </p:cNvPr>
          <p:cNvSpPr txBox="1"/>
          <p:nvPr/>
        </p:nvSpPr>
        <p:spPr>
          <a:xfrm>
            <a:off x="428414" y="4455279"/>
            <a:ext cx="580169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 جَديدَةٌ، حَديثَةٌ، جَميلَةٌ.</a:t>
            </a:r>
          </a:p>
        </p:txBody>
      </p:sp>
      <p:sp>
        <p:nvSpPr>
          <p:cNvPr id="30" name="Google Shape;452;p158">
            <a:extLst>
              <a:ext uri="{FF2B5EF4-FFF2-40B4-BE49-F238E27FC236}">
                <a16:creationId xmlns:a16="http://schemas.microsoft.com/office/drawing/2014/main" id="{DC240AA0-5ABB-2972-0D2F-C0A5209ACC1F}"/>
              </a:ext>
            </a:extLst>
          </p:cNvPr>
          <p:cNvSpPr txBox="1"/>
          <p:nvPr/>
        </p:nvSpPr>
        <p:spPr>
          <a:xfrm>
            <a:off x="487628" y="1957613"/>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أَبْدى مَظاهِرَ </a:t>
            </a:r>
            <a:r>
              <a:rPr lang="ar-MA" dirty="0" err="1">
                <a:sym typeface="Sakkal Majalla"/>
              </a:rPr>
              <a:t>ﭐلْكَرَمِ</a:t>
            </a:r>
            <a:r>
              <a:rPr lang="ar-MA" dirty="0">
                <a:sym typeface="Sakkal Majalla"/>
              </a:rPr>
              <a:t> </a:t>
            </a:r>
            <a:r>
              <a:rPr lang="ar-MA" dirty="0" err="1">
                <a:sym typeface="Sakkal Majalla"/>
              </a:rPr>
              <a:t>وَﭐلتَّرْحيبِ</a:t>
            </a:r>
            <a:r>
              <a:rPr lang="ar-MA" dirty="0">
                <a:sym typeface="Sakkal Majalla"/>
              </a:rPr>
              <a:t>.</a:t>
            </a:r>
          </a:p>
        </p:txBody>
      </p:sp>
      <p:sp>
        <p:nvSpPr>
          <p:cNvPr id="5" name="Rectangle 4">
            <a:extLst>
              <a:ext uri="{FF2B5EF4-FFF2-40B4-BE49-F238E27FC236}">
                <a16:creationId xmlns:a16="http://schemas.microsoft.com/office/drawing/2014/main" id="{11F8CF34-CB95-ECA1-7470-E72AF8E24176}"/>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A3B14474-10AE-643F-6D94-4F3BF0C7A3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8" name="Image 7">
            <a:extLst>
              <a:ext uri="{FF2B5EF4-FFF2-40B4-BE49-F238E27FC236}">
                <a16:creationId xmlns:a16="http://schemas.microsoft.com/office/drawing/2014/main" id="{EECBEEE5-837D-7B18-792E-395E200204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9" name="Image 8">
            <a:extLst>
              <a:ext uri="{FF2B5EF4-FFF2-40B4-BE49-F238E27FC236}">
                <a16:creationId xmlns:a16="http://schemas.microsoft.com/office/drawing/2014/main" id="{6F3DCC07-EE99-B904-84CA-3381BE7FE5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2" name="Image 11">
            <a:extLst>
              <a:ext uri="{FF2B5EF4-FFF2-40B4-BE49-F238E27FC236}">
                <a16:creationId xmlns:a16="http://schemas.microsoft.com/office/drawing/2014/main" id="{42F03ABD-A087-9EE6-5D5D-6F2D396FA0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4" name="Rectangle 13">
            <a:extLst>
              <a:ext uri="{FF2B5EF4-FFF2-40B4-BE49-F238E27FC236}">
                <a16:creationId xmlns:a16="http://schemas.microsoft.com/office/drawing/2014/main" id="{E77916D8-0E59-AFA3-E66E-FBD7C9E64C9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5BB25401-0385-21EF-A976-969D4382DAA8}"/>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6BCB044-C40E-4054-FD22-CEFE1647AAB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Espace réservé pour une image  10">
            <a:extLst>
              <a:ext uri="{FF2B5EF4-FFF2-40B4-BE49-F238E27FC236}">
                <a16:creationId xmlns:a16="http://schemas.microsoft.com/office/drawing/2014/main" id="{F351C6FD-D04A-BFDB-086A-D4591A6A12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6" name="Google Shape;452;p158">
            <a:extLst>
              <a:ext uri="{FF2B5EF4-FFF2-40B4-BE49-F238E27FC236}">
                <a16:creationId xmlns:a16="http://schemas.microsoft.com/office/drawing/2014/main" id="{4A68D430-C8AA-264D-E6E5-60FF0D470FD9}"/>
              </a:ext>
            </a:extLst>
          </p:cNvPr>
          <p:cNvSpPr txBox="1"/>
          <p:nvPr/>
        </p:nvSpPr>
        <p:spPr>
          <a:xfrm>
            <a:off x="6927714" y="1957613"/>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جَلَبَةٌ</a:t>
            </a:r>
          </a:p>
        </p:txBody>
      </p:sp>
      <p:sp>
        <p:nvSpPr>
          <p:cNvPr id="17" name="Google Shape;452;p158">
            <a:extLst>
              <a:ext uri="{FF2B5EF4-FFF2-40B4-BE49-F238E27FC236}">
                <a16:creationId xmlns:a16="http://schemas.microsoft.com/office/drawing/2014/main" id="{C70CC755-5F12-0F78-78CC-A2D5484AA05B}"/>
              </a:ext>
            </a:extLst>
          </p:cNvPr>
          <p:cNvSpPr txBox="1"/>
          <p:nvPr/>
        </p:nvSpPr>
        <p:spPr>
          <a:xfrm>
            <a:off x="6927714" y="3244153"/>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شارَفَ</a:t>
            </a:r>
          </a:p>
        </p:txBody>
      </p:sp>
      <p:sp>
        <p:nvSpPr>
          <p:cNvPr id="18" name="Google Shape;452;p158">
            <a:extLst>
              <a:ext uri="{FF2B5EF4-FFF2-40B4-BE49-F238E27FC236}">
                <a16:creationId xmlns:a16="http://schemas.microsoft.com/office/drawing/2014/main" id="{0747CBCE-3686-15DF-8A9C-B4D711F08F07}"/>
              </a:ext>
            </a:extLst>
          </p:cNvPr>
          <p:cNvSpPr txBox="1"/>
          <p:nvPr/>
        </p:nvSpPr>
        <p:spPr>
          <a:xfrm>
            <a:off x="6910185" y="4455279"/>
            <a:ext cx="1805401"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اِحْتَفى</a:t>
            </a:r>
          </a:p>
        </p:txBody>
      </p:sp>
      <p:sp>
        <p:nvSpPr>
          <p:cNvPr id="19" name="Google Shape;452;p158">
            <a:extLst>
              <a:ext uri="{FF2B5EF4-FFF2-40B4-BE49-F238E27FC236}">
                <a16:creationId xmlns:a16="http://schemas.microsoft.com/office/drawing/2014/main" id="{21B3655C-3656-766B-AC76-695E1BE07DB5}"/>
              </a:ext>
            </a:extLst>
          </p:cNvPr>
          <p:cNvSpPr txBox="1"/>
          <p:nvPr/>
        </p:nvSpPr>
        <p:spPr>
          <a:xfrm>
            <a:off x="6910185" y="5625833"/>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 قَشيبَةٌ</a:t>
            </a:r>
          </a:p>
        </p:txBody>
      </p:sp>
    </p:spTree>
    <p:extLst>
      <p:ext uri="{BB962C8B-B14F-4D97-AF65-F5344CB8AC3E}">
        <p14:creationId xmlns:p14="http://schemas.microsoft.com/office/powerpoint/2010/main" val="53280753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948B-7F31-6FBD-9CC0-ACEF28CD8A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49FD59-DF26-FB44-A87A-5513B031DEFE}"/>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لاحظوا عنوان النص و الصور و تذكروا ما ذكرتم بخصوص الرحلات والمهرجانات. لتتوقعوا مضمون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Rectangle 23">
            <a:extLst>
              <a:ext uri="{FF2B5EF4-FFF2-40B4-BE49-F238E27FC236}">
                <a16:creationId xmlns:a16="http://schemas.microsoft.com/office/drawing/2014/main" id="{31652111-D6C2-EFB9-2779-A95180521912}"/>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9" name="Image 28">
            <a:extLst>
              <a:ext uri="{FF2B5EF4-FFF2-40B4-BE49-F238E27FC236}">
                <a16:creationId xmlns:a16="http://schemas.microsoft.com/office/drawing/2014/main" id="{EAB72D20-7850-8006-AE33-0B46221382C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30" name="Image 29">
            <a:extLst>
              <a:ext uri="{FF2B5EF4-FFF2-40B4-BE49-F238E27FC236}">
                <a16:creationId xmlns:a16="http://schemas.microsoft.com/office/drawing/2014/main" id="{8A1B62B8-8EDC-0FA0-E718-37C98803C8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31" name="Image 30">
            <a:extLst>
              <a:ext uri="{FF2B5EF4-FFF2-40B4-BE49-F238E27FC236}">
                <a16:creationId xmlns:a16="http://schemas.microsoft.com/office/drawing/2014/main" id="{C01432AE-49EC-5A06-CDC4-885984FE41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32" name="Image 31">
            <a:extLst>
              <a:ext uri="{FF2B5EF4-FFF2-40B4-BE49-F238E27FC236}">
                <a16:creationId xmlns:a16="http://schemas.microsoft.com/office/drawing/2014/main" id="{CA40B96A-187D-CA55-8360-0B29E70FB5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33" name="Rectangle 32">
            <a:extLst>
              <a:ext uri="{FF2B5EF4-FFF2-40B4-BE49-F238E27FC236}">
                <a16:creationId xmlns:a16="http://schemas.microsoft.com/office/drawing/2014/main" id="{57EF385B-33B4-145C-4DA6-74C467CBAAF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dirty="0">
                <a:solidFill>
                  <a:srgbClr val="565F88"/>
                </a:solidFill>
                <a:latin typeface="Microsoft Uighur" panose="02000000000000000000" pitchFamily="2" charset="-78"/>
                <a:cs typeface="Microsoft Uighur" panose="02000000000000000000" pitchFamily="2" charset="-78"/>
              </a:rPr>
              <a:t>ورشة</a:t>
            </a: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dirty="0">
                <a:solidFill>
                  <a:srgbClr val="565F88"/>
                </a:solidFill>
                <a:latin typeface="Microsoft Uighur" panose="02000000000000000000" pitchFamily="2" charset="-78"/>
                <a:cs typeface="Microsoft Uighur" panose="02000000000000000000" pitchFamily="2" charset="-78"/>
              </a:rPr>
              <a:t>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dirty="0">
                <a:solidFill>
                  <a:srgbClr val="565F88"/>
                </a:solidFill>
                <a:latin typeface="Microsoft Uighur" panose="02000000000000000000" pitchFamily="2" charset="-78"/>
                <a:cs typeface="Microsoft Uighur" panose="02000000000000000000" pitchFamily="2" charset="-78"/>
              </a:rPr>
              <a:t>1</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4" name="Rectangle 33">
            <a:extLst>
              <a:ext uri="{FF2B5EF4-FFF2-40B4-BE49-F238E27FC236}">
                <a16:creationId xmlns:a16="http://schemas.microsoft.com/office/drawing/2014/main" id="{79FDC615-8423-D954-B163-63DD3BDFAB84}"/>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99C79715-EF70-2C64-97A3-F8D4A52C2A6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314EA25D-29FE-474A-4BA8-BB3824A237C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8" name="Google Shape;452;p158">
            <a:extLst>
              <a:ext uri="{FF2B5EF4-FFF2-40B4-BE49-F238E27FC236}">
                <a16:creationId xmlns:a16="http://schemas.microsoft.com/office/drawing/2014/main" id="{CB044AAF-A3A9-F653-03C9-2FA4F64C628C}"/>
              </a:ext>
            </a:extLst>
          </p:cNvPr>
          <p:cNvSpPr txBox="1"/>
          <p:nvPr/>
        </p:nvSpPr>
        <p:spPr>
          <a:xfrm>
            <a:off x="1846670" y="1495016"/>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في رِحابِ عاصِمَةِ </a:t>
            </a:r>
            <a:r>
              <a:rPr lang="ar-MA" dirty="0" err="1">
                <a:sym typeface="Sakkal Majalla"/>
              </a:rPr>
              <a:t>ﭐلْوُرودِ</a:t>
            </a:r>
            <a:r>
              <a:rPr lang="ar-MA" dirty="0">
                <a:sym typeface="Sakkal Majalla"/>
              </a:rPr>
              <a:t>.</a:t>
            </a:r>
          </a:p>
        </p:txBody>
      </p:sp>
      <p:pic>
        <p:nvPicPr>
          <p:cNvPr id="9" name="Image 8">
            <a:extLst>
              <a:ext uri="{FF2B5EF4-FFF2-40B4-BE49-F238E27FC236}">
                <a16:creationId xmlns:a16="http://schemas.microsoft.com/office/drawing/2014/main" id="{BCF0E0E2-7407-E748-A4F7-5EC8ABA02A16}"/>
              </a:ext>
            </a:extLst>
          </p:cNvPr>
          <p:cNvPicPr>
            <a:picLocks noChangeAspect="1"/>
          </p:cNvPicPr>
          <p:nvPr/>
        </p:nvPicPr>
        <p:blipFill>
          <a:blip r:embed="rId7"/>
          <a:stretch>
            <a:fillRect/>
          </a:stretch>
        </p:blipFill>
        <p:spPr>
          <a:xfrm>
            <a:off x="6036905" y="2649660"/>
            <a:ext cx="2737566" cy="3909285"/>
          </a:xfrm>
          <a:prstGeom prst="rect">
            <a:avLst/>
          </a:prstGeom>
        </p:spPr>
      </p:pic>
      <p:pic>
        <p:nvPicPr>
          <p:cNvPr id="10" name="Image 9">
            <a:extLst>
              <a:ext uri="{FF2B5EF4-FFF2-40B4-BE49-F238E27FC236}">
                <a16:creationId xmlns:a16="http://schemas.microsoft.com/office/drawing/2014/main" id="{8ACB4E2F-05BD-6CDA-A056-A3205F165C39}"/>
              </a:ext>
            </a:extLst>
          </p:cNvPr>
          <p:cNvPicPr>
            <a:picLocks noChangeAspect="1"/>
          </p:cNvPicPr>
          <p:nvPr/>
        </p:nvPicPr>
        <p:blipFill>
          <a:blip r:embed="rId8"/>
          <a:stretch>
            <a:fillRect/>
          </a:stretch>
        </p:blipFill>
        <p:spPr>
          <a:xfrm>
            <a:off x="3211845" y="2674239"/>
            <a:ext cx="2532831" cy="3884706"/>
          </a:xfrm>
          <a:prstGeom prst="rect">
            <a:avLst/>
          </a:prstGeom>
        </p:spPr>
      </p:pic>
      <p:pic>
        <p:nvPicPr>
          <p:cNvPr id="11" name="Image 10">
            <a:extLst>
              <a:ext uri="{FF2B5EF4-FFF2-40B4-BE49-F238E27FC236}">
                <a16:creationId xmlns:a16="http://schemas.microsoft.com/office/drawing/2014/main" id="{1F8F706C-B10D-9F62-BE19-9E22DA62FD8A}"/>
              </a:ext>
            </a:extLst>
          </p:cNvPr>
          <p:cNvPicPr>
            <a:picLocks noChangeAspect="1"/>
          </p:cNvPicPr>
          <p:nvPr/>
        </p:nvPicPr>
        <p:blipFill>
          <a:blip r:embed="rId9"/>
          <a:stretch>
            <a:fillRect/>
          </a:stretch>
        </p:blipFill>
        <p:spPr>
          <a:xfrm>
            <a:off x="458605" y="2674239"/>
            <a:ext cx="2468716" cy="3884706"/>
          </a:xfrm>
          <a:prstGeom prst="rect">
            <a:avLst/>
          </a:prstGeom>
        </p:spPr>
      </p:pic>
    </p:spTree>
    <p:extLst>
      <p:ext uri="{BB962C8B-B14F-4D97-AF65-F5344CB8AC3E}">
        <p14:creationId xmlns:p14="http://schemas.microsoft.com/office/powerpoint/2010/main" val="93226771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4F81-E5EB-3C5F-9C89-0A244E618E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EB02CD-1FB6-6643-B2B0-9694487032DE}"/>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سأسجل بعض أجابتكم و توقعاتكم على السبورة لكي نتحقق منها بعد قراءة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F8CF521D-7178-A712-F0DD-0777D94A62CC}"/>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3AB5E95-2D28-661C-6601-1713F9A9430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5691247D-3327-FFD2-3066-F7689617AF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553C019A-97A3-5A97-05E0-F364F2AE5F0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A2933B18-0CED-62F0-9AF9-BA95F5B590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344FB092-2BE0-9F3E-E8C8-7F6C5408F2C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ADC39F5-A8C6-A812-A4F6-5F0B80D6183C}"/>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DA2EFB2-95F4-35FB-C63C-66B8E5F150C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3D82B1F-A44E-22F4-CD06-7999554FFB9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Google Shape;452;p158">
            <a:extLst>
              <a:ext uri="{FF2B5EF4-FFF2-40B4-BE49-F238E27FC236}">
                <a16:creationId xmlns:a16="http://schemas.microsoft.com/office/drawing/2014/main" id="{3B2483D0-355A-239D-5BA0-A44831F7CFFC}"/>
              </a:ext>
            </a:extLst>
          </p:cNvPr>
          <p:cNvSpPr txBox="1"/>
          <p:nvPr/>
        </p:nvSpPr>
        <p:spPr>
          <a:xfrm>
            <a:off x="1846670" y="1495016"/>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في رِحابِ عاصِمَةِ </a:t>
            </a:r>
            <a:r>
              <a:rPr lang="ar-MA" dirty="0" err="1">
                <a:sym typeface="Sakkal Majalla"/>
              </a:rPr>
              <a:t>ﭐلْوُرودِ</a:t>
            </a:r>
            <a:r>
              <a:rPr lang="ar-MA" dirty="0">
                <a:sym typeface="Sakkal Majalla"/>
              </a:rPr>
              <a:t>.</a:t>
            </a:r>
          </a:p>
        </p:txBody>
      </p:sp>
      <p:pic>
        <p:nvPicPr>
          <p:cNvPr id="15" name="Image 14">
            <a:extLst>
              <a:ext uri="{FF2B5EF4-FFF2-40B4-BE49-F238E27FC236}">
                <a16:creationId xmlns:a16="http://schemas.microsoft.com/office/drawing/2014/main" id="{039E8A89-730E-A3C2-95C4-5CE059902943}"/>
              </a:ext>
            </a:extLst>
          </p:cNvPr>
          <p:cNvPicPr>
            <a:picLocks noChangeAspect="1"/>
          </p:cNvPicPr>
          <p:nvPr/>
        </p:nvPicPr>
        <p:blipFill>
          <a:blip r:embed="rId7"/>
          <a:stretch>
            <a:fillRect/>
          </a:stretch>
        </p:blipFill>
        <p:spPr>
          <a:xfrm>
            <a:off x="6036905" y="2649660"/>
            <a:ext cx="2737566" cy="3909285"/>
          </a:xfrm>
          <a:prstGeom prst="rect">
            <a:avLst/>
          </a:prstGeom>
        </p:spPr>
      </p:pic>
      <p:pic>
        <p:nvPicPr>
          <p:cNvPr id="16" name="Image 15">
            <a:extLst>
              <a:ext uri="{FF2B5EF4-FFF2-40B4-BE49-F238E27FC236}">
                <a16:creationId xmlns:a16="http://schemas.microsoft.com/office/drawing/2014/main" id="{409F52A6-3B5F-A140-3569-AA4DF2CB8550}"/>
              </a:ext>
            </a:extLst>
          </p:cNvPr>
          <p:cNvPicPr>
            <a:picLocks noChangeAspect="1"/>
          </p:cNvPicPr>
          <p:nvPr/>
        </p:nvPicPr>
        <p:blipFill>
          <a:blip r:embed="rId8"/>
          <a:stretch>
            <a:fillRect/>
          </a:stretch>
        </p:blipFill>
        <p:spPr>
          <a:xfrm>
            <a:off x="3211845" y="2674239"/>
            <a:ext cx="2532831" cy="3884706"/>
          </a:xfrm>
          <a:prstGeom prst="rect">
            <a:avLst/>
          </a:prstGeom>
        </p:spPr>
      </p:pic>
      <p:pic>
        <p:nvPicPr>
          <p:cNvPr id="17" name="Image 16">
            <a:extLst>
              <a:ext uri="{FF2B5EF4-FFF2-40B4-BE49-F238E27FC236}">
                <a16:creationId xmlns:a16="http://schemas.microsoft.com/office/drawing/2014/main" id="{E4E007A8-3D23-CB6C-A947-FF08D8AC0611}"/>
              </a:ext>
            </a:extLst>
          </p:cNvPr>
          <p:cNvPicPr>
            <a:picLocks noChangeAspect="1"/>
          </p:cNvPicPr>
          <p:nvPr/>
        </p:nvPicPr>
        <p:blipFill>
          <a:blip r:embed="rId9"/>
          <a:stretch>
            <a:fillRect/>
          </a:stretch>
        </p:blipFill>
        <p:spPr>
          <a:xfrm>
            <a:off x="458605" y="2674239"/>
            <a:ext cx="2468716" cy="3884706"/>
          </a:xfrm>
          <a:prstGeom prst="rect">
            <a:avLst/>
          </a:prstGeom>
        </p:spPr>
      </p:pic>
    </p:spTree>
    <p:extLst>
      <p:ext uri="{BB962C8B-B14F-4D97-AF65-F5344CB8AC3E}">
        <p14:creationId xmlns:p14="http://schemas.microsoft.com/office/powerpoint/2010/main" val="13830377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81E5-ED9F-A246-6329-074CCEB1B0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59B72A-28C2-6841-80B1-EBE70A36020D}"/>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خدوا كراساتكم . ستقرِون النص قراءة صامتة لتحققوا من توقعاتكم.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96D31C0C-EBF0-C02E-49DC-BFC818D6BEB5}"/>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3" name="Image 12">
            <a:extLst>
              <a:ext uri="{FF2B5EF4-FFF2-40B4-BE49-F238E27FC236}">
                <a16:creationId xmlns:a16="http://schemas.microsoft.com/office/drawing/2014/main" id="{4DAED7F7-3C92-9497-81FB-43AC7F4977B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9" name="Image 18">
            <a:extLst>
              <a:ext uri="{FF2B5EF4-FFF2-40B4-BE49-F238E27FC236}">
                <a16:creationId xmlns:a16="http://schemas.microsoft.com/office/drawing/2014/main" id="{5BA2E3B1-B27F-AB5A-F0BE-7F84B887E5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20" name="Image 19">
            <a:extLst>
              <a:ext uri="{FF2B5EF4-FFF2-40B4-BE49-F238E27FC236}">
                <a16:creationId xmlns:a16="http://schemas.microsoft.com/office/drawing/2014/main" id="{55955AC8-FF66-5FD9-B591-9FEEA2075A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21" name="Image 20">
            <a:extLst>
              <a:ext uri="{FF2B5EF4-FFF2-40B4-BE49-F238E27FC236}">
                <a16:creationId xmlns:a16="http://schemas.microsoft.com/office/drawing/2014/main" id="{6C16A4D5-240A-F14F-E91F-8475DC3D43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2" name="Rectangle 21">
            <a:extLst>
              <a:ext uri="{FF2B5EF4-FFF2-40B4-BE49-F238E27FC236}">
                <a16:creationId xmlns:a16="http://schemas.microsoft.com/office/drawing/2014/main" id="{DB6403B5-C2F0-3C33-9E63-1EE4DB60DF6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3" name="Rectangle 22">
            <a:extLst>
              <a:ext uri="{FF2B5EF4-FFF2-40B4-BE49-F238E27FC236}">
                <a16:creationId xmlns:a16="http://schemas.microsoft.com/office/drawing/2014/main" id="{C08428B9-E9F7-3A24-5D97-D11DFA9EF57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BADEA2C4-EAEC-9F4D-36B9-F5285EBB3FB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0" name="Espace réservé pour une image  9">
            <a:extLst>
              <a:ext uri="{FF2B5EF4-FFF2-40B4-BE49-F238E27FC236}">
                <a16:creationId xmlns:a16="http://schemas.microsoft.com/office/drawing/2014/main" id="{510393EE-5D0C-07C6-2931-08BB9BDF69A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7" name="Groupe 16">
            <a:extLst>
              <a:ext uri="{FF2B5EF4-FFF2-40B4-BE49-F238E27FC236}">
                <a16:creationId xmlns:a16="http://schemas.microsoft.com/office/drawing/2014/main" id="{445EA72C-5B63-1C36-1F48-3063C14E0903}"/>
              </a:ext>
            </a:extLst>
          </p:cNvPr>
          <p:cNvGrpSpPr/>
          <p:nvPr/>
        </p:nvGrpSpPr>
        <p:grpSpPr>
          <a:xfrm>
            <a:off x="428036" y="2145792"/>
            <a:ext cx="8263544" cy="4316616"/>
            <a:chOff x="647745" y="2847480"/>
            <a:chExt cx="7901055" cy="4090416"/>
          </a:xfrm>
        </p:grpSpPr>
        <p:pic>
          <p:nvPicPr>
            <p:cNvPr id="5" name="Image 4">
              <a:extLst>
                <a:ext uri="{FF2B5EF4-FFF2-40B4-BE49-F238E27FC236}">
                  <a16:creationId xmlns:a16="http://schemas.microsoft.com/office/drawing/2014/main" id="{9DDDA2DD-7850-01EB-3103-626D6FBF84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45" y="2847480"/>
              <a:ext cx="2666743" cy="4090416"/>
            </a:xfrm>
            <a:prstGeom prst="rect">
              <a:avLst/>
            </a:prstGeom>
          </p:spPr>
        </p:pic>
        <p:pic>
          <p:nvPicPr>
            <p:cNvPr id="7" name="Image 6">
              <a:extLst>
                <a:ext uri="{FF2B5EF4-FFF2-40B4-BE49-F238E27FC236}">
                  <a16:creationId xmlns:a16="http://schemas.microsoft.com/office/drawing/2014/main" id="{40C1684C-B709-BD30-84D3-B2E0AF3010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8628" y="2847480"/>
              <a:ext cx="2666743" cy="4090416"/>
            </a:xfrm>
            <a:prstGeom prst="rect">
              <a:avLst/>
            </a:prstGeom>
          </p:spPr>
        </p:pic>
        <p:pic>
          <p:nvPicPr>
            <p:cNvPr id="9" name="Image 8">
              <a:extLst>
                <a:ext uri="{FF2B5EF4-FFF2-40B4-BE49-F238E27FC236}">
                  <a16:creationId xmlns:a16="http://schemas.microsoft.com/office/drawing/2014/main" id="{12351F74-BB30-9DB4-301C-3D7F459157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2057" y="2847480"/>
              <a:ext cx="2666743" cy="4090416"/>
            </a:xfrm>
            <a:prstGeom prst="rect">
              <a:avLst/>
            </a:prstGeom>
          </p:spPr>
        </p:pic>
      </p:grpSp>
    </p:spTree>
    <p:extLst>
      <p:ext uri="{BB962C8B-B14F-4D97-AF65-F5344CB8AC3E}">
        <p14:creationId xmlns:p14="http://schemas.microsoft.com/office/powerpoint/2010/main" val="151315773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4E3C-2CBB-562C-3163-68040A8F16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0250A6-3D9F-244A-82ED-9BF2D4B0B821}"/>
              </a:ext>
            </a:extLst>
          </p:cNvPr>
          <p:cNvSpPr>
            <a:spLocks noGrp="1"/>
          </p:cNvSpPr>
          <p:nvPr>
            <p:ph type="title"/>
          </p:nvPr>
        </p:nvSpPr>
        <p:spPr>
          <a:xfrm>
            <a:off x="619096" y="765817"/>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توقع ما جاء في النص؟ أين  قرأت ذلك في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A35976B-5B67-68E5-EC1F-432AB60471A4}"/>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D41289EF-F624-8785-AD02-EB81D965E31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C26CF012-9F5A-C51B-D9EB-B586E94D89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FB523E23-DC92-C106-211B-0E7FE5906E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B64130B3-6D48-9F5A-9C7D-1BCEAD3BA8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442E6188-D249-A55B-6573-36EE9E80EBD0}"/>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0E584F9-A02F-77C7-2E93-13D0B327588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47B8744-6A35-EF56-30C0-826B22CAEED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Espace réservé pour une image  17">
            <a:extLst>
              <a:ext uri="{FF2B5EF4-FFF2-40B4-BE49-F238E27FC236}">
                <a16:creationId xmlns:a16="http://schemas.microsoft.com/office/drawing/2014/main" id="{9907B642-7449-7C06-305D-910737CE04D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4" name="Groupe 3">
            <a:extLst>
              <a:ext uri="{FF2B5EF4-FFF2-40B4-BE49-F238E27FC236}">
                <a16:creationId xmlns:a16="http://schemas.microsoft.com/office/drawing/2014/main" id="{F1C13DF1-92D3-51C3-4968-7FC3BB33E0FB}"/>
              </a:ext>
            </a:extLst>
          </p:cNvPr>
          <p:cNvGrpSpPr/>
          <p:nvPr/>
        </p:nvGrpSpPr>
        <p:grpSpPr>
          <a:xfrm>
            <a:off x="428036" y="2145792"/>
            <a:ext cx="8263544" cy="4316616"/>
            <a:chOff x="647745" y="2847480"/>
            <a:chExt cx="7901055" cy="4090416"/>
          </a:xfrm>
        </p:grpSpPr>
        <p:pic>
          <p:nvPicPr>
            <p:cNvPr id="5" name="Image 4">
              <a:extLst>
                <a:ext uri="{FF2B5EF4-FFF2-40B4-BE49-F238E27FC236}">
                  <a16:creationId xmlns:a16="http://schemas.microsoft.com/office/drawing/2014/main" id="{EFD3FE56-15E4-5990-FAD1-BCDFCAC019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45" y="2847480"/>
              <a:ext cx="2666743" cy="4090416"/>
            </a:xfrm>
            <a:prstGeom prst="rect">
              <a:avLst/>
            </a:prstGeom>
          </p:spPr>
        </p:pic>
        <p:pic>
          <p:nvPicPr>
            <p:cNvPr id="13" name="Image 12">
              <a:extLst>
                <a:ext uri="{FF2B5EF4-FFF2-40B4-BE49-F238E27FC236}">
                  <a16:creationId xmlns:a16="http://schemas.microsoft.com/office/drawing/2014/main" id="{06F553B1-1907-4476-C49D-67CBB60AE4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8628" y="2847480"/>
              <a:ext cx="2666743" cy="4090416"/>
            </a:xfrm>
            <a:prstGeom prst="rect">
              <a:avLst/>
            </a:prstGeom>
          </p:spPr>
        </p:pic>
        <p:pic>
          <p:nvPicPr>
            <p:cNvPr id="14" name="Image 13">
              <a:extLst>
                <a:ext uri="{FF2B5EF4-FFF2-40B4-BE49-F238E27FC236}">
                  <a16:creationId xmlns:a16="http://schemas.microsoft.com/office/drawing/2014/main" id="{2A18DEF4-3247-C363-8682-CA8E94D80A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2057" y="2847480"/>
              <a:ext cx="2666743" cy="4090416"/>
            </a:xfrm>
            <a:prstGeom prst="rect">
              <a:avLst/>
            </a:prstGeom>
          </p:spPr>
        </p:pic>
      </p:grpSp>
    </p:spTree>
    <p:extLst>
      <p:ext uri="{BB962C8B-B14F-4D97-AF65-F5344CB8AC3E}">
        <p14:creationId xmlns:p14="http://schemas.microsoft.com/office/powerpoint/2010/main" val="416254060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7626-661D-7277-1F7A-506BCF1F76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134C3B3-669E-E448-8B8A-908F7D9876D0}"/>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سنتعرف معا على محتوى النص. 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21357BA5-C59E-9CCD-9705-C3B550674CC3}"/>
              </a:ext>
            </a:extLst>
          </p:cNvPr>
          <p:cNvSpPr txBox="1"/>
          <p:nvPr/>
        </p:nvSpPr>
        <p:spPr>
          <a:xfrm>
            <a:off x="755904" y="3113079"/>
            <a:ext cx="7693152" cy="1736646"/>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742950" marR="0" lvl="0" indent="-742950"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ﭐلْمَدينَةُ ﭐلَّتي ذَهَبَ إِلَيْها ﭐلْأَطْفالُ في رِحْلَةٍ مَدْرَسِيَّةٍ؟</a:t>
            </a:r>
          </a:p>
        </p:txBody>
      </p:sp>
      <p:sp>
        <p:nvSpPr>
          <p:cNvPr id="2" name="Rectangle 1">
            <a:extLst>
              <a:ext uri="{FF2B5EF4-FFF2-40B4-BE49-F238E27FC236}">
                <a16:creationId xmlns:a16="http://schemas.microsoft.com/office/drawing/2014/main" id="{34C8DEDA-D1B0-1DF6-9D84-4349084E77B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FF49798F-27EA-0101-E9CC-6FE21C0EF03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F2F86A8E-FED4-CB33-E012-620069D938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A255EAC-2B0B-FA53-90B3-002FCC414BB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87A3306A-E1AB-E78A-4016-4100B8808B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CD65CA0C-1AC4-DD58-189D-38ADE82E524F}"/>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2E41AC3-D768-4181-83B9-C9E6F90EF1C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3CED05E-160E-C4DF-B5E8-8DF2D9C6FAD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45EC2088-F820-06D8-B8A8-A6ADA926540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29522865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0493-7627-A5DC-EF25-1971EBF8F212}"/>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597DAFA5-B8E6-D846-CF90-6E9449BC39A2}"/>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سنتعرف معا على محتوى النص. 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454E4D5D-0603-585B-5841-209A6E09B5AD}"/>
              </a:ext>
            </a:extLst>
          </p:cNvPr>
          <p:cNvSpPr txBox="1"/>
          <p:nvPr/>
        </p:nvSpPr>
        <p:spPr>
          <a:xfrm>
            <a:off x="576900" y="2885921"/>
            <a:ext cx="8035834" cy="919401"/>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2. بِماذا تَحْتَفي قَلْعَةُ مَكونَةَ كُلَّ سَنَةٍ</a:t>
            </a:r>
            <a:r>
              <a:rPr lang="ar-MA" sz="4800" b="1" dirty="0">
                <a:solidFill>
                  <a:srgbClr val="424D7C"/>
                </a:solidFill>
              </a:rPr>
              <a:t>؟</a:t>
            </a:r>
            <a:endPar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C52F168B-710D-0D7A-FF17-EE1BB2CA5982}"/>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C40A8AF1-03D9-1F4F-51F6-643E7EC6F47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D0338576-8C28-50A8-F7A6-022368B5EB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EA3CD1A-4295-D91C-CA66-0E09589897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3B2110C2-6FEF-BD25-EA0F-98EC9F074B0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C0E4139C-1B44-3D75-E022-3852AD02479B}"/>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403F0BE6-E61F-64FA-606F-8367378C5AAA}"/>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4514B7DB-FB70-D1ED-A05C-269302C8905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EBD42DEF-3ACF-9B0A-6CBB-2395974339E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84281298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DC21-0130-CC89-3902-EF95C5E271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E0AE688-F3A4-DE4F-AECD-B287E91E71B3}"/>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سأقرأ النص ؛ تابعوا معي ؛ سطروا على مفردات المعجم التي تعلمناها عندما نصل إليها : جلبة/ شارف / احتفى/ قشيبة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 name="Groupe 13">
            <a:extLst>
              <a:ext uri="{FF2B5EF4-FFF2-40B4-BE49-F238E27FC236}">
                <a16:creationId xmlns:a16="http://schemas.microsoft.com/office/drawing/2014/main" id="{71E70905-5943-D0BD-56EF-70F9936834C3}"/>
              </a:ext>
            </a:extLst>
          </p:cNvPr>
          <p:cNvGrpSpPr/>
          <p:nvPr/>
        </p:nvGrpSpPr>
        <p:grpSpPr>
          <a:xfrm>
            <a:off x="552763" y="126524"/>
            <a:ext cx="7558419" cy="328107"/>
            <a:chOff x="589833" y="126807"/>
            <a:chExt cx="7558419" cy="328107"/>
          </a:xfrm>
        </p:grpSpPr>
        <p:sp>
          <p:nvSpPr>
            <p:cNvPr id="16" name="Rectangle 15">
              <a:extLst>
                <a:ext uri="{FF2B5EF4-FFF2-40B4-BE49-F238E27FC236}">
                  <a16:creationId xmlns:a16="http://schemas.microsoft.com/office/drawing/2014/main" id="{5F189C58-C6DF-2D0B-7C27-A9DBF04F5C7C}"/>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151FA6C3-CC8F-8708-9D4B-B930DBBCC8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7D3A9B03-E171-1407-4246-F6826FF3EC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22" name="Image 21">
              <a:extLst>
                <a:ext uri="{FF2B5EF4-FFF2-40B4-BE49-F238E27FC236}">
                  <a16:creationId xmlns:a16="http://schemas.microsoft.com/office/drawing/2014/main" id="{D7240BAE-0C7C-EA60-8A62-2E2C8BE468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23" name="Image 22">
              <a:extLst>
                <a:ext uri="{FF2B5EF4-FFF2-40B4-BE49-F238E27FC236}">
                  <a16:creationId xmlns:a16="http://schemas.microsoft.com/office/drawing/2014/main" id="{3A960075-77F2-D57F-177E-CF708E8A02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24" name="Rectangle 23">
              <a:extLst>
                <a:ext uri="{FF2B5EF4-FFF2-40B4-BE49-F238E27FC236}">
                  <a16:creationId xmlns:a16="http://schemas.microsoft.com/office/drawing/2014/main" id="{2B223370-5BB4-28EB-A397-A1D4D454C4B9}"/>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Microsoft Uighur" panose="02000000000000000000" pitchFamily="2" charset="-78"/>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1600" b="1" dirty="0">
                  <a:solidFill>
                    <a:srgbClr val="565F88"/>
                  </a:solidFill>
                  <a:latin typeface="Microsoft Uighur" panose="02000000000000000000" pitchFamily="2" charset="-78"/>
                  <a:cs typeface="Microsoft Uighur" panose="02000000000000000000" pitchFamily="2" charset="-78"/>
                </a:rPr>
                <a:t>1</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6" name="Rectangle 25">
              <a:extLst>
                <a:ext uri="{FF2B5EF4-FFF2-40B4-BE49-F238E27FC236}">
                  <a16:creationId xmlns:a16="http://schemas.microsoft.com/office/drawing/2014/main" id="{D27A42C1-4E08-8552-40EF-90CD697B5B95}"/>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
        <p:nvSpPr>
          <p:cNvPr id="2" name="Rectangle 1">
            <a:extLst>
              <a:ext uri="{FF2B5EF4-FFF2-40B4-BE49-F238E27FC236}">
                <a16:creationId xmlns:a16="http://schemas.microsoft.com/office/drawing/2014/main" id="{3CE2B487-D866-6C1D-1B73-8C8C6D9C7F5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FE912A91-4B52-82ED-3628-12CFB99D4B8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3" name="Groupe 2">
            <a:extLst>
              <a:ext uri="{FF2B5EF4-FFF2-40B4-BE49-F238E27FC236}">
                <a16:creationId xmlns:a16="http://schemas.microsoft.com/office/drawing/2014/main" id="{B78E2913-1C31-3AEB-B1EE-7D54FB609472}"/>
              </a:ext>
            </a:extLst>
          </p:cNvPr>
          <p:cNvGrpSpPr/>
          <p:nvPr/>
        </p:nvGrpSpPr>
        <p:grpSpPr>
          <a:xfrm>
            <a:off x="428036" y="2145792"/>
            <a:ext cx="8263544" cy="4316616"/>
            <a:chOff x="647745" y="2847480"/>
            <a:chExt cx="7901055" cy="4090416"/>
          </a:xfrm>
        </p:grpSpPr>
        <p:pic>
          <p:nvPicPr>
            <p:cNvPr id="6" name="Image 5">
              <a:extLst>
                <a:ext uri="{FF2B5EF4-FFF2-40B4-BE49-F238E27FC236}">
                  <a16:creationId xmlns:a16="http://schemas.microsoft.com/office/drawing/2014/main" id="{F9E84CAD-0C04-CD28-B46D-B1A6F0D0B4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45" y="2847480"/>
              <a:ext cx="2666743" cy="4090416"/>
            </a:xfrm>
            <a:prstGeom prst="rect">
              <a:avLst/>
            </a:prstGeom>
          </p:spPr>
        </p:pic>
        <p:pic>
          <p:nvPicPr>
            <p:cNvPr id="9" name="Image 8">
              <a:extLst>
                <a:ext uri="{FF2B5EF4-FFF2-40B4-BE49-F238E27FC236}">
                  <a16:creationId xmlns:a16="http://schemas.microsoft.com/office/drawing/2014/main" id="{1B555684-52EC-64C1-BC2A-F82BDCB963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8628" y="2847480"/>
              <a:ext cx="2666743" cy="4090416"/>
            </a:xfrm>
            <a:prstGeom prst="rect">
              <a:avLst/>
            </a:prstGeom>
          </p:spPr>
        </p:pic>
        <p:pic>
          <p:nvPicPr>
            <p:cNvPr id="12" name="Image 11">
              <a:extLst>
                <a:ext uri="{FF2B5EF4-FFF2-40B4-BE49-F238E27FC236}">
                  <a16:creationId xmlns:a16="http://schemas.microsoft.com/office/drawing/2014/main" id="{2B908195-298F-A3BD-8765-2EA24A6CE6A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2057" y="2847480"/>
              <a:ext cx="2666743" cy="4090416"/>
            </a:xfrm>
            <a:prstGeom prst="rect">
              <a:avLst/>
            </a:prstGeom>
          </p:spPr>
        </p:pic>
      </p:grpSp>
    </p:spTree>
    <p:extLst>
      <p:ext uri="{BB962C8B-B14F-4D97-AF65-F5344CB8AC3E}">
        <p14:creationId xmlns:p14="http://schemas.microsoft.com/office/powerpoint/2010/main" val="2685994234"/>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2606007"/>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1017567"/>
            <a:ext cx="7886700" cy="720000"/>
          </a:xfrm>
        </p:spPr>
        <p:txBody>
          <a:bodyPr/>
          <a:lstStyle/>
          <a:p>
            <a:pPr lvl="0">
              <a:defRPr/>
            </a:pPr>
            <a:r>
              <a:rPr lang="ar-MA" dirty="0">
                <a:solidFill>
                  <a:srgbClr val="424D7B"/>
                </a:solidFill>
              </a:rPr>
              <a:t>ورشة القراءة – الحصة 2</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1280160" y="3158999"/>
            <a:ext cx="5952261"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في رحاب عاصمة الورود -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استراتيجية تحديد أفكار الن</a:t>
            </a:r>
            <a:r>
              <a:rPr lang="ar-MA" sz="2400" b="1" dirty="0">
                <a:solidFill>
                  <a:srgbClr val="424D7B"/>
                </a:solidFill>
                <a:cs typeface="Microsoft Uighur" panose="02000000000000000000" pitchFamily="2" charset="-78"/>
              </a:rPr>
              <a:t>ص الرئيسة.</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755955" y="1807373"/>
            <a:ext cx="3328790" cy="584775"/>
          </a:xfrm>
          <a:prstGeom prst="rect">
            <a:avLst/>
          </a:prstGeom>
          <a:noFill/>
        </p:spPr>
        <p:txBody>
          <a:bodyPr wrap="square">
            <a:spAutoFit/>
          </a:bodyPr>
          <a:lstStyle/>
          <a:p>
            <a:pPr lvl="0" algn="r" rtl="1">
              <a:defRPr/>
            </a:pP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2</a:t>
            </a:r>
          </a:p>
        </p:txBody>
      </p:sp>
      <p:pic>
        <p:nvPicPr>
          <p:cNvPr id="2" name="Image 1">
            <a:extLst>
              <a:ext uri="{FF2B5EF4-FFF2-40B4-BE49-F238E27FC236}">
                <a16:creationId xmlns:a16="http://schemas.microsoft.com/office/drawing/2014/main" id="{5C163FCB-F264-BF3A-4395-CAEB6AA7368B}"/>
              </a:ext>
            </a:extLst>
          </p:cNvPr>
          <p:cNvPicPr>
            <a:picLocks noChangeAspect="1"/>
          </p:cNvPicPr>
          <p:nvPr/>
        </p:nvPicPr>
        <p:blipFill>
          <a:blip r:embed="rId4"/>
          <a:srcRect/>
          <a:stretch/>
        </p:blipFill>
        <p:spPr>
          <a:xfrm>
            <a:off x="7333395" y="2099760"/>
            <a:ext cx="648000" cy="823827"/>
          </a:xfrm>
          <a:prstGeom prst="rect">
            <a:avLst/>
          </a:prstGeom>
        </p:spPr>
      </p:pic>
      <p:pic>
        <p:nvPicPr>
          <p:cNvPr id="7" name="Image 6">
            <a:extLst>
              <a:ext uri="{FF2B5EF4-FFF2-40B4-BE49-F238E27FC236}">
                <a16:creationId xmlns:a16="http://schemas.microsoft.com/office/drawing/2014/main" id="{79297129-DDA0-8BFE-B0F8-CF2663DA6B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38752" y="1207948"/>
            <a:ext cx="432000" cy="432000"/>
          </a:xfrm>
          <a:prstGeom prst="rect">
            <a:avLst/>
          </a:prstGeom>
          <a:ln>
            <a:noFill/>
          </a:ln>
        </p:spPr>
      </p:pic>
    </p:spTree>
    <p:extLst>
      <p:ext uri="{BB962C8B-B14F-4D97-AF65-F5344CB8AC3E}">
        <p14:creationId xmlns:p14="http://schemas.microsoft.com/office/powerpoint/2010/main" val="2704873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9D9D-2B3F-6153-51F9-A8DDBFC99D3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2A97F4-966C-F242-A543-DDB2C371DEF6}"/>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سيقرأ كل واحد منكم  فقرة مع احترام قواعد القراءة السليمة. الآخرون يتتبعون. 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0CDA464-4F44-2141-2713-8F38FD96A05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498F715-1BB8-2E9A-F184-9C98B9059B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7" name="Image 6">
            <a:extLst>
              <a:ext uri="{FF2B5EF4-FFF2-40B4-BE49-F238E27FC236}">
                <a16:creationId xmlns:a16="http://schemas.microsoft.com/office/drawing/2014/main" id="{9F529334-14AC-534B-029E-FAD47D8FDA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11820B88-EC1A-B402-C332-5D667962FB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2DCE33AB-1FC3-FB96-2A1F-1BAAAF0770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CD9299B3-AF8B-A43A-D00B-4100E8DE987B}"/>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98F8F13-EBCA-254C-3C3F-B592602642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4176D2B-59B4-EA23-8BBC-E4B353F7892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A7048A56-6B23-6C09-8B82-E14BCB884C1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2" name="Groupe 11">
            <a:extLst>
              <a:ext uri="{FF2B5EF4-FFF2-40B4-BE49-F238E27FC236}">
                <a16:creationId xmlns:a16="http://schemas.microsoft.com/office/drawing/2014/main" id="{66BBB28D-CD10-4947-050D-FCBF98B2E66E}"/>
              </a:ext>
            </a:extLst>
          </p:cNvPr>
          <p:cNvGrpSpPr/>
          <p:nvPr/>
        </p:nvGrpSpPr>
        <p:grpSpPr>
          <a:xfrm>
            <a:off x="428036" y="2145792"/>
            <a:ext cx="8263544" cy="4316616"/>
            <a:chOff x="647745" y="2847480"/>
            <a:chExt cx="7901055" cy="4090416"/>
          </a:xfrm>
        </p:grpSpPr>
        <p:pic>
          <p:nvPicPr>
            <p:cNvPr id="13" name="Image 12">
              <a:extLst>
                <a:ext uri="{FF2B5EF4-FFF2-40B4-BE49-F238E27FC236}">
                  <a16:creationId xmlns:a16="http://schemas.microsoft.com/office/drawing/2014/main" id="{74126F2F-4226-6956-E30D-49B890AF93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45" y="2847480"/>
              <a:ext cx="2666743" cy="4090416"/>
            </a:xfrm>
            <a:prstGeom prst="rect">
              <a:avLst/>
            </a:prstGeom>
          </p:spPr>
        </p:pic>
        <p:pic>
          <p:nvPicPr>
            <p:cNvPr id="18" name="Image 17">
              <a:extLst>
                <a:ext uri="{FF2B5EF4-FFF2-40B4-BE49-F238E27FC236}">
                  <a16:creationId xmlns:a16="http://schemas.microsoft.com/office/drawing/2014/main" id="{AAB1B5E5-E1D4-B320-124E-EC6307D679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8628" y="2847480"/>
              <a:ext cx="2666743" cy="4090416"/>
            </a:xfrm>
            <a:prstGeom prst="rect">
              <a:avLst/>
            </a:prstGeom>
          </p:spPr>
        </p:pic>
        <p:pic>
          <p:nvPicPr>
            <p:cNvPr id="19" name="Image 18">
              <a:extLst>
                <a:ext uri="{FF2B5EF4-FFF2-40B4-BE49-F238E27FC236}">
                  <a16:creationId xmlns:a16="http://schemas.microsoft.com/office/drawing/2014/main" id="{1033C937-68D7-8477-2139-502279A00E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2057" y="2847480"/>
              <a:ext cx="2666743" cy="4090416"/>
            </a:xfrm>
            <a:prstGeom prst="rect">
              <a:avLst/>
            </a:prstGeom>
          </p:spPr>
        </p:pic>
      </p:grpSp>
    </p:spTree>
    <p:extLst>
      <p:ext uri="{BB962C8B-B14F-4D97-AF65-F5344CB8AC3E}">
        <p14:creationId xmlns:p14="http://schemas.microsoft.com/office/powerpoint/2010/main" val="255730592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1035-75EB-D996-1D38-BFB8DAE3396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7A1BF54-8465-9242-AF06-5827A6669322}"/>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هذه الحصة نواصل توظيف استراتيجية تحديد أفكار النص الرئيسة.</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0223A85C-E0D7-452E-CE7E-39CC8FB72B7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C230E5CE-115B-A8C1-23BB-CA9BB98B8C6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5" name="Image 24">
            <a:extLst>
              <a:ext uri="{FF2B5EF4-FFF2-40B4-BE49-F238E27FC236}">
                <a16:creationId xmlns:a16="http://schemas.microsoft.com/office/drawing/2014/main" id="{90F71966-89AE-EEE5-2135-3ED958B2009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6" name="Image 25">
            <a:extLst>
              <a:ext uri="{FF2B5EF4-FFF2-40B4-BE49-F238E27FC236}">
                <a16:creationId xmlns:a16="http://schemas.microsoft.com/office/drawing/2014/main" id="{E9782829-892D-9017-4134-4AF9FC5A31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D686D99E-F95D-C2A0-3B3E-19E62270AA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029B5E08-6B13-A662-654F-9366D4643823}"/>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41D0F847-60FA-2E10-6BE5-7A734CEAB14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36945E5F-C54C-046E-CE0D-BEAB3A17D8D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47FD040-6271-21A6-FC22-8BED1AA78A9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C2FC6E22-0772-8A42-BC76-8950BF8983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3488" y="1409309"/>
            <a:ext cx="3552270" cy="5448691"/>
          </a:xfrm>
          <a:prstGeom prst="rect">
            <a:avLst/>
          </a:prstGeom>
        </p:spPr>
      </p:pic>
    </p:spTree>
    <p:extLst>
      <p:ext uri="{BB962C8B-B14F-4D97-AF65-F5344CB8AC3E}">
        <p14:creationId xmlns:p14="http://schemas.microsoft.com/office/powerpoint/2010/main" val="122482746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9FAD8-B6FA-9974-A3CE-934316BA41C5}"/>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35664818-A19B-4348-8D2D-57E3E4AC4520}"/>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بخطوات  تحديد أفكار النص الرئيسة؟</a:t>
            </a:r>
          </a:p>
        </p:txBody>
      </p:sp>
      <p:sp>
        <p:nvSpPr>
          <p:cNvPr id="10" name="Rectangle 9">
            <a:extLst>
              <a:ext uri="{FF2B5EF4-FFF2-40B4-BE49-F238E27FC236}">
                <a16:creationId xmlns:a16="http://schemas.microsoft.com/office/drawing/2014/main" id="{06C6F8A1-06CD-37F2-2035-5D82DE91C57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DFF0318B-77DE-7C16-2B18-2A7F508B8D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F8B22F25-E5B3-A16A-141D-8CDED54DC05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558D45D7-FF05-9EC2-52E1-73D0E42CE0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7452F300-A350-A946-78F4-72A29B7B791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70F811C4-D9D6-8B09-E816-F1EB03EFFE6E}"/>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ED8AEEB1-4DA7-D049-C611-4A453574B4C1}"/>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528783C-872D-20A2-591B-C09CFBB1F5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5" name="Espace réservé pour une image  16">
            <a:extLst>
              <a:ext uri="{FF2B5EF4-FFF2-40B4-BE49-F238E27FC236}">
                <a16:creationId xmlns:a16="http://schemas.microsoft.com/office/drawing/2014/main" id="{6E086BAD-92B1-A905-0F2A-5AFCDCFBC87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2A7D2918-4E94-75DC-4D05-866E1ADD633F}"/>
              </a:ext>
            </a:extLst>
          </p:cNvPr>
          <p:cNvSpPr txBox="1"/>
          <p:nvPr/>
        </p:nvSpPr>
        <p:spPr>
          <a:xfrm>
            <a:off x="837999" y="3173021"/>
            <a:ext cx="7800267" cy="919401"/>
          </a:xfrm>
          <a:prstGeom prst="roundRect">
            <a:avLst/>
          </a:prstGeom>
          <a:solidFill>
            <a:srgbClr val="D6E9EA">
              <a:alpha val="25098"/>
            </a:srgb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800" b="1" dirty="0">
                <a:solidFill>
                  <a:srgbClr val="424D7C"/>
                </a:solidFill>
              </a:rPr>
              <a:t>إ</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سْتْراتيجِيَّةُ</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تَحْديدِ أَفْكارِ ٱلنَّصِّ ٱلرَّئيسَةِ.</a:t>
            </a:r>
          </a:p>
        </p:txBody>
      </p:sp>
    </p:spTree>
    <p:extLst>
      <p:ext uri="{BB962C8B-B14F-4D97-AF65-F5344CB8AC3E}">
        <p14:creationId xmlns:p14="http://schemas.microsoft.com/office/powerpoint/2010/main" val="131786811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6DE0-2070-1D93-DC5B-49FD23EBE86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46C730D-E086-5588-1FF4-CD7524CBB1FD}"/>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A3AA2AD2-B224-F281-64FF-447D4038ECB9}"/>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03FB682B-0999-7AD1-708D-B9DEFCFDBF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28F8AE46-CE1A-606E-9ACF-0263098BA1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BE7ADB4D-DFAE-554A-1FF4-CB4027CFDC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6B1E16BC-A4FD-6E18-EA4F-9499F25669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F5AA1151-E1B5-ABA0-C1EB-B2011EB8C49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8059B253-21D8-6E75-9B57-B0EA9BD01C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C5534BA9-3D55-85F4-33DE-35230F212C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Espace réservé pour une image  16">
            <a:extLst>
              <a:ext uri="{FF2B5EF4-FFF2-40B4-BE49-F238E27FC236}">
                <a16:creationId xmlns:a16="http://schemas.microsoft.com/office/drawing/2014/main" id="{7A81E381-7730-062E-DA9A-B717D45134A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288533F9-6675-0181-E369-AD41CB3EB254}"/>
              </a:ext>
            </a:extLst>
          </p:cNvPr>
          <p:cNvSpPr txBox="1"/>
          <p:nvPr/>
        </p:nvSpPr>
        <p:spPr>
          <a:xfrm>
            <a:off x="552764" y="4672504"/>
            <a:ext cx="7280348" cy="919356"/>
          </a:xfrm>
          <a:prstGeom prst="roundRect">
            <a:avLst/>
          </a:prstGeom>
          <a:solidFill>
            <a:srgbClr val="D6E9EA"/>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رَبْطُ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ٱلْمُعْطَياتِ</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وَصِياغَةُ ٱلْفِكْرَةِ في جُمْلَةٍ مُفيدَةٍ.</a:t>
            </a:r>
          </a:p>
        </p:txBody>
      </p:sp>
      <p:sp>
        <p:nvSpPr>
          <p:cNvPr id="6" name="Google Shape;452;p158">
            <a:extLst>
              <a:ext uri="{FF2B5EF4-FFF2-40B4-BE49-F238E27FC236}">
                <a16:creationId xmlns:a16="http://schemas.microsoft.com/office/drawing/2014/main" id="{C897A4EF-3C9F-81EE-2CEE-516E42E8F2D1}"/>
              </a:ext>
            </a:extLst>
          </p:cNvPr>
          <p:cNvSpPr txBox="1"/>
          <p:nvPr/>
        </p:nvSpPr>
        <p:spPr>
          <a:xfrm>
            <a:off x="552766" y="3651111"/>
            <a:ext cx="7280348" cy="919356"/>
          </a:xfrm>
          <a:prstGeom prst="roundRect">
            <a:avLst/>
          </a:prstGeom>
          <a:solidFill>
            <a:srgbClr val="D6E9EA"/>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اَلْبَحْثُ عَنِ ٱلتَّفاصيلِ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وَٱلْمُعْطَياتِ</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ٱلْمُهِمَّةِ؛</a:t>
            </a:r>
          </a:p>
        </p:txBody>
      </p:sp>
      <p:sp>
        <p:nvSpPr>
          <p:cNvPr id="7" name="Google Shape;452;p158">
            <a:extLst>
              <a:ext uri="{FF2B5EF4-FFF2-40B4-BE49-F238E27FC236}">
                <a16:creationId xmlns:a16="http://schemas.microsoft.com/office/drawing/2014/main" id="{252F73BB-92B1-B846-5A41-AA899EF8CF71}"/>
              </a:ext>
            </a:extLst>
          </p:cNvPr>
          <p:cNvSpPr txBox="1"/>
          <p:nvPr/>
        </p:nvSpPr>
        <p:spPr>
          <a:xfrm>
            <a:off x="552765" y="2629718"/>
            <a:ext cx="7280348" cy="919356"/>
          </a:xfrm>
          <a:prstGeom prst="roundRect">
            <a:avLst/>
          </a:prstGeom>
          <a:solidFill>
            <a:srgbClr val="D6E9EA"/>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قِراءَةُ ٱلْفِقْرَةِ لِفَهْمٍ عامٍّ لَها.</a:t>
            </a:r>
          </a:p>
        </p:txBody>
      </p:sp>
      <p:sp>
        <p:nvSpPr>
          <p:cNvPr id="8" name="Google Shape;452;p158">
            <a:extLst>
              <a:ext uri="{FF2B5EF4-FFF2-40B4-BE49-F238E27FC236}">
                <a16:creationId xmlns:a16="http://schemas.microsoft.com/office/drawing/2014/main" id="{C2DA9238-F1BC-4E55-3997-09CC52400C5D}"/>
              </a:ext>
            </a:extLst>
          </p:cNvPr>
          <p:cNvSpPr txBox="1"/>
          <p:nvPr/>
        </p:nvSpPr>
        <p:spPr>
          <a:xfrm>
            <a:off x="8073729" y="2669900"/>
            <a:ext cx="517506" cy="879174"/>
          </a:xfrm>
          <a:prstGeom prst="roundRect">
            <a:avLst/>
          </a:prstGeom>
          <a:solidFill>
            <a:srgbClr val="D6E9EA"/>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1</a:t>
            </a:r>
          </a:p>
        </p:txBody>
      </p:sp>
      <p:sp>
        <p:nvSpPr>
          <p:cNvPr id="11" name="Google Shape;452;p158">
            <a:extLst>
              <a:ext uri="{FF2B5EF4-FFF2-40B4-BE49-F238E27FC236}">
                <a16:creationId xmlns:a16="http://schemas.microsoft.com/office/drawing/2014/main" id="{1AD920E5-156B-857A-E009-3410EE2722BE}"/>
              </a:ext>
            </a:extLst>
          </p:cNvPr>
          <p:cNvSpPr txBox="1"/>
          <p:nvPr/>
        </p:nvSpPr>
        <p:spPr>
          <a:xfrm>
            <a:off x="8111182" y="3651111"/>
            <a:ext cx="517506" cy="879174"/>
          </a:xfrm>
          <a:prstGeom prst="roundRect">
            <a:avLst/>
          </a:prstGeom>
          <a:solidFill>
            <a:srgbClr val="D6E9EA"/>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2</a:t>
            </a:r>
          </a:p>
        </p:txBody>
      </p:sp>
      <p:sp>
        <p:nvSpPr>
          <p:cNvPr id="13" name="Google Shape;452;p158">
            <a:extLst>
              <a:ext uri="{FF2B5EF4-FFF2-40B4-BE49-F238E27FC236}">
                <a16:creationId xmlns:a16="http://schemas.microsoft.com/office/drawing/2014/main" id="{91E718B1-FA07-E9A5-106F-1EE8BF2DC8FB}"/>
              </a:ext>
            </a:extLst>
          </p:cNvPr>
          <p:cNvSpPr txBox="1"/>
          <p:nvPr/>
        </p:nvSpPr>
        <p:spPr>
          <a:xfrm>
            <a:off x="8111182" y="4672504"/>
            <a:ext cx="517506" cy="879174"/>
          </a:xfrm>
          <a:prstGeom prst="roundRect">
            <a:avLst/>
          </a:prstGeom>
          <a:solidFill>
            <a:srgbClr val="D6E9EA"/>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3</a:t>
            </a:r>
          </a:p>
        </p:txBody>
      </p:sp>
    </p:spTree>
    <p:extLst>
      <p:ext uri="{BB962C8B-B14F-4D97-AF65-F5344CB8AC3E}">
        <p14:creationId xmlns:p14="http://schemas.microsoft.com/office/powerpoint/2010/main" val="234833696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2BD61-B458-1E1E-199E-3B9E10BA697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3D5900C4-21BE-464F-A2F3-3D5630B8E275}"/>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سيعمل كل واحد منكم بمفرده</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C69D29DE-20F1-8B93-80A7-35DB9515A12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6681" b="16681"/>
          <a:stretch>
            <a:fillRect/>
          </a:stretch>
        </p:blipFill>
        <p:spPr/>
      </p:pic>
      <p:sp>
        <p:nvSpPr>
          <p:cNvPr id="2" name="Rectangle 1">
            <a:extLst>
              <a:ext uri="{FF2B5EF4-FFF2-40B4-BE49-F238E27FC236}">
                <a16:creationId xmlns:a16="http://schemas.microsoft.com/office/drawing/2014/main" id="{BDC4BE07-034C-A6ED-4C30-72ACF5C2F5F4}"/>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B25083B6-99F5-2000-DA9D-71660E1CEF7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A2CABFAA-DB53-D8B1-DA06-5954C48F1D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BFA7618A-13F2-62BB-5E0A-886B4C6B1D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53F6929A-09CB-F20B-6B97-20CCD2C2793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98963303-0404-49CF-D552-03842F719193}"/>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3B3B5051-D1B4-A8B1-87D2-015E81261977}"/>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6CF8541B-3B6B-FAA2-0C3D-85141D497F1F}"/>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2344A110-A7CC-2A5E-8588-0E778DE1986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05903065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73D51-2602-6556-C263-95FE216D4DE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4ECD198-B116-2048-8D92-87D03FDF5C6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انجزوا النشاط الوارد في الصفحة 29  من كراساتكم . عمل ثنائي.</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3F4FC6A-4BF9-EE67-2145-FF46941DC11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52B047DD-74F2-F53F-D7EF-C5DECBCE69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0" name="Image 9">
            <a:extLst>
              <a:ext uri="{FF2B5EF4-FFF2-40B4-BE49-F238E27FC236}">
                <a16:creationId xmlns:a16="http://schemas.microsoft.com/office/drawing/2014/main" id="{20F17A41-3871-65B6-02F7-2B8A3DE9575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1" name="Image 10">
            <a:extLst>
              <a:ext uri="{FF2B5EF4-FFF2-40B4-BE49-F238E27FC236}">
                <a16:creationId xmlns:a16="http://schemas.microsoft.com/office/drawing/2014/main" id="{4696123E-1C85-25C7-874F-6585215F65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5532DF28-CCE7-31D1-5E00-7B4BFE37BF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F93C76D9-2C59-168A-AFF8-8553506280DD}"/>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555615DE-3AB2-D632-95F5-C743217CF0F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02946A4-82A3-B6B4-E771-FBD958CA0F1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6ACB9C35-F75A-F258-9E9B-42EBC4D1449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7" name="Image 6">
            <a:extLst>
              <a:ext uri="{FF2B5EF4-FFF2-40B4-BE49-F238E27FC236}">
                <a16:creationId xmlns:a16="http://schemas.microsoft.com/office/drawing/2014/main" id="{AFA24684-3C09-5CAC-9193-1457D7B81DA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84325"/>
            <a:ext cx="6269437" cy="4963966"/>
          </a:xfrm>
          <a:prstGeom prst="rect">
            <a:avLst/>
          </a:prstGeom>
        </p:spPr>
      </p:pic>
    </p:spTree>
    <p:extLst>
      <p:ext uri="{BB962C8B-B14F-4D97-AF65-F5344CB8AC3E}">
        <p14:creationId xmlns:p14="http://schemas.microsoft.com/office/powerpoint/2010/main" val="302425250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4C9A-3F3A-AC00-BB84-F9A508E1B71D}"/>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F82AC1E-A873-3646-A020-90EBCB13EEB9}"/>
              </a:ext>
            </a:extLst>
          </p:cNvPr>
          <p:cNvSpPr>
            <a:spLocks noGrp="1"/>
          </p:cNvSpPr>
          <p:nvPr>
            <p:ph type="title"/>
          </p:nvPr>
        </p:nvSpPr>
        <p:spPr/>
        <p:txBody>
          <a:bodyPr>
            <a:normAutofit/>
          </a:bodyPr>
          <a:lstStyle/>
          <a:p>
            <a:pPr rt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لتقييم إنجازاتكم .معكم 10 دقائق للإنجاز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D93201E4-38E0-46CC-06C2-36986B9F14DC}"/>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60C0CBB4-000F-7A91-1D3C-715E2961E03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EBBEC41D-3753-ABCB-A613-555B866655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A8342C37-4D1D-1641-0A74-4B511427E2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0B40E31C-6AE2-BAEC-2786-C894264591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7CADA4CF-317A-CB7E-69DA-B5FC73B8B886}"/>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D2806BD0-9539-EF52-8DF5-6FE3405648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AB75C8A6-BFD0-93A5-2352-89B03CD15FB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B58EB02F-0C84-2930-A854-9766DBB5625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C25EE489-B097-B56F-B26C-6D144FE4270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47114"/>
            <a:ext cx="6269437" cy="4963966"/>
          </a:xfrm>
          <a:prstGeom prst="rect">
            <a:avLst/>
          </a:prstGeom>
        </p:spPr>
      </p:pic>
    </p:spTree>
    <p:extLst>
      <p:ext uri="{BB962C8B-B14F-4D97-AF65-F5344CB8AC3E}">
        <p14:creationId xmlns:p14="http://schemas.microsoft.com/office/powerpoint/2010/main" val="352955876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8B977-6A5B-BF96-51D2-55380114E6C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7623F378-151A-F241-8B77-A943A58B89D8}"/>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يقرأ الفقرة الأولى؟ ماذا فهمتم من هذه الفقرة؟</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98141D80-FA66-360B-A45E-B6AD39711BE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5B2A930F-4E3D-6F17-F34C-A9BCEFAB64F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60396FDE-CD0E-0D95-FBDA-63A0A32C3BB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833B938F-F0E1-7CAA-3DEC-FC60BA2584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6B0F3EC7-3F47-9D28-2650-93811A04AAA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97DFEAE7-1C9C-61D6-39D4-4268F7629D56}"/>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BD12FED6-DFE9-B73F-7FC8-11477C9AF46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7EE43A54-F50C-1EDE-5501-282F6D6BFBE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F3151F2-E9F8-1AAA-AA60-5D7337C85E8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EACF382B-2913-FD6D-21FB-4D4E88A3410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84325"/>
            <a:ext cx="6269437" cy="4963966"/>
          </a:xfrm>
          <a:prstGeom prst="rect">
            <a:avLst/>
          </a:prstGeom>
        </p:spPr>
      </p:pic>
    </p:spTree>
    <p:extLst>
      <p:ext uri="{BB962C8B-B14F-4D97-AF65-F5344CB8AC3E}">
        <p14:creationId xmlns:p14="http://schemas.microsoft.com/office/powerpoint/2010/main" val="427438954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20D7D-F16D-7557-E03F-91558480CB0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9AEB180-D529-4BD3-8287-7FBCCE46F19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ماهي المعلومات التي سطرتم تحتها؟ هل أنتم متفقون؟</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06F6A4E8-FF07-1323-E591-C40825A97324}"/>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B758093B-9828-6ADF-C912-C066E5BB47D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2B7644D7-2735-47C2-F4A7-32533E130CC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208C5569-B699-883E-F0FE-EF114FDBD2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5AEC929B-2EFB-5B01-D117-8A72875683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8B56EC1E-9178-345C-7B9E-6E45DDAC41EA}"/>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47E7F568-6B2B-DBD3-96A3-C2AEA3C5A824}"/>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7497816-E7FC-A24A-36FC-EBF809D3706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70D06DD2-B09A-0C18-D072-9DFFD5BC3F9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BD50F9A1-B0D3-69A8-034E-ABE9E0637EF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84325"/>
            <a:ext cx="6269437" cy="4963966"/>
          </a:xfrm>
          <a:prstGeom prst="rect">
            <a:avLst/>
          </a:prstGeom>
        </p:spPr>
      </p:pic>
    </p:spTree>
    <p:extLst>
      <p:ext uri="{BB962C8B-B14F-4D97-AF65-F5344CB8AC3E}">
        <p14:creationId xmlns:p14="http://schemas.microsoft.com/office/powerpoint/2010/main" val="31111089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0630C-3462-2E51-C041-14C702987BA5}"/>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A698D5B9-F340-D99C-2FDB-C045F25EF4A1}"/>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 ما الفكرة الرئيسة التي يمكن اقتراحها للفقرة الأولى؟ هل أنتم متفقون؟</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5032FC1D-8D79-CFAA-480E-DE3E6DDC2DF5}"/>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FC2A90D0-E7A6-F2B9-098A-29B7287DE7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8C7148D7-06BC-4A88-5B90-82AB0B79242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9D8879DE-C5D0-EDF5-511B-C03D147E0B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173121DB-7975-19A7-EB3C-C72157E321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E3D74A93-382A-B63F-781F-A7C6EE07948A}"/>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CE2124EE-FD11-906C-279D-D5D18C93D813}"/>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56ECDD86-5EA5-38FD-521B-C08C5F6AB58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3A3B1AF-A57D-99D8-A288-6DE4E38D828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D630A665-E782-F270-52F0-9DC2E3EEF34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84325"/>
            <a:ext cx="6269437" cy="4963966"/>
          </a:xfrm>
          <a:prstGeom prst="rect">
            <a:avLst/>
          </a:prstGeom>
        </p:spPr>
      </p:pic>
      <p:cxnSp>
        <p:nvCxnSpPr>
          <p:cNvPr id="5" name="Connecteur droit 4">
            <a:extLst>
              <a:ext uri="{FF2B5EF4-FFF2-40B4-BE49-F238E27FC236}">
                <a16:creationId xmlns:a16="http://schemas.microsoft.com/office/drawing/2014/main" id="{5E614B20-2A83-2B2B-366F-41FE8571ABAD}"/>
              </a:ext>
            </a:extLst>
          </p:cNvPr>
          <p:cNvCxnSpPr/>
          <p:nvPr/>
        </p:nvCxnSpPr>
        <p:spPr>
          <a:xfrm flipH="1">
            <a:off x="6175707" y="2389632"/>
            <a:ext cx="111510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FAAE4129-CAE9-D282-E29B-9DA381F249F2}"/>
              </a:ext>
            </a:extLst>
          </p:cNvPr>
          <p:cNvCxnSpPr>
            <a:cxnSpLocks/>
          </p:cNvCxnSpPr>
          <p:nvPr/>
        </p:nvCxnSpPr>
        <p:spPr>
          <a:xfrm flipH="1">
            <a:off x="3560064" y="2389632"/>
            <a:ext cx="7013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B541944-1C0D-9CA5-3BB6-3E8E71563B8E}"/>
              </a:ext>
            </a:extLst>
          </p:cNvPr>
          <p:cNvCxnSpPr>
            <a:cxnSpLocks/>
          </p:cNvCxnSpPr>
          <p:nvPr/>
        </p:nvCxnSpPr>
        <p:spPr>
          <a:xfrm flipH="1">
            <a:off x="6973824" y="4517136"/>
            <a:ext cx="31699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B1885B5-6C36-51F1-FCDD-6EAD59C2645B}"/>
              </a:ext>
            </a:extLst>
          </p:cNvPr>
          <p:cNvCxnSpPr>
            <a:cxnSpLocks/>
          </p:cNvCxnSpPr>
          <p:nvPr/>
        </p:nvCxnSpPr>
        <p:spPr>
          <a:xfrm flipH="1">
            <a:off x="3742944" y="4151376"/>
            <a:ext cx="9951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28271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7FFA-2C30-1D33-072F-81899D2A05BA}"/>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E6657F6-8171-44EA-E2CC-D125DC4273B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أليكم هذا المقترح . صححوا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66FFA9FE-A452-CF5B-5D0F-FEC021A9DF8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0CC3AC62-793A-D8A4-C155-6504ECA8957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A5568E29-51E2-7347-8205-5F097983089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0DB04401-CA50-17DA-EB5A-E0C460C7C8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B5F68A03-215C-3D6B-F954-6E59681EC8B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E3402FA4-2CA9-3481-4C9C-4E9F3916A035}"/>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78B0BD6B-F714-0666-7217-5D1372B955F7}"/>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4624E425-C1EB-6B88-4077-2AFD5AA73BB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BBBBF34-9B58-CD0B-2E28-9FF4A251564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8DECF6A3-8F75-DFF3-4879-F28DB44A21D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16736" y="1584325"/>
            <a:ext cx="6269437" cy="4963966"/>
          </a:xfrm>
          <a:prstGeom prst="rect">
            <a:avLst/>
          </a:prstGeom>
        </p:spPr>
      </p:pic>
      <p:cxnSp>
        <p:nvCxnSpPr>
          <p:cNvPr id="5" name="Connecteur droit 4">
            <a:extLst>
              <a:ext uri="{FF2B5EF4-FFF2-40B4-BE49-F238E27FC236}">
                <a16:creationId xmlns:a16="http://schemas.microsoft.com/office/drawing/2014/main" id="{AC0475F0-D660-120B-9F87-1374F094C897}"/>
              </a:ext>
            </a:extLst>
          </p:cNvPr>
          <p:cNvCxnSpPr/>
          <p:nvPr/>
        </p:nvCxnSpPr>
        <p:spPr>
          <a:xfrm flipH="1">
            <a:off x="6175707" y="2389632"/>
            <a:ext cx="111510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A539AE70-19CD-00AD-9608-B3F2BFC5503D}"/>
              </a:ext>
            </a:extLst>
          </p:cNvPr>
          <p:cNvCxnSpPr>
            <a:cxnSpLocks/>
          </p:cNvCxnSpPr>
          <p:nvPr/>
        </p:nvCxnSpPr>
        <p:spPr>
          <a:xfrm flipH="1">
            <a:off x="3560064" y="2389632"/>
            <a:ext cx="7013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E94FA41D-8432-3581-ED58-1ECDA230CBC4}"/>
              </a:ext>
            </a:extLst>
          </p:cNvPr>
          <p:cNvCxnSpPr>
            <a:cxnSpLocks/>
          </p:cNvCxnSpPr>
          <p:nvPr/>
        </p:nvCxnSpPr>
        <p:spPr>
          <a:xfrm flipH="1">
            <a:off x="6973824" y="4517136"/>
            <a:ext cx="31699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78DE4438-B99B-7ED1-A196-6D4DB15E438A}"/>
              </a:ext>
            </a:extLst>
          </p:cNvPr>
          <p:cNvCxnSpPr>
            <a:cxnSpLocks/>
          </p:cNvCxnSpPr>
          <p:nvPr/>
        </p:nvCxnSpPr>
        <p:spPr>
          <a:xfrm flipH="1">
            <a:off x="3742944" y="4151376"/>
            <a:ext cx="9951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8175F071-294D-3C6D-44B2-E2BAEF46D5AF}"/>
              </a:ext>
            </a:extLst>
          </p:cNvPr>
          <p:cNvSpPr txBox="1"/>
          <p:nvPr/>
        </p:nvSpPr>
        <p:spPr>
          <a:xfrm>
            <a:off x="877071" y="5374511"/>
            <a:ext cx="6709102" cy="1077218"/>
          </a:xfrm>
          <a:prstGeom prst="rect">
            <a:avLst/>
          </a:prstGeom>
          <a:noFill/>
        </p:spPr>
        <p:txBody>
          <a:bodyPr wrap="square">
            <a:spAutoFit/>
          </a:bodyPr>
          <a:lstStyle/>
          <a:p>
            <a:pPr algn="r" rtl="1"/>
            <a:r>
              <a:rPr lang="ar-MA" sz="3200" b="1" kern="0" dirty="0">
                <a:solidFill>
                  <a:srgbClr val="C00000"/>
                </a:solidFill>
                <a:latin typeface="Microsoft Uighur" panose="02000000000000000000" pitchFamily="2" charset="-78"/>
                <a:cs typeface="Microsoft Uighur" panose="02000000000000000000" pitchFamily="2" charset="-78"/>
              </a:rPr>
              <a:t>اِنْطِلاقُ رِحْلَةٍ مَدْرَسِيَّةٍ لِمَجْموعَةٍ مِنَ ﭐلتَّلاميذِ مَعَ مُرافِقِهِمْ نَحْوَ جِبالِ </a:t>
            </a:r>
            <a:r>
              <a:rPr lang="ar-MA" sz="3200" b="1" kern="0" dirty="0" err="1">
                <a:solidFill>
                  <a:srgbClr val="C00000"/>
                </a:solidFill>
                <a:latin typeface="Microsoft Uighur" panose="02000000000000000000" pitchFamily="2" charset="-78"/>
                <a:cs typeface="Microsoft Uighur" panose="02000000000000000000" pitchFamily="2" charset="-78"/>
              </a:rPr>
              <a:t>ﭐلْأَطْلَسِ</a:t>
            </a:r>
            <a:r>
              <a:rPr lang="ar-MA" sz="3200" b="1" kern="0" dirty="0">
                <a:solidFill>
                  <a:srgbClr val="C00000"/>
                </a:solidFill>
                <a:latin typeface="Microsoft Uighur" panose="02000000000000000000" pitchFamily="2" charset="-78"/>
                <a:cs typeface="Microsoft Uighur" panose="02000000000000000000" pitchFamily="2" charset="-78"/>
              </a:rPr>
              <a:t> لِزِيارَةِ  مَدينَةِ </a:t>
            </a:r>
            <a:r>
              <a:rPr lang="ar-MA" sz="3200" b="1" kern="0" dirty="0" err="1">
                <a:solidFill>
                  <a:srgbClr val="C00000"/>
                </a:solidFill>
                <a:latin typeface="Microsoft Uighur" panose="02000000000000000000" pitchFamily="2" charset="-78"/>
                <a:cs typeface="Microsoft Uighur" panose="02000000000000000000" pitchFamily="2" charset="-78"/>
              </a:rPr>
              <a:t>ﭐلْوُرودِ</a:t>
            </a:r>
            <a:r>
              <a:rPr lang="ar-MA" sz="3200" b="1" kern="0" dirty="0">
                <a:solidFill>
                  <a:srgbClr val="C00000"/>
                </a:solidFill>
                <a:latin typeface="Microsoft Uighur" panose="02000000000000000000" pitchFamily="2" charset="-78"/>
                <a:cs typeface="Microsoft Uighur" panose="02000000000000000000" pitchFamily="2" charset="-78"/>
              </a:rPr>
              <a:t>. </a:t>
            </a:r>
            <a:endParaRPr lang="fr-MA" sz="3200" b="1" kern="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7219758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BC333-B67F-94C7-3809-5AEAF9DA183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2E3745B6-F5B7-4755-5224-A1293CFD5B8B}"/>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أنجزوا النشاط التالي. عمل فردي ( يتكلف كل صف بتحديد الفكرة الرئيسة لفقرة واحدة)</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FDB7C125-EB42-AAA1-1834-6B30FD822E35}"/>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BECD0847-8C52-12A2-8810-F81842D5B19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EF003DD9-62A2-7469-F3EB-37AF3EBBD20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60B7A780-AAFA-49AA-75BA-3F8E98FD29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4ABC8E76-3E97-ABB2-87BB-ABA830DAD6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EA0B2B79-6A22-915B-4F86-53EF2B29779B}"/>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7705BFF8-EBB2-33CE-2A8B-C6C6DD98741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94FE0B44-7652-EA03-A32C-190DA2BF60D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8700D28-5014-CD13-B496-2767271103C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386C56E6-8158-63BC-B4EB-C00FA55265F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79448" y="2472274"/>
            <a:ext cx="7785103" cy="3406487"/>
          </a:xfrm>
          <a:prstGeom prst="rect">
            <a:avLst/>
          </a:prstGeom>
        </p:spPr>
      </p:pic>
    </p:spTree>
    <p:extLst>
      <p:ext uri="{BB962C8B-B14F-4D97-AF65-F5344CB8AC3E}">
        <p14:creationId xmlns:p14="http://schemas.microsoft.com/office/powerpoint/2010/main" val="7626326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B0AC0-81C8-A280-64C9-99045B9CD8A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39EABE5-0C61-D589-3A74-B5D11FEAEB12}"/>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68ACA9BA-A10E-C05D-6AD9-92EC64EEEA4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2D58AED4-9617-7F19-3E25-4E4DD0EDB52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F6E15F88-D2E7-6598-48A0-574805DDBB7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8B5DF5CA-16CF-F2B3-EA97-760E4A074D8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993D1C57-3463-FB9A-3366-492BE0EF1F4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B32E32BB-36F4-9D25-452B-4D91165CFF8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6C1E8DBB-5AE7-B3C0-9EA0-932E69029687}"/>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D744C0CE-2F48-D75D-BA7C-4088DB591E3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8C9193B-5D8D-1672-B1F6-3E5A39F51FB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AE8B2C6F-6678-76F6-72D1-27A4FD4F9CE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79448" y="2472274"/>
            <a:ext cx="7785103" cy="3406487"/>
          </a:xfrm>
          <a:prstGeom prst="rect">
            <a:avLst/>
          </a:prstGeom>
        </p:spPr>
      </p:pic>
    </p:spTree>
    <p:extLst>
      <p:ext uri="{BB962C8B-B14F-4D97-AF65-F5344CB8AC3E}">
        <p14:creationId xmlns:p14="http://schemas.microsoft.com/office/powerpoint/2010/main" val="405207913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23D62-36DD-B167-28EB-6A9FEF4E144C}"/>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217848F-FF8F-485B-D6D1-E06319FBF4C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 من يقدم لنا الفكرة التي قام بصياغتها؟ هل أنتم متفقون؟</a:t>
            </a:r>
          </a:p>
        </p:txBody>
      </p:sp>
      <p:sp>
        <p:nvSpPr>
          <p:cNvPr id="9" name="Rectangle 8">
            <a:extLst>
              <a:ext uri="{FF2B5EF4-FFF2-40B4-BE49-F238E27FC236}">
                <a16:creationId xmlns:a16="http://schemas.microsoft.com/office/drawing/2014/main" id="{1427993A-2319-F716-33EB-402C976AF84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EE234032-C7B5-602E-702E-A406A1E882F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3454BEE7-A7BC-95A2-788E-D13704B3E2B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A46DFD42-88BD-436C-997E-DBD8E09075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3E127F42-A8DD-CC7E-A365-D48E9ECA13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23E2AB83-4D27-EA56-D296-4F52842A784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16FEE606-63E1-CAB2-C9E8-557C3FAA2335}"/>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42914F5E-C540-8933-B0C7-81AEC5BE142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61439C57-738C-FF6A-3477-6D59ADAA006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9D2795C5-9225-5F82-C0DE-2657E8C0035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79448" y="2472274"/>
            <a:ext cx="7785103" cy="3406487"/>
          </a:xfrm>
          <a:prstGeom prst="rect">
            <a:avLst/>
          </a:prstGeom>
        </p:spPr>
      </p:pic>
    </p:spTree>
    <p:extLst>
      <p:ext uri="{BB962C8B-B14F-4D97-AF65-F5344CB8AC3E}">
        <p14:creationId xmlns:p14="http://schemas.microsoft.com/office/powerpoint/2010/main" val="128509075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91634-3925-7E40-D734-BFA81650D02D}"/>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F655F83-507A-8D19-13F5-C9D38230BFA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أليكم هذه المقترحات . صححوا</a:t>
            </a:r>
          </a:p>
        </p:txBody>
      </p:sp>
      <p:sp>
        <p:nvSpPr>
          <p:cNvPr id="9" name="Rectangle 8">
            <a:extLst>
              <a:ext uri="{FF2B5EF4-FFF2-40B4-BE49-F238E27FC236}">
                <a16:creationId xmlns:a16="http://schemas.microsoft.com/office/drawing/2014/main" id="{AF1A6A17-70CC-0A91-16BC-1A8C5666E74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1B51C5F1-CD28-5788-C481-280E27D1DD3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142A1997-1079-D4B9-6284-317BDDE623A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B5C22FAE-9FFE-3625-9FAF-C8F1D71CBBA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0C2EF8C9-5AEB-222F-38AA-400AE232CE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E06400B6-E293-EE83-C6A5-7D2372717F7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60FBBADB-3BE7-B2BB-A009-3003FDE0B9D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FCBE50CE-4198-7C77-76F2-0024DC092B1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D703C89-879B-47F5-0981-E7C8C91B0AB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C6343ABA-8731-B506-6943-F880A32A43C4}"/>
              </a:ext>
            </a:extLst>
          </p:cNvPr>
          <p:cNvSpPr txBox="1"/>
          <p:nvPr/>
        </p:nvSpPr>
        <p:spPr>
          <a:xfrm>
            <a:off x="486752" y="1935732"/>
            <a:ext cx="8170495" cy="4200661"/>
          </a:xfrm>
          <a:prstGeom prst="roundRect">
            <a:avLst>
              <a:gd name="adj" fmla="val 10683"/>
            </a:avLst>
          </a:prstGeom>
          <a:solidFill>
            <a:srgbClr val="FFFFFF"/>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742950" marR="0" lvl="0" indent="-742950" algn="just" defTabSz="914400" rtl="1" eaLnBrk="1" fontAlgn="auto" latinLnBrk="0" hangingPunct="1">
              <a:lnSpc>
                <a:spcPct val="100000"/>
              </a:lnSpc>
              <a:spcBef>
                <a:spcPts val="0"/>
              </a:spcBef>
              <a:spcAft>
                <a:spcPts val="0"/>
              </a:spcAft>
              <a:buClrTx/>
              <a:buSzTx/>
              <a:buFont typeface="+mj-lt"/>
              <a:buAutoNum type="arabicPeriod"/>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وُصولُ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ٱلتَّلاميذِ</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إِلى قَلْعَةِ مَكّونَةَ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وَٱنْبِهارُهُمْ</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بِجَمالِ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ٱلْمَدينَةِ</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وَمُروجِها وَقَصَباتِها.</a:t>
            </a:r>
          </a:p>
          <a:p>
            <a:pPr marL="742950" marR="0" lvl="0" indent="-742950" algn="just" defTabSz="914400" rtl="1" eaLnBrk="1" fontAlgn="auto" latinLnBrk="0" hangingPunct="1">
              <a:lnSpc>
                <a:spcPct val="100000"/>
              </a:lnSpc>
              <a:spcBef>
                <a:spcPts val="0"/>
              </a:spcBef>
              <a:spcAft>
                <a:spcPts val="0"/>
              </a:spcAft>
              <a:buClrTx/>
              <a:buSzTx/>
              <a:buFont typeface="+mj-lt"/>
              <a:buAutoNum type="arabicPeriod"/>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جَوْلَةُ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ٱلتَّلاميذِ</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بَيْنَ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ٱلْحُقولِ</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وَمُشاهَدَةُ قِطافِ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ٱلْوُرودِ</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وَٱلْتَّعَرُّفُ</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عَلى صِناعَةِ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ٱلْعُطورِ</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a:t>
            </a:r>
          </a:p>
          <a:p>
            <a:pPr marL="742950" marR="0" lvl="0" indent="-742950" algn="just" defTabSz="914400" rtl="1" eaLnBrk="1" fontAlgn="auto" latinLnBrk="0" hangingPunct="1">
              <a:lnSpc>
                <a:spcPct val="100000"/>
              </a:lnSpc>
              <a:spcBef>
                <a:spcPts val="0"/>
              </a:spcBef>
              <a:spcAft>
                <a:spcPts val="0"/>
              </a:spcAft>
              <a:buClrTx/>
              <a:buSzTx/>
              <a:buFont typeface="+mj-lt"/>
              <a:buAutoNum type="arabicPeriod"/>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وَصْفُ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ٱلْمَظاهِرِ</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ٱلاِحْتِفائِيَّةِ</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في مَوْسِمِ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ٱلْوُرودِ</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وَمُشارَكَةُ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ٱلتَّلاميذِ</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في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ٱلْمِهْرجانِ</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a:t>
            </a:r>
          </a:p>
          <a:p>
            <a:pPr marL="742950" marR="0" lvl="0" indent="-742950" algn="just" defTabSz="914400" rtl="1" eaLnBrk="1" fontAlgn="auto" latinLnBrk="0" hangingPunct="1">
              <a:lnSpc>
                <a:spcPct val="100000"/>
              </a:lnSpc>
              <a:spcBef>
                <a:spcPts val="0"/>
              </a:spcBef>
              <a:spcAft>
                <a:spcPts val="0"/>
              </a:spcAft>
              <a:buClrTx/>
              <a:buSzTx/>
              <a:buFont typeface="+mj-lt"/>
              <a:buAutoNum type="arabicPeriod"/>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تَعْبيرُ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ٱلْكاتِبِ</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عَنْ سَعادَتِهِ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بِٱلرِّحْلَةِ</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وَٱلْهَدايا</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ٱلَّتي</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ٱقْتَناها</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 لِعائِلَتِهِ.</a:t>
            </a:r>
          </a:p>
        </p:txBody>
      </p:sp>
    </p:spTree>
    <p:extLst>
      <p:ext uri="{BB962C8B-B14F-4D97-AF65-F5344CB8AC3E}">
        <p14:creationId xmlns:p14="http://schemas.microsoft.com/office/powerpoint/2010/main" val="130256848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96" y="2743200"/>
            <a:ext cx="7542707" cy="2498148"/>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2322000" y="381716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4" name="ZoneTexte 3">
            <a:extLst>
              <a:ext uri="{FF2B5EF4-FFF2-40B4-BE49-F238E27FC236}">
                <a16:creationId xmlns:a16="http://schemas.microsoft.com/office/drawing/2014/main" id="{348532D9-994E-68F4-EFE1-BB90C48A129A}"/>
              </a:ext>
            </a:extLst>
          </p:cNvPr>
          <p:cNvSpPr txBox="1"/>
          <p:nvPr/>
        </p:nvSpPr>
        <p:spPr>
          <a:xfrm>
            <a:off x="2578720" y="3040837"/>
            <a:ext cx="4750904" cy="604781"/>
          </a:xfrm>
          <a:prstGeom prst="rect">
            <a:avLst/>
          </a:prstGeom>
          <a:noFill/>
        </p:spPr>
        <p:txBody>
          <a:bodyPr wrap="square">
            <a:sp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C29B-3DC3-D765-046B-21A16192741B}"/>
            </a:ext>
          </a:extLst>
        </p:cNvPr>
        <p:cNvGrpSpPr/>
        <p:nvPr/>
      </p:nvGrpSpPr>
      <p:grpSpPr>
        <a:xfrm>
          <a:off x="0" y="0"/>
          <a:ext cx="0" cy="0"/>
          <a:chOff x="0" y="0"/>
          <a:chExt cx="0" cy="0"/>
        </a:xfrm>
      </p:grpSpPr>
      <p:sp>
        <p:nvSpPr>
          <p:cNvPr id="10" name="Titre 13">
            <a:extLst>
              <a:ext uri="{FF2B5EF4-FFF2-40B4-BE49-F238E27FC236}">
                <a16:creationId xmlns:a16="http://schemas.microsoft.com/office/drawing/2014/main" id="{EFE2FEDA-A97A-2D40-DFC6-862C094ACDFA}"/>
              </a:ext>
            </a:extLst>
          </p:cNvPr>
          <p:cNvSpPr>
            <a:spLocks noGrp="1"/>
          </p:cNvSpPr>
          <p:nvPr>
            <p:ph type="title"/>
          </p:nvPr>
        </p:nvSpPr>
        <p:spPr>
          <a:xfrm>
            <a:off x="585887" y="771354"/>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بتعاريف هذه الكلمات؟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59949B53-4FDA-94BE-19A3-9C567BC234B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B60655B9-2820-1AED-C397-97D31A4EE4F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76562"/>
            <a:ext cx="278069" cy="278069"/>
          </a:xfrm>
          <a:prstGeom prst="rect">
            <a:avLst/>
          </a:prstGeom>
          <a:ln>
            <a:noFill/>
          </a:ln>
        </p:spPr>
      </p:pic>
      <p:pic>
        <p:nvPicPr>
          <p:cNvPr id="11" name="Image 10">
            <a:extLst>
              <a:ext uri="{FF2B5EF4-FFF2-40B4-BE49-F238E27FC236}">
                <a16:creationId xmlns:a16="http://schemas.microsoft.com/office/drawing/2014/main" id="{A60E88E6-605A-6344-D431-83D3C53DEC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2" name="Image 11">
            <a:extLst>
              <a:ext uri="{FF2B5EF4-FFF2-40B4-BE49-F238E27FC236}">
                <a16:creationId xmlns:a16="http://schemas.microsoft.com/office/drawing/2014/main" id="{D2088DB0-09C5-FECD-A351-D9A7840E299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3" name="Image 12">
            <a:extLst>
              <a:ext uri="{FF2B5EF4-FFF2-40B4-BE49-F238E27FC236}">
                <a16:creationId xmlns:a16="http://schemas.microsoft.com/office/drawing/2014/main" id="{EE8E3BDE-D490-3CD5-76D1-AF41ABD6683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4" name="Rectangle 13">
            <a:extLst>
              <a:ext uri="{FF2B5EF4-FFF2-40B4-BE49-F238E27FC236}">
                <a16:creationId xmlns:a16="http://schemas.microsoft.com/office/drawing/2014/main" id="{973DA70A-8B5A-267F-EBAF-0DADE146DDA7}"/>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205B6320-B6C1-BF34-852A-05E3C61EE50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6AC0C626-A1FA-5E5E-490C-E1B887DE9B7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FD69AFBC-26EE-34A2-A151-E8989EF0569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0FB320A4-1031-FFB7-4AA5-3D7B48717E8F}"/>
              </a:ext>
            </a:extLst>
          </p:cNvPr>
          <p:cNvSpPr txBox="1"/>
          <p:nvPr/>
        </p:nvSpPr>
        <p:spPr>
          <a:xfrm>
            <a:off x="6758042" y="2994165"/>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جَلَبَةٌ</a:t>
            </a:r>
          </a:p>
        </p:txBody>
      </p:sp>
      <p:sp>
        <p:nvSpPr>
          <p:cNvPr id="3" name="Google Shape;452;p158">
            <a:extLst>
              <a:ext uri="{FF2B5EF4-FFF2-40B4-BE49-F238E27FC236}">
                <a16:creationId xmlns:a16="http://schemas.microsoft.com/office/drawing/2014/main" id="{F870B1FE-1932-3413-4AD4-A088FD2B914E}"/>
              </a:ext>
            </a:extLst>
          </p:cNvPr>
          <p:cNvSpPr txBox="1"/>
          <p:nvPr/>
        </p:nvSpPr>
        <p:spPr>
          <a:xfrm>
            <a:off x="4701974" y="2999101"/>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شارَفَ</a:t>
            </a:r>
          </a:p>
        </p:txBody>
      </p:sp>
      <p:sp>
        <p:nvSpPr>
          <p:cNvPr id="4" name="Google Shape;452;p158">
            <a:extLst>
              <a:ext uri="{FF2B5EF4-FFF2-40B4-BE49-F238E27FC236}">
                <a16:creationId xmlns:a16="http://schemas.microsoft.com/office/drawing/2014/main" id="{6C6F7043-68BE-F07D-A194-F6D2B9D5AB9A}"/>
              </a:ext>
            </a:extLst>
          </p:cNvPr>
          <p:cNvSpPr txBox="1"/>
          <p:nvPr/>
        </p:nvSpPr>
        <p:spPr>
          <a:xfrm>
            <a:off x="2719733" y="2979379"/>
            <a:ext cx="1805401"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اِحْتَفى</a:t>
            </a:r>
          </a:p>
        </p:txBody>
      </p:sp>
      <p:sp>
        <p:nvSpPr>
          <p:cNvPr id="5" name="Google Shape;452;p158">
            <a:extLst>
              <a:ext uri="{FF2B5EF4-FFF2-40B4-BE49-F238E27FC236}">
                <a16:creationId xmlns:a16="http://schemas.microsoft.com/office/drawing/2014/main" id="{83E4046E-214E-46EE-5FB8-38A40DC41392}"/>
              </a:ext>
            </a:extLst>
          </p:cNvPr>
          <p:cNvSpPr txBox="1"/>
          <p:nvPr/>
        </p:nvSpPr>
        <p:spPr>
          <a:xfrm>
            <a:off x="664157" y="3007705"/>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 قَشيبَةٌ</a:t>
            </a:r>
          </a:p>
        </p:txBody>
      </p:sp>
    </p:spTree>
    <p:extLst>
      <p:ext uri="{BB962C8B-B14F-4D97-AF65-F5344CB8AC3E}">
        <p14:creationId xmlns:p14="http://schemas.microsoft.com/office/powerpoint/2010/main" val="195955728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0E08D-0CA3-C55C-4A43-8DFD0A60B6A7}"/>
            </a:ext>
          </a:extLst>
        </p:cNvPr>
        <p:cNvGrpSpPr/>
        <p:nvPr/>
      </p:nvGrpSpPr>
      <p:grpSpPr>
        <a:xfrm>
          <a:off x="0" y="0"/>
          <a:ext cx="0" cy="0"/>
          <a:chOff x="0" y="0"/>
          <a:chExt cx="0" cy="0"/>
        </a:xfrm>
      </p:grpSpPr>
      <p:sp>
        <p:nvSpPr>
          <p:cNvPr id="11" name="Titre 13">
            <a:extLst>
              <a:ext uri="{FF2B5EF4-FFF2-40B4-BE49-F238E27FC236}">
                <a16:creationId xmlns:a16="http://schemas.microsoft.com/office/drawing/2014/main" id="{FC5B94D3-A129-CA52-C604-0E30108D7A72}"/>
              </a:ext>
            </a:extLst>
          </p:cNvPr>
          <p:cNvSpPr>
            <a:spLocks noGrp="1"/>
          </p:cNvSpPr>
          <p:nvPr>
            <p:ph type="title"/>
          </p:nvPr>
        </p:nvSpPr>
        <p:spPr>
          <a:xfrm>
            <a:off x="632373" y="756000"/>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بخطوات استراتيجية تحديد أفكار النص الرئيسة؟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81EA635-BA9E-5341-322F-1124CF44D0CC}"/>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38E07361-0902-DAD3-B592-D59FD736CDB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FFED68D4-31AB-4E10-6235-AFB8F10A25C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8AA3871D-D00C-D258-BA30-4A104CE9539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70A4E0F1-294B-E865-01AB-060994CBB53A}"/>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07818F5F-C91F-DC1C-6A9F-18FF075F8EAD}"/>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CBB44614-54C4-17BA-D96F-C727502B6BF3}"/>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C26100AD-5AF7-0A83-0969-51920C184E3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0C90C98B-7328-A158-D922-7240CE5D610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E9E78846-9FBA-B4EE-5676-7B038BBFFE82}"/>
              </a:ext>
            </a:extLst>
          </p:cNvPr>
          <p:cNvSpPr txBox="1"/>
          <p:nvPr/>
        </p:nvSpPr>
        <p:spPr>
          <a:xfrm>
            <a:off x="552763" y="3319325"/>
            <a:ext cx="7800267" cy="919401"/>
          </a:xfrm>
          <a:prstGeom prst="roundRect">
            <a:avLst/>
          </a:prstGeom>
          <a:solidFill>
            <a:srgbClr val="D6E9EA">
              <a:alpha val="25098"/>
            </a:srgb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800" b="1" dirty="0">
                <a:solidFill>
                  <a:srgbClr val="424D7C"/>
                </a:solidFill>
              </a:rPr>
              <a:t>إ</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سْتْراتيجِيَّةُ</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تَحْديدِ أَفْكارِ ٱلنَّصِّ ٱلرَّئيسَةِ.</a:t>
            </a:r>
          </a:p>
        </p:txBody>
      </p:sp>
    </p:spTree>
    <p:extLst>
      <p:ext uri="{BB962C8B-B14F-4D97-AF65-F5344CB8AC3E}">
        <p14:creationId xmlns:p14="http://schemas.microsoft.com/office/powerpoint/2010/main" val="126984776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D84A-4180-9ACF-515D-82898E4CEF13}"/>
            </a:ext>
          </a:extLst>
        </p:cNvPr>
        <p:cNvGrpSpPr/>
        <p:nvPr/>
      </p:nvGrpSpPr>
      <p:grpSpPr>
        <a:xfrm>
          <a:off x="0" y="0"/>
          <a:ext cx="0" cy="0"/>
          <a:chOff x="0" y="0"/>
          <a:chExt cx="0" cy="0"/>
        </a:xfrm>
      </p:grpSpPr>
      <p:sp>
        <p:nvSpPr>
          <p:cNvPr id="11" name="Titre 13">
            <a:extLst>
              <a:ext uri="{FF2B5EF4-FFF2-40B4-BE49-F238E27FC236}">
                <a16:creationId xmlns:a16="http://schemas.microsoft.com/office/drawing/2014/main" id="{5524C3A4-4E7B-33E6-2D60-51C4EAF891E3}"/>
              </a:ext>
            </a:extLst>
          </p:cNvPr>
          <p:cNvSpPr>
            <a:spLocks noGrp="1"/>
          </p:cNvSpPr>
          <p:nvPr>
            <p:ph type="title"/>
          </p:nvPr>
        </p:nvSpPr>
        <p:spPr>
          <a:xfrm>
            <a:off x="632373" y="756000"/>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نشاط المعجم في منازلكم. الصفحة 30</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78A503E8-7E5E-7019-E8E2-4D3E7B65A9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552763" y="1694319"/>
            <a:ext cx="792000" cy="792000"/>
          </a:xfrm>
        </p:spPr>
      </p:pic>
      <p:grpSp>
        <p:nvGrpSpPr>
          <p:cNvPr id="3" name="Groupe 2">
            <a:extLst>
              <a:ext uri="{FF2B5EF4-FFF2-40B4-BE49-F238E27FC236}">
                <a16:creationId xmlns:a16="http://schemas.microsoft.com/office/drawing/2014/main" id="{4ABC97C8-D172-77F5-7614-307890BD4497}"/>
              </a:ext>
            </a:extLst>
          </p:cNvPr>
          <p:cNvGrpSpPr/>
          <p:nvPr/>
        </p:nvGrpSpPr>
        <p:grpSpPr>
          <a:xfrm>
            <a:off x="552763" y="126524"/>
            <a:ext cx="7558419" cy="328107"/>
            <a:chOff x="552763" y="126524"/>
            <a:chExt cx="7558419" cy="328107"/>
          </a:xfrm>
        </p:grpSpPr>
        <p:sp>
          <p:nvSpPr>
            <p:cNvPr id="2" name="Rectangle 1">
              <a:extLst>
                <a:ext uri="{FF2B5EF4-FFF2-40B4-BE49-F238E27FC236}">
                  <a16:creationId xmlns:a16="http://schemas.microsoft.com/office/drawing/2014/main" id="{1D399F91-65AE-4D5D-53B1-A600012DAA2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5DBDB5F-F2CD-F0C2-FF6C-B9B427E6DC8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17E05275-AA7D-E629-CCCE-0C37DC723DD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43E072EF-040B-A8B5-735A-418E3C30543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6503A3D7-6F1E-5E82-CD4E-13DD03764E8B}"/>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F302747D-ED70-23E9-8E00-214CD702941F}"/>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D4AEA572-ECA0-3240-87F2-A244C9C456D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F67FDBB2-0566-039A-6C19-2A9FB430698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Image 15">
            <a:extLst>
              <a:ext uri="{FF2B5EF4-FFF2-40B4-BE49-F238E27FC236}">
                <a16:creationId xmlns:a16="http://schemas.microsoft.com/office/drawing/2014/main" id="{D7D97D7C-6FE8-BD12-6DA7-C8D3BF1163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61376" y="714627"/>
            <a:ext cx="823008" cy="823008"/>
          </a:xfrm>
          <a:prstGeom prst="rect">
            <a:avLst/>
          </a:prstGeom>
        </p:spPr>
      </p:pic>
      <p:pic>
        <p:nvPicPr>
          <p:cNvPr id="15" name="Image 14">
            <a:extLst>
              <a:ext uri="{FF2B5EF4-FFF2-40B4-BE49-F238E27FC236}">
                <a16:creationId xmlns:a16="http://schemas.microsoft.com/office/drawing/2014/main" id="{1C507F5C-C3CF-D2B0-A1D2-8E33628D760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1344763" y="1933499"/>
            <a:ext cx="6766419" cy="4168501"/>
          </a:xfrm>
          <a:prstGeom prst="rect">
            <a:avLst/>
          </a:prstGeom>
        </p:spPr>
      </p:pic>
    </p:spTree>
    <p:extLst>
      <p:ext uri="{BB962C8B-B14F-4D97-AF65-F5344CB8AC3E}">
        <p14:creationId xmlns:p14="http://schemas.microsoft.com/office/powerpoint/2010/main" val="239932645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28107"/>
            <a:chOff x="552763" y="126524"/>
            <a:chExt cx="7558419" cy="32810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D7DECA9-E4D9-567E-2A15-71CF090EE725}"/>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A15597DC-F3CD-494A-B0F1-735C3C3205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Espace réservé pour une image  15">
            <a:extLst>
              <a:ext uri="{FF2B5EF4-FFF2-40B4-BE49-F238E27FC236}">
                <a16:creationId xmlns:a16="http://schemas.microsoft.com/office/drawing/2014/main" id="{1FFBB3A4-E47E-0A1F-4EDF-48C3A0DDFB2A}"/>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8E94-55AD-263E-48C3-ABC7565644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15AF14-1EF2-15C2-E76B-FA03D66C74F3}"/>
              </a:ext>
            </a:extLst>
          </p:cNvPr>
          <p:cNvSpPr>
            <a:spLocks noGrp="1"/>
          </p:cNvSpPr>
          <p:nvPr>
            <p:ph type="title"/>
          </p:nvPr>
        </p:nvSpPr>
        <p:spPr>
          <a:xfrm>
            <a:off x="632373" y="756000"/>
            <a:ext cx="6840000" cy="612000"/>
          </a:xfrm>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pic>
        <p:nvPicPr>
          <p:cNvPr id="7" name="اختتام الحصة5_1">
            <a:hlinkClick r:id="" action="ppaction://media"/>
            <a:extLst>
              <a:ext uri="{FF2B5EF4-FFF2-40B4-BE49-F238E27FC236}">
                <a16:creationId xmlns:a16="http://schemas.microsoft.com/office/drawing/2014/main" id="{07E2D7E6-3EAF-0006-7B3B-1B980B35FB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1663" y="2439988"/>
            <a:ext cx="5400675" cy="3038475"/>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8EF55583-AF08-C2B5-6383-6599C8ED69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
        <p:nvSpPr>
          <p:cNvPr id="13" name="Rectangle 12">
            <a:extLst>
              <a:ext uri="{FF2B5EF4-FFF2-40B4-BE49-F238E27FC236}">
                <a16:creationId xmlns:a16="http://schemas.microsoft.com/office/drawing/2014/main" id="{88F0BDE9-0EC3-9916-A553-24DB8DE7509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FEF8BCE8-EA6A-9762-D3D4-0D7C0FBBE3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78230D68-39E9-FC1D-554B-FC0A054477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94A90079-1A78-288F-4002-5299F3E596F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6C02F445-B0FE-347A-456A-D3964F0ED6A4}"/>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B7B17518-65D9-092A-F4CA-7C3D3BED9D3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7955F57C-4BE8-5214-94BE-2C1D92F2CE5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FA965166-E611-AD54-4B78-8BC9EC51B60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3" name="Image 2">
            <a:extLst>
              <a:ext uri="{FF2B5EF4-FFF2-40B4-BE49-F238E27FC236}">
                <a16:creationId xmlns:a16="http://schemas.microsoft.com/office/drawing/2014/main" id="{AC05F5E7-A446-A764-A157-6DDA0013F1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992" y="690243"/>
            <a:ext cx="847392" cy="847392"/>
          </a:xfrm>
          <a:prstGeom prst="rect">
            <a:avLst/>
          </a:prstGeom>
        </p:spPr>
      </p:pic>
    </p:spTree>
    <p:extLst>
      <p:ext uri="{BB962C8B-B14F-4D97-AF65-F5344CB8AC3E}">
        <p14:creationId xmlns:p14="http://schemas.microsoft.com/office/powerpoint/2010/main" val="28019176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video>
              <p:cMediaNode vol="80000">
                <p:cTn id="14" fill="hold" display="0">
                  <p:stCondLst>
                    <p:cond delay="indefinite"/>
                  </p:stCondLst>
                </p:cTn>
                <p:tgtEl>
                  <p:spTgt spid="7"/>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2_05- 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15557</TotalTime>
  <Words>1594</Words>
  <Application>Microsoft Office PowerPoint</Application>
  <PresentationFormat>Affichage à l'écran (4:3)</PresentationFormat>
  <Paragraphs>300</Paragraphs>
  <Slides>49</Slides>
  <Notes>0</Notes>
  <HiddenSlides>0</HiddenSlides>
  <MMClips>5</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49</vt:i4>
      </vt:variant>
    </vt:vector>
  </HeadingPairs>
  <TitlesOfParts>
    <vt:vector size="74" baseType="lpstr">
      <vt:lpstr>Calibri</vt:lpstr>
      <vt:lpstr>Dosis</vt:lpstr>
      <vt:lpstr>Wingdings</vt:lpstr>
      <vt:lpstr>Dosis ExtraBold</vt:lpstr>
      <vt:lpstr>Calibri Light</vt:lpstr>
      <vt:lpstr>Dosis Medium</vt:lpstr>
      <vt:lpstr>Dosis SemiBold</vt:lpstr>
      <vt:lpstr>Microsoft Uighur</vt:lpstr>
      <vt:lpstr>Modern Love</vt:lpstr>
      <vt:lpstr>Sakkal Majalla</vt:lpstr>
      <vt:lpstr>Arial</vt:lpstr>
      <vt:lpstr>2_Thème Office</vt:lpstr>
      <vt:lpstr>2_05- افتتاح الحصة</vt:lpstr>
      <vt:lpstr>01- نشاط اعتيادي</vt:lpstr>
      <vt:lpstr>1_01- نشاط اعتيادي</vt:lpstr>
      <vt:lpstr>04- قراءة/ كتابة</vt:lpstr>
      <vt:lpstr>1_04- قراءة/ كتابة</vt:lpstr>
      <vt:lpstr>1_05- اختتام الحصة</vt:lpstr>
      <vt:lpstr>3_Env-Enseignant</vt:lpstr>
      <vt:lpstr>00_Env-Enseignant</vt:lpstr>
      <vt:lpstr>3_01- نشاط اعتيادي</vt:lpstr>
      <vt:lpstr>1_Env-Enseignant</vt:lpstr>
      <vt:lpstr>1_Thème Office</vt:lpstr>
      <vt:lpstr>2_01- نشاط اعتيادي</vt:lpstr>
      <vt:lpstr>2_05- اختتام الحصة</vt:lpstr>
      <vt:lpstr>Présentation PowerPoint</vt:lpstr>
      <vt:lpstr>Présentation PowerPoint</vt:lpstr>
      <vt:lpstr>تنظيم حصص الأسبوع الثاني</vt:lpstr>
      <vt:lpstr>هيكلة حصة اليوم</vt:lpstr>
      <vt:lpstr>عند نهاية الحصة</vt:lpstr>
      <vt:lpstr>  افتتاح الحصة</vt:lpstr>
      <vt:lpstr>مرحبا بكم ، سنبدأ  حصة اللغة العربية.</vt:lpstr>
      <vt:lpstr>Présentation PowerPoint</vt:lpstr>
      <vt:lpstr>ضعوا اللوحة على الطاولة ، الكراسة والدفتر والمقلمة في القمطر.</vt:lpstr>
      <vt:lpstr>ستتدربون في هذه الحصة على قراءة فقرة بدقة وسرعة. من يقرأ . تابعوا</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خذوا ألواحكم و أجيبوا عن السؤال التالي بجملة تامة ؟ سأمنحكم دقيقة واحدة لكتابة الجواب.</vt:lpstr>
      <vt:lpstr>نصحح. من يقرأ جوابه ؟  يركز الأستاذ(ة) على كتابة  المتعلمين للجواب بجمل تامة و مفيدة .</vt:lpstr>
      <vt:lpstr>ورشة القراءة – الحصة 1 </vt:lpstr>
      <vt:lpstr> سنقرأ نصا بعنوان : في رحاب عاصمة الورود . ما هي  بعض المهرجانات التي تعرفونها؟</vt:lpstr>
      <vt:lpstr>قبل قراءة النص سنتعرف على مفردات تفيدنا في فهم النص. سأقرأ أولاً. من يقرأ مثلي؟</vt:lpstr>
      <vt:lpstr>الآن، سنربط كل كلمة بالتعريف المناسب لها . ما المقصود ب : جلبة؟ شارف ؟ احتفى؟ قشيبة ؟ </vt:lpstr>
      <vt:lpstr> لاحظوا عنوان النص و الصور و تذكروا ما ذكرتم بخصوص الرحلات والمهرجانات. لتتوقعوا مضمون النص.</vt:lpstr>
      <vt:lpstr>سأسجل بعض أجابتكم و توقعاتكم على السبورة لكي نتحقق منها بعد قراءة النص.</vt:lpstr>
      <vt:lpstr>خدوا كراساتكم . ستقرِون النص قراءة صامتة لتحققوا من توقعاتكم.</vt:lpstr>
      <vt:lpstr>من توقع ما جاء في النص؟ أين  قرأت ذلك في النص؟</vt:lpstr>
      <vt:lpstr>انتبهوا سنتعرف معا على محتوى النص. من يقرأ السؤال؟ من منكم يجيب؟</vt:lpstr>
      <vt:lpstr>انتبهوا سنتعرف معا على محتوى النص. من يقرأ السؤال؟ من منكم يجيب؟</vt:lpstr>
      <vt:lpstr>سأقرأ النص ؛ تابعوا معي ؛ سطروا على مفردات المعجم التي تعلمناها عندما نصل إليها : جلبة/ شارف / احتفى/ قشيبة .</vt:lpstr>
      <vt:lpstr>ورشة القراءة – الحصة 2</vt:lpstr>
      <vt:lpstr>الان سيقرأ كل واحد منكم  فقرة مع احترام قواعد القراءة السليمة. الآخرون يتتبعون. من يقرأ؟</vt:lpstr>
      <vt:lpstr>في هذه الحصة نواصل توظيف استراتيجية تحديد أفكار النص الرئيسة.</vt:lpstr>
      <vt:lpstr>من يذكرنا بخطوات  تحديد أفكار النص الرئيسة؟</vt:lpstr>
      <vt:lpstr>من يقرأ؟</vt:lpstr>
      <vt:lpstr>الان سيعمل كل واحد منكم بمفرده</vt:lpstr>
      <vt:lpstr>انجزوا النشاط الوارد في الصفحة 29  من كراساتكم . عمل ثنائي.</vt:lpstr>
      <vt:lpstr>سأمر بين الصفوف لتقييم إنجازاتكم .معكم 10 دقائق للإنجاز </vt:lpstr>
      <vt:lpstr>لنصحح. من يقرأ الفقرة الأولى؟ ماذا فهمتم من هذه الفقرة؟</vt:lpstr>
      <vt:lpstr>ماهي المعلومات التي سطرتم تحتها؟ هل أنتم متفقون؟</vt:lpstr>
      <vt:lpstr>صححوا. ما الفكرة الرئيسة التي يمكن اقتراحها للفقرة الأولى؟ هل أنتم متفقون؟</vt:lpstr>
      <vt:lpstr>أليكم هذا المقترح . صححوا .</vt:lpstr>
      <vt:lpstr>الآن.  أنجزوا النشاط التالي. عمل فردي ( يتكلف كل صف بتحديد الفكرة الرئيسة لفقرة واحدة)</vt:lpstr>
      <vt:lpstr>سأمر بين الصفوف لمساعدتكم</vt:lpstr>
      <vt:lpstr>نصحح : من يقدم لنا الفكرة التي قام بصياغتها؟ هل أنتم متفقون؟</vt:lpstr>
      <vt:lpstr>أليكم هذه المقترحات . صححوا</vt:lpstr>
      <vt:lpstr>Présentation PowerPoint</vt:lpstr>
      <vt:lpstr>من يذكرنا بتعاريف هذه الكلمات؟ </vt:lpstr>
      <vt:lpstr>من يذكرنا بخطوات استراتيجية تحديد أفكار النص الرئيسة؟ </vt:lpstr>
      <vt:lpstr>أنجزوا نشاط المعجم في منازلكم. الصفحة 30</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151</cp:revision>
  <dcterms:created xsi:type="dcterms:W3CDTF">2023-09-20T21:35:22Z</dcterms:created>
  <dcterms:modified xsi:type="dcterms:W3CDTF">2026-02-07T07:16:32Z</dcterms:modified>
</cp:coreProperties>
</file>