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</p:sldMasterIdLst>
  <p:notesMasterIdLst>
    <p:notesMasterId r:id="rId66"/>
  </p:notesMasterIdLst>
  <p:sldIdLst>
    <p:sldId id="2147482756" r:id="rId10"/>
    <p:sldId id="2147482604" r:id="rId11"/>
    <p:sldId id="2147482462" r:id="rId12"/>
    <p:sldId id="2147482697" r:id="rId13"/>
    <p:sldId id="2147482618" r:id="rId14"/>
    <p:sldId id="2147482691" r:id="rId15"/>
    <p:sldId id="2147482463" r:id="rId16"/>
    <p:sldId id="2147482725" r:id="rId17"/>
    <p:sldId id="2147482464" r:id="rId18"/>
    <p:sldId id="2147482474" r:id="rId19"/>
    <p:sldId id="2147482476" r:id="rId20"/>
    <p:sldId id="2147482477" r:id="rId21"/>
    <p:sldId id="2147482478" r:id="rId22"/>
    <p:sldId id="2147482706" r:id="rId23"/>
    <p:sldId id="2147482480" r:id="rId24"/>
    <p:sldId id="2147482731" r:id="rId25"/>
    <p:sldId id="2147482487" r:id="rId26"/>
    <p:sldId id="2147482752" r:id="rId27"/>
    <p:sldId id="2147482753" r:id="rId28"/>
    <p:sldId id="2147482754" r:id="rId29"/>
    <p:sldId id="2147482755" r:id="rId30"/>
    <p:sldId id="2147482758" r:id="rId31"/>
    <p:sldId id="2147482757" r:id="rId32"/>
    <p:sldId id="2147482722" r:id="rId33"/>
    <p:sldId id="2147482624" r:id="rId34"/>
    <p:sldId id="2147482759" r:id="rId35"/>
    <p:sldId id="2147482760" r:id="rId36"/>
    <p:sldId id="2147482493" r:id="rId37"/>
    <p:sldId id="2147482483" r:id="rId38"/>
    <p:sldId id="2147482739" r:id="rId39"/>
    <p:sldId id="2147482740" r:id="rId40"/>
    <p:sldId id="2147482741" r:id="rId41"/>
    <p:sldId id="2147482710" r:id="rId42"/>
    <p:sldId id="2147482744" r:id="rId43"/>
    <p:sldId id="2147482745" r:id="rId44"/>
    <p:sldId id="2147482746" r:id="rId45"/>
    <p:sldId id="2147482705" r:id="rId46"/>
    <p:sldId id="2147482498" r:id="rId47"/>
    <p:sldId id="2147482763" r:id="rId48"/>
    <p:sldId id="2147482764" r:id="rId49"/>
    <p:sldId id="2147482747" r:id="rId50"/>
    <p:sldId id="2147482503" r:id="rId51"/>
    <p:sldId id="2147482499" r:id="rId52"/>
    <p:sldId id="2147482504" r:id="rId53"/>
    <p:sldId id="2147482748" r:id="rId54"/>
    <p:sldId id="2147482761" r:id="rId55"/>
    <p:sldId id="2147482505" r:id="rId56"/>
    <p:sldId id="2147482762" r:id="rId57"/>
    <p:sldId id="2147482750" r:id="rId58"/>
    <p:sldId id="2147482749" r:id="rId59"/>
    <p:sldId id="2147482616" r:id="rId60"/>
    <p:sldId id="2147482598" r:id="rId61"/>
    <p:sldId id="2147482600" r:id="rId62"/>
    <p:sldId id="2147482726" r:id="rId63"/>
    <p:sldId id="2147482601" r:id="rId64"/>
    <p:sldId id="2147482634" r:id="rId65"/>
  </p:sldIdLst>
  <p:sldSz cx="9144000" cy="6858000" type="screen4x3"/>
  <p:notesSz cx="6858000" cy="9144000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dern Love" panose="04090805081005020601" pitchFamily="82" charset="0"/>
      <p:regular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24D7C"/>
    <a:srgbClr val="D6E9EA"/>
    <a:srgbClr val="7FB9BE"/>
    <a:srgbClr val="555F87"/>
    <a:srgbClr val="1E3F48"/>
    <a:srgbClr val="F6F6F6"/>
    <a:srgbClr val="106585"/>
    <a:srgbClr val="70B1B6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font" Target="fonts/font2.fntdata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1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8.jpeg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5.png"/><Relationship Id="rId5" Type="http://schemas.openxmlformats.org/officeDocument/2006/relationships/image" Target="../media/image43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4.png"/><Relationship Id="rId4" Type="http://schemas.openxmlformats.org/officeDocument/2006/relationships/image" Target="../media/image45.png"/><Relationship Id="rId9" Type="http://schemas.openxmlformats.org/officeDocument/2006/relationships/image" Target="../media/image3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6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6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6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6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png"/><Relationship Id="rId5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3.png"/><Relationship Id="rId7" Type="http://schemas.openxmlformats.org/officeDocument/2006/relationships/image" Target="../media/image6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5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5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3.png"/><Relationship Id="rId7" Type="http://schemas.openxmlformats.org/officeDocument/2006/relationships/image" Target="../media/image6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5.png"/><Relationship Id="rId7" Type="http://schemas.openxmlformats.org/officeDocument/2006/relationships/image" Target="../media/image6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3.png"/><Relationship Id="rId7" Type="http://schemas.openxmlformats.org/officeDocument/2006/relationships/image" Target="../media/image6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7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57.png"/><Relationship Id="rId7" Type="http://schemas.openxmlformats.org/officeDocument/2006/relationships/image" Target="../media/image7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3.png"/><Relationship Id="rId7" Type="http://schemas.openxmlformats.org/officeDocument/2006/relationships/image" Target="../media/image3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Relationship Id="rId9" Type="http://schemas.microsoft.com/office/2007/relationships/hdphoto" Target="../media/hdphoto14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6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10" Type="http://schemas.openxmlformats.org/officeDocument/2006/relationships/image" Target="../media/image75.jpeg"/><Relationship Id="rId4" Type="http://schemas.openxmlformats.org/officeDocument/2006/relationships/image" Target="../media/image43.png"/><Relationship Id="rId9" Type="http://schemas.openxmlformats.org/officeDocument/2006/relationships/image" Target="../media/image31.gi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FFE5014-98D3-D4FD-CCB0-E10E29E9E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" b="3423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9515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التحدث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(3 )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 (4 )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( 5)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(2 )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- 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أسلوب الوصف - التشبيه (1)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552760" y="3380220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قلم المشاعر: أتحدث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618018" y="4692778"/>
            <a:ext cx="984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83A71147-D8F7-EE41-3E3D-A424D8F74F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63371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أسلوب التشبيه للوصف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أخذ الكلمة للتعبير عن المشاعر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C6216E-D82C-1684-E112-907F6C6C367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AD3AAE-872A-4B1F-2C3C-0BC66FC0DFB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A79E99-7A32-B635-6931-618BD65F8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027" y="1383091"/>
            <a:ext cx="2139304" cy="21393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093A67-DAA3-AD36-7A95-3FE90A7348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49" y="1439874"/>
            <a:ext cx="2082521" cy="20825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77791B-3176-DD04-BDFA-67608EE4D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96" y="4134395"/>
            <a:ext cx="2296774" cy="22967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BCF245-A7BA-6BA9-7BC3-48ADF71123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58" y="4220306"/>
            <a:ext cx="2296773" cy="2296773"/>
          </a:xfrm>
          <a:prstGeom prst="rect">
            <a:avLst/>
          </a:prstGeom>
        </p:spPr>
      </p:pic>
      <p:sp>
        <p:nvSpPr>
          <p:cNvPr id="23" name="Titre 3">
            <a:extLst>
              <a:ext uri="{FF2B5EF4-FFF2-40B4-BE49-F238E27FC236}">
                <a16:creationId xmlns:a16="http://schemas.microsoft.com/office/drawing/2014/main" id="{F9035BC7-4391-2039-75E4-1A7B97389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784164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EE9CD1-3922-BA6A-C898-2CCCC7BFC94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3D4C84-C066-9F0A-047D-B15988A9302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4369A5-4093-5FB5-E3B2-8F861264268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Google Shape;1246;p5">
            <a:extLst>
              <a:ext uri="{FF2B5EF4-FFF2-40B4-BE49-F238E27FC236}">
                <a16:creationId xmlns:a16="http://schemas.microsoft.com/office/drawing/2014/main" id="{202A22F9-8628-2FA9-BCB9-350E9F8CFAB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245;p5">
            <a:extLst>
              <a:ext uri="{FF2B5EF4-FFF2-40B4-BE49-F238E27FC236}">
                <a16:creationId xmlns:a16="http://schemas.microsoft.com/office/drawing/2014/main" id="{4EE22AD2-DF0C-CDF8-E64D-09E7E7D395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244;p5">
            <a:extLst>
              <a:ext uri="{FF2B5EF4-FFF2-40B4-BE49-F238E27FC236}">
                <a16:creationId xmlns:a16="http://schemas.microsoft.com/office/drawing/2014/main" id="{A9707B39-67BC-AFCA-739E-2BBAA910F4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4D2031B-9BD4-5196-08E6-54AC0A0982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F0A62854-9601-390B-388D-4D34833F44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3B2D8A-0BD2-8B68-5AEC-BBA5415DC9C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33A7F65-6997-7148-BBA7-F637BB07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823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من يقرأ . تابعوا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12E2B6-5E14-F422-9E9C-E03CE0C9FB2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D53329-9C6C-AA25-9C80-1302C7643D6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B653F0-A56A-E1FA-C1A9-B35041C6FB4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3970047D-58EA-01EB-B848-ECAD11969C4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83B05166-584A-4451-6600-F3A46FFBE6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640BA6FE-4817-503E-6C68-B48B2E81356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3283C2-3FC8-3FC3-00A7-BE6EE0000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B5FF79-E9E5-A856-6087-804E202695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9A08CA-CA78-D429-9298-C8B6DEFA04EF}"/>
              </a:ext>
            </a:extLst>
          </p:cNvPr>
          <p:cNvSpPr txBox="1"/>
          <p:nvPr/>
        </p:nvSpPr>
        <p:spPr>
          <a:xfrm>
            <a:off x="353199" y="1425240"/>
            <a:ext cx="8437602" cy="535233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عُمَرُ طِفْلٌ هادِئٌ يَجْلِسُ في آخِرِ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ﭐلصَّفِّ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يَخْفِضُ رَأْسَهُ كُلَّما سَأَلَهُ ﭐلْأُسْتاذُ سُؤالاً. كانَ يَعْرِفُ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ﭐلْإِجابَةَ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دائِماً، لَكِنَّ ﭐلْكَلِماتِ تَتَجَمَّدُ في حَلْقِهِ، وَقَلْبُهُ يَخْفِقُ بِقُوَّةٍ حينَ تَتَّجِهُ نَحْوَهُ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ﭐلْأَنْظارُ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فِي أَحَدِ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ﭐلْأَيّامِ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أَعْلَنَ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ﭐلْأسْتاذُ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مُسابَقَةِ في ﭐلْقِراءَةِ، وَطَلَبَ مِنْ كُلِّ تِلْميذٍ أَنْ يَقْرَأَ قِصَّةً أَمامَ زُمَلائِهِ. شَعَرَ عُمَرُ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بِـﭐلْخَوْفِ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يَجْتاحُهُ، وَفَكَّرَ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ﭐلاِعْتِذارِ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ﭐلْمَساءِ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جَلَسَ 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ﭐلْحَديقَةِ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حَزيناً، فَرَأى عُصْفوراً يُحاوِلُ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ﭐلطَّيَرانَ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سَقَطَ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ﭐلْعُصْفورُ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مَرَّةً وَمَرَّتَيْنِ، لَكِنَّهُ لَمْ يَسْتَسْلِمْ.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ﭐلْمُحاوَلَةِ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ﭐلثّالِثَةِ، رَفْرَفَ بِقُوَّةٍ وَحَلَّقَ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ﭐلسَّماءِ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22CA4-EF71-A182-2262-EBC3413F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57EC97A-B7C1-689B-1E27-8F74959AE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7" y="756000"/>
            <a:ext cx="6912536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MA" sz="2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E53275-13AA-4AE4-20F6-CADD0E2D5E4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093852-1145-2840-3B70-43329C38A4B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12FCE8-1875-2F4E-F7C0-2E7AB081697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B90FFC47-8FF1-1BC7-4DC2-9B250C8474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5;p5">
            <a:extLst>
              <a:ext uri="{FF2B5EF4-FFF2-40B4-BE49-F238E27FC236}">
                <a16:creationId xmlns:a16="http://schemas.microsoft.com/office/drawing/2014/main" id="{2A276560-E4E7-5964-4444-CF7C0945CF7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244;p5">
            <a:extLst>
              <a:ext uri="{FF2B5EF4-FFF2-40B4-BE49-F238E27FC236}">
                <a16:creationId xmlns:a16="http://schemas.microsoft.com/office/drawing/2014/main" id="{9ACFE452-6ADB-13D2-EC31-7222F95AE0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B4686BF-AA04-D1F2-DFCD-70882BF3A5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3E6710F-11B2-2C55-28A6-E3E0363D9C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C2BD5B-9C87-F896-B948-74C678F968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9662A69-8E6B-C6A5-3E52-1CF7890F0D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23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DFB7F-0BEA-5A11-1DF6-E0291C8E6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11A90CD-A79F-2555-9279-D21CC9CF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MA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3BBF1D-908B-7DB3-9603-97D605FC88E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6262CC-64E4-606B-C62E-CA52101BFB1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0D5EF4-D6C0-C385-1C83-68483841181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7D4F447B-11E2-9C79-5965-FF099E46882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84C8DF1C-746F-CDA1-9354-BC7AC9B5AF9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04BDDE1D-EA69-22CC-B3A3-9BD8A04BA76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729A6BA-75E3-4FDA-AB84-6456A9DA0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3F8CCF-5879-2F2E-3D78-B7292D1D336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A775EC-8D1C-1168-7550-3B9644FF46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FBC224C-2810-6053-55FF-635AC710C482}"/>
              </a:ext>
            </a:extLst>
          </p:cNvPr>
          <p:cNvSpPr txBox="1"/>
          <p:nvPr/>
        </p:nvSpPr>
        <p:spPr>
          <a:xfrm>
            <a:off x="353199" y="1415909"/>
            <a:ext cx="8437602" cy="535233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عُمَرُ طِفْلٌ هادِئٌ يَجْلِسُ في آخِرِ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ﭐلصَّفِّ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يَخْفِضُ رَأْسَهُ كُلَّما سَأَلَهُ ﭐلْأُسْتاذُ سُؤالاً. كانَ يَعْرِفُ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ﭐلْإِجابَةَ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دائِماً، لَكِنَّ ﭐلْكَلِماتِ تَتَجَمَّدُ في حَلْقِهِ، وَقَلْبُهُ يَخْفِقُ بِقُوَّةٍ حينَ تَتَّجِهُ نَحْوَهُ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ﭐلْأَنْظارُ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فِي أَحَدِ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ﭐلْأَيّامِ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أَعْلَنَ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ﭐلْأسْتاذُ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مُسابَقَةِ في ﭐلْقِراءَةِ، وَطَلَبَ مِنْ كُلِّ تِلْميذٍ أَنْ يَقْرَأَ قِصَّةً أَمامَ زُمَلائِهِ. شَعَرَ عُمَرُ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بِـﭐلْخَوْفِ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يَجْتاحُهُ، وَفَكَّرَ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ﭐلاِعْتِذارِ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ﭐلْمَساءِ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جَلَسَ 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ﭐلْحَديقَةِ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حَزيناً، فَرَأى عُصْفوراً يُحاوِلُ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ﭐلطَّيَرانَ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سَقَطَ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ﭐلْعُصْفورُ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مَرَّةً وَمَرَّتَيْنِ، لَكِنَّهُ لَمْ يَسْتَسْلِمْ.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ﭐلْمُحاوَلَةِ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ﭐلثّالِثَةِ، رَفْرَفَ بِقُوَّةٍ وَحَلَّقَ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ﭐلسَّماءِ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2182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F8DE0-2FE8-C290-BE10-66D74320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42142E-5645-BF77-C265-F49270DE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85B6A6-42F9-DD28-BC2D-047980F17A2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2E69FE-2556-94F8-57DA-B42CAEEB55C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1A5C43-90DC-82C5-792A-75781F8A048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C6A80979-B051-B32F-723D-E727EF8126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5;p5">
            <a:extLst>
              <a:ext uri="{FF2B5EF4-FFF2-40B4-BE49-F238E27FC236}">
                <a16:creationId xmlns:a16="http://schemas.microsoft.com/office/drawing/2014/main" id="{1E2EC6A7-DA6A-A1E6-D4DE-EFA52DB4EEA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244;p5">
            <a:extLst>
              <a:ext uri="{FF2B5EF4-FFF2-40B4-BE49-F238E27FC236}">
                <a16:creationId xmlns:a16="http://schemas.microsoft.com/office/drawing/2014/main" id="{37AEDC9A-6919-504B-9C9A-7B90C52F789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5B96070-1F69-2A17-768E-F5528AC69A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56D64E3-B4DD-97E1-6639-00F17FB6A6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29B452-9BD1-32AF-B8E3-778D7E99B8F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FC5B981-D498-D355-3C81-53FAAD6E4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78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332895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r-FR" sz="2800" b="1" dirty="0"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أسلوب الوصف - التشبيه</a:t>
            </a:r>
            <a:r>
              <a:rPr lang="tzm-Arab-MA" sz="2800" b="1" dirty="0">
                <a:cs typeface="Microsoft Uighur" panose="02000000000000000000" pitchFamily="2" charset="-78"/>
              </a:rPr>
              <a:t> (1)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6142539" y="2234652"/>
            <a:ext cx="10999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EF9AB7-1689-47D2-ABAB-23654BA7F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9" y="2308337"/>
            <a:ext cx="562893" cy="64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1D64-0AFC-DB04-E622-C7547EA9F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C0CDBCD-9346-7606-5DD8-AE1B053B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ستتعرفون على أسلوب الوصف باستعمال التشبيه وكيفية توظيفه.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3A550C-D008-D4AB-D25C-0C53ABAD1291}"/>
              </a:ext>
            </a:extLst>
          </p:cNvPr>
          <p:cNvSpPr/>
          <p:nvPr/>
        </p:nvSpPr>
        <p:spPr>
          <a:xfrm>
            <a:off x="2153546" y="3224462"/>
            <a:ext cx="451395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ٱلْوَصْفِ -  اَلتَّشْبيهُ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9EED56-00D4-5F84-DC67-BD799E74D93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E0B13E-76D0-F1E4-B876-9F5F4B7382F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D9A7B1-0234-0BEA-642B-8829E16DBF1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1418EDF3-A169-A358-7DA8-A60D939144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9130CDF3-4D82-21DC-011F-E655B2E558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E8F1EC3-D06D-AD21-10FB-F72BE4FC9A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0EA941F-3FB4-B101-B0E7-3A373CFBB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849BD1-27B1-E170-FB2C-F4EFFDCDE6F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E911418-4892-F6A2-8813-9ECEED1293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5697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292B5-8656-E5DC-85FA-8A5D746C9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F2B83C-502C-F11A-581A-56A8EE128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يساعدنا التشبيه على تنويع صيغ الوصف و التعبير بطريقة جميلة و مشوقة. كيف أصف باستعمال أسلوب التشبيه؟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F37B672-985D-C2BD-E6A9-1C40C393C3D9}"/>
              </a:ext>
            </a:extLst>
          </p:cNvPr>
          <p:cNvSpPr/>
          <p:nvPr/>
        </p:nvSpPr>
        <p:spPr>
          <a:xfrm>
            <a:off x="3344779" y="3224462"/>
            <a:ext cx="245444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اَلتَّشْبيهُ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5BE024-8AB9-6805-527D-BA45D25C55A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1E0C47-FD5C-53A7-C116-8C012FDC6A5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EFC62A-5483-FDA1-FCCC-CCB0D1F4973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05553DAD-96F7-DB99-248A-1F0D5F09CD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BA917F4E-80A3-5673-119F-08BB9F4E035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8B14771-F3D1-FE1A-4527-2858271487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CD14917-AA39-6B5F-8855-30ED433C0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989CD8-1B62-F272-F5BC-E8A44F2DD46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AE46D54-28C9-54FC-972B-9F9B27AB3F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8917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443A-5CB9-4BEE-B0E0-EB848DA3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5E799E-0176-07E6-994F-DF5FF506A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المشبه وهو  الشخص أو الشيء الذي أريد أن أصفه مثلا :  وجه شخص ما  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A0F9AA-E2C3-0534-A3FB-6710F5ED50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9FEE69-AB51-4B62-ECEC-E908759848A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93E9B0-B5F9-CD7C-32CE-7ECF1196CA9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9AF8D07B-3945-1419-F29F-48A8F89F35E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36D28F7C-53BB-C2AC-636F-0E43C1F29B3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430271-FCEF-3BEF-0DA8-E9B05AC88E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DD917B-9271-10B1-50EF-D941498A7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6D75B7-3889-DC03-6EAD-B29D9E446AE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10EA814-EFEF-1CCB-946E-D7004FCB38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 de texte 1095">
            <a:extLst>
              <a:ext uri="{FF2B5EF4-FFF2-40B4-BE49-F238E27FC236}">
                <a16:creationId xmlns:a16="http://schemas.microsoft.com/office/drawing/2014/main" id="{D585B7D8-C584-4142-ED37-2DB11F007B48}"/>
              </a:ext>
            </a:extLst>
          </p:cNvPr>
          <p:cNvSpPr txBox="1"/>
          <p:nvPr/>
        </p:nvSpPr>
        <p:spPr>
          <a:xfrm>
            <a:off x="5386494" y="3315141"/>
            <a:ext cx="2511503" cy="919401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/>
              <a:t>اَلْمُشَبَّهُ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596BF646-E159-4B1E-70C1-FC909218CDA1}"/>
              </a:ext>
            </a:extLst>
          </p:cNvPr>
          <p:cNvSpPr txBox="1"/>
          <p:nvPr/>
        </p:nvSpPr>
        <p:spPr>
          <a:xfrm>
            <a:off x="897793" y="3350299"/>
            <a:ext cx="2511504" cy="919401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اَلْوَجْهُ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5668E00-64B1-9E09-A7CC-AB3EFF4E3D92}"/>
              </a:ext>
            </a:extLst>
          </p:cNvPr>
          <p:cNvSpPr/>
          <p:nvPr/>
        </p:nvSpPr>
        <p:spPr>
          <a:xfrm>
            <a:off x="8096778" y="3498557"/>
            <a:ext cx="584896" cy="612001"/>
          </a:xfrm>
          <a:prstGeom prst="ellipse">
            <a:avLst/>
          </a:prstGeom>
          <a:solidFill>
            <a:srgbClr val="D6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94E587B4-D678-5750-E605-109E92D5C7FE}"/>
              </a:ext>
            </a:extLst>
          </p:cNvPr>
          <p:cNvSpPr/>
          <p:nvPr/>
        </p:nvSpPr>
        <p:spPr>
          <a:xfrm>
            <a:off x="3984171" y="3690258"/>
            <a:ext cx="1208315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91191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A2EDF-40EC-2279-2CBC-C0AF3A79C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EC730B7-5CB2-CF5D-B6D5-FD9DAE68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: أبحث عن الصفة التي أريد أن أنعت بها المشبه. (وجه الشبه)  مثلا وجه منيرٌ (فيه نور)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9445E4-20EF-D09F-CB3D-7922C296E4E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A80F87-9D53-8F88-24C7-F1D82B6222F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35201C-C6E8-58AF-AA6D-7004E3E60C4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481DFC32-4EB3-54BB-14A8-0CBFFF2B829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8A5E2507-FE21-5EF1-7ED5-BC8B7684E61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4A9A8CE-E773-6AF5-7B0F-CB2E54A407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1C62B09-C59B-FE0A-7AFA-2AFCA610FA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9420A3-979B-8F8D-0C91-36026B80F0F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A3932AB-D20D-3162-BE04-B04264CE59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 de texte 1095">
            <a:extLst>
              <a:ext uri="{FF2B5EF4-FFF2-40B4-BE49-F238E27FC236}">
                <a16:creationId xmlns:a16="http://schemas.microsoft.com/office/drawing/2014/main" id="{DAD83E0E-CEE6-C9B2-C364-C5946C03F6B8}"/>
              </a:ext>
            </a:extLst>
          </p:cNvPr>
          <p:cNvSpPr txBox="1"/>
          <p:nvPr/>
        </p:nvSpPr>
        <p:spPr>
          <a:xfrm>
            <a:off x="4914688" y="3429000"/>
            <a:ext cx="3025738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اَلصِّفَةُ (وَجْهُ ﭐلشَّبَهِ)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0614F833-2283-5D46-4A2D-6A7B6F8236CE}"/>
              </a:ext>
            </a:extLst>
          </p:cNvPr>
          <p:cNvSpPr txBox="1"/>
          <p:nvPr/>
        </p:nvSpPr>
        <p:spPr>
          <a:xfrm>
            <a:off x="805814" y="3429000"/>
            <a:ext cx="25878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وَجْهٌ مُنيرٌ (اَلنُّورُ)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FE838EC-469D-6EF2-E647-1026BE10038A}"/>
              </a:ext>
            </a:extLst>
          </p:cNvPr>
          <p:cNvSpPr/>
          <p:nvPr/>
        </p:nvSpPr>
        <p:spPr>
          <a:xfrm>
            <a:off x="8096778" y="3498557"/>
            <a:ext cx="584896" cy="612001"/>
          </a:xfrm>
          <a:prstGeom prst="ellipse">
            <a:avLst/>
          </a:prstGeom>
          <a:solidFill>
            <a:srgbClr val="D6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B9A06EAD-9C53-DC42-96E3-ABCEB92F4B13}"/>
              </a:ext>
            </a:extLst>
          </p:cNvPr>
          <p:cNvSpPr/>
          <p:nvPr/>
        </p:nvSpPr>
        <p:spPr>
          <a:xfrm>
            <a:off x="3550022" y="3690257"/>
            <a:ext cx="1208315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78378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6D1F8-1AC9-20F0-8BC0-1A8D09187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E058C43-441D-9BC1-B565-BF7B560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9293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: أُحَدِّد المشبه به. أي الشخص او الشيء الذي له كذلك نفس صفة المشبه. مثلا القمر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E428E8-B564-8FC4-73E2-BD5651CB22E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02E443-D6CA-7F97-1A00-AD5A8C4B34B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2DC593-0B52-3E5A-7CB3-F15152F4C54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70227F80-9B45-1366-C7FD-A1E70B1995E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29F775D5-8519-69FF-A621-38AC2AEDE58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4EA429-F640-06D2-DC19-28BE7ADBF0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89DA5FA-7DD9-D902-CB67-FFFB26CB5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5AFD28-19EE-2218-E425-64A3D8197F0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EBE4F23-8220-7C39-CF24-D38783D1EA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 de texte 1095">
            <a:extLst>
              <a:ext uri="{FF2B5EF4-FFF2-40B4-BE49-F238E27FC236}">
                <a16:creationId xmlns:a16="http://schemas.microsoft.com/office/drawing/2014/main" id="{F90E1D48-745D-0979-32B7-E742AEFD8684}"/>
              </a:ext>
            </a:extLst>
          </p:cNvPr>
          <p:cNvSpPr txBox="1"/>
          <p:nvPr/>
        </p:nvSpPr>
        <p:spPr>
          <a:xfrm>
            <a:off x="4914688" y="3452293"/>
            <a:ext cx="3025738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اَلْمُشَبَّهُ بِهِ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7F81A8BE-FE5D-810B-3AED-14C939AF227A}"/>
              </a:ext>
            </a:extLst>
          </p:cNvPr>
          <p:cNvSpPr txBox="1"/>
          <p:nvPr/>
        </p:nvSpPr>
        <p:spPr>
          <a:xfrm>
            <a:off x="805814" y="3429000"/>
            <a:ext cx="25878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اَلْقَمَر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F34F8EC-9B7A-E62D-DBD7-7A1D1AB0E8C4}"/>
              </a:ext>
            </a:extLst>
          </p:cNvPr>
          <p:cNvSpPr/>
          <p:nvPr/>
        </p:nvSpPr>
        <p:spPr>
          <a:xfrm>
            <a:off x="8096778" y="3498557"/>
            <a:ext cx="584896" cy="612001"/>
          </a:xfrm>
          <a:prstGeom prst="ellipse">
            <a:avLst/>
          </a:prstGeom>
          <a:solidFill>
            <a:srgbClr val="D6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5C94E212-9129-2133-6373-255DAA4889B4}"/>
              </a:ext>
            </a:extLst>
          </p:cNvPr>
          <p:cNvSpPr/>
          <p:nvPr/>
        </p:nvSpPr>
        <p:spPr>
          <a:xfrm>
            <a:off x="3550022" y="3690257"/>
            <a:ext cx="1208315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4329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63B1C-0C74-7F1B-F536-BB4741590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A74A61E-CCF5-DD02-0325-2439B582A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9293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 : أستعمل أداة من أدوات التشبيه المناسبة . (كـــــــ - مثل - كأن - يشبه)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46E85C-6274-E8C0-2077-FC8B37A8198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EE18C6-129E-A81B-0442-681D40BF754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98F2B2-299E-5CBD-363B-A34DE4C079D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E928C7D8-A5C5-114A-E4BD-37579F784E5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F5258762-3021-8BF7-2B57-A8CABC95831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DF027D-7A22-4EEB-5F5A-CF8F96170C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DCC834-2525-51BF-FDB1-C5669651F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6D31D0-9B01-D559-6838-0B19F60881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08E2C16-1D13-6465-2491-631B7AB396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 de texte 1095">
            <a:extLst>
              <a:ext uri="{FF2B5EF4-FFF2-40B4-BE49-F238E27FC236}">
                <a16:creationId xmlns:a16="http://schemas.microsoft.com/office/drawing/2014/main" id="{C7A0A6EC-B0EA-86E3-1FAA-AEA6DEF088CD}"/>
              </a:ext>
            </a:extLst>
          </p:cNvPr>
          <p:cNvSpPr txBox="1"/>
          <p:nvPr/>
        </p:nvSpPr>
        <p:spPr>
          <a:xfrm>
            <a:off x="5872100" y="3452293"/>
            <a:ext cx="2068325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أَداةُ التَّشْبيهِ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A2609B72-9A9A-38B4-7988-FE147AC41AC2}"/>
              </a:ext>
            </a:extLst>
          </p:cNvPr>
          <p:cNvSpPr txBox="1"/>
          <p:nvPr/>
        </p:nvSpPr>
        <p:spPr>
          <a:xfrm>
            <a:off x="805813" y="3429000"/>
            <a:ext cx="3570235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كَــــــ- مِثْل - كَأَنَّ - يُشْبِهُ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7F662CE-C382-0130-3D45-9807D19F8739}"/>
              </a:ext>
            </a:extLst>
          </p:cNvPr>
          <p:cNvSpPr/>
          <p:nvPr/>
        </p:nvSpPr>
        <p:spPr>
          <a:xfrm>
            <a:off x="8096778" y="3498557"/>
            <a:ext cx="584896" cy="612001"/>
          </a:xfrm>
          <a:prstGeom prst="ellipse">
            <a:avLst/>
          </a:prstGeom>
          <a:solidFill>
            <a:srgbClr val="D6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822CE7D4-FAC9-C1A7-9247-40CE9015E9C0}"/>
              </a:ext>
            </a:extLst>
          </p:cNvPr>
          <p:cNvSpPr/>
          <p:nvPr/>
        </p:nvSpPr>
        <p:spPr>
          <a:xfrm>
            <a:off x="4532402" y="3761014"/>
            <a:ext cx="1208315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47618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FBAB2-D854-FFC9-5341-57CE575D8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8175F8-E2D8-4D4B-F80B-31C6E7D8F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9293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أخيرا أصوغ جملة التشبيه.   من يقرأ؟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0E8A2D-5BB7-821F-B3AE-42857ECB352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A2A7D4-6517-92B8-B457-A7688478A60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4E9943-1E71-4476-563D-10DDFAC3CCE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B04F37EC-2CCA-82E9-6BE0-EA4E582861B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6ACED47A-4183-E33A-B6F8-A27C1EB4F2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633E46-228C-6D0B-C6F0-DC52DD64E3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35F118B-7943-3556-F3E5-F993EEF63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E24B33-8663-D0D6-97E5-8FDA9B6146D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77C899C-32FF-0C36-2E7D-6198B0A914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 de texte 1095">
            <a:extLst>
              <a:ext uri="{FF2B5EF4-FFF2-40B4-BE49-F238E27FC236}">
                <a16:creationId xmlns:a16="http://schemas.microsoft.com/office/drawing/2014/main" id="{03149860-9A77-2525-3895-B7C1056876D9}"/>
              </a:ext>
            </a:extLst>
          </p:cNvPr>
          <p:cNvSpPr txBox="1"/>
          <p:nvPr/>
        </p:nvSpPr>
        <p:spPr>
          <a:xfrm>
            <a:off x="4174939" y="4834777"/>
            <a:ext cx="3219707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اَلصِّفَةُ (وَجْهُ ﭐلشَّبَهِ) </a:t>
            </a:r>
          </a:p>
        </p:txBody>
      </p:sp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67D821EC-2682-3116-106A-FCCC6719FD0A}"/>
              </a:ext>
            </a:extLst>
          </p:cNvPr>
          <p:cNvSpPr txBox="1"/>
          <p:nvPr/>
        </p:nvSpPr>
        <p:spPr>
          <a:xfrm>
            <a:off x="2200872" y="2358254"/>
            <a:ext cx="47422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وَجْهُكَ مُنيرٌ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كَــــــــ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ــــــــــــٱلْقَمَرِ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 de texte 1095">
            <a:extLst>
              <a:ext uri="{FF2B5EF4-FFF2-40B4-BE49-F238E27FC236}">
                <a16:creationId xmlns:a16="http://schemas.microsoft.com/office/drawing/2014/main" id="{511D638B-9E41-E22B-80CE-0DA62B0EC7DD}"/>
              </a:ext>
            </a:extLst>
          </p:cNvPr>
          <p:cNvSpPr txBox="1"/>
          <p:nvPr/>
        </p:nvSpPr>
        <p:spPr>
          <a:xfrm>
            <a:off x="7472372" y="4834777"/>
            <a:ext cx="1379085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/>
              <a:t>اَ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لْمُشَبَّه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 de texte 1095">
            <a:extLst>
              <a:ext uri="{FF2B5EF4-FFF2-40B4-BE49-F238E27FC236}">
                <a16:creationId xmlns:a16="http://schemas.microsoft.com/office/drawing/2014/main" id="{C7CD2276-1833-2A33-2B2D-92061E65B72E}"/>
              </a:ext>
            </a:extLst>
          </p:cNvPr>
          <p:cNvSpPr txBox="1"/>
          <p:nvPr/>
        </p:nvSpPr>
        <p:spPr>
          <a:xfrm>
            <a:off x="2181198" y="4834777"/>
            <a:ext cx="1936320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أَداةُ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ﭐلتَّشْبيهِ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 de texte 1095">
            <a:extLst>
              <a:ext uri="{FF2B5EF4-FFF2-40B4-BE49-F238E27FC236}">
                <a16:creationId xmlns:a16="http://schemas.microsoft.com/office/drawing/2014/main" id="{7E1685CC-28EB-950A-659F-B68BFFD8E05F}"/>
              </a:ext>
            </a:extLst>
          </p:cNvPr>
          <p:cNvSpPr txBox="1"/>
          <p:nvPr/>
        </p:nvSpPr>
        <p:spPr>
          <a:xfrm>
            <a:off x="444984" y="4834777"/>
            <a:ext cx="1678793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اَلْمُشَبَّهُ بِهِ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28651F7-CE5B-E2ED-704E-898AA62DA3C7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6015246" y="3016519"/>
            <a:ext cx="2146669" cy="1818258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9137118-5B4E-94DB-662B-AED9DEC1A8DD}"/>
              </a:ext>
            </a:extLst>
          </p:cNvPr>
          <p:cNvCxnSpPr>
            <a:cxnSpLocks/>
            <a:stCxn id="2" idx="0"/>
          </p:cNvCxnSpPr>
          <p:nvPr/>
        </p:nvCxnSpPr>
        <p:spPr>
          <a:xfrm flipH="1" flipV="1">
            <a:off x="4930226" y="3016519"/>
            <a:ext cx="854567" cy="1818258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A62117C6-7B9A-5510-BD59-2AB7091EC480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3149358" y="3016519"/>
            <a:ext cx="1157063" cy="1818258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DEC36F52-E8F7-E770-8AFF-45833F7951F4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1284381" y="3016519"/>
            <a:ext cx="2083449" cy="1818258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89861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6EB77-C0B7-1605-030B-EF7D0AD6F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0353925-ED36-CADA-36CB-CC4DB4E1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9293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جملة التشبيه بصيغة أخرى؟ يمكنكم توظيف أدوات أخرى للتشبيه.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78D528-A78C-C749-A11A-215204EE61D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E38047-E8F7-8A37-62DB-A47D8C403C4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7A6BAB-25C8-1D9B-0EBB-43B64DD33BF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592CB5DF-A3C5-29E9-BFBD-528183DD83F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BB49E5BB-C417-11A4-696D-D1CEBA21C2C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A034940-0278-AC0C-20D0-68275D9DA4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06BFC60-F615-66B5-F12E-E392EF2F7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B6C8CED-585A-0A45-C70C-9C18CD5D262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5F263F7-1C24-C43B-146C-BE610DB284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F545CD62-6303-2B7E-79E9-E401C9E41854}"/>
              </a:ext>
            </a:extLst>
          </p:cNvPr>
          <p:cNvSpPr txBox="1"/>
          <p:nvPr/>
        </p:nvSpPr>
        <p:spPr>
          <a:xfrm>
            <a:off x="2153545" y="3577454"/>
            <a:ext cx="47422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وَجْهُكَ مُنيرٌ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كَــــــــ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ــــــــــــٱلْقَمَرِ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806663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888DF-F54C-EBEA-FA72-913A37E4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0CC0A3D-6B0A-E61C-3591-38780AFEA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9293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96E70B-8137-3EA3-C83D-CCD724FE202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91FF9E-9365-BAD2-A7FF-07785ABEF88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14871-A829-7AAE-EA20-7D666C9C6EC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52C1E025-C232-A85E-29D6-1D271C28892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FEF2DB87-EDD1-1263-CD43-2FD12F9F836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BE672B-8EC8-C732-14A3-34A95C3260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A318A09-595A-CA74-5258-501D6FA56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411DC7-950F-3699-3954-1AB1570DDA5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5C2346D-2D00-1822-6F5D-A0B5113FC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A1E66FDD-4C53-048E-6F43-5CFE5ABB8967}"/>
              </a:ext>
            </a:extLst>
          </p:cNvPr>
          <p:cNvSpPr txBox="1"/>
          <p:nvPr/>
        </p:nvSpPr>
        <p:spPr>
          <a:xfrm>
            <a:off x="2122007" y="1730543"/>
            <a:ext cx="47422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وَجْهُكَ مُنيرٌ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كَــــــــ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ــــــــــــٱلْقَمَرِ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 de texte 1095">
            <a:extLst>
              <a:ext uri="{FF2B5EF4-FFF2-40B4-BE49-F238E27FC236}">
                <a16:creationId xmlns:a16="http://schemas.microsoft.com/office/drawing/2014/main" id="{21ABE179-0D5F-B482-64E2-522AEBD7ECA4}"/>
              </a:ext>
            </a:extLst>
          </p:cNvPr>
          <p:cNvSpPr txBox="1"/>
          <p:nvPr/>
        </p:nvSpPr>
        <p:spPr>
          <a:xfrm>
            <a:off x="2122007" y="2921090"/>
            <a:ext cx="47422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وَجْهُكَ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يُشْبِهُ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ٱلْقَمَرَ في نُورِهِ.</a:t>
            </a:r>
          </a:p>
        </p:txBody>
      </p:sp>
      <p:sp>
        <p:nvSpPr>
          <p:cNvPr id="17" name="Zone de texte 1095">
            <a:extLst>
              <a:ext uri="{FF2B5EF4-FFF2-40B4-BE49-F238E27FC236}">
                <a16:creationId xmlns:a16="http://schemas.microsoft.com/office/drawing/2014/main" id="{C4D5D9FE-E40B-336C-6203-BBDF99AB009B}"/>
              </a:ext>
            </a:extLst>
          </p:cNvPr>
          <p:cNvSpPr txBox="1"/>
          <p:nvPr/>
        </p:nvSpPr>
        <p:spPr>
          <a:xfrm>
            <a:off x="2122007" y="4111637"/>
            <a:ext cx="47422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كَأَنَّ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وَجْهُكَ قَمَرٌ مُنيرٌ.</a:t>
            </a:r>
          </a:p>
        </p:txBody>
      </p:sp>
      <p:sp>
        <p:nvSpPr>
          <p:cNvPr id="19" name="Zone de texte 1095">
            <a:extLst>
              <a:ext uri="{FF2B5EF4-FFF2-40B4-BE49-F238E27FC236}">
                <a16:creationId xmlns:a16="http://schemas.microsoft.com/office/drawing/2014/main" id="{11AD96CF-DBBA-63F6-71B8-82611EBF6692}"/>
              </a:ext>
            </a:extLst>
          </p:cNvPr>
          <p:cNvSpPr txBox="1"/>
          <p:nvPr/>
        </p:nvSpPr>
        <p:spPr>
          <a:xfrm>
            <a:off x="2122007" y="5302184"/>
            <a:ext cx="4742256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وَجْهُكَ مُنيرٌ </a:t>
            </a:r>
            <a:r>
              <a:rPr lang="ar-MA" sz="4400" b="1" kern="0" dirty="0"/>
              <a:t>مِثْلُ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ٱلْقَمَرِ.</a:t>
            </a:r>
          </a:p>
        </p:txBody>
      </p:sp>
    </p:spTree>
    <p:extLst>
      <p:ext uri="{BB962C8B-B14F-4D97-AF65-F5344CB8AC3E}">
        <p14:creationId xmlns:p14="http://schemas.microsoft.com/office/powerpoint/2010/main" val="391821578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28798-9D4B-5AFF-85B9-BC6010AB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237EBF-3DAD-CABD-8699-C56CED31C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عليكم تذكره؟ ما هي عناصر أسلوب التشبيه؟</a:t>
            </a:r>
            <a:endParaRPr lang="ar-MA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29ADFE-31F9-69F3-D40B-6CD53D23A17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D693F1-3C0A-626C-4627-5F8484CA77A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CD3554-8AA2-4D9E-0405-D07D27A4A8C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FFD08314-9548-47C9-D445-D38BF6DB7E7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CB78A4B2-48D2-462A-D720-674A363008A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3EA40A-4EA9-2F45-D229-2562BD940F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CF0393-1C02-2EFA-72A1-A692EC941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2C3FB5-5AC2-61EA-6DC0-80E98F963E3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B3EF1D5-7214-FF4B-CB99-46851BEC12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FE799A-123F-F8C4-06EF-B7389ABDC3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959FFC-272D-8927-251E-74790817D587}"/>
              </a:ext>
            </a:extLst>
          </p:cNvPr>
          <p:cNvSpPr txBox="1"/>
          <p:nvPr/>
        </p:nvSpPr>
        <p:spPr>
          <a:xfrm>
            <a:off x="2462784" y="2475478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أُسْلوبُ </a:t>
            </a:r>
            <a:r>
              <a:rPr lang="ar-MA" sz="4800" b="1" dirty="0" err="1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ٱلتَّشْبيهِ</a:t>
            </a: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711782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4B7C7-AD8C-F03E-C31E-4E0480B90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93264D-ADAA-B1C6-526F-EB1F26D27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7260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B3C2147-3FF2-425F-146C-E897821EAB5A}"/>
              </a:ext>
            </a:extLst>
          </p:cNvPr>
          <p:cNvGrpSpPr/>
          <p:nvPr/>
        </p:nvGrpSpPr>
        <p:grpSpPr>
          <a:xfrm>
            <a:off x="670772" y="76578"/>
            <a:ext cx="7338445" cy="391637"/>
            <a:chOff x="812325" y="71594"/>
            <a:chExt cx="7338445" cy="391637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58CD8E9-E256-A8B9-A673-F341F87B8DC8}"/>
                </a:ext>
              </a:extLst>
            </p:cNvPr>
            <p:cNvGrpSpPr/>
            <p:nvPr/>
          </p:nvGrpSpPr>
          <p:grpSpPr>
            <a:xfrm>
              <a:off x="2541548" y="71594"/>
              <a:ext cx="5609222" cy="391637"/>
              <a:chOff x="3465128" y="-8808"/>
              <a:chExt cx="5609222" cy="39163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F1C4672-0F32-A3FB-3E72-8A0D7DF4D821}"/>
                  </a:ext>
                </a:extLst>
              </p:cNvPr>
              <p:cNvSpPr/>
              <p:nvPr/>
            </p:nvSpPr>
            <p:spPr>
              <a:xfrm>
                <a:off x="7373844" y="-2058"/>
                <a:ext cx="1700506" cy="3848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نشاط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اعتيادي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29A97DC-166F-1EF8-959C-51FA8422EBC6}"/>
                  </a:ext>
                </a:extLst>
              </p:cNvPr>
              <p:cNvSpPr/>
              <p:nvPr/>
            </p:nvSpPr>
            <p:spPr>
              <a:xfrm>
                <a:off x="3465128" y="-8808"/>
                <a:ext cx="1700506" cy="3848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التحـــــــدث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0DCB833-FABA-8AD9-EA5C-CD93E5A61B6C}"/>
                </a:ext>
              </a:extLst>
            </p:cNvPr>
            <p:cNvSpPr>
              <a:spLocks/>
            </p:cNvSpPr>
            <p:nvPr/>
          </p:nvSpPr>
          <p:spPr>
            <a:xfrm>
              <a:off x="4779608" y="13175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الأســــاليب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836B5A6-AD51-A298-8AFD-B54B101C09C4}"/>
                </a:ext>
              </a:extLst>
            </p:cNvPr>
            <p:cNvSpPr>
              <a:spLocks/>
            </p:cNvSpPr>
            <p:nvPr/>
          </p:nvSpPr>
          <p:spPr>
            <a:xfrm>
              <a:off x="812325" y="145508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</p:grpSp>
      <p:sp>
        <p:nvSpPr>
          <p:cNvPr id="10" name="Titre 9">
            <a:extLst>
              <a:ext uri="{FF2B5EF4-FFF2-40B4-BE49-F238E27FC236}">
                <a16:creationId xmlns:a16="http://schemas.microsoft.com/office/drawing/2014/main" id="{2F18C584-596C-BE4D-5F0F-0F1A74415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لوحاتكم وقوموا بصياغة جملة تتضمن التشبيه انطلاقا من العناصر التالية 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(دقيقتين للإجابة)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4E87E8-91E4-F446-C7B8-1EA95E9B7C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6E47DF-B058-243B-0039-154897F0E7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38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AB5AFA-9BD2-6685-5147-B6596C9E01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560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CF289F7-09C9-94DA-417C-D40AF8AEBF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 de texte 1095">
            <a:extLst>
              <a:ext uri="{FF2B5EF4-FFF2-40B4-BE49-F238E27FC236}">
                <a16:creationId xmlns:a16="http://schemas.microsoft.com/office/drawing/2014/main" id="{1E037771-FC09-18CB-1BAC-A99436B16935}"/>
              </a:ext>
            </a:extLst>
          </p:cNvPr>
          <p:cNvSpPr txBox="1"/>
          <p:nvPr/>
        </p:nvSpPr>
        <p:spPr>
          <a:xfrm>
            <a:off x="5155148" y="3261539"/>
            <a:ext cx="3219707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اَلصِّفَةُ (وَجْهُ ﭐلشَّبَهِ) </a:t>
            </a:r>
          </a:p>
        </p:txBody>
      </p:sp>
      <p:sp>
        <p:nvSpPr>
          <p:cNvPr id="8" name="Zone de texte 1095">
            <a:extLst>
              <a:ext uri="{FF2B5EF4-FFF2-40B4-BE49-F238E27FC236}">
                <a16:creationId xmlns:a16="http://schemas.microsoft.com/office/drawing/2014/main" id="{F9850325-E7DD-F881-8021-5A8FB49F7043}"/>
              </a:ext>
            </a:extLst>
          </p:cNvPr>
          <p:cNvSpPr txBox="1"/>
          <p:nvPr/>
        </p:nvSpPr>
        <p:spPr>
          <a:xfrm>
            <a:off x="5155149" y="2145429"/>
            <a:ext cx="3219707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/>
              <a:t>اَ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لْمُشَبَّه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 de texte 1095">
            <a:extLst>
              <a:ext uri="{FF2B5EF4-FFF2-40B4-BE49-F238E27FC236}">
                <a16:creationId xmlns:a16="http://schemas.microsoft.com/office/drawing/2014/main" id="{A3155EBB-D0F6-29A2-DD1A-0201568F890F}"/>
              </a:ext>
            </a:extLst>
          </p:cNvPr>
          <p:cNvSpPr txBox="1"/>
          <p:nvPr/>
        </p:nvSpPr>
        <p:spPr>
          <a:xfrm>
            <a:off x="5178176" y="5493759"/>
            <a:ext cx="3125251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أَداةُ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ﭐلتَّشْبيهِ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 de texte 1095">
            <a:extLst>
              <a:ext uri="{FF2B5EF4-FFF2-40B4-BE49-F238E27FC236}">
                <a16:creationId xmlns:a16="http://schemas.microsoft.com/office/drawing/2014/main" id="{8D39EB67-65F6-BDA4-8134-CF2BBB903ECA}"/>
              </a:ext>
            </a:extLst>
          </p:cNvPr>
          <p:cNvSpPr txBox="1"/>
          <p:nvPr/>
        </p:nvSpPr>
        <p:spPr>
          <a:xfrm>
            <a:off x="5178177" y="4377649"/>
            <a:ext cx="3125251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اَلْمُشَبَّهُ بِهِ</a:t>
            </a:r>
          </a:p>
        </p:txBody>
      </p:sp>
      <p:sp>
        <p:nvSpPr>
          <p:cNvPr id="22" name="Zone de texte 1095">
            <a:extLst>
              <a:ext uri="{FF2B5EF4-FFF2-40B4-BE49-F238E27FC236}">
                <a16:creationId xmlns:a16="http://schemas.microsoft.com/office/drawing/2014/main" id="{EE97166B-F3C0-BF4A-01BA-FAEB9CD873DE}"/>
              </a:ext>
            </a:extLst>
          </p:cNvPr>
          <p:cNvSpPr txBox="1"/>
          <p:nvPr/>
        </p:nvSpPr>
        <p:spPr>
          <a:xfrm>
            <a:off x="419100" y="548105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كَــــــ- مِثْل - كَأَنَّ - يُشْبِهُ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33B96AA3-1885-3E91-8B97-E3DD43F30AFC}"/>
              </a:ext>
            </a:extLst>
          </p:cNvPr>
          <p:cNvSpPr/>
          <p:nvPr/>
        </p:nvSpPr>
        <p:spPr>
          <a:xfrm>
            <a:off x="3823801" y="580510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 de texte 1095">
            <a:extLst>
              <a:ext uri="{FF2B5EF4-FFF2-40B4-BE49-F238E27FC236}">
                <a16:creationId xmlns:a16="http://schemas.microsoft.com/office/drawing/2014/main" id="{E6B76F5B-6BDD-399A-BFE1-3D117D21F134}"/>
              </a:ext>
            </a:extLst>
          </p:cNvPr>
          <p:cNvSpPr txBox="1"/>
          <p:nvPr/>
        </p:nvSpPr>
        <p:spPr>
          <a:xfrm>
            <a:off x="452422" y="437764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</a:rPr>
              <a:t>لَ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وْحَةٌ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فَنِّيَّةٌ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70B3D766-8879-E25E-11BB-1E7DBF4B0962}"/>
              </a:ext>
            </a:extLst>
          </p:cNvPr>
          <p:cNvSpPr/>
          <p:nvPr/>
        </p:nvSpPr>
        <p:spPr>
          <a:xfrm>
            <a:off x="3857123" y="470169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 de texte 1095">
            <a:extLst>
              <a:ext uri="{FF2B5EF4-FFF2-40B4-BE49-F238E27FC236}">
                <a16:creationId xmlns:a16="http://schemas.microsoft.com/office/drawing/2014/main" id="{686E1DA2-219A-26B3-364A-DCF7DCC37C43}"/>
              </a:ext>
            </a:extLst>
          </p:cNvPr>
          <p:cNvSpPr txBox="1"/>
          <p:nvPr/>
        </p:nvSpPr>
        <p:spPr>
          <a:xfrm>
            <a:off x="485744" y="326153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اَلْجَمالُ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D4A1C8DB-AB55-8EBD-10F5-7AE539B729FD}"/>
              </a:ext>
            </a:extLst>
          </p:cNvPr>
          <p:cNvSpPr/>
          <p:nvPr/>
        </p:nvSpPr>
        <p:spPr>
          <a:xfrm>
            <a:off x="3890445" y="358558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 de texte 1095">
            <a:extLst>
              <a:ext uri="{FF2B5EF4-FFF2-40B4-BE49-F238E27FC236}">
                <a16:creationId xmlns:a16="http://schemas.microsoft.com/office/drawing/2014/main" id="{7FD9552B-B5A2-2660-2C86-ACE03C0F01FB}"/>
              </a:ext>
            </a:extLst>
          </p:cNvPr>
          <p:cNvSpPr txBox="1"/>
          <p:nvPr/>
        </p:nvSpPr>
        <p:spPr>
          <a:xfrm>
            <a:off x="519066" y="214542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غُروبُ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ﭐلشَّمْسِ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A91E063C-21EE-5484-257B-D2617EF07022}"/>
              </a:ext>
            </a:extLst>
          </p:cNvPr>
          <p:cNvSpPr/>
          <p:nvPr/>
        </p:nvSpPr>
        <p:spPr>
          <a:xfrm>
            <a:off x="3923767" y="246947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99772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8BC2A-0718-565E-12D0-462C780D0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6AF9717-D09E-7108-DD3A-10376D9A7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7260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38B7E21-219C-669E-E564-3D8AF88AE1F8}"/>
              </a:ext>
            </a:extLst>
          </p:cNvPr>
          <p:cNvGrpSpPr/>
          <p:nvPr/>
        </p:nvGrpSpPr>
        <p:grpSpPr>
          <a:xfrm>
            <a:off x="670772" y="76578"/>
            <a:ext cx="7338445" cy="391637"/>
            <a:chOff x="812325" y="71594"/>
            <a:chExt cx="7338445" cy="391637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13BEF0C-3942-1A07-B097-5DDC9C0659AB}"/>
                </a:ext>
              </a:extLst>
            </p:cNvPr>
            <p:cNvGrpSpPr/>
            <p:nvPr/>
          </p:nvGrpSpPr>
          <p:grpSpPr>
            <a:xfrm>
              <a:off x="2541548" y="71594"/>
              <a:ext cx="5609222" cy="391637"/>
              <a:chOff x="3465128" y="-8808"/>
              <a:chExt cx="5609222" cy="39163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36DAFC6-6158-ED75-E2E0-3F342B3C2B71}"/>
                  </a:ext>
                </a:extLst>
              </p:cNvPr>
              <p:cNvSpPr/>
              <p:nvPr/>
            </p:nvSpPr>
            <p:spPr>
              <a:xfrm>
                <a:off x="7373844" y="-2058"/>
                <a:ext cx="1700506" cy="3848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نشاط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اعتيادي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5BE1CE35-D433-4641-F665-96288C4FE26F}"/>
                  </a:ext>
                </a:extLst>
              </p:cNvPr>
              <p:cNvSpPr/>
              <p:nvPr/>
            </p:nvSpPr>
            <p:spPr>
              <a:xfrm>
                <a:off x="3465128" y="-8808"/>
                <a:ext cx="1700506" cy="3848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التحـــــــدث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21DA6C-9839-F2F1-5678-D7B491D55AC4}"/>
                </a:ext>
              </a:extLst>
            </p:cNvPr>
            <p:cNvSpPr>
              <a:spLocks/>
            </p:cNvSpPr>
            <p:nvPr/>
          </p:nvSpPr>
          <p:spPr>
            <a:xfrm>
              <a:off x="4779608" y="13175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الأســــاليب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830F4C-D3D4-DFA7-F905-BCBD1704E20B}"/>
                </a:ext>
              </a:extLst>
            </p:cNvPr>
            <p:cNvSpPr>
              <a:spLocks/>
            </p:cNvSpPr>
            <p:nvPr/>
          </p:nvSpPr>
          <p:spPr>
            <a:xfrm>
              <a:off x="812325" y="145508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</p:grpSp>
      <p:sp>
        <p:nvSpPr>
          <p:cNvPr id="10" name="Titre 9">
            <a:extLst>
              <a:ext uri="{FF2B5EF4-FFF2-40B4-BE49-F238E27FC236}">
                <a16:creationId xmlns:a16="http://schemas.microsoft.com/office/drawing/2014/main" id="{304E9D63-2E53-A9E2-188A-97D3A019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من يقرأ جوابه؟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17D5C3-1645-C031-05BC-3F0B5787ED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2B967C-E2E7-B7A1-45B4-20F4855C69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38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9DC2DE-F0D7-8EE8-4151-84DCB204F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560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4DCD477D-3C39-0D51-367C-FF8868413D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 de texte 1095">
            <a:extLst>
              <a:ext uri="{FF2B5EF4-FFF2-40B4-BE49-F238E27FC236}">
                <a16:creationId xmlns:a16="http://schemas.microsoft.com/office/drawing/2014/main" id="{BFEB569F-A259-EE8B-656E-2C987339DA97}"/>
              </a:ext>
            </a:extLst>
          </p:cNvPr>
          <p:cNvSpPr txBox="1"/>
          <p:nvPr/>
        </p:nvSpPr>
        <p:spPr>
          <a:xfrm>
            <a:off x="5155148" y="3261539"/>
            <a:ext cx="3219707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اَلصِّفَةُ (وَجْهُ ﭐلشَّبَهِ) </a:t>
            </a:r>
          </a:p>
        </p:txBody>
      </p:sp>
      <p:sp>
        <p:nvSpPr>
          <p:cNvPr id="8" name="Zone de texte 1095">
            <a:extLst>
              <a:ext uri="{FF2B5EF4-FFF2-40B4-BE49-F238E27FC236}">
                <a16:creationId xmlns:a16="http://schemas.microsoft.com/office/drawing/2014/main" id="{3CC79FB6-E823-3953-3D14-304AFAB81E3F}"/>
              </a:ext>
            </a:extLst>
          </p:cNvPr>
          <p:cNvSpPr txBox="1"/>
          <p:nvPr/>
        </p:nvSpPr>
        <p:spPr>
          <a:xfrm>
            <a:off x="5155149" y="2145429"/>
            <a:ext cx="3219707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اَلْمُشَبَّه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 de texte 1095">
            <a:extLst>
              <a:ext uri="{FF2B5EF4-FFF2-40B4-BE49-F238E27FC236}">
                <a16:creationId xmlns:a16="http://schemas.microsoft.com/office/drawing/2014/main" id="{6AF48610-E8EB-C686-FB33-58BC0628F039}"/>
              </a:ext>
            </a:extLst>
          </p:cNvPr>
          <p:cNvSpPr txBox="1"/>
          <p:nvPr/>
        </p:nvSpPr>
        <p:spPr>
          <a:xfrm>
            <a:off x="5178176" y="5493759"/>
            <a:ext cx="3125251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أَداةُ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ﭐلتَّشْبيهِ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 de texte 1095">
            <a:extLst>
              <a:ext uri="{FF2B5EF4-FFF2-40B4-BE49-F238E27FC236}">
                <a16:creationId xmlns:a16="http://schemas.microsoft.com/office/drawing/2014/main" id="{9D4EC4DB-2FD8-ADC7-B653-77D51FAB55BD}"/>
              </a:ext>
            </a:extLst>
          </p:cNvPr>
          <p:cNvSpPr txBox="1"/>
          <p:nvPr/>
        </p:nvSpPr>
        <p:spPr>
          <a:xfrm>
            <a:off x="5178177" y="4377649"/>
            <a:ext cx="3125251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اَلْمُشَبَّهُ بِهِ</a:t>
            </a:r>
          </a:p>
        </p:txBody>
      </p:sp>
      <p:sp>
        <p:nvSpPr>
          <p:cNvPr id="22" name="Zone de texte 1095">
            <a:extLst>
              <a:ext uri="{FF2B5EF4-FFF2-40B4-BE49-F238E27FC236}">
                <a16:creationId xmlns:a16="http://schemas.microsoft.com/office/drawing/2014/main" id="{4EE0C45C-E146-E9D6-065F-AA7969EA02DC}"/>
              </a:ext>
            </a:extLst>
          </p:cNvPr>
          <p:cNvSpPr txBox="1"/>
          <p:nvPr/>
        </p:nvSpPr>
        <p:spPr>
          <a:xfrm>
            <a:off x="419100" y="548105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كَــــــ- مِثْل - كَأَنَّ - يُشْبِهُ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EADDABAB-BB45-2083-DA48-EF257FBE2415}"/>
              </a:ext>
            </a:extLst>
          </p:cNvPr>
          <p:cNvSpPr/>
          <p:nvPr/>
        </p:nvSpPr>
        <p:spPr>
          <a:xfrm>
            <a:off x="3823801" y="580510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 de texte 1095">
            <a:extLst>
              <a:ext uri="{FF2B5EF4-FFF2-40B4-BE49-F238E27FC236}">
                <a16:creationId xmlns:a16="http://schemas.microsoft.com/office/drawing/2014/main" id="{2E18720B-C576-FCB9-C032-584090C3CC35}"/>
              </a:ext>
            </a:extLst>
          </p:cNvPr>
          <p:cNvSpPr txBox="1"/>
          <p:nvPr/>
        </p:nvSpPr>
        <p:spPr>
          <a:xfrm>
            <a:off x="452422" y="437764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وْحَةٌ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فَنِّيَّةٌ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E3C58F27-2EEA-C1F9-D713-4FC712BE5C58}"/>
              </a:ext>
            </a:extLst>
          </p:cNvPr>
          <p:cNvSpPr/>
          <p:nvPr/>
        </p:nvSpPr>
        <p:spPr>
          <a:xfrm>
            <a:off x="3857123" y="470169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 de texte 1095">
            <a:extLst>
              <a:ext uri="{FF2B5EF4-FFF2-40B4-BE49-F238E27FC236}">
                <a16:creationId xmlns:a16="http://schemas.microsoft.com/office/drawing/2014/main" id="{C0E85523-F0EC-9157-A7D2-A8DB99D38CFD}"/>
              </a:ext>
            </a:extLst>
          </p:cNvPr>
          <p:cNvSpPr txBox="1"/>
          <p:nvPr/>
        </p:nvSpPr>
        <p:spPr>
          <a:xfrm>
            <a:off x="485744" y="326153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اَلْجَمالُ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A11D9614-D0A0-F416-3E6F-F4E3B7E40F47}"/>
              </a:ext>
            </a:extLst>
          </p:cNvPr>
          <p:cNvSpPr/>
          <p:nvPr/>
        </p:nvSpPr>
        <p:spPr>
          <a:xfrm>
            <a:off x="3890445" y="358558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 de texte 1095">
            <a:extLst>
              <a:ext uri="{FF2B5EF4-FFF2-40B4-BE49-F238E27FC236}">
                <a16:creationId xmlns:a16="http://schemas.microsoft.com/office/drawing/2014/main" id="{B585A4DD-516F-E5FA-165F-85FDE9996013}"/>
              </a:ext>
            </a:extLst>
          </p:cNvPr>
          <p:cNvSpPr txBox="1"/>
          <p:nvPr/>
        </p:nvSpPr>
        <p:spPr>
          <a:xfrm>
            <a:off x="519066" y="2145429"/>
            <a:ext cx="337137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غُروبُ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ﭐلشَّمْسِ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FD5B4C1D-8F28-4DF9-3CA2-A43CEEE3691F}"/>
              </a:ext>
            </a:extLst>
          </p:cNvPr>
          <p:cNvSpPr/>
          <p:nvPr/>
        </p:nvSpPr>
        <p:spPr>
          <a:xfrm>
            <a:off x="3923767" y="2469477"/>
            <a:ext cx="1141014" cy="228600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21170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9DE7-B8BE-E86A-8738-7B039192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0F55D8-06D3-4411-BB2B-E6FFAE3FB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9293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يمكن الاستغناء عن الصفة ووجه الشبه.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EC6C85-BA9D-812C-5B89-50B67C307D4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501A2F-571E-30E0-054C-C5D58F9A997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9720B6-8B62-FB2A-51CD-B0F40D9ED48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ADE1FFF8-5EF3-51C8-E445-8A834363B9E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3610EF60-C31E-8459-1364-6DCDABDF7F5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1F9DB7F-E412-17CB-5F8A-EFCE63B38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B36FE8-659D-AC67-349A-90E052B84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E646A8-D464-8A38-EAC1-8DA795D6C5C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BC2229E-B63F-3A2A-57A1-C462836D54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 de texte 1095">
            <a:extLst>
              <a:ext uri="{FF2B5EF4-FFF2-40B4-BE49-F238E27FC236}">
                <a16:creationId xmlns:a16="http://schemas.microsoft.com/office/drawing/2014/main" id="{C90599F3-94E6-284D-F8FE-3E7B1E34EF93}"/>
              </a:ext>
            </a:extLst>
          </p:cNvPr>
          <p:cNvSpPr txBox="1"/>
          <p:nvPr/>
        </p:nvSpPr>
        <p:spPr>
          <a:xfrm>
            <a:off x="1257301" y="1745904"/>
            <a:ext cx="6501662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غُروبُ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ﭐلشَّمْسِ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يُشْبِهُ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لَوْحَةً فَنِّيَّةً في جَمالِها.</a:t>
            </a:r>
          </a:p>
        </p:txBody>
      </p:sp>
      <p:sp>
        <p:nvSpPr>
          <p:cNvPr id="5" name="Zone de texte 1095">
            <a:extLst>
              <a:ext uri="{FF2B5EF4-FFF2-40B4-BE49-F238E27FC236}">
                <a16:creationId xmlns:a16="http://schemas.microsoft.com/office/drawing/2014/main" id="{4D8D21F4-C491-2D2F-486B-E010C429591D}"/>
              </a:ext>
            </a:extLst>
          </p:cNvPr>
          <p:cNvSpPr txBox="1"/>
          <p:nvPr/>
        </p:nvSpPr>
        <p:spPr>
          <a:xfrm>
            <a:off x="1212849" y="2905729"/>
            <a:ext cx="653503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غُروبُ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ﭐلشَّمْسِ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جَميلٌ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مِثْلُ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لَوْحَةٍ فَنِّيَّةٍ.</a:t>
            </a:r>
          </a:p>
        </p:txBody>
      </p:sp>
      <p:sp>
        <p:nvSpPr>
          <p:cNvPr id="17" name="Zone de texte 1095">
            <a:extLst>
              <a:ext uri="{FF2B5EF4-FFF2-40B4-BE49-F238E27FC236}">
                <a16:creationId xmlns:a16="http://schemas.microsoft.com/office/drawing/2014/main" id="{A1B3EC04-77C4-9AC8-C527-41EC5C652F1E}"/>
              </a:ext>
            </a:extLst>
          </p:cNvPr>
          <p:cNvSpPr txBox="1"/>
          <p:nvPr/>
        </p:nvSpPr>
        <p:spPr>
          <a:xfrm>
            <a:off x="1135023" y="4111637"/>
            <a:ext cx="662393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 defTabSz="914400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كَأَنَّ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غُروبَ </a:t>
            </a:r>
            <a:r>
              <a:rPr lang="ar-MA" sz="4400" b="1" kern="0" dirty="0" err="1">
                <a:solidFill>
                  <a:srgbClr val="424D7C"/>
                </a:solidFill>
              </a:rPr>
              <a:t>ﭐلشَّمْسِ</a:t>
            </a:r>
            <a:r>
              <a:rPr lang="ar-MA" sz="4400" b="1" kern="0" dirty="0">
                <a:solidFill>
                  <a:srgbClr val="424D7C"/>
                </a:solidFill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لَوْحَةٌ فَنِّيَّةٌ.</a:t>
            </a:r>
          </a:p>
        </p:txBody>
      </p:sp>
      <p:sp>
        <p:nvSpPr>
          <p:cNvPr id="2" name="Zone de texte 1095">
            <a:extLst>
              <a:ext uri="{FF2B5EF4-FFF2-40B4-BE49-F238E27FC236}">
                <a16:creationId xmlns:a16="http://schemas.microsoft.com/office/drawing/2014/main" id="{F63C6BF1-A5D9-6F63-0F81-3D87841703D6}"/>
              </a:ext>
            </a:extLst>
          </p:cNvPr>
          <p:cNvSpPr txBox="1"/>
          <p:nvPr/>
        </p:nvSpPr>
        <p:spPr>
          <a:xfrm>
            <a:off x="1179472" y="5317545"/>
            <a:ext cx="6535039" cy="851297"/>
          </a:xfrm>
          <a:prstGeom prst="roundRect">
            <a:avLst/>
          </a:prstGeom>
          <a:solidFill>
            <a:srgbClr val="D6E9EA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غُروبُ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ﭐلشَّمْسِ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جَميلٌ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كَـــــ</a:t>
            </a:r>
            <a:r>
              <a:rPr lang="ar-MA" sz="4400" b="1" kern="0" dirty="0">
                <a:solidFill>
                  <a:srgbClr val="424D7C"/>
                </a:solidFill>
              </a:rPr>
              <a:t>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وْحَةٍ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فَنِّيَّةٍ.</a:t>
            </a:r>
          </a:p>
        </p:txBody>
      </p:sp>
    </p:spTree>
    <p:extLst>
      <p:ext uri="{BB962C8B-B14F-4D97-AF65-F5344CB8AC3E}">
        <p14:creationId xmlns:p14="http://schemas.microsoft.com/office/powerpoint/2010/main" val="424712919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96CD2-A297-7C99-F474-D546140B5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E35DC8A-6006-0D5F-AD7B-79B596591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الصفحة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78 . من يقرأ؟</a:t>
            </a:r>
            <a:endParaRPr lang="fr-MA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887A6D-3D07-0016-65B3-B91FE638B9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12BB59-F27D-C750-086C-BDE14FC22FA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A0D87F-F965-CD48-67C2-F4B98701833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51D12E8-B381-D58A-9234-3EBA9B7FD0E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DA46EBC2-DD28-B7A8-9174-AF5B8671308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BD2CF0-20EB-FDD4-8E8C-E652C869C9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50E057-063C-EBB9-04ED-C949E63B98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59BC12-B63B-F6FD-7EED-010F9D19609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860B366-702C-BC8D-0BF8-187BD9DAD9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F457EA-183B-6BE6-5B20-05BEF478F8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317" y="1434825"/>
            <a:ext cx="3535635" cy="5423175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4811CA-062A-B391-72D3-A4BA02413008}"/>
              </a:ext>
            </a:extLst>
          </p:cNvPr>
          <p:cNvSpPr/>
          <p:nvPr/>
        </p:nvSpPr>
        <p:spPr>
          <a:xfrm>
            <a:off x="2997200" y="1930400"/>
            <a:ext cx="2917874" cy="1384300"/>
          </a:xfrm>
          <a:prstGeom prst="roundRect">
            <a:avLst>
              <a:gd name="adj" fmla="val 841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590232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CC11E-E920-AE40-0FFF-60CE88498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12E039E-B593-7705-04D2-3C60E629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التالي على كراساتكم  . عمل ثنائي ؟ 5 دقائق للإنجاز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5899F1-7883-C77D-78DD-86A9B919444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AC327-51C3-42CB-8254-45FFBF173BA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9FF54D-4D75-F344-65CC-063DD7645EE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FD0A4DDD-CFD7-56DC-F6C8-C233F2673AD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678F8FF1-C458-837B-FC92-94CE428FA87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82052C-31A6-F78F-7AD7-03C2400A49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ABD5A9-E7D6-49A0-83B5-AA80C8178E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A0F8E8-F733-7E7A-1E41-E359689AC7D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8CFAA9-CE1D-6FBD-A414-FB78F76E5E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4CB951-112F-4B3F-9A52-8CCF9072B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497" y="2364162"/>
            <a:ext cx="8387005" cy="32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9971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1EDCD-A045-1CCF-F81B-11C80BC79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99CC4E-CF35-FBB1-D4B2-06A4AA14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2CC75B-AFD2-36A4-3D00-D0AF5AA2D83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B127B3-7F82-4FF5-1376-8FD48C81CF8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EA1621-7973-0917-068F-ACA0455C24A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B15DAC5F-4F76-26C3-4274-706772F2874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7FE96750-ACA4-0560-13A9-90E6FA601C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570990-E082-3A45-313F-BB32ECF67F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77E79E4-E46F-B023-68F2-9226F0DFA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2007CC-B02D-2EBE-2EF2-A5999FADC25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1EB3D70-DDF6-BBCC-B1F4-90410CB07B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F0FC1D-30A6-A2C2-3341-A85C5803E8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497" y="2364162"/>
            <a:ext cx="8387005" cy="32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7136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46196-5856-5C15-C11F-E2686E1D2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9CD5714-8A3B-D6D1-3792-4F801702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لنصحح؟ من يقرأ جوابه ؟ هل انتم متفقون؟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2B9E3-4970-EBE0-08B7-8F27F28F48E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7E483A-2E3C-9F92-C81E-12F8C7D63F0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9EE7AE-1379-F5FE-B6FF-1A86E070250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3DD750E9-0BE0-347B-81A3-9AD5EB26EA5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B53EFF3E-04A9-64D1-2A8B-D71187F674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957D88F-BF5C-5CA2-CF17-514236F67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3103E2-6A30-4360-8105-4691F4F7F0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D86752-9E67-D648-0B10-164CFBF4D5B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A6CF821-53E4-59BA-05D5-423DDB1317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7B30F-D3CB-31CF-A9B7-4B8EDB4D33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497" y="2364162"/>
            <a:ext cx="8387005" cy="32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7578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0EBBF-3AE2-6FB0-E1B3-61ECA8A4C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1827B91-FA8E-3058-9C59-5BF3E7D84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الجواب ؟ صححوا.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460C5-F6D5-E4A8-C41B-4379A3DD6CB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4611F5-D573-41E7-8C86-2647570A63A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9F57BC-B932-68FB-29B7-CF0D472337C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9E009C43-48B8-1191-4DCB-881C0438C02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C5B913EA-AB99-BE29-73BF-5932C1C92F7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0579FC-7665-D861-3F1D-9CACAEDFE0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965B24-C797-C273-1AF9-F536265F8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9EC08FC-DA27-F08C-DE5D-33D47898401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E443071-0346-91C7-BB22-99EFED0A2A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C8CB99-0A09-0431-53DB-7861CD6724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497" y="2364162"/>
            <a:ext cx="8387005" cy="327735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A31B3B2-6872-9995-54E7-A0D49D0E1A7A}"/>
              </a:ext>
            </a:extLst>
          </p:cNvPr>
          <p:cNvSpPr txBox="1"/>
          <p:nvPr/>
        </p:nvSpPr>
        <p:spPr>
          <a:xfrm>
            <a:off x="2357613" y="3808477"/>
            <a:ext cx="1369533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لَوْحاتُ الْفَنّانينَ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7444BC9-B539-0431-3F31-C9CC08767137}"/>
              </a:ext>
            </a:extLst>
          </p:cNvPr>
          <p:cNvSpPr txBox="1"/>
          <p:nvPr/>
        </p:nvSpPr>
        <p:spPr>
          <a:xfrm>
            <a:off x="1530510" y="4034322"/>
            <a:ext cx="1099016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اَلْجَمالُ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01F66DE-C35F-8871-9094-4BD8B3220BB0}"/>
              </a:ext>
            </a:extLst>
          </p:cNvPr>
          <p:cNvSpPr txBox="1"/>
          <p:nvPr/>
        </p:nvSpPr>
        <p:spPr>
          <a:xfrm>
            <a:off x="3805382" y="3784628"/>
            <a:ext cx="115418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رُسوماتُ</a:t>
            </a:r>
            <a:r>
              <a:rPr lang="ar-MA" sz="3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الْمُشارِكينَ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7146338-475F-FD38-467C-D27B9E4397EF}"/>
              </a:ext>
            </a:extLst>
          </p:cNvPr>
          <p:cNvSpPr txBox="1"/>
          <p:nvPr/>
        </p:nvSpPr>
        <p:spPr>
          <a:xfrm>
            <a:off x="452666" y="3980831"/>
            <a:ext cx="859149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مِثْلُ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8556CC9-67C9-BDE0-CEA5-B81820AB4975}"/>
              </a:ext>
            </a:extLst>
          </p:cNvPr>
          <p:cNvSpPr txBox="1"/>
          <p:nvPr/>
        </p:nvSpPr>
        <p:spPr>
          <a:xfrm>
            <a:off x="2443414" y="4527364"/>
            <a:ext cx="1274618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اَلْبُحَيْرَةُ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214D1F1-369D-B32A-6B56-8B2723D0511C}"/>
              </a:ext>
            </a:extLst>
          </p:cNvPr>
          <p:cNvSpPr txBox="1"/>
          <p:nvPr/>
        </p:nvSpPr>
        <p:spPr>
          <a:xfrm>
            <a:off x="1362851" y="4352443"/>
            <a:ext cx="1257335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اَلْهُدوءُ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وَالصَّفاءُ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8BFA1A6-00B6-24CA-D3A3-4900E60B847C}"/>
              </a:ext>
            </a:extLst>
          </p:cNvPr>
          <p:cNvSpPr txBox="1"/>
          <p:nvPr/>
        </p:nvSpPr>
        <p:spPr>
          <a:xfrm>
            <a:off x="3586490" y="4360396"/>
            <a:ext cx="115418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عُيونُ</a:t>
            </a:r>
            <a:r>
              <a:rPr lang="ar-MA" sz="3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الطِّفْلِ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62E6008-14A5-21D6-2A5F-054A13FCB827}"/>
              </a:ext>
            </a:extLst>
          </p:cNvPr>
          <p:cNvSpPr txBox="1"/>
          <p:nvPr/>
        </p:nvSpPr>
        <p:spPr>
          <a:xfrm>
            <a:off x="435896" y="4558142"/>
            <a:ext cx="859149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تُشْبِهُ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8C55C44-F0E0-6FBC-2926-34E1D773D162}"/>
              </a:ext>
            </a:extLst>
          </p:cNvPr>
          <p:cNvSpPr txBox="1"/>
          <p:nvPr/>
        </p:nvSpPr>
        <p:spPr>
          <a:xfrm>
            <a:off x="2386166" y="4938735"/>
            <a:ext cx="1274618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حَركاتُ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ﭐلْفَراشَةِ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93DA615-2615-B654-4504-739803FA5E12}"/>
              </a:ext>
            </a:extLst>
          </p:cNvPr>
          <p:cNvSpPr txBox="1"/>
          <p:nvPr/>
        </p:nvSpPr>
        <p:spPr>
          <a:xfrm>
            <a:off x="1454814" y="5135711"/>
            <a:ext cx="1099016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اَلْخِفَّةُ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E2D1EB-7127-15E3-297E-437F377892E8}"/>
              </a:ext>
            </a:extLst>
          </p:cNvPr>
          <p:cNvSpPr txBox="1"/>
          <p:nvPr/>
        </p:nvSpPr>
        <p:spPr>
          <a:xfrm>
            <a:off x="3757150" y="4979134"/>
            <a:ext cx="115418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حَرَكاتُ</a:t>
            </a:r>
            <a:r>
              <a:rPr lang="ar-MA" sz="3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الرّاقِصِ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7238CE7-0758-5229-5516-0FAA38EB2724}"/>
              </a:ext>
            </a:extLst>
          </p:cNvPr>
          <p:cNvSpPr txBox="1"/>
          <p:nvPr/>
        </p:nvSpPr>
        <p:spPr>
          <a:xfrm>
            <a:off x="478184" y="5073674"/>
            <a:ext cx="859149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كَــــــــــــــــ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418730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E1FE6-8933-4F3C-75FC-BB8060F68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82C6E8A-5A6B-2C68-EFB3-9455A30E1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أنجزوا النشاط التالي على دفاتر القسم بعد كتابو تاريخ اليوم و عنوان الدرس. عمل فردي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الجمل مباشرة دون رسم الجدول.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175114-292C-4FCE-07BA-81C6814F20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B19D23-4F3A-3028-5A30-93A18B36E13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20C073-6312-9E8E-5F76-D0318EDA4BD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0B9B2689-5CBF-34B9-F545-2EE22573403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114B76D0-DF77-CE0B-18D0-39687D559C2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534ACC4-B1DC-325F-1EFF-2EAD37CBF3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35A1FB-B7B3-F443-10ED-0DF4DD598C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9790E0-5AB6-2F0F-8314-B37FDA54988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61373C-FA86-8E08-24DF-F001CF4CA0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B59457-F55C-4D66-FD93-5797F81590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50" y="2717800"/>
            <a:ext cx="8165500" cy="32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4567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01234-75AF-5441-E148-4BDBC0096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483EF30-CEDC-EC0E-CD50-F051A2A9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A5D1BE-120D-1737-3D26-66CA7E43BD3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FA5231-C88F-4452-A002-8BEB4A59CCB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ADFCBF-CF48-3F51-DB18-C3EF56CE4A1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BC050811-134F-5748-09AF-8BE04A76A65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E9C6106C-4796-DF7C-5282-9E268BD4C37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F2F259D-8D78-1C1D-19A4-E0C38FD25F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3D1549-E65F-C035-B6C6-3BFE95E96E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AA645E-0FB1-09B8-1D75-F24DD6D1D3C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B753B26-8752-3DBA-B2D5-5A462A80B6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E0B61E-09AE-4468-937B-F910B3A221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50" y="2717800"/>
            <a:ext cx="8165500" cy="32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5462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70931-A082-13A9-52F8-5BC9F431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AE498E-B45A-6E84-4714-DD296093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تصحيح تفاعلي.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EA82D0-7B54-A7C6-98F7-A4B8E33B762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E7B6C5-F11F-BEA8-86C2-F9CBE071A3B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D06DBA-B6C8-9FB8-E348-56B0D7848F7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7248105-EC7E-B1BE-8AE8-96D8D54EC2A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16A452CC-7EED-27C2-8967-D3834A02A61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4C572E3-61D9-5879-3749-F22FEFAC14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B4C7761-0026-9CE4-D7CF-F8D06E36B4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B7EE61-A95D-6162-53E6-C75E8CFE0E9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2E22058-C37B-C321-FDBE-D7515E13AE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28D7A5-B0C0-6C47-945E-528167C74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50" y="2717800"/>
            <a:ext cx="8165500" cy="32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929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3070A-CF40-5DB7-E514-654D433B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6DC2CE7-7917-8283-9E08-80390A46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الجواب ؟  صححوا.  يمكنكم اقتراح صيغ أخرى.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6DAE70-6ABE-C88A-0479-43CF6C6731D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C2616-1944-067B-7AA0-00CBFFB1CA7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7CFBAE-435E-0948-211B-1901B0BD51A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9E0ED0BA-7328-097D-E6D9-F43B9CD461D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CB14590F-5CA0-DFAA-970B-DE34880CF34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3704BC-9743-C1D1-2334-6333BB90BE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431534-677B-7FD0-A2CB-4E4DA8A81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4F81B2-F54A-EEEE-D9B6-FD5F1476DFD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04C86AB-2E8A-A9F6-2922-4B07B5B262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6CE52D7-5B19-11BB-3754-4D44855FF89F}"/>
              </a:ext>
            </a:extLst>
          </p:cNvPr>
          <p:cNvSpPr txBox="1"/>
          <p:nvPr/>
        </p:nvSpPr>
        <p:spPr>
          <a:xfrm>
            <a:off x="1295963" y="4161581"/>
            <a:ext cx="6394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أَسْنانُ ﭐلطِّفْلَةِ تُشْبِهُ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ﭐللُّؤْلُؤَ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بَياضِها</a:t>
            </a: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244707-417D-8E24-1187-A77DC49EE1BD}"/>
              </a:ext>
            </a:extLst>
          </p:cNvPr>
          <p:cNvSpPr txBox="1"/>
          <p:nvPr/>
        </p:nvSpPr>
        <p:spPr>
          <a:xfrm>
            <a:off x="1225584" y="5061802"/>
            <a:ext cx="6394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صَوْتُ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حَنونٌ كَصَوْتِ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ﭐلْأُمِّ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711B6-4BA1-7898-9C6E-9A26C320C5AE}"/>
              </a:ext>
            </a:extLst>
          </p:cNvPr>
          <p:cNvSpPr txBox="1"/>
          <p:nvPr/>
        </p:nvSpPr>
        <p:spPr>
          <a:xfrm>
            <a:off x="1295963" y="3272163"/>
            <a:ext cx="6394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ﭐلرَّسّامِ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مثلُ نافِذَةٍ عَلى ﭐلْعالَمِ</a:t>
            </a: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00EEAE-557B-D317-407C-06ED2CF3CF61}"/>
              </a:ext>
            </a:extLst>
          </p:cNvPr>
          <p:cNvSpPr txBox="1"/>
          <p:nvPr/>
        </p:nvSpPr>
        <p:spPr>
          <a:xfrm>
            <a:off x="1295963" y="2336163"/>
            <a:ext cx="6394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أَنامِلُ ﭐلْفَنّانِ رَقيقَةٌ كَقَطَراتِ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ﭐلنَّدى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428880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التحدث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قَلَمُ </a:t>
            </a:r>
            <a:r>
              <a:rPr lang="ar-MA" sz="24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ﭐلْمَشاعِرِ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: أتحدث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BB98EB3-C7CE-FD59-A40D-67E172C1B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02" y="1718694"/>
            <a:ext cx="562893" cy="64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ذكرنا  بأحداث النص الذي درسنا الأسبوع الماضي.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27B71D-0283-094D-73FB-4BD7FDFC6E2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DE4D-6E29-E182-091D-A8C580A605C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909D40-6502-462C-0F20-3069CE86F96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CAA85D2D-5542-8CCB-1FD5-33A605D0C46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EDA0A5-D6F1-8C9E-DD9D-2906B99BEA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DBCF1E-B54F-4D5D-BFDE-9BACE15B8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2B783C-F9C3-C968-7ABE-D2A8A64083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2B4050-0601-6995-D660-EA9DB3C4D3E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7E8248-02CA-739D-7FE0-5C0E5EB522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EA05C4-D1EE-170D-DC4F-75B683550D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5791" y="2358554"/>
            <a:ext cx="6569009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BC16E-996D-0A35-EC75-52507B2C7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1794D9-02DF-D73A-3330-ED1CC4CBA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وركزوا جيدا لتجيبوا سنعيد الاستماع للنص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345571-8225-1A6D-986F-18300A85FDA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063E3C-C318-24D9-F29E-544DEE428CB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3878B8-AC80-3929-EC74-639C07B31C1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18C18897-FED5-C2DD-3E93-A16A7EE452D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D9891D-190C-52E8-5B5E-898F1298B9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D8733-02D5-935B-5351-BF45AB2856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504386-D2AB-DAC3-CE4C-34033E098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BDB507-6BE8-1C3C-29B6-3DB5B1276A2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C27ADA9-663A-2A22-4014-90B6167440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7B15A2-23BE-9CD4-5B5A-6235F162ED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5791" y="2358554"/>
            <a:ext cx="6569009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279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22871-9B8A-D216-1A5F-3F590BD78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AB5E43-8549-C446-63FE-C5A8921CA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قلم المشاعر.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5E4198-6659-EADC-C016-D1B8923DED4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592BA4-A697-6675-8B2D-8B479662C9B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91C332-2554-4E4F-F837-A3E938D9A5E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E67B5950-4259-E560-8EBE-CA0EF693DB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8620F1-B7FE-6D73-E072-ABF4132AAF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D133B0-9726-7281-9D9D-8A57587A3B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1E904C3-BA9E-BF80-F29F-96D367B1E9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BC65D9-19E7-C81B-7133-EE283B19399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2" name="FINALE -  قَلَمُ ٱلْمَشاعِرِ V1 DONE-720p-260128">
            <a:hlinkClick r:id="" action="ppaction://media"/>
            <a:extLst>
              <a:ext uri="{FF2B5EF4-FFF2-40B4-BE49-F238E27FC236}">
                <a16:creationId xmlns:a16="http://schemas.microsoft.com/office/drawing/2014/main" id="{17A988BA-86C6-5670-9F70-599D2133B3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2421" y="1925518"/>
            <a:ext cx="8079157" cy="4544526"/>
          </a:xfrm>
          <a:prstGeom prst="rect">
            <a:avLst/>
          </a:prstGeom>
        </p:spPr>
      </p:pic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3F8CEB82-5F61-4428-8AB0-61C1DDECB3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66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7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BDDDE-650E-1109-B705-3CBA09305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E2AB05D-A918-82BF-2170-421999D95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السؤال؟ من يجيب؟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EE60B-0982-7AB5-A71F-75233FF0CB5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3076BF-19EE-1026-FE39-59462BCA39C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354385-E029-4BE6-F197-962B84D73DC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C3628E8F-6677-5693-1013-2AA13B214B4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AFBEEB8-AB7A-8DE0-002C-31E51DC418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0FF7FC-5C5F-4A78-B93E-79500BC95A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6A9EBB-BA0F-A158-D1BA-78746895D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B6D7087-6B7C-9654-9893-4E79821DA71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B3903FC-2597-3824-512D-9172EF14AF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B04A5EF-D29D-BB3B-C039-B0E2F059BC0F}"/>
              </a:ext>
            </a:extLst>
          </p:cNvPr>
          <p:cNvSpPr txBox="1"/>
          <p:nvPr/>
        </p:nvSpPr>
        <p:spPr>
          <a:xfrm>
            <a:off x="781614" y="3429000"/>
            <a:ext cx="7373450" cy="855107"/>
          </a:xfrm>
          <a:prstGeom prst="roundRect">
            <a:avLst>
              <a:gd name="adj" fmla="val 5755"/>
            </a:avLst>
          </a:prstGeom>
          <a:solidFill>
            <a:srgbClr val="E9F3F3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تَخَلَّصَتْ سُعادُ مِنْ مُشْكِلَتِها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39028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68CEB-B66D-6AD8-5958-557D95F2B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D00E718-61A4-B464-42C4-525141F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25  من كراساتكم. ما الشخصية التي أعجبتكم سعاد أم قلم المشاعر. لماذا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B0649D-CAA1-E9D2-ADFF-67451892D9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6FE8A8-3137-1AC9-7ACE-D4D14DB93A2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0C6FE7-F814-209C-A3B7-8206AF57D38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72DD1F6F-8BEB-E601-2F5B-AF9A6923097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B1925E-BDA6-4517-0EBB-F0BDD6BAF0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4D6FB3-919B-7372-710F-A62C7BFFE2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752133D-289A-18C6-C5A4-48F131137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8E836B-38F2-57C1-7624-21977EA40D2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4AC3A87-687F-E4A1-2C15-183287FDB8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5D9235-4C98-763A-1472-4FACFB7E8D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335" y="1447587"/>
            <a:ext cx="3438168" cy="527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4769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47A5B-3345-FF5B-B58F-73681B5D9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AF61CE-35DA-3FBA-A88D-A0003D1E0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42" y="781793"/>
            <a:ext cx="715328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كل مجموعة تختار شخصيتها المفضلة وتعبر عن مشاعرها إزاء هذه الشخصية. عمل ثنائي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86779-5D43-94EE-9248-50AA05661DC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E2351D-DEEE-5492-11A7-E6EDA755563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1AF0B4-37E3-359D-F650-BE2341D14E5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C959EC9C-4602-657A-A6FE-BF7458DB52F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B44803C-E021-A610-8BB8-05C90D725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EF8053-F7C8-DBFD-2230-F01A78E174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3A0B72D-7051-AE05-5204-2F70ECB6BD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F487FD-FCF0-66C0-6B35-96F1B4205BA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6F181D3-8869-8033-3551-06B685DDD0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3B526C-DDBB-5912-F508-8D4D6E1C31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670" y="2638308"/>
            <a:ext cx="8280243" cy="203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802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5B30-9C79-20BC-B570-A53406FD1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EB762C-B865-FA0E-8428-2938D0CA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50721A6-121A-E4B8-4C00-8C53169F30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A4BDF9-E079-742E-FFC8-C7F685A1B90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6F7E6C-E79A-D750-987B-8C793A22277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B968E1-F460-C339-9E56-DE15C55D07C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A937F423-A002-FA1B-0189-9ADA618F76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1361594-E3FB-1D92-406D-7772F05217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D25869-C055-FA8C-C852-7EE66BD99E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1D1343-A4BF-FE03-8B43-345C930D1F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2569AA-EC59-B383-25D1-8F8AA069FF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299AA2-0056-8952-22AA-519BCD0E13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770" y="2638308"/>
            <a:ext cx="8280243" cy="203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440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F870C-E3D6-AF96-79E0-CEB942866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3F9734E-2EC9-19D7-BF16-466C3AEDC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: يقوم ممثل كل مجموعة لتقديم عمل مجموعته أمام جماعة الفصل الدراسي.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 مع المتعلمين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737B37F-C1EE-6DE8-5ADA-DA83D1DAC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D568BB-E1A6-144A-E2DD-41126B05181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E66B0A-3FD2-31FA-BEE0-65DB84F176A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1472D7-037B-944C-7D37-1D553B537FD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B92DB657-EBD6-BB9D-020C-E1826141B2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99C4B38-5F8A-0148-7F31-24CAA6DDDE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D44FDA-7117-4429-49E3-BE9038E8A7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B53927-FA6F-81C1-EC1D-869DD83757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4F86255-C38E-1F51-3359-A613112E0C0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A3D6F5-EF1D-680D-35FE-EFCDFBDCBA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870" y="2638308"/>
            <a:ext cx="8280243" cy="203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963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D91B4-80F5-1A01-4D9B-1167D9E49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A0BF19-3F57-562A-6249-4A640801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أليكم نموذجا . من يقرأ؟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15D52CF-C47F-6036-BB78-23F2C52201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BD5C9B-2563-8592-36A9-1E26658B696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3031A2-8C51-A13B-8210-9B564163D82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90951B-CAD7-3B7E-F677-57377CFBDDB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7A24BA35-27EA-2D0C-6C9D-7D6850BF291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CC96F6-08F9-8585-91D7-03C03F052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215D85-F835-4150-915A-BAA2CCE77F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0AA223-F11E-8789-856A-1D9D935AD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02F595-C32A-2770-C022-77B26C47318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C7EDB4-5BD7-5C50-6BE1-81BA1964B156}"/>
              </a:ext>
            </a:extLst>
          </p:cNvPr>
          <p:cNvSpPr txBox="1"/>
          <p:nvPr/>
        </p:nvSpPr>
        <p:spPr>
          <a:xfrm>
            <a:off x="654684" y="2235280"/>
            <a:ext cx="7778646" cy="3452574"/>
          </a:xfrm>
          <a:prstGeom prst="roundRect">
            <a:avLst>
              <a:gd name="adj" fmla="val 6470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أُحِبُّ أُمّي كَثيراً، لِأَنَّها تَتْعَبُ كُلَّ يَوْمٍ مِنْ أَجْلي، وَتُعِدُّ لي ﭐلطَّعامَ، وَتَهْتَمُّ بي. أُريدُ أَنْ أَقولَ لَها: شُكْراً يا أُمّي، أَنْتِ أَفْضَلُ أُمٍّ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ٱلْعالَمِ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910763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2B30C-0665-C0A5-1574-3D55DC292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0FEC7F3-EE27-BDD1-810F-6B9F2A49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. يختار كل واحد شخصا ليعبر له عن مشاعر الحب والامتنان ؛ استعينوا بالعبارات المساعدة المرفقة المقترحة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A6B35A-1809-0227-1246-2AB57831A21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3D3147-2A2D-20E7-8782-A492B54D5F3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D91161-0985-FE1C-1D61-B571010FFDD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6AC276F4-DE8B-18BA-4EEE-64F0189DB7F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F419E9-7C6A-EC78-A75F-DFD9DDFE7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2FF302-CB46-4CD2-5FA1-52CBE81E95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526345-5578-1AB6-98CE-29BD9A6E9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0F1524-7DAF-5523-8F0E-1077C2B415A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7AE5F70-FEA1-B671-D4DC-7C077FF1EC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AB8E0C-B6A1-0459-9200-D83D45CA0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16" y="2734056"/>
            <a:ext cx="8422568" cy="327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9515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0F26F-983C-E6E8-5A5B-804C0ECEB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B62EE5B-25F5-16A7-A124-25262785E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1A2F9A6-CCBF-C93B-D381-F79737A2FB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0485B7-5E98-8908-E646-2C83400EFF8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541C8-AE35-D537-C527-E44C6771230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D41D53-27B4-6F91-133C-2B36DD5F02C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DFB7F9F5-8CF9-6561-6E8D-E1E6BBFFEB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67CE114-41FD-7CEF-7484-888607E3FF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059317D-315B-65D5-0818-30E4309AB0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91B711B-4083-0FD5-5880-FA209831C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50A4D7-3ECF-90BD-E287-71623256E6E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4DB81F-4B7E-E1A8-0831-5FEE9D5FA0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16" y="2734056"/>
            <a:ext cx="8422568" cy="327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2263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70FEC-E37C-ECA5-AF5B-C885A2B71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163D771-13C0-B619-D87C-594BCEDC0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يقدم عمله أمام زملائه؟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يقوم المتعلمون تباعا لتقديم إنجازاتهم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31CBCC-B0E1-F7BC-C05A-73D85796AC7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E28E50-705C-2225-1ABE-BA01A518D6F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9E614E-5017-E480-0EA7-9326957CBD5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B67EC16D-5863-C218-F208-9F86C7E6BA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ADAC16-8C8F-FDDD-9220-0D150BB9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12FA4E-60C0-212F-9144-A4B321546C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414B71-891C-B23C-A3F1-3019F75D2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379936-9A14-D5BC-80E4-AFD7EB4D878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6484840-2903-4A1B-55EE-F8901E82AA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462CAA-4902-9E00-A10A-EF91AB32F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16" y="2734056"/>
            <a:ext cx="8422568" cy="327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1866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6C2A5-8BE6-51CB-F496-A9FFC9F87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728E7EB-BCCF-2B64-A6BF-AE89CE150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بعض النماذج. من يقرأ؟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دونوها على دفاتر البحث.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E1A695-70FA-0B9D-CB10-35490CC2920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F14128-D0FB-1527-7F38-8E6358A521B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9DD0F2-FA42-D503-2C07-CE10C1B0CC8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F9894B79-C586-9E56-DBC2-8F8131B8C5C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2A62FF-8AC3-ABAC-579C-6E00B98E33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8172BA-058C-AF72-00E9-493121D1FC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6276B7-BE2C-9891-C5AF-62AF52D29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500E47-5DDB-7F31-2886-ECAA890435C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AAFD281-A413-64FC-3F56-2FF51C9CF6B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24EABC1-9643-8762-786D-77D329A208E6}"/>
              </a:ext>
            </a:extLst>
          </p:cNvPr>
          <p:cNvSpPr txBox="1"/>
          <p:nvPr/>
        </p:nvSpPr>
        <p:spPr>
          <a:xfrm>
            <a:off x="606189" y="2629363"/>
            <a:ext cx="8078692" cy="1246763"/>
          </a:xfrm>
          <a:prstGeom prst="roundRect">
            <a:avLst>
              <a:gd name="adj" fmla="val 6470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نَحْنُ نُحِبُّكِ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يا أُسْتاذَةُ، لِأنَّكِ تَهْتَمّينَ بِنا وَتُساعِدِينَنا عَلى ﭐلتَّعَلُّمِ وَﭐلتَّحْصيلِ وَلَكِ ﭐلْفَضْل ﭐلْكَبيرُ في نَجاحِنا.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F515FC-4943-79A6-F7F9-9BC8E56CAFFE}"/>
              </a:ext>
            </a:extLst>
          </p:cNvPr>
          <p:cNvSpPr txBox="1"/>
          <p:nvPr/>
        </p:nvSpPr>
        <p:spPr>
          <a:xfrm>
            <a:off x="606189" y="1818931"/>
            <a:ext cx="8078692" cy="671334"/>
          </a:xfrm>
          <a:prstGeom prst="roundRect">
            <a:avLst>
              <a:gd name="adj" fmla="val 6470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أُريدُ أَنْ أُعَبِّرَ لَكَ عَن شُكْري يا أَبي، لِأَنَّكَ تَسْعى دَائِماً لِراحَتِنا.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68E098-0235-03C1-6F9A-E4E910A74F51}"/>
              </a:ext>
            </a:extLst>
          </p:cNvPr>
          <p:cNvSpPr txBox="1"/>
          <p:nvPr/>
        </p:nvSpPr>
        <p:spPr>
          <a:xfrm>
            <a:off x="632373" y="4079161"/>
            <a:ext cx="8078692" cy="1246763"/>
          </a:xfrm>
          <a:prstGeom prst="roundRect">
            <a:avLst>
              <a:gd name="adj" fmla="val 6470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أَوَدُّ أَنْ أَقولَ لَكَ إِنَّني أُقَدِّرُكَ كَثيراً يا صَديقي، لِأَنَّكَ تَقِفُ بِجانِبي في كُلِّ ﭐلْأَوْقاتِ وَتَدْعَمُني دائِماً.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5D3B42-0EA3-EE64-28BC-5D1CB0EE12DD}"/>
              </a:ext>
            </a:extLst>
          </p:cNvPr>
          <p:cNvSpPr txBox="1"/>
          <p:nvPr/>
        </p:nvSpPr>
        <p:spPr>
          <a:xfrm>
            <a:off x="632373" y="5486469"/>
            <a:ext cx="8078692" cy="671334"/>
          </a:xfrm>
          <a:prstGeom prst="roundRect">
            <a:avLst>
              <a:gd name="adj" fmla="val 6470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أُحِبُّ أَنْ أُعَبِّرَ لَكَ عَنْ فَرَحي بِكَلِماتِكَ وَدَعْمِكَ يا أُخْتي، كَمْ أَنْتِ رَائِعَةٌ!</a:t>
            </a:r>
          </a:p>
        </p:txBody>
      </p:sp>
    </p:spTree>
    <p:extLst>
      <p:ext uri="{BB962C8B-B14F-4D97-AF65-F5344CB8AC3E}">
        <p14:creationId xmlns:p14="http://schemas.microsoft.com/office/powerpoint/2010/main" val="50919878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واجباتكم المنزلية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التشبيه التي تعلمنا؟</a:t>
            </a:r>
            <a:endParaRPr lang="fr-MA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4F526F-6E1B-7D0C-C772-E4090E5B66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AE6525-F5BD-EB48-CF03-41DBD41D5B3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F93CD6-D1B9-3000-7566-96D1D65D747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02C60A9-37B7-571A-F690-12DA49B1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D8A86E-19C5-F593-38E5-D9D435EBB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1C61D5-96A5-7A7C-DDA2-3FE171CE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E85136-222F-8112-F593-795B444F4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9F3C4-95E4-757F-F6C3-84E7265B76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774E0E-4D5E-2762-35EF-0B121560A2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36F319-CB37-12F4-7E8E-4868AFCD5C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000" y="2416764"/>
            <a:ext cx="8128000" cy="375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70325-E437-DDE3-24D0-3EDE8A17F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2E31023-B81D-8D26-BDEA-9830B9B89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2" y="1161000"/>
            <a:ext cx="783583" cy="6713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D752A8-61B4-E001-6629-93FCB0FA81B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15611F-73BA-A555-34D8-9F3356CE813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DD45E1-867D-0979-2AF4-A3444D3BC86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B662AF7-502C-06E6-732D-73CAA8807F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EF3246-8248-04A6-5195-818371F2D4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E184A0-EE63-1888-D72C-9A390E5217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4E572-EA32-F32F-6812-2CF8C8705A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E5D9096-02C9-B6AA-02D5-2B019255E6F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8A1816-2351-ADEC-5B68-DD44F89F6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125" y="613557"/>
            <a:ext cx="850490" cy="850490"/>
          </a:xfrm>
          <a:prstGeom prst="rect">
            <a:avLst/>
          </a:prstGeom>
        </p:spPr>
      </p:pic>
      <p:sp>
        <p:nvSpPr>
          <p:cNvPr id="5" name="Titre 6">
            <a:extLst>
              <a:ext uri="{FF2B5EF4-FFF2-40B4-BE49-F238E27FC236}">
                <a16:creationId xmlns:a16="http://schemas.microsoft.com/office/drawing/2014/main" id="{97459A7B-38FC-5FD2-A291-932E7B53B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</a:t>
            </a:r>
            <a:endParaRPr lang="fr-MA" sz="18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F63AC5-B98E-5705-6B64-FFF7177017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244" y="2847410"/>
            <a:ext cx="7736956" cy="355010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3950591-C506-2685-5C44-AD032A9CD3D1}"/>
              </a:ext>
            </a:extLst>
          </p:cNvPr>
          <p:cNvSpPr txBox="1"/>
          <p:nvPr/>
        </p:nvSpPr>
        <p:spPr>
          <a:xfrm>
            <a:off x="632373" y="2097000"/>
            <a:ext cx="8078692" cy="671334"/>
          </a:xfrm>
          <a:prstGeom prst="roundRect">
            <a:avLst>
              <a:gd name="adj" fmla="val 6470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فَقْرَةً لِلتَّعْبيرِ عَنْ مَشاعِري مُسْتَعيناً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بِـﭐلْجَدْوَلِ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ﭐلتّالي. ص 25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237726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E6849C0-0440-D45A-2FA8-6C7234741F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41F28-0CF6-784D-A88D-FF1BAFAAE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DEADF1-843F-F4BD-289A-5F336A23B3D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3D0BFB-73DB-D0D7-C5FB-4564FA31008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BB9059-96F4-D251-172A-0E6AE00CD47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4248B0D-D281-DA12-EC4A-6C4C7B55CA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FA075F-FED6-1C3D-F9E0-5394EA883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AD1F35-343D-81EF-B104-047D59DFEE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DCBF5E5-C3FD-0AD8-9CE9-A943EE4E81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943C04B2-C268-9D91-E585-6F16788051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92275" y="1808957"/>
            <a:ext cx="5759450" cy="3240087"/>
          </a:xfrm>
          <a:prstGeom prst="rect">
            <a:avLst/>
          </a:prstGeom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C637ED-FDFE-4757-F602-1207912053E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5139B8-9139-9072-E124-A2FE13967B7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A5BCBF39-9384-E2E4-A8A7-CFC17AFA8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3129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17238</TotalTime>
  <Words>1557</Words>
  <Application>Microsoft Office PowerPoint</Application>
  <PresentationFormat>Affichage à l'écran (4:3)</PresentationFormat>
  <Paragraphs>366</Paragraphs>
  <Slides>56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56</vt:i4>
      </vt:variant>
    </vt:vector>
  </HeadingPairs>
  <TitlesOfParts>
    <vt:vector size="75" baseType="lpstr">
      <vt:lpstr>Calibri</vt:lpstr>
      <vt:lpstr>Dosis</vt:lpstr>
      <vt:lpstr>Wingdings</vt:lpstr>
      <vt:lpstr>Dosis ExtraBold</vt:lpstr>
      <vt:lpstr>Calibri Light</vt:lpstr>
      <vt:lpstr>Dosis Medium</vt:lpstr>
      <vt:lpstr>Dosis SemiBold</vt:lpstr>
      <vt:lpstr>Microsoft Uighur</vt:lpstr>
      <vt:lpstr>Modern Love</vt:lpstr>
      <vt:lpstr>Arial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بالنجمة. ما السلوك الذي يعبر عنه كل مشهد ؟</vt:lpstr>
      <vt:lpstr>ضعوا اللوحة والكراسة في القمطر</vt:lpstr>
      <vt:lpstr>ستتدربون في هذه الحصة على قراءة فقرة بدقة وسرعة. من يقرأ . تابعوا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</vt:lpstr>
      <vt:lpstr>الفائزون بنجمة الطلاقة هم ...........................................................................</vt:lpstr>
      <vt:lpstr>الأساليب</vt:lpstr>
      <vt:lpstr>خلال هذه الحصة ستتعرفون على أسلوب الوصف باستعمال التشبيه وكيفية توظيفه.</vt:lpstr>
      <vt:lpstr>يساعدنا التشبيه على تنويع صيغ الوصف و التعبير بطريقة جميلة و مشوقة. كيف أصف باستعمال أسلوب التشبيه؟</vt:lpstr>
      <vt:lpstr>أولا أحدد المشبه وهو  الشخص أو الشيء الذي أريد أن أصفه مثلا :  وجه شخص ما  .</vt:lpstr>
      <vt:lpstr>ثانيا : أبحث عن الصفة التي أريد أن أنعت بها المشبه. (وجه الشبه)  مثلا وجه منيرٌ (فيه نور)</vt:lpstr>
      <vt:lpstr>ثالثا : أُحَدِّد المشبه به. أي الشخص او الشيء الذي له كذلك نفس صفة المشبه. مثلا القمر </vt:lpstr>
      <vt:lpstr>رابعا : أستعمل أداة من أدوات التشبيه المناسبة . (كـــــــ - مثل - كأن - يشبه)</vt:lpstr>
      <vt:lpstr>أخيرا أصوغ جملة التشبيه.   من يقرأ؟</vt:lpstr>
      <vt:lpstr>من يصوغ جملة التشبيه بصيغة أخرى؟ يمكنكم توظيف أدوات أخرى للتشبيه.</vt:lpstr>
      <vt:lpstr>من يقرأ؟</vt:lpstr>
      <vt:lpstr>ما الذي يجب عليكم تذكره؟ ما هي عناصر أسلوب التشبيه؟</vt:lpstr>
      <vt:lpstr>خذوا لوحاتكم وقوموا بصياغة جملة تتضمن التشبيه انطلاقا من العناصر التالية .  (دقيقتين للإجابة)</vt:lpstr>
      <vt:lpstr>ارفعوا ألواحكم. من يقرأ جوابه؟</vt:lpstr>
      <vt:lpstr>من يقرأ؟  يمكن الاستغناء عن الصفة ووجه الشبه.</vt:lpstr>
      <vt:lpstr>خدوا كراساتكم الصفحة   78 . من يقرأ؟</vt:lpstr>
      <vt:lpstr>أنجزوا النشاط التالي على كراساتكم  . عمل ثنائي ؟ 5 دقائق للإنجاز</vt:lpstr>
      <vt:lpstr>سأمر بين الصفوف لمساعدتكم.</vt:lpstr>
      <vt:lpstr>لنصحح؟ من يقرأ جوابه ؟ هل انتم متفقون؟ </vt:lpstr>
      <vt:lpstr>إليكم هذا الجواب ؟ صححوا.</vt:lpstr>
      <vt:lpstr>الآن أنجزوا النشاط التالي على دفاتر القسم بعد كتابو تاريخ اليوم و عنوان الدرس. عمل فردي أكتبوا الجمل مباشرة دون رسم الجدول.</vt:lpstr>
      <vt:lpstr>سأمر بين الصفوف لمساعدتكم.</vt:lpstr>
      <vt:lpstr>لنصحح. تصحيح تفاعلي.</vt:lpstr>
      <vt:lpstr>إليكم هذا الجواب ؟  صححوا.  يمكنكم اقتراح صيغ أخرى.</vt:lpstr>
      <vt:lpstr>Présentation PowerPoint</vt:lpstr>
      <vt:lpstr>من منكم يذكرنا  بأحداث النص الذي درسنا الأسبوع الماضي. </vt:lpstr>
      <vt:lpstr>انتبهوا وركزوا جيدا لتجيبوا سنعيد الاستماع للنص</vt:lpstr>
      <vt:lpstr>عرض فيديو قلم المشاعر.</vt:lpstr>
      <vt:lpstr>يقرأ السؤال؟ من يجيب؟</vt:lpstr>
      <vt:lpstr>خذوا الصفحة 25  من كراساتكم. ما الشخصية التي أعجبتكم سعاد أم قلم المشاعر. لماذا</vt:lpstr>
      <vt:lpstr>من يقرأ؟ كل مجموعة تختار شخصيتها المفضلة وتعبر عن مشاعرها إزاء هذه الشخصية. عمل ثنائي</vt:lpstr>
      <vt:lpstr>سأمر بين الصفوف لمساعدتكم. </vt:lpstr>
      <vt:lpstr>لنصحح. : يقوم ممثل كل مجموعة لتقديم عمل مجموعته أمام جماعة الفصل الدراسي. نشاط تفاعلي مع المتعلمين </vt:lpstr>
      <vt:lpstr>أليكم نموذجا . من يقرأ؟</vt:lpstr>
      <vt:lpstr>الان . يختار كل واحد شخصا ليعبر له عن مشاعر الحب والامتنان ؛ استعينوا بالعبارات المساعدة المرفقة المقترحة</vt:lpstr>
      <vt:lpstr>سأمر بين الصفوف لمساعدتكم. </vt:lpstr>
      <vt:lpstr>نصحح. من يقدم عمله أمام زملائه؟ يقوم المتعلمون تباعا لتقديم إنجازاتهم</vt:lpstr>
      <vt:lpstr>إليكم بعض النماذج. من يقرأ؟ دونوها على دفاتر البحث.</vt:lpstr>
      <vt:lpstr>اختتام الحصة </vt:lpstr>
      <vt:lpstr>من يذكرنا بعناصر التشبيه التي تعلمنا؟</vt:lpstr>
      <vt:lpstr>سجلوا الواجب المنزلي.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194</cp:revision>
  <dcterms:created xsi:type="dcterms:W3CDTF">2023-09-20T21:35:22Z</dcterms:created>
  <dcterms:modified xsi:type="dcterms:W3CDTF">2026-02-07T07:12:17Z</dcterms:modified>
</cp:coreProperties>
</file>