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3.bin" ContentType="image/unknown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0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7" r:id="rId2"/>
    <p:sldMasterId id="2147483710" r:id="rId3"/>
    <p:sldMasterId id="2147483725" r:id="rId4"/>
    <p:sldMasterId id="2147483740" r:id="rId5"/>
    <p:sldMasterId id="2147483753" r:id="rId6"/>
    <p:sldMasterId id="2147483777" r:id="rId7"/>
    <p:sldMasterId id="2147483802" r:id="rId8"/>
    <p:sldMasterId id="2147483826" r:id="rId9"/>
    <p:sldMasterId id="2147483849" r:id="rId10"/>
    <p:sldMasterId id="2147483873" r:id="rId11"/>
  </p:sldMasterIdLst>
  <p:notesMasterIdLst>
    <p:notesMasterId r:id="rId60"/>
  </p:notesMasterIdLst>
  <p:sldIdLst>
    <p:sldId id="2147482761" r:id="rId12"/>
    <p:sldId id="2147482632" r:id="rId13"/>
    <p:sldId id="2147482728" r:id="rId14"/>
    <p:sldId id="2147482697" r:id="rId15"/>
    <p:sldId id="2147482706" r:id="rId16"/>
    <p:sldId id="2147482473" r:id="rId17"/>
    <p:sldId id="2147482729" r:id="rId18"/>
    <p:sldId id="2134806831" r:id="rId19"/>
    <p:sldId id="2147482718" r:id="rId20"/>
    <p:sldId id="2134807274" r:id="rId21"/>
    <p:sldId id="2147482746" r:id="rId22"/>
    <p:sldId id="2147482705" r:id="rId23"/>
    <p:sldId id="2147482702" r:id="rId24"/>
    <p:sldId id="2147482480" r:id="rId25"/>
    <p:sldId id="2147482481" r:id="rId26"/>
    <p:sldId id="2147482482" r:id="rId27"/>
    <p:sldId id="2147482483" r:id="rId28"/>
    <p:sldId id="2147482484" r:id="rId29"/>
    <p:sldId id="2147482485" r:id="rId30"/>
    <p:sldId id="2147482748" r:id="rId31"/>
    <p:sldId id="2147482747" r:id="rId32"/>
    <p:sldId id="2147482492" r:id="rId33"/>
    <p:sldId id="2147482732" r:id="rId34"/>
    <p:sldId id="2147482734" r:id="rId35"/>
    <p:sldId id="2147482749" r:id="rId36"/>
    <p:sldId id="2147482733" r:id="rId37"/>
    <p:sldId id="2147482750" r:id="rId38"/>
    <p:sldId id="2147482735" r:id="rId39"/>
    <p:sldId id="2147482751" r:id="rId40"/>
    <p:sldId id="2147482753" r:id="rId41"/>
    <p:sldId id="2147482754" r:id="rId42"/>
    <p:sldId id="2147482752" r:id="rId43"/>
    <p:sldId id="2147482756" r:id="rId44"/>
    <p:sldId id="2147482755" r:id="rId45"/>
    <p:sldId id="2147482757" r:id="rId46"/>
    <p:sldId id="2147482717" r:id="rId47"/>
    <p:sldId id="2147482495" r:id="rId48"/>
    <p:sldId id="2147482496" r:id="rId49"/>
    <p:sldId id="2147482497" r:id="rId50"/>
    <p:sldId id="2147482758" r:id="rId51"/>
    <p:sldId id="2147482498" r:id="rId52"/>
    <p:sldId id="2147482499" r:id="rId53"/>
    <p:sldId id="2147482759" r:id="rId54"/>
    <p:sldId id="2147482760" r:id="rId55"/>
    <p:sldId id="2147482722" r:id="rId56"/>
    <p:sldId id="2147482726" r:id="rId57"/>
    <p:sldId id="2147482628" r:id="rId58"/>
    <p:sldId id="2147482634" r:id="rId59"/>
  </p:sldIdLst>
  <p:sldSz cx="9144000" cy="6858000" type="screen4x3"/>
  <p:notesSz cx="6858000" cy="9144000"/>
  <p:embeddedFontLs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</p:embeddedFont>
    <p:embeddedFont>
      <p:font typeface="Dosis SemiBold" pitchFamily="2" charset="0"/>
      <p:bold r:id="rId65"/>
    </p:embeddedFont>
    <p:embeddedFont>
      <p:font typeface="Microsoft Uighur" panose="02000000000000000000" pitchFamily="2" charset="-78"/>
      <p:regular r:id="rId66"/>
      <p:bold r:id="rId67"/>
    </p:embeddedFont>
    <p:embeddedFont>
      <p:font typeface="Modern Love" panose="04090805081005020601" pitchFamily="82" charset="0"/>
      <p:regular r:id="rId68"/>
    </p:embeddedFont>
    <p:embeddedFont>
      <p:font typeface="Sakkal Majalla" panose="02000000000000000000" pitchFamily="2" charset="-78"/>
      <p:regular r:id="rId69"/>
      <p:bold r:id="rId7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106585"/>
    <a:srgbClr val="0097B2"/>
    <a:srgbClr val="00729A"/>
    <a:srgbClr val="70B1B6"/>
    <a:srgbClr val="7FB9BE"/>
    <a:srgbClr val="D6E9EA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6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7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985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39481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183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1261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42544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5474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3485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69951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4109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33648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4703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636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78292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44608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13376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329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97484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03014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05869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64428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5762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36807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0178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0686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8141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09159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03143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81094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4334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28921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2512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529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38698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32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34144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16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80944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57778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4019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8518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4491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8299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06135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23328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0038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3942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96668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010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image" Target="../media/image3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900" r:id="rId22"/>
    <p:sldLayoutId id="21474837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899" r:id="rId24"/>
    <p:sldLayoutId id="214748389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09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91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microsoft.com/office/2007/relationships/hdphoto" Target="../media/hdphoto16.wdp"/><Relationship Id="rId4" Type="http://schemas.openxmlformats.org/officeDocument/2006/relationships/image" Target="../media/image38.png"/><Relationship Id="rId9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7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microsoft.com/office/2007/relationships/hdphoto" Target="../media/hdphoto18.wdp"/><Relationship Id="rId4" Type="http://schemas.openxmlformats.org/officeDocument/2006/relationships/image" Target="../media/image38.png"/><Relationship Id="rId9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60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65.png"/><Relationship Id="rId9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8.gif"/><Relationship Id="rId10" Type="http://schemas.openxmlformats.org/officeDocument/2006/relationships/image" Target="../media/image24.png"/><Relationship Id="rId4" Type="http://schemas.openxmlformats.org/officeDocument/2006/relationships/image" Target="../media/image67.png"/><Relationship Id="rId9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D43CC3-B7C8-D8C2-C6FA-112E67DA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" b="389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4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الأول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79097B-0A99-1CB0-EBEA-31B9395D0D9E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D46065-8D0E-634D-AB01-9E9E00BD76EE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8A2B6B8-F8FA-9673-EDF1-D19627C5EB3D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926E90FA-F14C-9F4A-98BC-D16FCB3374DB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0E94C9D-3B1A-E91F-2886-A675D2652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D9DF42C-2E6C-AFED-8BA6-712202FF5AE1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1 (20د)</a:t>
            </a: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A8E485C4-9162-3BC2-8830-67C22886D5F7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مسرحية : الفنون تتحاور - الحصة 1 –  الجزء الأول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E13E4F-FEEF-513E-9F28-9B1656204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218B99-B833-F24A-A26D-67ECE574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12">
            <a:extLst>
              <a:ext uri="{FF2B5EF4-FFF2-40B4-BE49-F238E27FC236}">
                <a16:creationId xmlns:a16="http://schemas.microsoft.com/office/drawing/2014/main" id="{A1FD29BC-12C1-8FBE-54D5-06FAB4952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E0A0-1C6F-2433-25E1-7CEE475A8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1BB657D-7000-B32D-37A1-E1F4A3898C0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2D0C2B2-1D72-18FA-66F4-34749723F2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3247FC-E67B-CFBE-1870-95940D01A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7EB0DE-F85E-B4A8-827E-ADB495B7FD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A3247C1-581B-4332-B68A-EAA7D15156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B7A088-93A5-DD43-B56E-2EE521A2AC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A672D3-B006-7FD4-CE1B-061F85D3B1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15063C-8C24-E48E-5327-1BAB14B209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706A3ED-1F46-2296-CE9C-7A9353ED3D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95FAAB-0B84-86E6-F6AD-7245298F8A1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9" name="Espace réservé pour une image  12">
            <a:extLst>
              <a:ext uri="{FF2B5EF4-FFF2-40B4-BE49-F238E27FC236}">
                <a16:creationId xmlns:a16="http://schemas.microsoft.com/office/drawing/2014/main" id="{A87AF1DA-276F-974B-5F82-C3CB7592FD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/>
        </p:nvSpPr>
        <p:spPr>
          <a:xfrm>
            <a:off x="609577" y="77402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D4FC12-A444-C770-5118-2327A4AC7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87" y="1301737"/>
            <a:ext cx="2731856" cy="273185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FBF9E5-D581-428D-0812-0F28F7BC2C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795" y="1522493"/>
            <a:ext cx="2731856" cy="27318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76FB2D-8AF6-2648-3D46-2D08B7C22C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67" y="3949303"/>
            <a:ext cx="2731856" cy="27318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839E2C-7291-1095-A4A0-C927A93B37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78" y="3807713"/>
            <a:ext cx="2731856" cy="273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43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22. سأتحقق من درجة تحكمكم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تعلمات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EFE70E-A8A6-D881-9E56-B13B715595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45" y="1453963"/>
            <a:ext cx="3523158" cy="540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السؤال التالي من خلال النص. سأسجل نسب التحكم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5890A6-BA04-6DAC-AE75-BD68CEE55C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880" y="2300057"/>
            <a:ext cx="8173616" cy="4186988"/>
          </a:xfrm>
          <a:prstGeom prst="rect">
            <a:avLst/>
          </a:prstGeom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859E73A0-F930-61DB-159A-1DF74440369B}"/>
              </a:ext>
            </a:extLst>
          </p:cNvPr>
          <p:cNvSpPr txBox="1"/>
          <p:nvPr/>
        </p:nvSpPr>
        <p:spPr>
          <a:xfrm>
            <a:off x="1508153" y="1516909"/>
            <a:ext cx="6362030" cy="7831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C"/>
                </a:solidFill>
                <a:sym typeface="Sakkal Majalla"/>
              </a:rPr>
              <a:t>1</a:t>
            </a:r>
            <a:r>
              <a:rPr lang="ar-MA" sz="4000" b="1" dirty="0">
                <a:solidFill>
                  <a:srgbClr val="424D7C"/>
                </a:solidFill>
                <a:sym typeface="Sakkal Majalla"/>
              </a:rPr>
              <a:t>.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أُحَدِّدُ ٱلْفِكْرَةَ ٱلرَّئيسَةَ لِلْفَقْرَةِ ٱلثّانِيَةِ.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E6CB209-A604-2242-A96A-3EFC7264FD2D}"/>
              </a:ext>
            </a:extLst>
          </p:cNvPr>
          <p:cNvSpPr/>
          <p:nvPr/>
        </p:nvSpPr>
        <p:spPr>
          <a:xfrm>
            <a:off x="585538" y="4182720"/>
            <a:ext cx="7862300" cy="960148"/>
          </a:xfrm>
          <a:prstGeom prst="roundRect">
            <a:avLst>
              <a:gd name="adj" fmla="val 913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AE3B8-F6BE-F00B-B711-EAED24DA1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1EFDDE6-76E4-231B-650E-A2BDE5CCB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السؤال التالي من خلال النص. سأسجل نسب التحكم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85AB66-4472-88C6-4671-DB0F89AE0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C53AF0-67B0-E687-3964-B9D382F6A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B65BEA-C2D0-FBBE-5421-BEFA9EA3F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965C6D-793B-FA96-6016-D955E9D144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B2A3D5-90D5-A8DD-5860-D56AC0E7F6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F21E02-7669-BAEB-BD9B-FE9A3B85F9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28E457-124F-C3B1-B2E3-C2D871F908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BB6176-12B3-AB82-9412-C004941E188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BB465E59-329B-DE61-0BB8-8A0A03F7FB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0420A8-35E7-4674-DF7A-7CBD53DB6A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192" y="2211849"/>
            <a:ext cx="8173616" cy="4186988"/>
          </a:xfrm>
          <a:prstGeom prst="rect">
            <a:avLst/>
          </a:prstGeom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C55BB1A-35B2-B7EF-9CAD-5DB028443125}"/>
              </a:ext>
            </a:extLst>
          </p:cNvPr>
          <p:cNvSpPr txBox="1"/>
          <p:nvPr/>
        </p:nvSpPr>
        <p:spPr>
          <a:xfrm>
            <a:off x="597156" y="1523330"/>
            <a:ext cx="7551096" cy="7831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أَسْتَنْتِجُ مَعْنى "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شَرَعْنا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" مُوَظِّفاً </a:t>
            </a:r>
            <a:r>
              <a:rPr lang="ar-MA" sz="4000" b="1" dirty="0">
                <a:solidFill>
                  <a:srgbClr val="424D7C"/>
                </a:solidFill>
                <a:sym typeface="Sakkal Majalla"/>
              </a:rPr>
              <a:t>إ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سْتْراتيجِيَّةَ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مَفاتيحِ ٱلسِّياقِ.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45F5D9-5934-586F-7F0F-512106179C2C}"/>
              </a:ext>
            </a:extLst>
          </p:cNvPr>
          <p:cNvSpPr/>
          <p:nvPr/>
        </p:nvSpPr>
        <p:spPr>
          <a:xfrm>
            <a:off x="2385628" y="2854342"/>
            <a:ext cx="488201" cy="373225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87001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7540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F71A0A-09F9-C41C-106F-22F0F7FF5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" y="1568495"/>
            <a:ext cx="507972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22 و 23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CB6739C4-9F8E-BD83-1612-7F67FD67F6F9}"/>
              </a:ext>
            </a:extLst>
          </p:cNvPr>
          <p:cNvGrpSpPr/>
          <p:nvPr/>
        </p:nvGrpSpPr>
        <p:grpSpPr>
          <a:xfrm>
            <a:off x="695037" y="1434325"/>
            <a:ext cx="7080474" cy="5433006"/>
            <a:chOff x="760349" y="1434325"/>
            <a:chExt cx="7080474" cy="543300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70E9353-C2BE-2ADC-5E6B-F0F77C3E6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349" y="1434325"/>
              <a:ext cx="3535961" cy="542367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546EABE-F8D0-D2A4-06C6-BB7FB85F1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4862" y="1443656"/>
              <a:ext cx="3535961" cy="5423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المعرض الفني" قراءة صامتة ؛لتتمكنوا من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9F4263-95B4-96F8-7BC4-C3D82FF458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192" y="2193188"/>
            <a:ext cx="8173616" cy="418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الأسئلة التالية على كراساتكم الصفحة  22 (10دقائق)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B47FDE7-DB3A-EC80-48F0-5B05F6875B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331" y="1584325"/>
            <a:ext cx="6799784" cy="501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33AC92-79AA-723B-E801-E696A89968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331" y="1584325"/>
            <a:ext cx="6799784" cy="501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نشاط المعجم من يقرأ جوابه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C94A37-16C2-C566-5D21-B9D5986E1D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232" y="2301142"/>
            <a:ext cx="8205536" cy="296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A53F97-04AE-9659-00BF-2DE1C6523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232" y="2301142"/>
            <a:ext cx="8205536" cy="296869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338061E-1F79-2E5E-A5CC-3C2390E302BD}"/>
              </a:ext>
            </a:extLst>
          </p:cNvPr>
          <p:cNvSpPr txBox="1"/>
          <p:nvPr/>
        </p:nvSpPr>
        <p:spPr>
          <a:xfrm>
            <a:off x="5187786" y="2816473"/>
            <a:ext cx="1755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اِنْغَمَسَ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0247D99-8303-56BD-D0BB-ED1B1A7B36EC}"/>
              </a:ext>
            </a:extLst>
          </p:cNvPr>
          <p:cNvSpPr txBox="1"/>
          <p:nvPr/>
        </p:nvSpPr>
        <p:spPr>
          <a:xfrm>
            <a:off x="5160269" y="3434224"/>
            <a:ext cx="1755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اَلْفَسيحَةُ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3FB573D-E46C-5038-80F1-21DA2C0BBB69}"/>
              </a:ext>
            </a:extLst>
          </p:cNvPr>
          <p:cNvSpPr txBox="1"/>
          <p:nvPr/>
        </p:nvSpPr>
        <p:spPr>
          <a:xfrm>
            <a:off x="1136522" y="2895426"/>
            <a:ext cx="1755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ضَوابِطُ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5E5F619-AD97-79CA-D063-5353B359E431}"/>
              </a:ext>
            </a:extLst>
          </p:cNvPr>
          <p:cNvSpPr txBox="1"/>
          <p:nvPr/>
        </p:nvSpPr>
        <p:spPr>
          <a:xfrm>
            <a:off x="1136522" y="3487664"/>
            <a:ext cx="1755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اَلدُّخولُ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D37C35-4464-C7BC-E61E-0CDBE9597EA6}"/>
              </a:ext>
            </a:extLst>
          </p:cNvPr>
          <p:cNvSpPr txBox="1"/>
          <p:nvPr/>
        </p:nvSpPr>
        <p:spPr>
          <a:xfrm>
            <a:off x="5435556" y="4578664"/>
            <a:ext cx="1755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شَرَعَ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0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72062C-C9F9-B0AF-D5F5-DBA5CA7ED12B}"/>
              </a:ext>
            </a:extLst>
          </p:cNvPr>
          <p:cNvSpPr txBox="1"/>
          <p:nvPr/>
        </p:nvSpPr>
        <p:spPr>
          <a:xfrm>
            <a:off x="1368823" y="4521190"/>
            <a:ext cx="1755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اِفْتِتاحٌ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00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96F0E-3DD0-EE1C-A1F4-DE26FD4B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710D486-EE44-4549-C280-836B149F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أسئلة الفهم . من يقرأ جوابه؟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6958E4-DF86-EC50-6054-1407B53DD8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3E6FC3-ABE8-0250-4B5D-0F4B01CBB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149EC4-E801-19C8-0D1C-685AA34EE2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1EDF7D-A8D4-0E6F-E1C2-01ECC519E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8611A6-FD0B-D626-64D9-B4BFB22975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31BAD9-F6BA-9D0B-7F85-F21E5B06E3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F1EC7-100C-4742-F60F-0AB8E85EFD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61D1ED-ADE3-743A-00C2-AB29547E43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9D3C5AF1-B2BB-6572-3957-8C5C404F1B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92FAFF-1062-CD94-41E3-7AC552BAD7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528" y="2141220"/>
            <a:ext cx="8230943" cy="403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7423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69C12-A586-4511-7B4F-32E8C1F05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57C5FF0-3713-84FF-EBB3-08D35E887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89D271-CCEB-7A19-4C1F-2C4AA926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DE25BB-6A5D-2917-09C4-A77E16EC0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33BA7D-7E34-C5D6-1259-03ADEA31E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6891E-8F31-8424-8D40-D37894643D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CA2A8D-32E0-B6F0-E4EB-7E195E541F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E33F4C-28CE-E2BB-B2C6-EEE050EB7E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F09C62-01F8-F969-45F9-965E8F09CDA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733466-DBB7-2D58-3958-93663828347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E05C1C3C-000E-9BFB-4CED-D6DA5FDA58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93D8A2-3DE2-82CA-703F-6D2E5EFEDB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528" y="2141220"/>
            <a:ext cx="8230943" cy="403256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EECA1A7-9DA5-30EA-CEA2-576345884DFC}"/>
              </a:ext>
            </a:extLst>
          </p:cNvPr>
          <p:cNvSpPr txBox="1"/>
          <p:nvPr/>
        </p:nvSpPr>
        <p:spPr>
          <a:xfrm>
            <a:off x="3254228" y="2491620"/>
            <a:ext cx="5193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يُقامُ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ﭐلْمَعْرِضُ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ﭐلْفَنِّيُّ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ﭐلْمَدْرَسَةِ.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DA48486-AE3A-E7B0-1562-FB7FDC366C9B}"/>
              </a:ext>
            </a:extLst>
          </p:cNvPr>
          <p:cNvSpPr txBox="1"/>
          <p:nvPr/>
        </p:nvSpPr>
        <p:spPr>
          <a:xfrm>
            <a:off x="456087" y="3482284"/>
            <a:ext cx="7991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يَفْتَحُ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ﭐلْمَعْرِضُ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أَبْوابَهُ يَوْمَ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ﭐلْخَميسِ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ﭐلسّاعَةِ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ﭐلتّاسِعَةِ صَباحاً.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F50972-88DC-DDCA-1743-36ABA96546B9}"/>
              </a:ext>
            </a:extLst>
          </p:cNvPr>
          <p:cNvSpPr txBox="1"/>
          <p:nvPr/>
        </p:nvSpPr>
        <p:spPr>
          <a:xfrm>
            <a:off x="396601" y="4540570"/>
            <a:ext cx="8110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تَمْنَحُ ﭐلْمَدْرَسَةُ جَوائِزَ لِلْمُشارِكينَ لِتَشْجيعِهِمْ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ﭐلْعَطاءِ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وَﭐلْإِبْداعِ.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5660C51-7B31-A4D2-BEA2-72CD6027F2EE}"/>
              </a:ext>
            </a:extLst>
          </p:cNvPr>
          <p:cNvSpPr txBox="1"/>
          <p:nvPr/>
        </p:nvSpPr>
        <p:spPr>
          <a:xfrm>
            <a:off x="493712" y="5531234"/>
            <a:ext cx="7823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اِسْتِعْدادُ ﭐلْمُتَعَلِّمينَ لِلْمُشارَكَةِ في  مَعْرِضٍ فَنِّيٍّ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بِـﭐلْمَدْرَسَةِ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573006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دائما على كراساتكم الصفحة 23 أنجزوا الأنشطة التالية (10 دقائق)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F36A67B-9A3F-8720-5557-36963AE4E0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688" y="1480593"/>
            <a:ext cx="7135105" cy="500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4D6-47DF-6C13-9AEB-B26B5AA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901126F-521B-CAB0-10ED-D3DE50C4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بيم الصفوف لمساعدتكم. (تكتب جمل الشكل على السبورة)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57430-D0C4-48F5-D4F3-194F0415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868A64-59FC-A409-2D53-37E5C64C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FE0E8-BB0E-90C7-FA5F-90FF3C297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145189-4A84-68AF-4E61-2AC7EFC11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862AC2-6EAD-6F4B-DA0A-DA2D7E4D20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0B4D20-2DEF-558D-0A67-758F52ADA2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78792-3678-81E6-5E68-137ED3C44A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D3327-637F-020B-E5CC-9248C79068B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14EAC84-96C5-04C7-E64E-6B02B893A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63BD9E-85E2-B80A-9FB3-97A5F2FEF1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584000"/>
            <a:ext cx="7135105" cy="500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540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6627-0805-94E6-4CFD-82D78033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EDF0095-8656-FD32-D0F8-42AA53FE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الشكل من يقوم إلى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3BAD21-0D8D-6573-D47B-8567C170DE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C9D377-AE34-CBAE-21C1-6A66EA809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5F918-13F4-B533-9449-8AEBB9B3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24668-1CE8-2BD9-66AA-2AA303B48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0073A3-D109-CBCC-88DA-B3689760E4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D2467D-5744-46CD-4195-D8394E5651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84EE88-042C-F406-547D-29ADC3861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36394F-F285-AF31-1CD1-B6C116BCA8C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0FC03BB7-FEC3-2035-BCF9-B39B28911D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6D1CC3-09F9-2CD9-FE88-41F5D09C9B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815" y="2995863"/>
            <a:ext cx="7854369" cy="138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2795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3313A-8354-C026-B5C0-E882D406B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C3B611B-F5A9-B8CC-A8C2-CEDC669AE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DB63A3-1B41-4AE5-7D3B-C0BE9E302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665AFD-CDA3-BAAE-7731-85AC2568A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C4A57E-540B-50D2-F658-F0AAE337E7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D301A4-B34C-EFFB-0263-F9CB986B4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731A66-52C5-E652-63F0-B4D982B33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35682C-0EB1-99A3-7906-2E64735352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C34599-9173-4542-ED39-F447304257A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6D09A2-7257-EBBF-643D-AB7DC5C6A7F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CF704B5E-4307-73ED-CBB7-97ACFB8432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4EAF4BE-BB2D-08C8-2AAD-644EB7B21445}"/>
              </a:ext>
            </a:extLst>
          </p:cNvPr>
          <p:cNvSpPr txBox="1"/>
          <p:nvPr/>
        </p:nvSpPr>
        <p:spPr>
          <a:xfrm>
            <a:off x="632373" y="2563543"/>
            <a:ext cx="7958173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غَمَرَتْنا مَشاعِرُ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ﭐلْحَماسَةِ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لِعَرْضِ أَعْمالِنا أَمامَ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ﭐلضُّيوفِ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حَيْثُ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ﭐنْغَمَسَ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ﭐلْمُشارِكونَ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وَﭐلْمُشارِكاتُ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ﭐلْعَمَلِ بِهِمَّةٍ وَإِخْلاصٍ لِإِنْجاحِ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ﭐلْمَعْرِضِ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862424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EF58-23F9-CD68-6F54-5AFE76EF1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0B843E5-B610-79E4-86EB-CCDCB095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2 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E65B19-2FB6-A21E-29C0-F03AF4FD9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5C7519-C728-7951-2F00-7BB2BD4DA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012C2B-A58A-0804-0B92-0999410F76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5E9D8-0920-814D-CE42-0948BB72BC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685E66-F1B1-7BB0-C00F-6F207BCFBE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310B-0217-8EA3-630A-980D46AB64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B06B33-8260-2B7F-4908-7015F12209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362331-A7D4-C47C-7F94-0CAC1E561A6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AB90634-C91A-D93A-ADDA-EB42C16249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6982E7-FAF9-152C-0B80-DA53B0D14F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4" y="2682849"/>
            <a:ext cx="7994268" cy="155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5433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8E5FE-EDA4-CC66-464C-A43C5808C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0EB10A5-AA8D-6B09-5F3B-29380BBF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400F89-EF0D-1542-2D30-9CF47BA25C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B162EC-D6F6-BB7D-1F95-561C78271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C7F224-20D2-4E97-E15B-EEDB15C921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C652FF-DA76-A58E-CC3F-A226C8F811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E7A6F4-F83D-3259-8985-1BDDAA08E8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41F123-62C2-F8F6-DBFB-9B4D979DBBB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80C469-C19A-B4AA-C241-951FDA3CD0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F9EF08-261C-60F4-93F4-5DDF8A4DCFC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671D6AF-D176-3ABE-6A73-086CF6829D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D4D25-8C68-68E2-E535-0B2C14D01C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4" y="2682849"/>
            <a:ext cx="7994268" cy="155975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72ABB63-46A5-78BB-58EF-BE8EB94C82E6}"/>
              </a:ext>
            </a:extLst>
          </p:cNvPr>
          <p:cNvSpPr txBox="1"/>
          <p:nvPr/>
        </p:nvSpPr>
        <p:spPr>
          <a:xfrm>
            <a:off x="1494331" y="3631076"/>
            <a:ext cx="5765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يُرَتِّبُ </a:t>
            </a:r>
            <a:r>
              <a:rPr lang="ar-MA" sz="4400" b="1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لْمُشارِكُ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عَمَلَهُ في مَكانِهِ </a:t>
            </a:r>
            <a:r>
              <a:rPr lang="ar-MA" sz="4400" b="1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لْمُناسِبِ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8873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BC25-41B0-B25F-5ABF-953F86E71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23838AD-9B06-DADC-D951-EFDBF8C2F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3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BFFB9C-2C72-6C1C-F759-A7ED9978EB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ADEF35-8B4E-3DC5-E69F-3BEE1289D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062178-EFDD-36BE-4E9F-B40B0EEA73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621791-E689-88DD-B5A7-6CFBA81B43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21ACAC-F409-BBB3-8E68-3FF9FCE247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AA759-B093-26A0-86C0-4700046FC3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BD99ED-775E-9CA7-9BFC-D8E9103F27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C4DFA3-1BBE-4334-4324-49FCC57D696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4590E9D-3F80-4DE2-ED3F-327E5039DD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686CDC-91DD-E000-DD20-8665C2FE22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281" y="2669815"/>
            <a:ext cx="8241632" cy="266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7825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AD3E3-6946-7B8A-F538-CCECBC6ED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EE5A55-44C2-CE88-6AD6-F9E79075B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6EB2A-0DA0-8ADE-333E-9B6BE78BFC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CED91A-0483-D260-ABF7-E891135E6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030FEA-786A-652E-D758-64B7B0571D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6410B2-513C-829B-B54E-4A5B028EF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7CB728-29D3-022E-9031-1DC2CFAF52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0BE5EA-251F-0279-1C34-43C7DAA97C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D87E38-2858-06D7-4298-A2C7B76E93A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4F0758-521D-94F3-9C5D-4317212D048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03611AA-30F7-3C43-AB32-6CBBAC54C5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3F346E-D45C-5D09-1B78-2C73DFB174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281" y="2669815"/>
            <a:ext cx="8241632" cy="26643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16401DF-8C60-A167-A599-1A0C8304B472}"/>
              </a:ext>
            </a:extLst>
          </p:cNvPr>
          <p:cNvSpPr txBox="1"/>
          <p:nvPr/>
        </p:nvSpPr>
        <p:spPr>
          <a:xfrm>
            <a:off x="1544163" y="4665943"/>
            <a:ext cx="5765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جارٌ وَمَجْرورٌ.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B03C7C-659A-869C-75D3-730DDC3A7BD0}"/>
              </a:ext>
            </a:extLst>
          </p:cNvPr>
          <p:cNvSpPr txBox="1"/>
          <p:nvPr/>
        </p:nvSpPr>
        <p:spPr>
          <a:xfrm>
            <a:off x="1544163" y="4148880"/>
            <a:ext cx="5765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خَبَرُ أَصْبَحَ مَنْصوبٌ وَعَلامَةُ نَصْبِهِ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ﭐلْياءُ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18252D2-F2A9-B0EC-6A9E-0E25C522881D}"/>
              </a:ext>
            </a:extLst>
          </p:cNvPr>
          <p:cNvSpPr txBox="1"/>
          <p:nvPr/>
        </p:nvSpPr>
        <p:spPr>
          <a:xfrm>
            <a:off x="1274674" y="3648069"/>
            <a:ext cx="5765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أَصْبَحَ مَرْفوعٌ وَعَلامَةُ رَفْعِهِ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ﭐلْواوُ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BC88EA3-48E8-8C8B-BD21-811CAAA40721}"/>
              </a:ext>
            </a:extLst>
          </p:cNvPr>
          <p:cNvSpPr txBox="1"/>
          <p:nvPr/>
        </p:nvSpPr>
        <p:spPr>
          <a:xfrm>
            <a:off x="1413709" y="3147258"/>
            <a:ext cx="5765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ناسخٌ فِعْلِيٌّ.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849226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6DBD5-6D17-C1F1-88FD-C9551737A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EED8031-9B64-4CF9-BB76-97BD7AB5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4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من يقترح جوابا آخر؟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8FD1E8-CB21-4C07-17B5-E1BC1A3DBC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B3EFDE-43BD-BA9C-C646-CE28C79A6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BAEDBC-5CF4-822F-7D00-DEFDB52841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9D9029-DBE8-11DE-C54B-C2C995CCB8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4FE3FD-391E-D05F-A8E1-20ACF28151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CF5B7D-8482-3D16-59F8-5B888F3C96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2710E-2512-0667-8D93-E640401090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C5D5B3-CAEA-4495-188A-C80CBC79947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8E201E8-5B0B-7826-4FC9-F0D54FCCAB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3F75E7-28BE-BC6C-41DC-461B55D53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626" y="2875548"/>
            <a:ext cx="8091237" cy="145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3967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40A1B-361E-E091-54B6-2801D328C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A3B2592-FD56-B623-FF1D-760763623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الجواب التالي. 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CAB716-87DB-27D4-54DE-5DF877F17A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3522DE-2F6D-5EFE-6DAF-02C420760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A4674E-0A1D-1500-1294-25E6B355EA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A125CF-04EC-DCF4-6771-EB6E9F31F1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7B3276-1FA7-8214-6325-D2D6A4A022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599FFE-14A8-5BCB-E585-16F6B79647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C5A14B-083F-1041-B8AC-5239BB9CB9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F92F78-CC6C-8F83-E2E5-C191060B017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706BD2A-0206-2113-DA0B-6ED0B2A9B7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8CC1BD-8616-2351-D34C-83A64C97C8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626" y="2875548"/>
            <a:ext cx="8091237" cy="1455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B8EED84-776A-3A25-C1CF-1C61E6F5885A}"/>
              </a:ext>
            </a:extLst>
          </p:cNvPr>
          <p:cNvSpPr txBox="1"/>
          <p:nvPr/>
        </p:nvSpPr>
        <p:spPr>
          <a:xfrm>
            <a:off x="2025857" y="3603458"/>
            <a:ext cx="202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إِبْرازِ مَواهِبِهِمْ.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A1D18F-21BE-45AA-67E1-F487199BDFDD}"/>
              </a:ext>
            </a:extLst>
          </p:cNvPr>
          <p:cNvSpPr txBox="1"/>
          <p:nvPr/>
        </p:nvSpPr>
        <p:spPr>
          <a:xfrm>
            <a:off x="4493190" y="3623483"/>
            <a:ext cx="3376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ﭐلْمُتَعَلِّمينَ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مُقْبِلونَ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264827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D5DE1-0EDD-122A-F0C3-DB3139E73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E64D915-78EC-D0D7-9647-E8104AD20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أنجزوا النشاط 5 . (7 دقائق)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2CC62B-538D-09CF-781E-BCA9D30219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BDCA4C-6BA9-7BD9-7067-3C708CAD0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382870-8991-092F-4C9B-E85A43F5F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261795-0E0C-C1BD-12E6-9580988659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052970-C8F7-3875-7950-4C0175B569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A9D1FA-AAC4-54E9-C7E9-CF8A193C66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A81FCD-4408-427F-8093-25D9EB48D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8B46DA-12A8-75B6-8C84-27EE9BD961E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8F7CA688-E0D2-207F-A951-EA53953497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B84E3D-BDD3-6B65-7475-315C91E4AF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38" y="1709193"/>
            <a:ext cx="7143519" cy="469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5619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E9380-2551-20B7-A281-6A7DDDC2A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63832AE-7CA3-2CC4-62B1-0437BDB59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BD9D6A-7F65-66D9-9EAA-1E2E6C5A4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497FB4-70D2-1F88-D570-6172DC100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2DBCB6-1CF1-0F9C-BA51-243140167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B4332-9CC0-F612-BF8B-7021CBF1D7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1089FAF-76AE-D21E-9F1A-47EC33610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DA909E-1A32-FBFF-DDA1-F6C0B96909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28866C-E91B-5C6D-DD74-884CD75179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6E59A9-A125-2959-3EB7-4592BB57D47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33690DAA-346F-A1D4-934F-BE4F536B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3D7C30-7035-EAAE-D25E-9F04A323CB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38" y="1709193"/>
            <a:ext cx="7143519" cy="469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495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43558-6FCA-337B-02DC-EF183624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64336AE-AD5A-94AA-9534-0DCBF081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FB99E7-EC9F-6F59-5C52-E67BE8E54C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FCDA7B-25AF-6039-C14D-C94DEB2B7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CC9D20-8F32-6702-496F-C8033440A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79986D-B21B-A496-E0FC-9F098D6F9A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6A141F-EDDF-C793-9A8E-50B310AC57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2FE2FB-D4BF-AB57-D483-7B70AD94DB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977673-6379-DA0D-4023-55ADEC0FD6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43FE3-4087-4C45-A9D0-6BFA4F9D6F0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EE905CD5-D72D-6804-F6F8-0A75EB9CD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75D9A6-3809-D46D-0A98-A2E880DD30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938" y="1709193"/>
            <a:ext cx="7143519" cy="469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9043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792F-DE58-F75D-8271-4AC8197E6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9B5DB-CBC2-8D77-E211-182342B7C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2806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68A286-4F5B-E30C-B161-4B39AFB606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F98289-C9F8-1E6F-6EAD-F5550099C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CDD68-3B0D-069A-F5DD-E3F8795B91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1DC5A9-7B47-F676-BC84-E92739FBCB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663ABC6-10B3-DA52-66C7-38966B1971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6E92F-4761-3DA5-4495-61F13E66C0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9A7777-280A-EFE9-874F-D372808956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F07DF-4A7B-5EBF-A832-CFA2EA5920D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2EACE58A-6C07-5037-CE56-A58C7519D5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40C9B-B943-D861-2249-CC7EDBD9C5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245" y="1677857"/>
            <a:ext cx="7143519" cy="46901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82BD01-CE17-C30D-F3D5-FE7570C4278A}"/>
              </a:ext>
            </a:extLst>
          </p:cNvPr>
          <p:cNvSpPr txBox="1"/>
          <p:nvPr/>
        </p:nvSpPr>
        <p:spPr>
          <a:xfrm>
            <a:off x="928418" y="3361231"/>
            <a:ext cx="5121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اَلْخَميسُ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ﭐبْتِداءً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ﭐلتّاسِعَةِ صَباحاً حَتّى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ﭐلسّاعَةِ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ﭐلرّابِعَةِ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مَساءً.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F887EE3-1ED3-8392-C636-9D967A9DFD91}"/>
              </a:ext>
            </a:extLst>
          </p:cNvPr>
          <p:cNvSpPr txBox="1"/>
          <p:nvPr/>
        </p:nvSpPr>
        <p:spPr>
          <a:xfrm>
            <a:off x="2625959" y="2653345"/>
            <a:ext cx="3493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اَلْمَدْرَسَةُ.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0C5C24-9E8C-00AC-D1F2-075FB1242DC6}"/>
              </a:ext>
            </a:extLst>
          </p:cNvPr>
          <p:cNvSpPr txBox="1"/>
          <p:nvPr/>
        </p:nvSpPr>
        <p:spPr>
          <a:xfrm>
            <a:off x="1793556" y="4571031"/>
            <a:ext cx="4256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اَلْقاعَةُ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ﭐلْفَسيحَةُ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ﭐلْمَدْرَسَةِ.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2061FFC-E2C2-59AE-6AAC-9FAD2626D48E}"/>
              </a:ext>
            </a:extLst>
          </p:cNvPr>
          <p:cNvSpPr txBox="1"/>
          <p:nvPr/>
        </p:nvSpPr>
        <p:spPr>
          <a:xfrm>
            <a:off x="632373" y="5375195"/>
            <a:ext cx="546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عَرْضُ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لْأَعْمالِ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الْفَنِّيَّةِ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لتَّشْجيعِ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لْإِبْداعِ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948202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مسرحية : الفنون تتحاور–  الحصة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C29E67-571F-D711-0DE7-6260A0839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8" y="1532399"/>
            <a:ext cx="540000" cy="62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الان في حصة نتعرف خلالها على مسرحية جميلة. ستقومون بلعب أدوارها و سنعرضها في نهاية المرحلة.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 descr="Une image contenant instrument de musique, guitare,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72AB9DB6-E9F0-FF30-87BB-00F13EDEB46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35" r="56955"/>
          <a:stretch/>
        </p:blipFill>
        <p:spPr>
          <a:xfrm>
            <a:off x="1968758" y="1721016"/>
            <a:ext cx="4577223" cy="451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F730-3CC8-4026-E162-97F7DB4F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BED1190-5BF5-DAF9-8D61-86DEACEF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المسرحية بعنوان : الفنون تتحاور. في نظركم  حول ماذا سيدور الحوار بين الفنون في هذه المسرحية؟</a:t>
            </a:r>
            <a:b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يسجل الأستاذ(ة) بعض التوقعات على السبورة.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226730-2D5C-416E-B326-8FD6F55E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DE5367-3372-8E95-31C8-E70620E2BE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540F4B-6DDF-9F3A-EC01-A93D2AAFB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45CC98-E58E-5890-F708-474AC62FB8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12A13-7289-DC6F-230B-9E6EB5B92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518C1-9A46-3D69-542C-9361445592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9F2016-DF29-E0C3-5020-FD1C3A016A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D53B95-B6D4-EAC0-DA25-1552E6F46A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3F9EBD33-2B5A-A1D5-CD62-03D9A8049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 descr="Une image contenant instrument de musique, guitare,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3BF043E8-C94F-E91F-71E4-ECE2771FFAF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35" r="56955"/>
          <a:stretch/>
        </p:blipFill>
        <p:spPr>
          <a:xfrm>
            <a:off x="1739887" y="2890910"/>
            <a:ext cx="4624972" cy="396709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DC070C3-B598-3FC5-BCE9-85749F373CB0}"/>
              </a:ext>
            </a:extLst>
          </p:cNvPr>
          <p:cNvSpPr txBox="1"/>
          <p:nvPr/>
        </p:nvSpPr>
        <p:spPr>
          <a:xfrm>
            <a:off x="2659883" y="1737931"/>
            <a:ext cx="3824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اَلْفُنونُ تَتَحاوَرُ...</a:t>
            </a:r>
            <a:endParaRPr lang="f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54350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24E72F0-BF50-F88B-C115-8F70EC31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سأقرأ المسرحية لتتحققوا من توقعاتكم.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84B81B-BD00-00D3-62BE-C6B4120FC5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759" y="1368000"/>
            <a:ext cx="3682571" cy="515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03675-671B-58BE-FC5F-FA364506E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CF3B485-23B4-2595-82CA-D9624FEC8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كانت توقعاتكم صحيحة؟ ما هي الشخصيات المشاركة في المسرحية؟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3D156E-DD82-BB86-9353-F6E1A9377F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C8045D-06E4-050B-5EFC-1E98A2DD43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862943-0A61-218C-08D5-834B7B312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A700DD-E4F4-A7C7-78C8-D0E370A7E5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BC9045-8800-6367-D70C-CD338E811C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70898-307C-4070-EEF8-896E689324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63D75D-A0A2-5E54-2584-C902FB8E40A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A2EBC-BFCE-F56C-F9D8-A860266D330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07655DE6-C247-96B4-B253-51673FB84F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465506-95BF-5A87-6C6C-CFDE942616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759" y="1368000"/>
            <a:ext cx="3682571" cy="515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2731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3B710-E63A-1F4D-2EFA-2C32DCEB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CC3AA6-BB7F-AC93-3BB5-4F856454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ستتوزعون إلى مجموعات من 8 أفراد و ستوزعون الأدوار فيما بينكم.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89FAEF-E8B9-266E-5655-069657C3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09802A-1C8B-0766-9F75-F93BC3D0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C6570-7AAB-1B91-EE7C-346AD1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2D58BA-7F0F-3E22-0AF9-813B6BD3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5533E-D8DA-9E9D-2B7E-2C9A40D9E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5F45AE-ECDF-E106-83F8-B6195AEC1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9B7C-B7C9-98F0-2066-B99529C89A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9FFB5-3C8E-F401-8C2C-2A131D87C7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6E9D575C-E515-8E16-85DE-7D9E30026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F5FFAA-0455-38BD-7927-5F25CE266C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383" y="1460641"/>
            <a:ext cx="3654927" cy="496205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E84753D-F068-A414-E55A-536D1C3DDD52}"/>
              </a:ext>
            </a:extLst>
          </p:cNvPr>
          <p:cNvSpPr txBox="1"/>
          <p:nvPr/>
        </p:nvSpPr>
        <p:spPr>
          <a:xfrm>
            <a:off x="4157275" y="1460641"/>
            <a:ext cx="3382726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b="1" kern="0" dirty="0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اَلْموسيقى</a:t>
            </a:r>
            <a:endParaRPr lang="fr-MA" sz="3600" b="1" kern="100" dirty="0">
              <a:solidFill>
                <a:srgbClr val="424D7C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b="1" kern="0" dirty="0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اَلرَّسْمُ</a:t>
            </a:r>
            <a:r>
              <a:rPr lang="ar-SA" sz="3600" b="1" kern="100" dirty="0">
                <a:solidFill>
                  <a:srgbClr val="424D7C"/>
                </a:solidFill>
                <a:latin typeface="Aptos" panose="020B0004020202020204" pitchFamily="34" charset="0"/>
                <a:ea typeface="Aptos" panose="020B0004020202020204" pitchFamily="34" charset="0"/>
              </a:rPr>
              <a:t> </a:t>
            </a:r>
            <a:endParaRPr lang="fr-MA" sz="3600" b="1" kern="100" dirty="0">
              <a:solidFill>
                <a:srgbClr val="424D7C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b="1" kern="0" dirty="0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اَلْمَسْرَحُ</a:t>
            </a:r>
            <a:endParaRPr lang="fr-MA" sz="3600" b="1" kern="100" dirty="0">
              <a:solidFill>
                <a:srgbClr val="424D7C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b="1" kern="0" dirty="0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اَلشِّعْرُ</a:t>
            </a:r>
            <a:endParaRPr lang="fr-MA" sz="3600" b="1" kern="100" dirty="0">
              <a:solidFill>
                <a:srgbClr val="424D7C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b="1" kern="0" dirty="0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اَلْخَطُّ </a:t>
            </a:r>
            <a:r>
              <a:rPr lang="ar-SA" sz="3600" b="1" kern="0" dirty="0" err="1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ٱلْعَرَبِيُّ</a:t>
            </a:r>
            <a:endParaRPr lang="fr-MA" sz="3600" b="1" kern="100" dirty="0">
              <a:solidFill>
                <a:srgbClr val="424D7C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b="1" kern="0" dirty="0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اَلرَّقْصُ </a:t>
            </a:r>
            <a:r>
              <a:rPr lang="ar-SA" sz="3600" b="1" kern="0" dirty="0" err="1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ٱلشَّعْبِيُّ</a:t>
            </a:r>
            <a:endParaRPr lang="fr-MA" sz="3600" b="1" kern="100" dirty="0">
              <a:solidFill>
                <a:srgbClr val="424D7C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b="1" kern="0" dirty="0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صانِعُ ٱلْفَخّارِ</a:t>
            </a:r>
            <a:endParaRPr lang="fr-MA" sz="3600" b="1" kern="100" dirty="0">
              <a:solidFill>
                <a:srgbClr val="424D7C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b="1" kern="0" dirty="0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مُقَدِّمُ </a:t>
            </a:r>
            <a:r>
              <a:rPr lang="ar-SA" sz="3600" b="1" kern="0" dirty="0" err="1">
                <a:solidFill>
                  <a:srgbClr val="424D7C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ٱلْمَسْرَحِيَّةِ</a:t>
            </a:r>
            <a:endParaRPr lang="fr-MA" sz="3600" b="1" kern="100" dirty="0">
              <a:solidFill>
                <a:srgbClr val="424D7C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84209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FD487F66-9141-5679-E61C-17D9C1DD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المسرحية و ستقرؤونها قراءة صامتة.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0C2274-FD48-41BA-FA52-6D08DE8177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8161" y="1925053"/>
            <a:ext cx="3301396" cy="4711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4DD10-1DF1-4744-3781-146EFA875D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601" y="1946869"/>
            <a:ext cx="3381318" cy="474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296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80085-81B1-B7FE-33A0-DB7DEC472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6168A3-B4AE-BF34-AED0-28E709A017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508295-CD77-B267-367B-B9907F1936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11ADA3-B526-9831-1D92-1649DCC28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C50409-5FD5-8D38-5363-C6E7DB6F2B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745E0F-558F-A13D-A84B-A906DD43BD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4C838F-35D3-54AC-F81C-BD99AD1AFC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11C72D-4D4B-3912-48C8-446EBD4AD7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575A0C-174A-428D-4681-650AF85ED4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E40E0211-CA9D-5925-7EF6-4A862A92D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9FB59B46-EFFE-0B30-77F1-C3FF18F4B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المسرحية و ستقرؤونها قراءة صامتة.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11566E-B26A-DE26-F7D6-A2876E54A7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6310" y="1719226"/>
            <a:ext cx="3469527" cy="4934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DBEEA6-D918-4660-4118-E69F7F039E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846" y="1719226"/>
            <a:ext cx="3469527" cy="491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4491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7AF4-928F-39E8-3968-9A7BA1BFD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7078B0-70D1-D1A2-5312-272268595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. سيقرأ كل منكم دوره فقط. سنبدأ بالمجموعة الأولى .. و هكذا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819C49-0263-FC86-381E-CA2E99DB7A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0D34E1-4F1F-6EB5-7B6B-4D0F445B91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EF9058-CDB2-1580-C74E-C7D1884C20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35E6D9-20D8-0BA2-9B87-4A4C8E472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CC2F31-F39E-9D62-B3FC-F5A34D79CB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7FD59B-F73B-1856-E7BB-D2DDCFCE1D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01F526-01CF-2FA7-25C2-B0F0BF7DE1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E429E6-5A20-A47E-7A45-134C96F88EC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E3C4BE58-9BE1-C3C0-012A-4E25B2029E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488A10-A15A-5E9B-7B24-C0BD8439C9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759" y="1368000"/>
            <a:ext cx="3682571" cy="515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5534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18509</TotalTime>
  <Words>1134</Words>
  <Application>Microsoft Office PowerPoint</Application>
  <PresentationFormat>Affichage à l'écran (4:3)</PresentationFormat>
  <Paragraphs>283</Paragraphs>
  <Slides>48</Slides>
  <Notes>0</Notes>
  <HiddenSlides>0</HiddenSlides>
  <MMClips>3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72" baseType="lpstr">
      <vt:lpstr>Microsoft Uighur</vt:lpstr>
      <vt:lpstr>Sakkal Majalla</vt:lpstr>
      <vt:lpstr>Wingdings</vt:lpstr>
      <vt:lpstr>Dosis SemiBold</vt:lpstr>
      <vt:lpstr>Modern Love</vt:lpstr>
      <vt:lpstr>Dosis ExtraBold</vt:lpstr>
      <vt:lpstr>Calibri Light</vt:lpstr>
      <vt:lpstr>Dosis</vt:lpstr>
      <vt:lpstr>Calibri</vt:lpstr>
      <vt:lpstr>Dosis Medium</vt:lpstr>
      <vt:lpstr>Arial</vt:lpstr>
      <vt:lpstr>Aptos</vt:lpstr>
      <vt:lpstr>3_Simple Light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2_01- نشاط اعتيادي</vt:lpstr>
      <vt:lpstr>2_05- اختتام الحصة</vt:lpstr>
      <vt:lpstr>think-cell Slide</vt:lpstr>
      <vt:lpstr>Présentation PowerPoint</vt:lpstr>
      <vt:lpstr>Présentation PowerPoint</vt:lpstr>
      <vt:lpstr>تنظيم حصص الأسبوع الأول</vt:lpstr>
      <vt:lpstr>هيكلة حصة اليوم</vt:lpstr>
      <vt:lpstr>  افتتاح الحصة</vt:lpstr>
      <vt:lpstr>مرحبا بكم ، سنبدأ  حصة اللغة العربية.</vt:lpstr>
      <vt:lpstr>Présentation PowerPoint</vt:lpstr>
      <vt:lpstr>ضعوا اللوحة على الطاولة ، الكراسة والدفتر والمقلمة في القمطر</vt:lpstr>
      <vt:lpstr>خدوا كراساتكم . الصفحة 22. سأتحقق من درجة تحكمكم في تعلمات هذا الأسبوع.</vt:lpstr>
      <vt:lpstr>على ألواحكم أجيبوا عن السؤال التالي من خلال النص. سأسجل نسب التحكم</vt:lpstr>
      <vt:lpstr>على ألواحكم أجيبوا عن السؤال التالي من خلال النص. سأسجل نسب التحكم</vt:lpstr>
      <vt:lpstr>عند نهاية رائز التحقق</vt:lpstr>
      <vt:lpstr>مراجعة وتوليف </vt:lpstr>
      <vt:lpstr>خدوا كراساتكم . سننجز أنشطة المراجعة و التوليف الواردة على  الصفحتين 22 و 23</vt:lpstr>
      <vt:lpstr>اِقرؤوا النص التالي: « المعرض الفني" قراءة صامتة ؛لتتمكنوا من الإجابة عن أسئلة. </vt:lpstr>
      <vt:lpstr>أجيبوا عن الأسئلة التالية على كراساتكم الصفحة  22 (10دقائق)  </vt:lpstr>
      <vt:lpstr>سأمر بين الصفوف لمساعدتكم</vt:lpstr>
      <vt:lpstr> نصحح نشاط المعجم من يقرأ جوابه؟ هل أنتم متفقون؟</vt:lpstr>
      <vt:lpstr>صححوا أخطاءكم.</vt:lpstr>
      <vt:lpstr> نصحح أسئلة الفهم . من يقرأ جوابه؟ هل أنتم متفقون؟</vt:lpstr>
      <vt:lpstr> صححوا.</vt:lpstr>
      <vt:lpstr>دائما على كراساتكم الصفحة 23 أنجزوا الأنشطة التالية (10 دقائق)</vt:lpstr>
      <vt:lpstr>سأمر بيم الصفوف لمساعدتكم. (تكتب جمل الشكل على السبورة)</vt:lpstr>
      <vt:lpstr>نصحح الشكل من يقوم إلى السبورة.</vt:lpstr>
      <vt:lpstr>صححوا. </vt:lpstr>
      <vt:lpstr>من يقرأ جوابه عن السؤال 2 ؟ هل انتم متفقون؟</vt:lpstr>
      <vt:lpstr>صححوا. </vt:lpstr>
      <vt:lpstr>من يقدم لنا جوابه عن السؤال 3؟ هل أنتم متفقون؟ </vt:lpstr>
      <vt:lpstr>صححوا.</vt:lpstr>
      <vt:lpstr>من يقدم لنا جوابه عن السؤال 4؟ من يقترح جوابا آخر؟ </vt:lpstr>
      <vt:lpstr>إليكم الجواب التالي. صححوا</vt:lpstr>
      <vt:lpstr>الآن أنجزوا النشاط 5 . (7 دقائق)</vt:lpstr>
      <vt:lpstr>سأمر بين الصفوف لمساعدتكم.</vt:lpstr>
      <vt:lpstr>نصحح. من يقرأ جوابه؟  هل انتم متفقون؟</vt:lpstr>
      <vt:lpstr>صححوا.</vt:lpstr>
      <vt:lpstr>ورشة القراءة – القراءة الاثرائية</vt:lpstr>
      <vt:lpstr>سنشرع الان في حصة نتعرف خلالها على مسرحية جميلة. ستقومون بلعب أدوارها و سنعرضها في نهاية المرحلة.</vt:lpstr>
      <vt:lpstr>المسرحية بعنوان : الفنون تتحاور. في نظركم  حول ماذا سيدور الحوار بين الفنون في هذه المسرحية؟ يسجل الأستاذ(ة) بعض التوقعات على السبورة.</vt:lpstr>
      <vt:lpstr>انتبهوا معي سأقرأ المسرحية لتتحققوا من توقعاتكم.</vt:lpstr>
      <vt:lpstr>هل كانت توقعاتكم صحيحة؟ ما هي الشخصيات المشاركة في المسرحية؟</vt:lpstr>
      <vt:lpstr>الان ستتوزعون إلى مجموعات من 8 أفراد و ستوزعون الأدوار فيما بينكم. </vt:lpstr>
      <vt:lpstr>سأوزع عليكم المسرحية و ستقرؤونها قراءة صامتة. </vt:lpstr>
      <vt:lpstr>سأوزع عليكم المسرحية و ستقرؤونها قراءة صامتة. </vt:lpstr>
      <vt:lpstr>الان . سيقرأ كل منكم دوره فقط. سنبدأ بالمجموعة الأولى .. و هكذا 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164</cp:revision>
  <dcterms:created xsi:type="dcterms:W3CDTF">2023-09-20T21:35:22Z</dcterms:created>
  <dcterms:modified xsi:type="dcterms:W3CDTF">2026-01-31T20:42:38Z</dcterms:modified>
</cp:coreProperties>
</file>