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8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9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0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5" r:id="rId2"/>
    <p:sldMasterId id="2147483748" r:id="rId3"/>
    <p:sldMasterId id="2147483771" r:id="rId4"/>
    <p:sldMasterId id="2147483786" r:id="rId5"/>
    <p:sldMasterId id="2147483799" r:id="rId6"/>
    <p:sldMasterId id="2147483824" r:id="rId7"/>
    <p:sldMasterId id="2147483839" r:id="rId8"/>
    <p:sldMasterId id="2147483863" r:id="rId9"/>
    <p:sldMasterId id="2147483886" r:id="rId10"/>
    <p:sldMasterId id="2147483910" r:id="rId11"/>
  </p:sldMasterIdLst>
  <p:notesMasterIdLst>
    <p:notesMasterId r:id="rId48"/>
  </p:notesMasterIdLst>
  <p:sldIdLst>
    <p:sldId id="2147482760" r:id="rId12"/>
    <p:sldId id="2147482604" r:id="rId13"/>
    <p:sldId id="2147482728" r:id="rId14"/>
    <p:sldId id="2147482697" r:id="rId15"/>
    <p:sldId id="2147482705" r:id="rId16"/>
    <p:sldId id="2147482706" r:id="rId17"/>
    <p:sldId id="2147482472" r:id="rId18"/>
    <p:sldId id="2147482725" r:id="rId19"/>
    <p:sldId id="2147482473" r:id="rId20"/>
    <p:sldId id="2134807209" r:id="rId21"/>
    <p:sldId id="2134807211" r:id="rId22"/>
    <p:sldId id="2134807213" r:id="rId23"/>
    <p:sldId id="2134807214" r:id="rId24"/>
    <p:sldId id="2147482708" r:id="rId25"/>
    <p:sldId id="2134806766" r:id="rId26"/>
    <p:sldId id="2147482518" r:id="rId27"/>
    <p:sldId id="2147482519" r:id="rId28"/>
    <p:sldId id="2147482520" r:id="rId29"/>
    <p:sldId id="2147482521" r:id="rId30"/>
    <p:sldId id="2147482522" r:id="rId31"/>
    <p:sldId id="2147482525" r:id="rId32"/>
    <p:sldId id="2147482526" r:id="rId33"/>
    <p:sldId id="2147482527" r:id="rId34"/>
    <p:sldId id="2147482747" r:id="rId35"/>
    <p:sldId id="2147482730" r:id="rId36"/>
    <p:sldId id="2147482712" r:id="rId37"/>
    <p:sldId id="2147482542" r:id="rId38"/>
    <p:sldId id="2147482755" r:id="rId39"/>
    <p:sldId id="2147482756" r:id="rId40"/>
    <p:sldId id="2147482757" r:id="rId41"/>
    <p:sldId id="2147482758" r:id="rId42"/>
    <p:sldId id="2147482759" r:id="rId43"/>
    <p:sldId id="2147482740" r:id="rId44"/>
    <p:sldId id="2147482726" r:id="rId45"/>
    <p:sldId id="2147482502" r:id="rId46"/>
    <p:sldId id="2147482634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5F9FA"/>
    <a:srgbClr val="1E3F48"/>
    <a:srgbClr val="0097B2"/>
    <a:srgbClr val="106585"/>
    <a:srgbClr val="00729A"/>
    <a:srgbClr val="70B1B6"/>
    <a:srgbClr val="7FB9BE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70" d="100"/>
          <a:sy n="70" d="100"/>
        </p:scale>
        <p:origin x="11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94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26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06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61.png"/><Relationship Id="rId9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072F2BF-D0C1-9607-326B-606041DE2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" b="378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196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2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دقيقة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موسيقى الحرية –  تركيب وتقويم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39244" y="49985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إعلان - الحصة 2.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تركيب عناصر لكتابة جمل مفيدة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إعلان بالاستعانة بعناصر مقترحة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19670A-BE20-1C2D-8466-5880C5B28DEE}"/>
              </a:ext>
            </a:extLst>
          </p:cNvPr>
          <p:cNvSpPr>
            <a:spLocks/>
          </p:cNvSpPr>
          <p:nvPr/>
        </p:nvSpPr>
        <p:spPr>
          <a:xfrm>
            <a:off x="44477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6FC08-57CA-044B-65A7-C32AD16E112E}"/>
              </a:ext>
            </a:extLst>
          </p:cNvPr>
          <p:cNvSpPr>
            <a:spLocks/>
          </p:cNvSpPr>
          <p:nvPr/>
        </p:nvSpPr>
        <p:spPr>
          <a:xfrm>
            <a:off x="25129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/>
        </p:nvSpPr>
        <p:spPr>
          <a:xfrm>
            <a:off x="609577" y="75372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87" y="1281437"/>
            <a:ext cx="2731856" cy="27318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795" y="1502193"/>
            <a:ext cx="2731856" cy="27318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67" y="3929003"/>
            <a:ext cx="2731856" cy="273185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78" y="3787413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EB19E9E4-E24B-0BF6-3C45-F491AF2B8D04}"/>
              </a:ext>
            </a:extLst>
          </p:cNvPr>
          <p:cNvSpPr txBox="1"/>
          <p:nvPr/>
        </p:nvSpPr>
        <p:spPr>
          <a:xfrm>
            <a:off x="45954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جُمْهورٌ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1DF95EB1-9CE3-DC66-85C6-B25DAE5BF410}"/>
              </a:ext>
            </a:extLst>
          </p:cNvPr>
          <p:cNvSpPr txBox="1"/>
          <p:nvPr/>
        </p:nvSpPr>
        <p:spPr>
          <a:xfrm>
            <a:off x="6877312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ألْحانٌ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10182FCE-776F-73EE-C993-55B8FDFA3853}"/>
              </a:ext>
            </a:extLst>
          </p:cNvPr>
          <p:cNvSpPr txBox="1"/>
          <p:nvPr/>
        </p:nvSpPr>
        <p:spPr>
          <a:xfrm>
            <a:off x="4746351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31307C3A-529F-270D-53E9-F93C99BF1C31}"/>
              </a:ext>
            </a:extLst>
          </p:cNvPr>
          <p:cNvSpPr txBox="1"/>
          <p:nvPr/>
        </p:nvSpPr>
        <p:spPr>
          <a:xfrm>
            <a:off x="2598074" y="2471800"/>
            <a:ext cx="1805401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تَتَلْمَذَ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A1F859B1-097A-64B7-F6B4-147B2897735F}"/>
              </a:ext>
            </a:extLst>
          </p:cNvPr>
          <p:cNvSpPr txBox="1"/>
          <p:nvPr/>
        </p:nvSpPr>
        <p:spPr>
          <a:xfrm>
            <a:off x="467113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فَنّانٌ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BA1304BF-DFA5-5BF2-FA5A-E7E34AF28BAF}"/>
              </a:ext>
            </a:extLst>
          </p:cNvPr>
          <p:cNvSpPr txBox="1"/>
          <p:nvPr/>
        </p:nvSpPr>
        <p:spPr>
          <a:xfrm>
            <a:off x="6877312" y="4124056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إِعْلانٌ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729AA63C-13EA-D9F1-D0A0-71BF6D02E8FB}"/>
              </a:ext>
            </a:extLst>
          </p:cNvPr>
          <p:cNvSpPr txBox="1"/>
          <p:nvPr/>
        </p:nvSpPr>
        <p:spPr>
          <a:xfrm>
            <a:off x="478606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مُسابَقَةٌ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4CB0E8DA-C7E5-9FD0-7BEA-CF6153F9664C}"/>
              </a:ext>
            </a:extLst>
          </p:cNvPr>
          <p:cNvSpPr txBox="1"/>
          <p:nvPr/>
        </p:nvSpPr>
        <p:spPr>
          <a:xfrm>
            <a:off x="2598074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عاداتٌ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جملتين  بتوظيف هذه المفردات.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73706D4-C37F-67EE-157B-A7DAAB9EF8A6}"/>
              </a:ext>
            </a:extLst>
          </p:cNvPr>
          <p:cNvSpPr txBox="1"/>
          <p:nvPr/>
        </p:nvSpPr>
        <p:spPr>
          <a:xfrm>
            <a:off x="45954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جُمْهورٌ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AB42A9E7-D267-A47C-E9A3-E50DF91E569A}"/>
              </a:ext>
            </a:extLst>
          </p:cNvPr>
          <p:cNvSpPr txBox="1"/>
          <p:nvPr/>
        </p:nvSpPr>
        <p:spPr>
          <a:xfrm>
            <a:off x="6877312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ألْحانٌ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90836ACE-5D90-6AF5-F841-CB87A5A95372}"/>
              </a:ext>
            </a:extLst>
          </p:cNvPr>
          <p:cNvSpPr txBox="1"/>
          <p:nvPr/>
        </p:nvSpPr>
        <p:spPr>
          <a:xfrm>
            <a:off x="4746351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9AFF79C4-49B2-FF8A-0007-47CFC6D66D42}"/>
              </a:ext>
            </a:extLst>
          </p:cNvPr>
          <p:cNvSpPr txBox="1"/>
          <p:nvPr/>
        </p:nvSpPr>
        <p:spPr>
          <a:xfrm>
            <a:off x="2598074" y="2471800"/>
            <a:ext cx="1805401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تَتَلْمَذَ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42B152B1-D235-6B60-F96B-D6EA0F1D41E3}"/>
              </a:ext>
            </a:extLst>
          </p:cNvPr>
          <p:cNvSpPr txBox="1"/>
          <p:nvPr/>
        </p:nvSpPr>
        <p:spPr>
          <a:xfrm>
            <a:off x="467113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فَنّانٌ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2790EC46-5596-55D7-E70D-E020B9A49F96}"/>
              </a:ext>
            </a:extLst>
          </p:cNvPr>
          <p:cNvSpPr txBox="1"/>
          <p:nvPr/>
        </p:nvSpPr>
        <p:spPr>
          <a:xfrm>
            <a:off x="6877312" y="4124056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إِعْلانٌ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2D45C385-7F55-4866-2273-454F7D600EFC}"/>
              </a:ext>
            </a:extLst>
          </p:cNvPr>
          <p:cNvSpPr txBox="1"/>
          <p:nvPr/>
        </p:nvSpPr>
        <p:spPr>
          <a:xfrm>
            <a:off x="478606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مُسابَقَةٌ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90B2FCAA-22A2-22D5-B0FD-76FFC3F8FA32}"/>
              </a:ext>
            </a:extLst>
          </p:cNvPr>
          <p:cNvSpPr txBox="1"/>
          <p:nvPr/>
        </p:nvSpPr>
        <p:spPr>
          <a:xfrm>
            <a:off x="2598074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عاداتٌ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أمر بين الصفوف لمساعدتكم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04F76C1-049E-128C-722F-E2FC289CC3E4}"/>
              </a:ext>
            </a:extLst>
          </p:cNvPr>
          <p:cNvSpPr txBox="1"/>
          <p:nvPr/>
        </p:nvSpPr>
        <p:spPr>
          <a:xfrm>
            <a:off x="45954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جُمْهورٌ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0D33963F-E92F-ED7F-6265-4B6C89FDCB25}"/>
              </a:ext>
            </a:extLst>
          </p:cNvPr>
          <p:cNvSpPr txBox="1"/>
          <p:nvPr/>
        </p:nvSpPr>
        <p:spPr>
          <a:xfrm>
            <a:off x="6877312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ألْحانٌ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A63C8F44-CDFE-73F8-4E7A-EC554CC5AD2B}"/>
              </a:ext>
            </a:extLst>
          </p:cNvPr>
          <p:cNvSpPr txBox="1"/>
          <p:nvPr/>
        </p:nvSpPr>
        <p:spPr>
          <a:xfrm>
            <a:off x="4746351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موسيقى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46CFC86-DAFA-116F-9A2E-94D4847B5183}"/>
              </a:ext>
            </a:extLst>
          </p:cNvPr>
          <p:cNvSpPr txBox="1"/>
          <p:nvPr/>
        </p:nvSpPr>
        <p:spPr>
          <a:xfrm>
            <a:off x="2598074" y="2471800"/>
            <a:ext cx="1805401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تَتَلْمَذَ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5D01FB0F-385B-4A22-BF19-0B221DACD099}"/>
              </a:ext>
            </a:extLst>
          </p:cNvPr>
          <p:cNvSpPr txBox="1"/>
          <p:nvPr/>
        </p:nvSpPr>
        <p:spPr>
          <a:xfrm>
            <a:off x="467113" y="2471800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فَنّانٌ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27FF6CCA-4572-6BE5-7BC7-F045230C51CB}"/>
              </a:ext>
            </a:extLst>
          </p:cNvPr>
          <p:cNvSpPr txBox="1"/>
          <p:nvPr/>
        </p:nvSpPr>
        <p:spPr>
          <a:xfrm>
            <a:off x="6877312" y="4124056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إِعْلانٌ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DB594841-3F6E-5EB7-88EC-B5363A38899C}"/>
              </a:ext>
            </a:extLst>
          </p:cNvPr>
          <p:cNvSpPr txBox="1"/>
          <p:nvPr/>
        </p:nvSpPr>
        <p:spPr>
          <a:xfrm>
            <a:off x="4786068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مُسابَقَةٌ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A2BC2515-B091-E5A2-0F8C-722D4CDB2683}"/>
              </a:ext>
            </a:extLst>
          </p:cNvPr>
          <p:cNvSpPr txBox="1"/>
          <p:nvPr/>
        </p:nvSpPr>
        <p:spPr>
          <a:xfrm>
            <a:off x="2598074" y="4124025"/>
            <a:ext cx="1787045" cy="919356"/>
          </a:xfrm>
          <a:prstGeom prst="roundRect">
            <a:avLst/>
          </a:prstGeom>
          <a:solidFill>
            <a:srgbClr val="F5F9F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عاداتٌ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استخدمها,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4DEF31-D02E-B1D2-DFDB-BF0D933499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موسيقى الحرية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موسيقى الحرية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71E0352-CA21-BD58-11B2-A5F78C0E2451}"/>
              </a:ext>
            </a:extLst>
          </p:cNvPr>
          <p:cNvGrpSpPr/>
          <p:nvPr/>
        </p:nvGrpSpPr>
        <p:grpSpPr>
          <a:xfrm>
            <a:off x="478561" y="1938607"/>
            <a:ext cx="8186878" cy="4235180"/>
            <a:chOff x="366029" y="2349433"/>
            <a:chExt cx="8030367" cy="414375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57E529-8AF9-B06B-D8EB-1BF7B7F4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0443FFF-8025-773E-2B9F-0A109663F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455F5AA-BE83-2C26-A1F2-B5F17F7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9D5BBC-0EA4-B830-ADDB-EE371483FC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ACB12-A1D8-6BDE-5BB1-1488B72F9B3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سوف ننجز جماعة الأسئلة 6 و 7  من الصفحة 17.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7540B2-8396-A58A-57AA-EADE5E4320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47350"/>
            <a:ext cx="8091635" cy="29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D193-2DE8-90AB-3AEE-5A53DADA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A0C0DE1-C0A0-1D37-C012-AE61EEFE6B7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2175E9-FCC6-23E4-5A3F-7C3176AC4D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56BAC3-F0A4-5AE3-6BF6-8A8EE3A6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السؤال6؟ هل الحواب وارد في النص؟ أين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B9319CB-1B14-0609-3115-E9FD3825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940007-FB1A-80B2-2880-455CD900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A973C18-26F7-AE94-D458-CBE1DD4CA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0F12AD5-A122-B77D-1712-8B599DC2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5FC8A35-59B2-D8E4-EB0C-9360628755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3C89441-39C5-E072-06F4-B57E529B0D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14588B-ED2D-BE45-4C21-BCDBEAF811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A5B8D4-0948-355E-1F6B-4ADD5C25B2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7A59D1C9-4CF2-64D5-BB39-4842E9CE37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2D86CCB-B481-89AA-26BF-A73FA037AB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47350"/>
            <a:ext cx="8091635" cy="29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451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2D1E-50A3-A413-BD1F-D13F70A5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FD61F7-1A48-EFE6-B468-E00DF71D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6ABDC97-11A8-8219-27C0-7FAAD7B8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11582C6-3D4A-EA5E-3A4A-E1C38158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B60FE6-5E35-7E06-EB4C-AFBFBBE7E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0C2125C-34F9-FE14-0FE2-3A540F78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BF840CE-B80E-6473-6E95-4C1506604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5DE56D-6450-778B-20FD-5E45B1B98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0ACF8C-5181-5B3D-B721-28630C6EC7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99E6DC8-7428-1E30-7BDA-53D5758A85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90CFF3-20DB-471E-2C7A-8F5042CCD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71DA72-2068-A088-7C20-150E60834C91}"/>
              </a:ext>
            </a:extLst>
          </p:cNvPr>
          <p:cNvGrpSpPr/>
          <p:nvPr/>
        </p:nvGrpSpPr>
        <p:grpSpPr>
          <a:xfrm>
            <a:off x="609703" y="2138081"/>
            <a:ext cx="8114305" cy="2940267"/>
            <a:chOff x="609703" y="2138081"/>
            <a:chExt cx="8114305" cy="29402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52C0A38-8460-57A7-2618-D46CFDE4E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2373" y="2138081"/>
              <a:ext cx="8091635" cy="2940267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99E5DA2-D45A-C471-EA37-5ABC2F5460C2}"/>
                </a:ext>
              </a:extLst>
            </p:cNvPr>
            <p:cNvSpPr txBox="1"/>
            <p:nvPr/>
          </p:nvSpPr>
          <p:spPr>
            <a:xfrm>
              <a:off x="609703" y="3171715"/>
              <a:ext cx="7999079" cy="1660743"/>
            </a:xfrm>
            <a:prstGeom prst="roundRect">
              <a:avLst>
                <a:gd name="adj" fmla="val 1037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 rtl="1">
                <a:defRPr sz="4800">
                  <a:solidFill>
                    <a:prstClr val="black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b="1" dirty="0">
                  <a:solidFill>
                    <a:srgbClr val="C00000"/>
                  </a:solidFill>
                </a:rPr>
                <a:t>اَلْآلاتُ ٱلْموسيقِيَّةُ </a:t>
              </a:r>
              <a:r>
                <a:rPr lang="ar-MA" b="1" dirty="0" err="1">
                  <a:solidFill>
                    <a:srgbClr val="C00000"/>
                  </a:solidFill>
                </a:rPr>
                <a:t>ٱلْمَذْكورَةُ</a:t>
              </a:r>
              <a:r>
                <a:rPr lang="ar-MA" b="1" dirty="0">
                  <a:solidFill>
                    <a:srgbClr val="C00000"/>
                  </a:solidFill>
                </a:rPr>
                <a:t> في ٱلنَّصِّ هِيَ: اَلطَّبْلُ، </a:t>
              </a:r>
              <a:r>
                <a:rPr lang="ar-MA" b="1" dirty="0" err="1">
                  <a:solidFill>
                    <a:srgbClr val="C00000"/>
                  </a:solidFill>
                </a:rPr>
                <a:t>وَٱلْكَنْبَري</a:t>
              </a:r>
              <a:r>
                <a:rPr lang="ar-MA" b="1" dirty="0">
                  <a:solidFill>
                    <a:srgbClr val="C00000"/>
                  </a:solidFill>
                </a:rPr>
                <a:t>، </a:t>
              </a:r>
              <a:r>
                <a:rPr lang="ar-MA" b="1" dirty="0" err="1">
                  <a:solidFill>
                    <a:srgbClr val="C00000"/>
                  </a:solidFill>
                </a:rPr>
                <a:t>وَٱلْقَراقِبُ</a:t>
              </a:r>
              <a:r>
                <a:rPr lang="ar-MA" b="1" dirty="0">
                  <a:solidFill>
                    <a:srgbClr val="C00000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62791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BE56-55A2-DC1E-E9FB-D9D851E7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821D86D-3296-96BA-A8B0-AE0C7B63771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C5B738-3041-1CC3-CA83-69C1FDC82D8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14A4394-69CF-678D-40AB-9C1F87D1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السؤال7؟ هل الجواب وارد في النص؟ أين 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80C3804-0EAE-A36E-7C70-C2E380A1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05F40E5-26AA-161C-27C1-BFEA7C6C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569601-412F-1147-DCAA-373D631B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01DA58B-C14A-0C64-AA09-66CA7E2F9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9D4DC15-7B3D-6C49-FD34-140E9F8BBF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3EEC4-9073-7DF4-FABA-994AB7C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D8F923-B087-F33C-B937-B89086696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7FFAB-FC37-D97A-7CEB-D91E565AFB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0C22CE46-29CB-270B-3072-846A5939C1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091718-B3B7-E1CC-9FBF-2ABD4F497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524539"/>
            <a:ext cx="8014670" cy="15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893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0B3D-B184-C8CE-7EF1-7E98D977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D160729-0FE1-BE90-FFEE-DE6F54B126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F02EB3-31EF-0D67-4DC7-1D01E05B032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7E124E8-9353-D913-ED82-9DF2FB7B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4EC1153-4BAC-0FE0-739C-5D8F2435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124C95-666E-29E1-42B9-E8AF95AD7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4A17358-A1C6-A1FC-016C-BDADDC9E06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CC87657-E9D8-3E53-FA4E-618CD34C08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A895DDE-D047-5C88-A6A8-80054AF836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92D22E4-58AF-1AD7-25EE-DDCC7808CC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D68-96EB-C798-C0DE-C0A1E83A1E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2D99000-424E-52DF-D3A9-8587FF7D39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3F1BB41-B8FC-D4C6-A6A1-0527D1C02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08141-1B00-305D-813F-0201FCB57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665" y="1914904"/>
            <a:ext cx="8014670" cy="15827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BD3B0E-8CAC-D8AA-E14F-FAE3EE3BBF20}"/>
              </a:ext>
            </a:extLst>
          </p:cNvPr>
          <p:cNvSpPr txBox="1"/>
          <p:nvPr/>
        </p:nvSpPr>
        <p:spPr>
          <a:xfrm>
            <a:off x="426147" y="2706254"/>
            <a:ext cx="8291706" cy="2051506"/>
          </a:xfrm>
          <a:prstGeom prst="roundRect">
            <a:avLst>
              <a:gd name="adj" fmla="val 9761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تَتَميزُ ﭐلْموسيقى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ٱلْكناوِيَّةُ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بِجُذورِها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ٱلإفْريقِيَّةِ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وَطُقوسِها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ٱلرّوحِيَّةِ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وَأَزْيائِها ٱلتَّقْليدِيَّةِ، وَإيقاعِ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ٱلْقَراقِبِ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ٱلْمُسْتَوْحى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صَليلِ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ٱلْأَغْلالِ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يُعْطيها طابِعاً فَنِّيّاً فَريداً.</a:t>
            </a:r>
          </a:p>
        </p:txBody>
      </p:sp>
    </p:spTree>
    <p:extLst>
      <p:ext uri="{BB962C8B-B14F-4D97-AF65-F5344CB8AC3E}">
        <p14:creationId xmlns:p14="http://schemas.microsoft.com/office/powerpoint/2010/main" val="42147414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الأسئلة 8 – 9- على كراساتكم. نشاط فرد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(7 دقائق للإنجاز).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9B6B5B-4590-35C7-D590-3EF6B616C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443" y="2504661"/>
            <a:ext cx="8221052" cy="285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 .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7B35EB-FAC7-760C-32E9-87C910F82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443" y="2504661"/>
            <a:ext cx="8221052" cy="285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8. من يصوغ فكرة رئيسة للفقرة الأخيرة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انتم متفقون؟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C2F01D-486D-7C9C-F0B8-2279C60E15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443" y="2504661"/>
            <a:ext cx="8221052" cy="285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2E07-0C79-B332-308A-ED060FE2A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4C7DDBE-5C40-8692-3A05-1FAA36F0EC5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F2AA2E-BD4D-CA3A-C7DA-9AFA9E4F993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F310070-4ADB-507F-EBD0-873091E88E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CEC6D9-BE8F-7222-0B05-ADD1A2F24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5F36D7D-23A5-6500-FBB3-BEA0558DEC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2A49A4-8E39-6E03-1E95-C2EEAA02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A4935335-E088-4F58-60A4-C019098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32C585-1F72-BB4D-25A9-49F7897A10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AD64B48-D450-80A8-2F6D-1159D9228F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4DE1809-8F43-B1AE-4B95-FB37FC365D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E534F7F0-1DAE-0B89-3C92-02CFE947B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9AFBBAB8-A316-8067-AE70-EE9C7ABA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dirty="0"/>
              <a:t>.</a:t>
            </a:r>
            <a:endParaRPr lang="fr-MA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D56DE18-7E4C-E30B-EBF3-734ACCF3E132}"/>
              </a:ext>
            </a:extLst>
          </p:cNvPr>
          <p:cNvGrpSpPr/>
          <p:nvPr/>
        </p:nvGrpSpPr>
        <p:grpSpPr>
          <a:xfrm>
            <a:off x="393898" y="2504661"/>
            <a:ext cx="8268142" cy="2850977"/>
            <a:chOff x="393898" y="2504661"/>
            <a:chExt cx="8268142" cy="2850977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4063C85-234B-158E-57AF-27E30F778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7443" y="2504661"/>
              <a:ext cx="8221052" cy="2850977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76210CE-41CF-D40F-3F0D-447204D75C03}"/>
                </a:ext>
              </a:extLst>
            </p:cNvPr>
            <p:cNvSpPr txBox="1"/>
            <p:nvPr/>
          </p:nvSpPr>
          <p:spPr>
            <a:xfrm>
              <a:off x="393898" y="3315270"/>
              <a:ext cx="8268142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سِحْرُ</a:t>
              </a:r>
              <a:r>
                <a: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ٱلْموسيقى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ٱلْكناوِيَّة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، وَتَأْثيرُها ٱلْقَوِيُّ عَلى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ٱلْجُمْهورِ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lang="f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0256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7913B-6E9B-8C8E-8D53-E7359B99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6854699-C019-0E0D-FD56-6B9FB14694D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06BA00-42C8-E263-367E-6CAEEB6494F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1E2E2A-4267-448A-2252-DC67C4882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9. من يقرأ جوابه؟.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F494C27-6885-CAD0-881E-736FBEC04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125DFE1-B7A6-4C63-5750-E23606A7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98F9084-1CD7-5D8F-97A2-723E2E077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614DD73-8320-9822-9FB1-DC3B1AE00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48CAFFB-B823-A370-8E82-1CBBCE4373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7C85460-5B69-BCB1-7F36-4F2259D9E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55CB269-15A1-8B5E-FDD6-2EB2465F0C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958ABA2-14B0-BAD8-CE37-0F443D8AD0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7EE62EA3-3E99-4254-C088-3C11B065D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235F86-EDF6-6997-F0C2-C7C7F54FE9AB}"/>
              </a:ext>
            </a:extLst>
          </p:cNvPr>
          <p:cNvGrpSpPr/>
          <p:nvPr/>
        </p:nvGrpSpPr>
        <p:grpSpPr>
          <a:xfrm>
            <a:off x="393898" y="2504661"/>
            <a:ext cx="8268142" cy="2850977"/>
            <a:chOff x="393898" y="2504661"/>
            <a:chExt cx="8268142" cy="285097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1671C7C-5C45-116F-D1FF-331E09451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7443" y="2504661"/>
              <a:ext cx="8221052" cy="285097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951ABAB-C052-5AA8-AF5D-F18C67CB4C07}"/>
                </a:ext>
              </a:extLst>
            </p:cNvPr>
            <p:cNvSpPr txBox="1"/>
            <p:nvPr/>
          </p:nvSpPr>
          <p:spPr>
            <a:xfrm>
              <a:off x="393898" y="3315270"/>
              <a:ext cx="8268142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سِحْرُ</a:t>
              </a:r>
              <a:r>
                <a: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ٱلْموسيقى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ٱلْكناوِيَّة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، وَتَأْثيرُها ٱلْقَوِيُّ عَلى </a:t>
              </a:r>
              <a:r>
                <a:rPr lang="ar-MA" sz="40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ٱلْجُمْهورِ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lang="f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24744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12158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00669"/>
            <a:ext cx="7789894" cy="3137605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35854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إعلان – الحصة 2 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2268834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2112426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1244" y="135983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550866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بدور الإعلان؟ ما هي عناصره؟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5E137E-DB75-9639-EBDC-7FCFB02182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796" y="1417696"/>
            <a:ext cx="3293735" cy="513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5A105-8F22-8E09-970C-A8DEE795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704725A-03FD-7725-F205-B44B9B4D166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13DBFC-7F09-08C9-1A4C-F7DE5CD243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95E6825-84AD-314E-DB95-2407A854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A6A133B-51C8-78D3-A9A7-D0411FEAE5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2110102-19FB-756F-BC78-20F138949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1482999-786A-3B27-11D8-BC883E332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B2C99A0-0AF2-0F1B-4FD3-590A6330E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3029055-593C-89C3-0AFC-C4124960FC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27F7E5D-40A8-ADA1-DA40-4551616612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30F8F6A-5398-B5A8-25C7-CE10F918CF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1129C89-D097-5166-12EA-29A0B0FAC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AF87239-BBA0-678B-70D7-69837CDA1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267D67-2D6F-D2C0-8296-D5F48BF879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457" y="2635674"/>
            <a:ext cx="8451456" cy="31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621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7BF5-6DD3-6D84-A933-F3C60B9D5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B4BD69E-44F0-4243-0595-F182202CC74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34A8D3-9263-05B8-D867-ACA6D833D7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D890E39-877E-ACC1-03D9-327BEF4D8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21 من كراساتكم. عمل ثنائي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33A4DA-A7E6-1809-8093-05F8576B2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5D539AA-5418-1BFA-6B53-81A1868CDA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AF9F2F-9A0B-245B-1EAC-1C47C04F3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C69B0E-99D7-2F10-F7E2-B299AEBDD9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34D5915-5C4D-F22D-4C6B-AC61559813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A8977F1-388F-0D7A-B532-6184AED66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59DC25D-1DF8-A9F2-C1A4-94CCC74F83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3FF236D-191C-BE00-A8EE-2211CBC508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0FF66C1-980C-ED39-F8E4-71291421CA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56BEF6-9208-24A9-51EC-37881111A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77" y="1495159"/>
            <a:ext cx="3476861" cy="53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071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D866C-00A8-C25A-9370-93A3773E6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F98B05A-103E-488A-8578-FEFB48FCF23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5F616E-207E-2AC9-84AA-E8C12011C47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4D2B60-5C6A-1B81-76B0-50ADE3F6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66ACCA6-24E9-FC7A-02B2-9D69F9B388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7193685-C1E5-C728-3995-164D709B1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B209445-7BE7-03DD-6FEF-831535FDD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7FB1BF5-0B57-A065-C42C-EFB1B5AAF0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A5DA91D-5EE3-E432-E9C0-5023CC6EB6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D58AEBF-BEBC-5905-3F43-AF174DF83A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9DFED8A-CD72-E3F7-74C0-D02592E0B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8578886-8CB1-19A4-392A-EF93A23E38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7475CA7-8C79-562C-D653-CCAF67E4E6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52FA8-D569-76A8-1814-503413A2B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77" y="1495159"/>
            <a:ext cx="3476861" cy="53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3210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7FE7-2F79-DFB7-646C-5CDAB3046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42E71CE-CA29-3AAD-E436-3B5EFA92E99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BD65D4-7902-7DFB-1696-858F27561D4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8F4AAF-C122-B7A2-8ECE-D07A24A4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من منكم يعرض  انتاج مجموعته.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B405AEF-22B3-5C8A-5534-CDC06751D0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F6FB415-133F-7FE7-7864-BA55C0BFAA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0D5A678-DAEC-A38C-372B-30DEC1E54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F29D570-883F-863E-785F-522313F3FB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68E57-FD5B-EBF4-38F8-C80B31B287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C79F340-7AA0-C824-2BB6-94387FBE5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9F05A7E-BADB-CF81-C06B-10616DE6C1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C97F83A-31DF-3479-5431-A5BC061FD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0E521C9-B232-E104-A9A4-B7FD7B2C29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7A649C-767B-C719-4DD1-4EF49B8CA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77" y="1495159"/>
            <a:ext cx="3476861" cy="53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897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9942E-EB44-A69E-9B81-C335EC5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4A45795-B9D3-66BF-F480-08349981FE2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8BE7A2-6B09-3CD1-0673-51F8377A515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5E486E1-115A-75E1-374D-DB7D11F3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من منكم يعرض  انتاج مجموعته.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1DFA526-9DDC-7420-1974-E0858B0F06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EF73875-E78D-9EF5-5BA4-1E8606E43B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4A336AC-E7B0-2EB5-BA5A-DC5F7E247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82CE355-7A63-6839-BD7B-88EE6634BC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19A391D-2464-2E23-7760-5CC51D5F7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155E7FF-2AA3-95C7-7B91-23D271D9C3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E386765-BB56-E8C1-EDEA-769A2EFA38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9F6740-944E-660B-4EBE-B34CE6E62A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6701901D-60F8-709F-8FFB-F6894FA00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16169C-9B61-46A6-398E-765A334FE8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77" y="1495159"/>
            <a:ext cx="3476861" cy="53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9459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3F978-6935-A951-529C-21ABDF03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CEF254-0140-3F69-EA55-6CD77286FF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16F091-49BA-3C52-67FA-D30B23E2209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AB4CBF-E8D2-C0F1-C4F9-A9137BCA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المقترح . من يقرأ؟  يمكنكم إضافة عناصر أخرى.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00C3AE-DC9A-813C-1B29-A0EB6EBD28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436802C-BD8B-4C21-315E-DAF8A80544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E151F6C-8156-FD9E-CF8E-DE19BDA11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6CE76D-66CC-3A56-D37D-DC4D52A50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0621FAF-A603-E5DE-8C25-5973EC526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FEDAD26-BA25-81A3-637E-13769DAFC2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131E10-4DDB-572A-D21D-2E305C8464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A7FF98D-4611-86F5-3AEB-32414BDE0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40804666-4A30-7388-3689-F2E8DF001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26A143-AE4F-9CF6-41F1-8820CF97E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5629" y="1540573"/>
            <a:ext cx="4594350" cy="4927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165186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15921</TotalTime>
  <Words>814</Words>
  <Application>Microsoft Office PowerPoint</Application>
  <PresentationFormat>Affichage à l'écran (4:3)</PresentationFormat>
  <Paragraphs>223</Paragraphs>
  <Slides>36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36</vt:i4>
      </vt:variant>
    </vt:vector>
  </HeadingPairs>
  <TitlesOfParts>
    <vt:vector size="58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</vt:lpstr>
      <vt:lpstr>من يقرأ هذه المفردات؟</vt:lpstr>
      <vt:lpstr>على دفاتركم : وفي مجموعات ثنائية. اكتبوا جملتين  بتوظيف هذه المفردات.</vt:lpstr>
      <vt:lpstr>سوف أمر بين الصفوف لمساعدتكم</vt:lpstr>
      <vt:lpstr>كل واحد يقدم لنا عمل مجموعته مع ذكر المفردات التي استخدمها,</vt:lpstr>
      <vt:lpstr>ورشة القراءة – الحصة 4 </vt:lpstr>
      <vt:lpstr>نواصل قراءة نص " موسيقى الحرية".</vt:lpstr>
      <vt:lpstr>انتبهوا جيدا سوف ننجز جماعة الأسئلة 6 و 7  من الصفحة 17.</vt:lpstr>
      <vt:lpstr>من يجيب عن السؤال6؟ هل الحواب وارد في النص؟ أين ؟</vt:lpstr>
      <vt:lpstr>من يقرأ؟</vt:lpstr>
      <vt:lpstr>من يجيب عن السؤال7؟ هل الجواب وارد في النص؟ أين ؟</vt:lpstr>
      <vt:lpstr>من يقرأ؟</vt:lpstr>
      <vt:lpstr>الآن ستجيبون  على الأسئلة 8 – 9- على كراساتكم. نشاط فردي (7 دقائق للإنجاز).</vt:lpstr>
      <vt:lpstr>سأمر بين الصفوف لمساعدتكم .</vt:lpstr>
      <vt:lpstr>لنصحح السؤال 8. من يصوغ فكرة رئيسة للفقرة الأخيرة؟ هل انتم متفقون؟</vt:lpstr>
      <vt:lpstr>صححوا.</vt:lpstr>
      <vt:lpstr>لنصحح السؤال 9. من يقرأ جوابه؟.</vt:lpstr>
      <vt:lpstr>ورشة الكتابة - الإنتاج الكتابي </vt:lpstr>
      <vt:lpstr>من يذكرنا بدور الإعلان؟ ما هي عناصره؟</vt:lpstr>
      <vt:lpstr>من يقرأ؟</vt:lpstr>
      <vt:lpstr>خذوا الصفحة 21 من كراساتكم. عمل ثنائي</vt:lpstr>
      <vt:lpstr>سأمر بين الصفوف لمساعدتكم.</vt:lpstr>
      <vt:lpstr>لنصحح، من منكم يعرض  انتاج مجموعته. </vt:lpstr>
      <vt:lpstr>لنصحح، من منكم يعرض  انتاج مجموعته. </vt:lpstr>
      <vt:lpstr>إليكم هذا المقترح . من يقرأ؟  يمكنكم إضافة عناصر أخرى.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167</cp:revision>
  <dcterms:created xsi:type="dcterms:W3CDTF">2023-09-20T21:35:22Z</dcterms:created>
  <dcterms:modified xsi:type="dcterms:W3CDTF">2026-01-31T20:41:00Z</dcterms:modified>
</cp:coreProperties>
</file>