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</p:sldMasterIdLst>
  <p:notesMasterIdLst>
    <p:notesMasterId r:id="rId71"/>
  </p:notesMasterIdLst>
  <p:sldIdLst>
    <p:sldId id="2147482843" r:id="rId14"/>
    <p:sldId id="2147482616" r:id="rId15"/>
    <p:sldId id="2147482470" r:id="rId16"/>
    <p:sldId id="2147482697" r:id="rId17"/>
    <p:sldId id="2147482762" r:id="rId18"/>
    <p:sldId id="2147482716" r:id="rId19"/>
    <p:sldId id="2134806766" r:id="rId20"/>
    <p:sldId id="2147482728" r:id="rId21"/>
    <p:sldId id="2147482477" r:id="rId22"/>
    <p:sldId id="2134806887" r:id="rId23"/>
    <p:sldId id="2147482763" r:id="rId24"/>
    <p:sldId id="2147482764" r:id="rId25"/>
    <p:sldId id="2134807143" r:id="rId26"/>
    <p:sldId id="2147482708" r:id="rId27"/>
    <p:sldId id="2134807147" r:id="rId28"/>
    <p:sldId id="2147482844" r:id="rId29"/>
    <p:sldId id="2134807172" r:id="rId30"/>
    <p:sldId id="2147482806" r:id="rId31"/>
    <p:sldId id="2134807209" r:id="rId32"/>
    <p:sldId id="2147482823" r:id="rId33"/>
    <p:sldId id="2147482824" r:id="rId34"/>
    <p:sldId id="2147482825" r:id="rId35"/>
    <p:sldId id="2147482826" r:id="rId36"/>
    <p:sldId id="2147482827" r:id="rId37"/>
    <p:sldId id="2147482828" r:id="rId38"/>
    <p:sldId id="2147482829" r:id="rId39"/>
    <p:sldId id="2134807177" r:id="rId40"/>
    <p:sldId id="2147482786" r:id="rId41"/>
    <p:sldId id="2147482787" r:id="rId42"/>
    <p:sldId id="2147482788" r:id="rId43"/>
    <p:sldId id="2147482830" r:id="rId44"/>
    <p:sldId id="2147482831" r:id="rId45"/>
    <p:sldId id="2147482832" r:id="rId46"/>
    <p:sldId id="2147482833" r:id="rId47"/>
    <p:sldId id="2147482712" r:id="rId48"/>
    <p:sldId id="2134807219" r:id="rId49"/>
    <p:sldId id="2147482834" r:id="rId50"/>
    <p:sldId id="2147482835" r:id="rId51"/>
    <p:sldId id="2147482836" r:id="rId52"/>
    <p:sldId id="2147482837" r:id="rId53"/>
    <p:sldId id="2147482838" r:id="rId54"/>
    <p:sldId id="2147482839" r:id="rId55"/>
    <p:sldId id="2147482840" r:id="rId56"/>
    <p:sldId id="2147482841" r:id="rId57"/>
    <p:sldId id="2147482615" r:id="rId58"/>
    <p:sldId id="2134807222" r:id="rId59"/>
    <p:sldId id="2134807234" r:id="rId60"/>
    <p:sldId id="2147482776" r:id="rId61"/>
    <p:sldId id="2147482777" r:id="rId62"/>
    <p:sldId id="2147482842" r:id="rId63"/>
    <p:sldId id="2147482715" r:id="rId64"/>
    <p:sldId id="2134807216" r:id="rId65"/>
    <p:sldId id="2147482614" r:id="rId66"/>
    <p:sldId id="2134806828" r:id="rId67"/>
    <p:sldId id="2147482729" r:id="rId68"/>
    <p:sldId id="2134806149" r:id="rId69"/>
    <p:sldId id="2147482522" r:id="rId70"/>
  </p:sldIdLst>
  <p:sldSz cx="9144000" cy="6858000" type="screen4x3"/>
  <p:notesSz cx="6858000" cy="9144000"/>
  <p:embeddedFontLst>
    <p:embeddedFont>
      <p:font typeface="Dosis" pitchFamily="2" charset="0"/>
      <p:regular r:id="rId72"/>
      <p:bold r:id="rId73"/>
    </p:embeddedFon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itchFamily="2" charset="0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  <p:embeddedFont>
      <p:font typeface="Sakkal Majalla" panose="02000000000000000000" pitchFamily="2" charset="-78"/>
      <p:regular r:id="rId80"/>
      <p:bold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424D7C"/>
    <a:srgbClr val="FFFFFF"/>
    <a:srgbClr val="1B1A16"/>
    <a:srgbClr val="0097B2"/>
    <a:srgbClr val="00729A"/>
    <a:srgbClr val="1E3F48"/>
    <a:srgbClr val="D6DCE5"/>
    <a:srgbClr val="10658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theme" Target="theme/theme1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font" Target="fonts/font4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61" Type="http://schemas.openxmlformats.org/officeDocument/2006/relationships/slide" Target="slides/slide48.xml"/><Relationship Id="rId8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01T19:32:53.06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49.png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11" Type="http://schemas.openxmlformats.org/officeDocument/2006/relationships/image" Target="../media/image37.png"/><Relationship Id="rId5" Type="http://schemas.openxmlformats.org/officeDocument/2006/relationships/image" Target="../media/image47.svg"/><Relationship Id="rId10" Type="http://schemas.openxmlformats.org/officeDocument/2006/relationships/image" Target="../media/image36.png"/><Relationship Id="rId4" Type="http://schemas.openxmlformats.org/officeDocument/2006/relationships/image" Target="../media/image46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8.png"/><Relationship Id="rId7" Type="http://schemas.microsoft.com/office/2007/relationships/hdphoto" Target="../media/hdphoto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8.png"/><Relationship Id="rId7" Type="http://schemas.microsoft.com/office/2007/relationships/hdphoto" Target="../media/hdphoto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5.png"/><Relationship Id="rId7" Type="http://schemas.openxmlformats.org/officeDocument/2006/relationships/image" Target="../media/image3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38.png"/><Relationship Id="rId9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1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66.png"/><Relationship Id="rId9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gif"/><Relationship Id="rId5" Type="http://schemas.openxmlformats.org/officeDocument/2006/relationships/image" Target="../media/image69.png"/><Relationship Id="rId10" Type="http://schemas.openxmlformats.org/officeDocument/2006/relationships/image" Target="../media/image38.png"/><Relationship Id="rId4" Type="http://schemas.openxmlformats.org/officeDocument/2006/relationships/image" Target="../media/image68.png"/><Relationship Id="rId9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5177E1-E45A-72AD-0848-92AE04E96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" b="370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الأول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1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 للكتابة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 الهمزة المتوسطة على الألف والواو والياء</a:t>
            </a:r>
            <a:r>
              <a:rPr lang="ar-MA" noProof="0" dirty="0"/>
              <a:t>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/>
              <a:t>كتابة إعلان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تركيب عناصر لإنشاء جمل مفيدة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قاعدة كتابة الهمزة المتوسطة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عناصر الإعلان.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دقيقة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6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AB92DD-0B0E-4A03-4385-93035BAD74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/>
        </p:nvSpPr>
        <p:spPr>
          <a:xfrm>
            <a:off x="609577" y="7646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D4FC12-A444-C770-5118-2327A4AC7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87" y="1292405"/>
            <a:ext cx="2731856" cy="27318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FBF9E5-D581-428D-0812-0F28F7BC2C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795" y="1513161"/>
            <a:ext cx="2731856" cy="27318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76FB2D-8AF6-2648-3D46-2D08B7C22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67" y="3939971"/>
            <a:ext cx="2731856" cy="273185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839E2C-7291-1095-A4A0-C927A93B3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78" y="3798381"/>
            <a:ext cx="2731856" cy="2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المفردات؟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0C9531D-3926-53EE-DB16-CEC776ABBDFA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عَبَّرَ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63AA9DA-0AEB-88F6-3FB4-3FD9775B4DF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81E3487-3CFA-E9C9-8593-ECCA6905ADDB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طُقوسٌ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946458-80B1-DFDB-3BB2-6ACE4A1876BC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فُنونٌ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C684C3C-EF40-932F-6E8A-15554519E65E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يَوْمِيّاتٌ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510A8B8-9679-01C7-90C8-F94DB50AC24D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موسيقى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67FBE948-1B58-7CC4-90E2-ABCE9160143B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أَصيلٌ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9969E35-1198-1A7C-A413-7D20F8AC8AD3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مَشاعِرٌ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وفي مجموعات ثنائية. اكتبوا جملتين  بتوظيف هذه المفردات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EEBE30A-6DAB-D08D-C4D7-5233ED2D755F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عَبَّرَ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C0B3C57-E834-17B6-5DD5-920752BEC90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7C69ADF-0E04-F8CD-C14E-8DE62E68BFDF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طُقوسٌ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110D6F8-5EAB-4725-B10B-F46670429990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فُنونٌ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4648C754-8FA0-5805-1181-BA124A5BE64E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يَوْمِيّاتٌ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866178F7-D59E-67AD-ECCB-00E5A8D3DF5C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موسيقى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6001BF8C-8EDA-22B6-9853-49CF51579D3E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أَصيلٌ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31130F80-EF7D-9AD7-D383-D37F4543C775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مَشاعِرٌ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سوف أمر بين الصفوف لمساعدتكم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68C2B89-D2AD-EB38-4FFF-41CE1CE2F5AB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عَبَّرَ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FFC4EFF-E9E0-80BE-2856-215F95A97075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210C0D67-AE68-427E-84E8-4F03B2BC563E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طُقوسٌ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B0023036-13E2-BB87-D2A8-C85DCC25CA92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فُنونٌ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5E60D60D-14FE-E88D-B5EA-2D9D202BE218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يَوْمِيّاتٌ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3D9F237B-9232-C702-BCB4-892CFEC8D5E5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موسيقى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BDB55D01-F783-956F-BD21-7FAC0889981E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أَصيلٌ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EF344B79-5E4A-447D-383B-484E65B6EB14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مَشاعِرٌ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المفردات التي استخدمها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E1C2D2-B2B4-DCEF-7DF4-4009DBC9B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400508" y="2995511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الهمزة المتوسطة.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-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قاعدة كتابة الهمزة المتوسطة على الألف وعلى الواو وعلى الياء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تتعلمون خلال هذه الحصة كتابة الهمزة المتوسطة على الألف وعلى الواو وعلى الياء.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62663FF-6AE0-0E5E-D12A-F9FD4EBF9E2B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اَلْهَمْزَةُ ٱلْمُتَوَسِّطَةُ عَلى ٱلْأَلِفِ وَعَلى ٱلْواوِ وَعَلى ٱلْياءِ.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02780-08BB-2CBA-C0F9-09B48187D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ECA087E-98FD-5ACF-4F43-78CDC3A83B71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لشريط الفيديو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AE3F92-BFEC-E8D7-7220-039F526EF6C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97A1CB-2FE1-D32A-9F89-8F37181A1E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A098E2-D8BB-4E93-0266-B2C0DE1C7BC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A0B512-B254-4E7C-7C5C-483B2065BDD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9F1EBC1-B38C-E2AB-912E-073EDF2716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B40261-20C7-706C-E47F-4CD82DED94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90AD24F-D055-ADA4-AC12-333482C5B5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5B94E13-7D89-9F34-5E96-B49EBAE89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03CD9D3-A511-DC56-2576-DF7843616F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AR_N5_P3_SEM1_S4 (الهمزة المتوسطة)">
            <a:hlinkClick r:id="" action="ppaction://media"/>
            <a:extLst>
              <a:ext uri="{FF2B5EF4-FFF2-40B4-BE49-F238E27FC236}">
                <a16:creationId xmlns:a16="http://schemas.microsoft.com/office/drawing/2014/main" id="{F7D17310-D0EA-E722-F80A-14F132D523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6449" y="1878736"/>
            <a:ext cx="7557796" cy="425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53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2079-3C12-25B5-3AE7-F1B14B15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7737964-BE89-054E-13FF-7BD4D6D6AFD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CF92E4-7CD8-564A-B38D-42668D1C9819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عليكم تذكره؟ متى تكتب الهمزة المتوسطة على الألف أو على الواو أو على الياء؟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2C8FB8-9B7D-31CE-5B59-A80ADF7FE3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5A37A-BF05-966B-341F-B08915E569B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8FB44-4817-AFF7-0234-3C1776B1E5D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5F4671-93D5-870F-4EEA-AC0CA2F46B2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B000F0-FEFA-F47C-197E-F39D79FB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9C62A0-3463-C16B-D5E4-2575777C7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C62854-AA06-3A82-2124-6792FAA63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71B030-CD36-ED6B-3566-FCCE9FC9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8530DD-0DDE-87BC-A9BE-4F3812F00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E36248-7A20-0A28-F6D6-03B92B4AF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D1A7917-2616-7F76-294E-87429DD4E7D4}"/>
              </a:ext>
            </a:extLst>
          </p:cNvPr>
          <p:cNvSpPr txBox="1"/>
          <p:nvPr/>
        </p:nvSpPr>
        <p:spPr>
          <a:xfrm>
            <a:off x="2321252" y="1732602"/>
            <a:ext cx="2959487" cy="255389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ٱلْمُتَوَسِّطَةُ عَلى ٱلْأَلِفِ وَعَلى ٱلْواوِ وَعَلى ٱلْياءِ.</a:t>
            </a:r>
          </a:p>
        </p:txBody>
      </p:sp>
    </p:spTree>
    <p:extLst>
      <p:ext uri="{BB962C8B-B14F-4D97-AF65-F5344CB8AC3E}">
        <p14:creationId xmlns:p14="http://schemas.microsoft.com/office/powerpoint/2010/main" val="235534472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6EED-54E2-59CA-7B44-C80076F62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9360002-2FC3-3637-4061-884532746C6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D249EE-89C3-D496-25BA-EA30C0C3F018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19 من كراساتكم.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EBCDB-19EF-D562-96FA-84B8BB03C43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6A583-DF43-9FDD-60DD-A3300332CA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8B1F8-0A1D-C448-C800-91A58563984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9024C-96ED-2699-655E-D837C70DCEC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A67D5-2536-F2DC-860B-6D7F3822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73F0A-0B08-03E9-5CEF-024368EC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02DA4-2611-4652-D08F-A95917BEED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145360-9C75-64AC-8A6F-AC697A0E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400912-FDE2-925C-B41D-BFE532672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45D9B-31D7-2A2D-3208-73FE42DC2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385" y="1496897"/>
            <a:ext cx="3495167" cy="536110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7D160E-95B0-FBE0-BC91-87B3940082F7}"/>
              </a:ext>
            </a:extLst>
          </p:cNvPr>
          <p:cNvSpPr/>
          <p:nvPr/>
        </p:nvSpPr>
        <p:spPr>
          <a:xfrm>
            <a:off x="2911151" y="2202024"/>
            <a:ext cx="2929812" cy="1586205"/>
          </a:xfrm>
          <a:prstGeom prst="roundRect">
            <a:avLst>
              <a:gd name="adj" fmla="val 8432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83892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97F8-8912-DD47-DE49-5E8E6FA9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C3B9F6-5347-37CF-0D73-60866B645CC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30E7F6C-043E-A4F5-A1AC-3D310B71A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الهمزة على الألف أو على الواو أو على الياء.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38E14E-9172-0198-3DB5-274CFBBAEB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802A82-AA61-E773-BBF8-F0E4E1DB662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037F04-5625-B4A7-8805-64C1E064873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576E1-0A79-262C-838A-36CD14B325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B949D5-AED4-80A2-801B-B565CF778B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1DAF5-779A-4BC1-441D-B4C9C93F63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00352A-9801-7DE4-3798-AE9DD9A6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032F8B-018C-7C18-F6D1-BED563653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04C324-F4FB-2FD5-7A60-D11AE18974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869EB77-78BC-1123-B6A6-BC0AEFCA0B95}"/>
              </a:ext>
            </a:extLst>
          </p:cNvPr>
          <p:cNvSpPr txBox="1"/>
          <p:nvPr/>
        </p:nvSpPr>
        <p:spPr>
          <a:xfrm>
            <a:off x="1240750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مُــ.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ْ.مِنٌ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01655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643CE-2ADA-6B96-FF8E-3430D745C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3649D62-41E2-BF9B-D586-3FEC6D743624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DAFBBBE-A7A2-E400-7E31-531A3E16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على الواو؟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BFA179-139A-4C52-171F-5D60908D0FF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ACCFCB-F4D4-463E-DCDA-AC996111359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41DE4-73E0-6393-B5D3-83808E25691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74297E-AD39-0700-A159-16C12F7928F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90C33A-3866-0144-1B16-E90EFB51BF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5D3DD9-774D-25AE-0EBB-B16A3933B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DA357B-F5E5-D2AC-F082-8F54FFE086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B403038-6B75-DAE9-C8E4-39D2F2751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A51ED-F011-FA27-8BF9-5625B8D8B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B2905EE-B85E-C287-A753-B17D0C547BF8}"/>
              </a:ext>
            </a:extLst>
          </p:cNvPr>
          <p:cNvSpPr txBox="1"/>
          <p:nvPr/>
        </p:nvSpPr>
        <p:spPr>
          <a:xfrm>
            <a:off x="1240750" y="3107919"/>
            <a:ext cx="6918385" cy="1123667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مُـــــ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ْمِنٌ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96461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AE7E-DCCC-EC1C-B833-55FB575E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D50BE2-184A-AA3F-53C5-0489B1CF5D82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07849F9-A846-D91A-80C7-CE55BFDDC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الهمزة على الألف أو على الواو أو على الياء.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9F091-8262-D323-E167-BE1DFD2668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6AD27-0126-1E6F-56AD-2F21CDD9E66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BE011E-0E49-DD17-C7F1-D74130FF765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F6A355-0638-1F85-04A0-B905014979F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E03F5F-DD4E-F3CE-12C9-1F07759B2F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3134B-B89D-E95E-3CA7-C16D06330E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DB117A-0F46-9B55-2962-9D78E1F71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CADFE8-D7B3-42E9-68D5-5393F8088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B18A32-801B-6AA5-D78F-D01F07DC1E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5EF6C2F-9027-0F1F-92B2-611FCCB58AB9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قا.ِ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.. ـــــدٌ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041378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D4C27-71DF-E8FE-D29C-24FAA89A6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6763A69-FB43-1C8A-32EC-51C1B2028E3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06CCE6-C433-91EA-0D25-3060A200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على الياء؟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6726D6-76AD-0A9C-AB24-0C1A654EB3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6D10FC-5E37-4AC4-BB1C-9D4968C56A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791FA-F63F-74A6-367A-E3879EB06B2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740030-9986-52DF-BBDE-348DD6612CF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364400-DCDE-FB01-A8F2-2A26EEF2F5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6C7649E-F380-38B9-6C97-4DDC68A3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4FD208-342D-4918-847B-279264E5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CA0377-8E5D-B5BF-EED0-CB9A47898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52C3B1-E8F0-E7AC-A287-0F41A5373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1DB03BE-BB9A-A819-6A49-0EA9C9662DA8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قا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ئِ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ـــدٌ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431462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B14FB-890C-3867-059E-3FEF13FB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B6B9D86-6A68-8692-5656-16F99AB2411E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B4676FF-C387-FDB7-569F-4E02E0ED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الهمزة على الألف أو على الواو أو على الياء.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3F5466-95E3-441F-3D03-34EA2964D5D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C77BB-C747-9E1F-8938-29DED2E2CD4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970A56-4D57-EA89-AF57-C0394747E28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77E4EA-A5B8-6375-C82F-0E208473E56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933A2-1FBB-0D67-01B7-AE670B505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CDD443-E9CC-55D4-3E99-1ED64593F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E70BDB-9B1C-1C7C-DA2D-135AD34CC1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54C987-9C46-1F65-917A-DB3C48C9B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3C0BB7-6BB3-95AF-E947-0C610794EA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0DFE996-FCF9-7FC0-2490-C48892333D4E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تَـــ.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ْ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 خيرٌ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307752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F69EE-27AC-963E-F2E5-A828EE15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EFEA0A6-290C-99F5-51B7-DF06A7594413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14A10B-9E48-5EFB-C365-73B14D57F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على الألف؟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924AEE-7FCC-F3AA-A67C-E76F796B35E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78C59-36C8-E574-3D01-19C6BEF6ED0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770343-822D-0D2E-2B02-FC481B26995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259636-B947-AC85-17C8-936A112316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7D9BB9-0F06-BF69-AC43-F4D5D6B2C2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C02F-AFBD-B869-742B-5A6CDB6A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31677B-8DCF-3000-3240-42BB4FFFD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C0EEFB-E582-AA69-B61A-A9CD3D3E5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A94259-E36C-C7E7-0A40-A779D45C1C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EE97B1AA-64AC-4C15-1C45-540CEA751AD4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تَـــ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أْ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خيرٌ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36281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EEAA2-0718-90C4-9F4F-6280B7FA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1BBD934-1EF4-C09E-E169-55551109C94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866781-40C5-AE89-3F62-322E166E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الهمزة على الألف أو على الواو أو على الياء.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D75242-CB76-B791-89B9-28B80CB4CD1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1F69F4-22D0-4922-B62D-21BD281405E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161B19-CC0D-23CE-09C2-0A2823A62E5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527E2B-B83B-104A-A5C2-A476B5222CC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C4001B-1B0E-FA2F-FC1D-299590219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98F82D-27AD-0135-21E4-90BB5C2264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B875DF-210C-2505-B35D-3958A5C4E3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E9CA23-D659-B6D4-8492-A153E7BE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15A537-4881-2EBC-4424-7D139054C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04E05EA-939A-349B-9124-ECE76B3FC8FF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مُــــ.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َ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 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سَّسَةٌ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69692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B39C4-08FB-4FDA-DA63-B11F39A39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7E090B0-7B09-A515-265C-481B2E512F09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C11AB66-C7E6-7E7F-5BF0-3513D7CF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على الواو؟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CF44BB-2AB8-7D75-EC00-5F06B5B31C8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78BE7B-C45E-4107-FDC1-5751A76EF5A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EB024-510D-2E32-2A47-0A629DDBE13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927FD3-E848-6C2F-9BF1-4EAACB671A0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449CD5-82CF-4684-0258-3BDD62996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EFB5C6-2378-14B3-84D8-FC3DDEB634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AD68AF-F7A3-BA8F-7777-6D10BBABD9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3251FB6-CC8F-8670-585F-BA044A68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2B937D-BE29-1664-A157-58C84A27C1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DDAFBB5-539A-8571-5E28-69FA9F387BE9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مُــــ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ؤ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َسَّسَةٌ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39827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E131-F7CF-8466-00D2-65846D7A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330704A-62A2-611F-91EF-76A0B7AE7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19 من كراساتكم أنجزوا النشاط التالي – عمل ثنائي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186213-0450-4687-109F-1F1A8722AD3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6B5F46-6E3F-5C64-6E05-E08200E6F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A5C122-9498-C64F-BC2E-7F9491B9A1F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42ED1A-7837-E773-C3BF-CD3D535E51A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F2DAD9-20CA-0D17-0007-0BAD3EDCE1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8EF5E6-E3EB-3F74-5325-583BAFBF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0FE878-7A16-8A67-DDB3-C646D4927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10B3E0-B2BA-A6CD-F06C-316CFB5B0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948DCC-00D3-C521-C9F4-F63CCB9C7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9189BE-C817-611D-EE1E-30CC162636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591" y="2537927"/>
            <a:ext cx="8384322" cy="3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189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7C70BE-57B6-A912-D890-9E16A40F7A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591" y="2537927"/>
            <a:ext cx="8384322" cy="3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الآن.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2561AA-F7E5-2930-8C0D-DB633E9E8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591" y="2537927"/>
            <a:ext cx="8384322" cy="3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4E13-68FB-2362-6D64-E119FEFA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F1F9090-E654-6975-74FA-07C8D44C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A8C78-0963-6CDD-0C77-F4F2CA444ED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A546-6D51-2E65-CDFA-1B3434E7CC9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C1CD16-C4D8-D997-E0E8-D6678EBA19A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015676-EABC-AF05-9FDE-60A5580EEBB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2A7AF30-4540-976D-8EE1-CEE9C4A4AD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0B4F79-1930-F90F-CAA3-B3850846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3E99D1-A124-8B6A-B2AA-F890448C7B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DBAC1B-0245-A13D-1FBE-F28D2240F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3">
            <a:extLst>
              <a:ext uri="{FF2B5EF4-FFF2-40B4-BE49-F238E27FC236}">
                <a16:creationId xmlns:a16="http://schemas.microsoft.com/office/drawing/2014/main" id="{CC054536-5650-59BC-3D57-90D111457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CC122F2-05DA-37BD-DA0F-A2E145D8FE8B}"/>
              </a:ext>
            </a:extLst>
          </p:cNvPr>
          <p:cNvGrpSpPr/>
          <p:nvPr/>
        </p:nvGrpSpPr>
        <p:grpSpPr>
          <a:xfrm>
            <a:off x="-214074" y="2537927"/>
            <a:ext cx="9038987" cy="3359020"/>
            <a:chOff x="-214074" y="2537927"/>
            <a:chExt cx="9038987" cy="335902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69D41D2-AB56-88C0-704E-784464B8F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0591" y="2537927"/>
              <a:ext cx="8384322" cy="335902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C267D0E-9AA2-617B-40A7-C448562C06AE}"/>
                </a:ext>
              </a:extLst>
            </p:cNvPr>
            <p:cNvSpPr txBox="1"/>
            <p:nvPr/>
          </p:nvSpPr>
          <p:spPr>
            <a:xfrm rot="10800000" flipV="1">
              <a:off x="-214073" y="4143698"/>
              <a:ext cx="63162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كَتَبْتُها عَلى ٱلْواوِ لِأَنَّها مَفْتوحَةٌ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وَماقَبْلَها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مَضْمومٌ.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3D5E580-7B41-ED54-6349-61798763B7FC}"/>
                </a:ext>
              </a:extLst>
            </p:cNvPr>
            <p:cNvSpPr txBox="1"/>
            <p:nvPr/>
          </p:nvSpPr>
          <p:spPr>
            <a:xfrm rot="10800000" flipV="1">
              <a:off x="6870767" y="4199685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ــؤَ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1713F4F-5A6E-91B7-08F5-D43B4E5EF0C3}"/>
                </a:ext>
              </a:extLst>
            </p:cNvPr>
            <p:cNvSpPr txBox="1"/>
            <p:nvPr/>
          </p:nvSpPr>
          <p:spPr>
            <a:xfrm rot="10800000" flipV="1">
              <a:off x="6748507" y="4755928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ــأَ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093B4B0-BF56-446D-8E1F-F0B2DE8F803A}"/>
                </a:ext>
              </a:extLst>
            </p:cNvPr>
            <p:cNvSpPr txBox="1"/>
            <p:nvPr/>
          </p:nvSpPr>
          <p:spPr>
            <a:xfrm rot="10800000" flipV="1">
              <a:off x="-214074" y="4755928"/>
              <a:ext cx="63162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كَتَبْتُها عَلى ٱلْألِفِ لِأَنَّها مَفْتوحَةٌ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وَماقَبْلَها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مَفْتوحٌ.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1C0BA1-6FA5-5931-988F-D01752D8C4F8}"/>
                </a:ext>
              </a:extLst>
            </p:cNvPr>
            <p:cNvSpPr txBox="1"/>
            <p:nvPr/>
          </p:nvSpPr>
          <p:spPr>
            <a:xfrm rot="10800000" flipV="1">
              <a:off x="6861435" y="5307237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ــؤْ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4100840-EB16-1DC2-0D61-A748DFAE19D5}"/>
                </a:ext>
              </a:extLst>
            </p:cNvPr>
            <p:cNvSpPr txBox="1"/>
            <p:nvPr/>
          </p:nvSpPr>
          <p:spPr>
            <a:xfrm rot="10800000" flipV="1">
              <a:off x="-157610" y="5297906"/>
              <a:ext cx="63162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كَتَبْتُها عَلى ٱلْواوِ لِأَنَّها ساكِنَةٌ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وَماقَبْلَها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مَضْمومٌ.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89271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FF97-AE1F-3CF5-983F-432FBEC2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4661043-3948-4610-2140-AE3E1554B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أنجزوا التمرين التالي بعد كتابة تاريخ اليوم و عنوان الدرس. عمل فردي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050E4E-49FD-171B-F26A-BDC69AC0CA1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4DDB1-0DA1-3E34-4CA8-908B7D6C40F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3F3599-CED2-5FD9-9528-976406A03FF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5C2817-30E1-86E6-7E73-DD2863DD828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BCDDC18-4BFF-A771-9023-BEC73AA558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3DE6C-08F7-6910-8660-C4904BE4D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3DAE89-1CCD-56A6-702C-E6803757C4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3AAE33-48CC-C11E-9D8A-9A4057C190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57907-2CB5-54FD-F66D-76C8E0E08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B94EBF-FC75-66DE-5FB7-541C167ED4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457" y="2537927"/>
            <a:ext cx="7800392" cy="155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697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39A0D-9B8F-CB6E-9928-7C191F1D6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C1B5A0-4716-B6C8-F5C3-704EDCA7C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E4434-1703-6E20-AC02-A6FAA4C8FB2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4B7E38-EDB4-4205-6AF8-D3DDB3F34B9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FA662B-F987-9B5D-4BF9-0D350F93134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1960B-FEC1-02FC-0DE5-23CAE745B32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C84EC6-D943-38DF-88E8-FB2B97FE2E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D5E5A1-15B1-4687-386F-E53E1C387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9CFBB0-978F-9F32-1839-972488919D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3E7803-0AA7-3FE7-8FC8-3B7D618969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FB41B8-91FB-0D73-E663-90A4EB292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457" y="2537927"/>
            <a:ext cx="7800392" cy="1558212"/>
          </a:xfrm>
          <a:prstGeom prst="rect">
            <a:avLst/>
          </a:prstGeom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60BE8CDC-CEF7-233A-3892-81D9F39DD3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22628157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1465-AB3D-1C5B-AFC7-9D43E1480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78E0B1-AF3D-FB81-F876-7DEC1CE0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9CFC9C-54F3-8E3C-F430-AA4F6C6C4B4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38010-97E7-683D-DF1C-4E04B6650C3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2FE8E-E016-3557-B9BB-4754BBF20FA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6BB2A0-8A36-CE09-DF4C-313DA03383B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32A952-CDFD-0BFD-B86C-598674893D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1B6178-E259-6910-3C07-E191FDB2C8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BECF84-D72B-084E-ED1A-A7E2E848C1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473E32-DA4A-0472-8384-32C5CEB876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219209-6B54-C8C6-664B-67C80B092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457" y="2537927"/>
            <a:ext cx="7800392" cy="1558212"/>
          </a:xfrm>
          <a:prstGeom prst="rect">
            <a:avLst/>
          </a:prstGeom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C0189166-6452-5FBC-0429-D774899A23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5696736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8205A-FD5A-48BB-68CE-CD49F3568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58A463F-AC1F-25FB-0B82-1A978202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AED757-1AD7-4966-8D2F-6ADF1B94AC8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1D479B-2730-681C-CA16-9C1707162D7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0A245E-8340-CE66-846D-14024ADDB6E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DAF07C-266E-B0C5-C8C4-88F112BAF19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CED0A15-8A23-6C15-722F-7C21F9D4F9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9EB886-0BEB-1207-E0FC-3A12B6F04D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3204C5-01A9-6739-AD82-1564F9584F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40F940-1181-2850-63A8-680489A71A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AD0A7B52-301E-E384-0830-94B9F6EEF4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0296026-B8E4-7697-7C0E-0628F7C461D8}"/>
              </a:ext>
            </a:extLst>
          </p:cNvPr>
          <p:cNvGrpSpPr/>
          <p:nvPr/>
        </p:nvGrpSpPr>
        <p:grpSpPr>
          <a:xfrm>
            <a:off x="718457" y="2537927"/>
            <a:ext cx="7800392" cy="1558212"/>
            <a:chOff x="718457" y="2537927"/>
            <a:chExt cx="7800392" cy="155821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9D3FC4-BC95-8F6E-3FD0-6C17B4327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8457" y="2537927"/>
              <a:ext cx="7800392" cy="1558212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388278F-FB21-88D8-1703-67A54DDE1647}"/>
                </a:ext>
              </a:extLst>
            </p:cNvPr>
            <p:cNvSpPr txBox="1"/>
            <p:nvPr/>
          </p:nvSpPr>
          <p:spPr>
            <a:xfrm rot="10800000" flipV="1">
              <a:off x="7864472" y="3317033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ــؤْ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F6C0F89-B109-CCCF-52F4-0BC98867D61C}"/>
                </a:ext>
              </a:extLst>
            </p:cNvPr>
            <p:cNvSpPr txBox="1"/>
            <p:nvPr/>
          </p:nvSpPr>
          <p:spPr>
            <a:xfrm rot="10800000" flipV="1">
              <a:off x="6814783" y="3317033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ؤ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0548A01-B6BC-FE8F-9976-212666B1CCD2}"/>
                </a:ext>
              </a:extLst>
            </p:cNvPr>
            <p:cNvSpPr txBox="1"/>
            <p:nvPr/>
          </p:nvSpPr>
          <p:spPr>
            <a:xfrm rot="10800000" flipV="1">
              <a:off x="5839740" y="3317033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ــأَ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400731C-E58A-4460-A061-A66712E9923D}"/>
                </a:ext>
              </a:extLst>
            </p:cNvPr>
            <p:cNvSpPr txBox="1"/>
            <p:nvPr/>
          </p:nvSpPr>
          <p:spPr>
            <a:xfrm rot="10800000" flipV="1">
              <a:off x="5007601" y="3317032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ئـــ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CA17D8E-52B5-BD3B-E50E-5B4064B8AAA7}"/>
                </a:ext>
              </a:extLst>
            </p:cNvPr>
            <p:cNvSpPr txBox="1"/>
            <p:nvPr/>
          </p:nvSpPr>
          <p:spPr>
            <a:xfrm rot="10800000" flipV="1">
              <a:off x="4030992" y="3310805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ئَــــــ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5CCE6F7-8E91-A176-1B56-BDD734CEBEFA}"/>
                </a:ext>
              </a:extLst>
            </p:cNvPr>
            <p:cNvSpPr txBox="1"/>
            <p:nvPr/>
          </p:nvSpPr>
          <p:spPr>
            <a:xfrm rot="10800000" flipV="1">
              <a:off x="3062326" y="3310808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ــأْ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750DDE3-6A0F-1964-2881-7B52299AD6FE}"/>
                </a:ext>
              </a:extLst>
            </p:cNvPr>
            <p:cNvSpPr txBox="1"/>
            <p:nvPr/>
          </p:nvSpPr>
          <p:spPr>
            <a:xfrm rot="10800000" flipV="1">
              <a:off x="1979819" y="3310805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ــؤ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7367CAA-F814-1845-7897-3B01D5F4FF05}"/>
                </a:ext>
              </a:extLst>
            </p:cNvPr>
            <p:cNvSpPr txBox="1"/>
            <p:nvPr/>
          </p:nvSpPr>
          <p:spPr>
            <a:xfrm rot="10800000" flipV="1">
              <a:off x="1069638" y="3310805"/>
              <a:ext cx="4910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ــئِـــ</a:t>
              </a:r>
              <a:endParaRPr lang="f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03410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1272053" y="2690694"/>
            <a:ext cx="5549947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إعلان – الحصة 1. 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–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هذه الحصة ستتعلمون كيفية كتابة إعلان لحدث أو نشاط ما.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44DD9BB-49EA-9108-AD62-289C4786D593}"/>
              </a:ext>
            </a:extLst>
          </p:cNvPr>
          <p:cNvSpPr txBox="1"/>
          <p:nvPr/>
        </p:nvSpPr>
        <p:spPr>
          <a:xfrm>
            <a:off x="3298842" y="3105769"/>
            <a:ext cx="2546315" cy="1090041"/>
          </a:xfrm>
          <a:prstGeom prst="roundRect">
            <a:avLst/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إعْلانٍ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AF7C7-3F29-340F-14B5-05BD298A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20B67F1-8A39-B8B2-2EC3-EF73B375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أين تجدون الإعلانات؟ ما وضيفتها؟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F71F89-F228-F146-11F0-7086E3D40FA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DE943C-6EAC-FA7F-CEB5-F9D0F06D099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050E72-C964-2D91-65BE-F7B2FD7ECF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484974-EAC0-E11E-73F6-A33BFD11464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4D436E8-CBC9-DA78-CFB6-324E55DBD5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9B95FF-9544-1C12-8015-2BC233B578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767955-DD1C-53A6-4671-E37780AFB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AB98A9-A935-CAD2-7B6C-46060777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3EFE0C-DEFB-1A06-2F4C-1B3DC8463D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AE774E-C95B-1C69-9B29-CA89405EE1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1105" y="1476034"/>
            <a:ext cx="3141789" cy="512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302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8AFC8-9E6C-2F80-98F6-253B2C645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C2BA23-CB38-6FA5-7A2D-2DAA56899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هذه ستتعرفون على عناصر الإعلان. سنستخرجها معا من خلال هذا الإعلان.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14FE5-41EA-BA67-E1ED-4787268529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91FA3-AEBB-D865-C928-AAC1FEF6E9F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EAC37D-8868-6D25-74A9-76C298DAF75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425B48-4F95-4349-DD6A-2F9826DAABE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18CB202-19AD-D750-D934-C9903302C7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71CD11-4034-DBC1-8E61-AD647D238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FDF7AA-B9FA-1AB6-48FE-AC4B628E7F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1537BD-9EB3-D6E5-CDD0-1519700F8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CC5210-6E74-80DB-E830-0204C415F1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07C626-BC65-278D-8B92-E9F721F2E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6686" y="1367749"/>
            <a:ext cx="3749365" cy="521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4973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6DD5B-82BD-23EF-F55D-5072D5F28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8B3EA4-8D1D-2D00-8DAB-8A63F8A4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أولا : الإعلان يتضمن معلومات أساسية : الحدث – الجهة المنظمة – أين ومتى يقام الحدث -  لماذا-   من يقرأ الأسئلة الموجهة؟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4ABB30-53B7-602D-3514-A3220E279D4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068937-155F-8407-04C3-69A2C5C1FB8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DAD87D-F5B5-5977-8C29-6EE4662AA92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F98287-E550-4940-1E80-235C5EEE708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0CA76E1-FF73-A02D-86F5-F2604B5B28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85EAD7-076D-3DD8-C983-331FABDC90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7667A8-F50D-0F34-150F-4C186851E5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92D76A-D7B5-FE15-45C9-F33CEE5388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83AF9F-1E96-D7F4-8C1C-72C50235FA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F2D6D3F-C6FB-5B66-EE72-D479670A0D43}"/>
              </a:ext>
            </a:extLst>
          </p:cNvPr>
          <p:cNvSpPr txBox="1"/>
          <p:nvPr/>
        </p:nvSpPr>
        <p:spPr>
          <a:xfrm>
            <a:off x="3895025" y="3119061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ea typeface="Calibri" panose="020F0502020204030204" pitchFamily="34" charset="0"/>
              </a:rPr>
              <a:t>2. ما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ٱلْجِهَةُ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ٱلْمُنَظِّمَةُ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لِلنَّشاطِ؟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B1B8738-0F11-6D64-EAD4-BD4D74BB8E52}"/>
              </a:ext>
            </a:extLst>
          </p:cNvPr>
          <p:cNvSpPr txBox="1"/>
          <p:nvPr/>
        </p:nvSpPr>
        <p:spPr>
          <a:xfrm>
            <a:off x="3848011" y="2112968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ٱلْحَدَثُ أَوِ ٱلنَّشاطُ ٱلْوارِدُ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ٱلْإِعْلانِ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F2DF0D6-C5D7-8A66-4841-BD33DF3D1507}"/>
              </a:ext>
            </a:extLst>
          </p:cNvPr>
          <p:cNvSpPr txBox="1"/>
          <p:nvPr/>
        </p:nvSpPr>
        <p:spPr>
          <a:xfrm>
            <a:off x="3874550" y="4166177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ea typeface="Calibri" panose="020F0502020204030204" pitchFamily="34" charset="0"/>
              </a:rPr>
              <a:t>3. مَتى سَيَتِمُّ تَنْظيمُ ٱ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لنَّشاطِ؟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D2EFA64-FC38-7AFB-A5EF-7D43E488FD69}"/>
              </a:ext>
            </a:extLst>
          </p:cNvPr>
          <p:cNvSpPr txBox="1"/>
          <p:nvPr/>
        </p:nvSpPr>
        <p:spPr>
          <a:xfrm>
            <a:off x="3800996" y="5213293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ea typeface="Calibri" panose="020F0502020204030204" pitchFamily="34" charset="0"/>
              </a:rPr>
              <a:t>4. أَيْنَ يُقامُ ٱلْحَدَثُ أَوِ ٱ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لنَّشاطُ؟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FF5B7F-0E47-8CCA-6026-B753816D02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430" y="1466616"/>
            <a:ext cx="3469595" cy="511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2245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A2C36-99DA-9F56-DE79-7CCEBF84B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E502667-8EA6-DFE9-42B2-1FB16C67C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معا عن الأسئلة.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EE37F-9506-136E-F065-48BF3F78978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4DEA84-B775-0FF6-B8D4-3347B2892DB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C05633-A8FC-587F-C79E-2F9C4CC95FA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6B3A53-6F47-2CA0-B48A-FF1B08A1FC4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088F04-F9A6-3240-8612-270D7B0B2A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EA491E-A345-D469-2274-95A443B73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B4CA0C-D086-8486-2790-2757E3243C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86051E-5DF9-EBCF-F009-2E629691C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EF7247-C2B2-A6BD-B96D-FA50232415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2CBB069-5DC7-6585-A7B3-EEDD552DAAFA}"/>
              </a:ext>
            </a:extLst>
          </p:cNvPr>
          <p:cNvSpPr txBox="1"/>
          <p:nvPr/>
        </p:nvSpPr>
        <p:spPr>
          <a:xfrm>
            <a:off x="3895025" y="2697951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ٱلْجِهَةُ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ٱلْمُنَظِّمَةُ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لِلنَّشاطِ؟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A01420-EB72-A86B-5AFE-C30C3A3EB5ED}"/>
              </a:ext>
            </a:extLst>
          </p:cNvPr>
          <p:cNvSpPr txBox="1"/>
          <p:nvPr/>
        </p:nvSpPr>
        <p:spPr>
          <a:xfrm>
            <a:off x="3848011" y="1788114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ٱلْحَدَثُ أَوِ ٱلنَّشاطُ ٱلْوارِدُ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ٱلْإِعْلانِ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DF112238-1FE5-FBE9-0F59-9648E539BBF6}"/>
              </a:ext>
            </a:extLst>
          </p:cNvPr>
          <p:cNvSpPr txBox="1"/>
          <p:nvPr/>
        </p:nvSpPr>
        <p:spPr>
          <a:xfrm>
            <a:off x="3874550" y="3624751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مَتى سَيَتِمُّ تَنْظيمُ ٱلنَّشاطِ؟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44FD4CB-1608-E486-2A2C-A805CFEA4F30}"/>
              </a:ext>
            </a:extLst>
          </p:cNvPr>
          <p:cNvSpPr txBox="1"/>
          <p:nvPr/>
        </p:nvSpPr>
        <p:spPr>
          <a:xfrm>
            <a:off x="3800996" y="4575615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أَيْنَ يُقامُ ٱلْحَدَثُ أَوِ ٱلنَّشاطُ؟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A7D5AD-5A27-8917-6926-35ED64CD7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430" y="1466616"/>
            <a:ext cx="3469595" cy="511029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49A030E-CB45-C3CF-8605-8D9B22AC5B0D}"/>
              </a:ext>
            </a:extLst>
          </p:cNvPr>
          <p:cNvSpPr txBox="1"/>
          <p:nvPr/>
        </p:nvSpPr>
        <p:spPr>
          <a:xfrm>
            <a:off x="3871518" y="5485452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ea typeface="Calibri" panose="020F0502020204030204" pitchFamily="34" charset="0"/>
              </a:rPr>
              <a:t>5.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ٱلْفِئَةُ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ٱلْمُسْتَهْدَفَةُ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ٱلنَّشاطِ؟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472068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CE8F7-71AE-BC35-1CAA-38E40BE1D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D56F6D-F060-C840-F8C2-24EDE4C7C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2A3F2-19B0-84B0-0647-18B5691F07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EFC20C-594C-E570-98D7-7431042FC27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5F2F5E-E0F7-C1DD-B522-8ED39B71EAC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DA983A-6CFB-CEDA-1D6F-554FFACE54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9180179-1862-3809-F8D9-99064AE77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4B067F-3AAE-BDE3-4AAD-8A364CACBD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507633F-5A99-3A5B-FEED-D21EC21B1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B2CC864-7E75-104C-D76A-57B83CCAA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5A6CC8-27FC-669C-EB09-A4D6C7FE43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0F1F5D-9F2A-91F6-3BE6-7F88D5BB7C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795" y="1726130"/>
            <a:ext cx="2921449" cy="43029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6675C0-D9A4-CCD0-CDC1-47D9AF94A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622963"/>
              </p:ext>
            </p:extLst>
          </p:nvPr>
        </p:nvGraphicFramePr>
        <p:xfrm>
          <a:off x="3368841" y="2005710"/>
          <a:ext cx="5309079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0243">
                  <a:extLst>
                    <a:ext uri="{9D8B030D-6E8A-4147-A177-3AD203B41FA5}">
                      <a16:colId xmlns:a16="http://schemas.microsoft.com/office/drawing/2014/main" val="2125304484"/>
                    </a:ext>
                  </a:extLst>
                </a:gridCol>
                <a:gridCol w="2168836">
                  <a:extLst>
                    <a:ext uri="{9D8B030D-6E8A-4147-A177-3AD203B41FA5}">
                      <a16:colId xmlns:a16="http://schemas.microsoft.com/office/drawing/2014/main" val="2041805784"/>
                    </a:ext>
                  </a:extLst>
                </a:gridCol>
              </a:tblGrid>
              <a:tr h="308364"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اَلْمُسابَقَةُ </a:t>
                      </a:r>
                      <a:r>
                        <a:rPr kumimoji="0" lang="ar-MA" sz="4000" b="1" i="0" u="none" strike="noStrike" kern="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ٱلْمَحَلِّيَّةُ</a:t>
                      </a:r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لِلرّياضَةِ ٱلْمَدْرَسِيَّةِ.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اَلْحَدَثُ 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16961"/>
                  </a:ext>
                </a:extLst>
              </a:tr>
              <a:tr h="308364"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مَدْرَسَةُ </a:t>
                      </a:r>
                      <a:r>
                        <a:rPr kumimoji="0" lang="ar-MA" sz="4000" b="1" i="0" u="none" strike="noStrike" kern="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ٱلنّورِ</a:t>
                      </a:r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اَلْجِهَةُ الْمُنَظِّمَةُ 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13661"/>
                  </a:ext>
                </a:extLst>
              </a:tr>
              <a:tr h="308364"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24/25/26 فبراير 2026.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تاريخُ ٱلْحَدَثِ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294863"/>
                  </a:ext>
                </a:extLst>
              </a:tr>
              <a:tr h="308364"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تَلاميذُ </a:t>
                      </a:r>
                      <a:r>
                        <a:rPr kumimoji="0" lang="ar-MA" sz="4000" b="1" i="0" u="none" strike="noStrike" kern="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اَلْفِئَةُ </a:t>
                      </a:r>
                      <a:r>
                        <a:rPr kumimoji="0" lang="ar-MA" sz="4000" b="1" i="0" u="none" strike="noStrike" kern="0" cap="none" spc="0" normalizeH="0" baseline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ٱلْمُسْتَهْدَفَةُ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412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26759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E8D43-7DF6-767F-6B78-0B1FAFDAA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6AB6441-2FF6-024A-3FB2-C926CDAB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ثانيا: الإعلان يتضمن كذلك  معلومات تكميلية : شروط المشاركة – الجوائز – شعار النشاط – معلومات للتوصل ...  من يقرأ بعض الأسئلة الموجهة 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E76AA8-A804-D936-FA2F-8F0A9144C20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D05D5C-8445-92F6-7ACA-BB564D6ABD4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C408ED-80CC-80F7-2F15-31AD9A2D5F4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88066-3870-DCBD-C80A-BDC73B6B67E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8694AD-96A4-A894-1BDC-546849074D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A46FF-7F09-35AB-B498-DD957CADA9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2002E7-5EB9-A2F0-138D-8D36D149CF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3D7258-A708-6EB0-C098-4BE9FA914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84F35B-F67B-B5D2-4F08-5FE9CA5143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61A31DF-39BA-3A22-3724-BD0503BF9E4B}"/>
              </a:ext>
            </a:extLst>
          </p:cNvPr>
          <p:cNvSpPr txBox="1"/>
          <p:nvPr/>
        </p:nvSpPr>
        <p:spPr>
          <a:xfrm>
            <a:off x="3895025" y="3119061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ٱلْجَوائِزُ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ٱلْمُخَصَّصَةُ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لِلْمُشارِكينَ؟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6186F87-431D-51BB-3F9C-8727FB587F31}"/>
              </a:ext>
            </a:extLst>
          </p:cNvPr>
          <p:cNvSpPr txBox="1"/>
          <p:nvPr/>
        </p:nvSpPr>
        <p:spPr>
          <a:xfrm>
            <a:off x="3848011" y="2112968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شُروطُ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ٱلْمُشارَكَةِ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2B704B48-E4B7-69F2-023C-78E151E23C70}"/>
              </a:ext>
            </a:extLst>
          </p:cNvPr>
          <p:cNvSpPr txBox="1"/>
          <p:nvPr/>
        </p:nvSpPr>
        <p:spPr>
          <a:xfrm>
            <a:off x="3874550" y="4166177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3600" b="1" kern="0" dirty="0">
                <a:solidFill>
                  <a:srgbClr val="424D7C"/>
                </a:solidFill>
                <a:ea typeface="Calibri" panose="020F0502020204030204" pitchFamily="34" charset="0"/>
              </a:rPr>
              <a:t>كَيْفَ يُمْكِنُ </a:t>
            </a:r>
            <a:r>
              <a:rPr lang="ar-MA" sz="3600" b="1" kern="0" dirty="0" err="1">
                <a:solidFill>
                  <a:srgbClr val="424D7C"/>
                </a:solidFill>
                <a:ea typeface="Calibri" panose="020F0502020204030204" pitchFamily="34" charset="0"/>
              </a:rPr>
              <a:t>ٱلْمُشارَكَةُ</a:t>
            </a:r>
            <a:r>
              <a:rPr lang="ar-MA" sz="3600" b="1" kern="0" dirty="0">
                <a:solidFill>
                  <a:srgbClr val="424D7C"/>
                </a:solidFill>
                <a:ea typeface="Calibri" panose="020F0502020204030204" pitchFamily="34" charset="0"/>
              </a:rPr>
              <a:t> في ٱلنَّشاطِ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CFD3C0-0998-98DE-DA07-CE1D295DD3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430" y="1466616"/>
            <a:ext cx="3469595" cy="511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4438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FABB2-A0DB-A190-BDF6-D7F777AEA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460CB3-E2D1-7E4D-5867-F1EC3EFCD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معا عن الأسئلة.  هل يمكن إضافة معلومات أخرى؟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FD2889-E60B-37C7-DAAD-9D5B338ED30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CBF099-85A8-EF38-01A4-DC518778B0E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61C99E-E4AE-C4C3-9140-55AB7D2245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4F03F8-E611-52BE-CAD3-C04AC6C2AEB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053FF91-F2DF-56F6-FA46-63238DCADE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637D74-152D-15B6-11EE-4B3950A58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4E2635-55A8-D73E-7119-763AF9B6D2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56391C-9960-A433-27C7-9A86AD091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184D78-3639-384E-B9C3-DBD6D32B1C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FA30192-CD30-A751-470C-587D00A7CC72}"/>
              </a:ext>
            </a:extLst>
          </p:cNvPr>
          <p:cNvSpPr txBox="1"/>
          <p:nvPr/>
        </p:nvSpPr>
        <p:spPr>
          <a:xfrm>
            <a:off x="3895025" y="3119061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ٱلْجَوائِزُ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ٱلْمُخَصَّصَةُ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لِلْمُشارِكينَ؟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08B2EE66-DD55-F347-5821-81E113ECD799}"/>
              </a:ext>
            </a:extLst>
          </p:cNvPr>
          <p:cNvSpPr txBox="1"/>
          <p:nvPr/>
        </p:nvSpPr>
        <p:spPr>
          <a:xfrm>
            <a:off x="3848011" y="2112968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شُروطُ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ٱلْمُشارَكَةِ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D8BD256-DAB6-AD4F-F703-D00FD441A028}"/>
              </a:ext>
            </a:extLst>
          </p:cNvPr>
          <p:cNvSpPr txBox="1"/>
          <p:nvPr/>
        </p:nvSpPr>
        <p:spPr>
          <a:xfrm>
            <a:off x="3874550" y="4166177"/>
            <a:ext cx="4938049" cy="715045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كَيْفَ يُمْكِنُ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ٱلْمُشارَكَةُ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ٱلنَّشاطِ؟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F164F2-5778-2EF5-EAC7-AFD1AF946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430" y="1466616"/>
            <a:ext cx="3469595" cy="511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2989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2ADFF-916F-BEAA-4E69-085965B52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E0B2497-A663-52E8-B6E3-37C89558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FE11B7-A807-C3B2-5E54-6B0CDF0279C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8DD613-F467-9CC0-BA4C-3A461F1C846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9ECA33-E6CA-7AC8-3FCF-7C6439AFE61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5DCDA9-8A3F-8E7E-D8EF-3F58607D038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6AE60D-8C0C-A94D-93B9-06A7E238CE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456814F-D5E6-6EFE-8A6A-989AC623ED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CBD522-7313-4D64-79DF-2FFE7EFC80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C62ED3-4EDF-1F02-93DF-7F6A4608F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EB2EDA-ACB3-4A3A-8358-09C69A8D6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0D3E06-9B78-7F52-E9BA-43B742395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795" y="1726130"/>
            <a:ext cx="2921449" cy="43029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B96D298-680F-81B4-0168-13D8212BE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92028"/>
              </p:ext>
            </p:extLst>
          </p:nvPr>
        </p:nvGraphicFramePr>
        <p:xfrm>
          <a:off x="3477126" y="3176560"/>
          <a:ext cx="5309079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3043">
                  <a:extLst>
                    <a:ext uri="{9D8B030D-6E8A-4147-A177-3AD203B41FA5}">
                      <a16:colId xmlns:a16="http://schemas.microsoft.com/office/drawing/2014/main" val="2125304484"/>
                    </a:ext>
                  </a:extLst>
                </a:gridCol>
                <a:gridCol w="2626036">
                  <a:extLst>
                    <a:ext uri="{9D8B030D-6E8A-4147-A177-3AD203B41FA5}">
                      <a16:colId xmlns:a16="http://schemas.microsoft.com/office/drawing/2014/main" val="2041805784"/>
                    </a:ext>
                  </a:extLst>
                </a:gridCol>
              </a:tblGrid>
              <a:tr h="308364"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يَوْم 20 فبراير.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آخِرُ أَجَلٍ لِلتَّسْجيلُِ 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16961"/>
                  </a:ext>
                </a:extLst>
              </a:tr>
              <a:tr h="308364"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جَوائِزُ قَيِّمَةٌ.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اَلْجَوائِزُ</a:t>
                      </a:r>
                      <a:endParaRPr kumimoji="0" lang="fr-MA" sz="4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13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0292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936E0-3CAC-18A8-4A80-4E1DE50BE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E3A4736C-BE8F-4F3C-3EC8-23D975241DC6}"/>
                  </a:ext>
                </a:extLst>
              </p14:cNvPr>
              <p14:cNvContentPartPr/>
              <p14:nvPr/>
            </p14:nvContentPartPr>
            <p14:xfrm>
              <a:off x="-1063962" y="2817529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E3A4736C-BE8F-4F3C-3EC8-23D975241D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17962" y="2709529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itre 9">
            <a:extLst>
              <a:ext uri="{FF2B5EF4-FFF2-40B4-BE49-F238E27FC236}">
                <a16:creationId xmlns:a16="http://schemas.microsoft.com/office/drawing/2014/main" id="{DDE463AF-EE67-F85D-B5F1-2B16CACD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الإعلان؟</a:t>
            </a:r>
            <a:endParaRPr lang="fr-FR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8EE861-2625-197C-1FCF-1F0572151EC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16B16E-A968-3B69-0907-C87A852E769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4E6CAE-DF53-F151-667B-B898F4F8B82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90C0FD-D850-DE24-A35D-2A054C81A61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BED916-F0C9-A522-0E61-9C1EE115E7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318A34-F6D8-8FC0-039D-F06F04530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7EBA59-753F-4D75-0DE9-F81763B6F6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BC0D742-D9E0-7D1C-BCE2-7A5CF0408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F4FDC1-2221-03EC-3E9B-80AD1EF525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CF6E49-81FF-AAA1-EFB7-0291B4B9CE6B}"/>
              </a:ext>
            </a:extLst>
          </p:cNvPr>
          <p:cNvGrpSpPr/>
          <p:nvPr/>
        </p:nvGrpSpPr>
        <p:grpSpPr>
          <a:xfrm>
            <a:off x="1753806" y="1688187"/>
            <a:ext cx="5400675" cy="4572000"/>
            <a:chOff x="1734751" y="1688187"/>
            <a:chExt cx="5400675" cy="4572000"/>
          </a:xfrm>
        </p:grpSpPr>
        <p:pic>
          <p:nvPicPr>
            <p:cNvPr id="3" name="Espace réservé pour une image  2">
              <a:extLst>
                <a:ext uri="{FF2B5EF4-FFF2-40B4-BE49-F238E27FC236}">
                  <a16:creationId xmlns:a16="http://schemas.microsoft.com/office/drawing/2014/main" id="{58A257B8-1C3E-B541-BB6B-74A35F7E12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5" b="427"/>
            <a:stretch/>
          </p:blipFill>
          <p:spPr>
            <a:xfrm>
              <a:off x="1734751" y="1688187"/>
              <a:ext cx="5400675" cy="4572000"/>
            </a:xfrm>
            <a:prstGeom prst="roundRect">
              <a:avLst>
                <a:gd name="adj" fmla="val 3460"/>
              </a:avLst>
            </a:prstGeom>
          </p:spPr>
        </p:pic>
        <p:sp>
          <p:nvSpPr>
            <p:cNvPr id="4" name="Google Shape;1697;p99">
              <a:extLst>
                <a:ext uri="{FF2B5EF4-FFF2-40B4-BE49-F238E27FC236}">
                  <a16:creationId xmlns:a16="http://schemas.microsoft.com/office/drawing/2014/main" id="{293BE863-01A2-DB5C-1AB5-9E5F6D34EBEC}"/>
                </a:ext>
              </a:extLst>
            </p:cNvPr>
            <p:cNvSpPr txBox="1"/>
            <p:nvPr/>
          </p:nvSpPr>
          <p:spPr>
            <a:xfrm>
              <a:off x="2277100" y="2402051"/>
              <a:ext cx="2916831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كِتابَةُ إعْلانٍ</a:t>
              </a:r>
              <a:endParaRPr sz="4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30453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C73C24-1FBE-B78B-0278-86EBBCF5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7" y="755749"/>
            <a:ext cx="703472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كراساتكم. خذوا الصفحة 20. 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C8BE4-9AB0-6A57-73B3-0FE6C0E191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5AAE1-0026-E76E-6746-F543EF1479A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9C93E-F403-C967-ED9D-DD55629534F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8D4118-B779-E048-CA66-6F419B199A6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354780-AEA3-9786-3A20-6825BB3278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21C184-A9BC-73B2-D71B-74E45982C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2473BC-DC66-1C03-5EEA-A92D42EA4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6395F8-8392-4AFD-325A-BFBC49E3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E5ADCB3B-AFE8-0970-ABE9-C2FC5EB4C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A83C80-10F4-E353-EC6C-55CB1A3DE7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16" y="1584325"/>
            <a:ext cx="3438168" cy="527367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9E2C8B-BDE0-A83C-37AA-698F4A83A6C1}"/>
              </a:ext>
            </a:extLst>
          </p:cNvPr>
          <p:cNvSpPr/>
          <p:nvPr/>
        </p:nvSpPr>
        <p:spPr>
          <a:xfrm>
            <a:off x="3088434" y="2108718"/>
            <a:ext cx="2901820" cy="1427584"/>
          </a:xfrm>
          <a:prstGeom prst="roundRect">
            <a:avLst>
              <a:gd name="adj" fmla="val 947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 الآن  ستشتغلون في ثنائيات لإنجاز النشاط التالي على كراساتكم. الصفحة 20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EB92FC-C3DC-F97C-49CD-5F48A9B81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133" y="1886844"/>
            <a:ext cx="7537828" cy="474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65DCE6-AD6B-94FD-E5B9-EA59CFB6B3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133" y="1886844"/>
            <a:ext cx="7537828" cy="474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منكم يقرأ جوابه؟</a:t>
            </a:r>
            <a:b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0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624A13-F175-D44A-E48A-8D8799CC1A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133" y="1886844"/>
            <a:ext cx="7537828" cy="474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CD052-56D5-7210-2F8E-D27ADFE4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8300E6-8DC6-A225-473C-C01400BA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6C3123-8C88-0B49-ED38-E798349BEE0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797CFA-F6CC-7BC8-88A1-127D7DC1F2C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A71054-1557-A241-53E4-742A84CE30C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F59C8F-ADBF-2BE9-CDCA-99844FC5C13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B1FA527-32CC-17D1-9361-95B966C9D8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CCEA5F-6B9E-C848-E25D-E9398561A6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6D5DEF-D46B-571D-F037-2C20BA64F0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233115-6DB5-9055-3C04-0059108E10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3219DEF-5036-6C74-6BF3-E121FD0754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F6B5A5-D59D-1E43-5F12-21BD56AA1D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750" y="1355557"/>
            <a:ext cx="5504608" cy="51664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53FD5F-66F9-51E2-925F-AB2A1E1E00EA}"/>
              </a:ext>
            </a:extLst>
          </p:cNvPr>
          <p:cNvSpPr txBox="1"/>
          <p:nvPr/>
        </p:nvSpPr>
        <p:spPr>
          <a:xfrm>
            <a:off x="1860862" y="2345744"/>
            <a:ext cx="3218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مَدْرَسَةُ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ﭐلنَّجاحِ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ﭐلْاِبْتِدائِيَّةُ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A18341-AF5D-6955-D861-4EA59EA9AE29}"/>
              </a:ext>
            </a:extLst>
          </p:cNvPr>
          <p:cNvSpPr txBox="1"/>
          <p:nvPr/>
        </p:nvSpPr>
        <p:spPr>
          <a:xfrm>
            <a:off x="2114349" y="2965524"/>
            <a:ext cx="271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 مارس 2024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286CC3-35AA-70F0-5BD5-681AF1F8FA45}"/>
              </a:ext>
            </a:extLst>
          </p:cNvPr>
          <p:cNvSpPr txBox="1"/>
          <p:nvPr/>
        </p:nvSpPr>
        <p:spPr>
          <a:xfrm>
            <a:off x="2096589" y="3725978"/>
            <a:ext cx="2799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مَكْتَبَةُ ﭐلْمَدْرَسَةِ.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4BF15C-C5B9-7554-5378-CDFE284FC7CF}"/>
              </a:ext>
            </a:extLst>
          </p:cNvPr>
          <p:cNvSpPr txBox="1"/>
          <p:nvPr/>
        </p:nvSpPr>
        <p:spPr>
          <a:xfrm>
            <a:off x="1893849" y="4417979"/>
            <a:ext cx="3002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اَلتَّشْجيعُ عَلى ﭐلْقِراءَةِ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27EBF03-F17C-E43D-9518-36B6042DD0EF}"/>
              </a:ext>
            </a:extLst>
          </p:cNvPr>
          <p:cNvSpPr txBox="1"/>
          <p:nvPr/>
        </p:nvSpPr>
        <p:spPr>
          <a:xfrm>
            <a:off x="1818520" y="5045864"/>
            <a:ext cx="3218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تَلاميذُ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ﭐلْمُسْتَوى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ﭐلْخامِسِ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DCFD6C2-0148-D9AD-CD49-ADDDDDFB408E}"/>
              </a:ext>
            </a:extLst>
          </p:cNvPr>
          <p:cNvSpPr txBox="1"/>
          <p:nvPr/>
        </p:nvSpPr>
        <p:spPr>
          <a:xfrm>
            <a:off x="1760735" y="5782328"/>
            <a:ext cx="3268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اَلتَّسْجيلُ</a:t>
            </a:r>
            <a:r>
              <a:rPr lang="ar-MA" sz="2400" dirty="0">
                <a:solidFill>
                  <a:srgbClr val="FF0000"/>
                </a:solidFill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10 مارِس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533613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7F20-C844-91CF-BCB0-44C445D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EAAF52-E362-0299-121B-A73CB78D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بقاعدة كتابة الهمزة المتوسطة على الألف أو على الياء؟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C0D9E33-FA1A-F258-C890-EFC388E82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203103-6DC3-691D-CEBE-B2C4025AD0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CC1AF-FE21-2CD7-CC5A-5B9AA12A055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DE7A80-266C-E956-FEF9-4CC12AC2488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D153-9970-EFFD-0867-6566F781FB5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99F79-FB47-1180-7850-7CDD2A67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0B13C-91F9-4307-F00F-E33AE7D6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D1261A-29B7-D3B2-1A5A-55C2F061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E9F2E1-BC59-DC6C-14E5-10D30118F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CB179D4-2D44-F2F3-6654-9EA5C32E17A2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اَلْهَمْزَةُ ٱلْمُتَوَسِّطَةُ عَلى ٱلْأَلِفِ وَعَلى ٱلْواوِ وَعَلى ٱلْياءِ.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332038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DF7C2-335C-180E-FEFD-CCB0E1C84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E36EB85-45D7-68BB-EC57-0EF9620F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بعناصر الإعلان؟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4">
            <a:extLst>
              <a:ext uri="{FF2B5EF4-FFF2-40B4-BE49-F238E27FC236}">
                <a16:creationId xmlns:a16="http://schemas.microsoft.com/office/drawing/2014/main" id="{CC5424FB-6E61-87CD-F8AF-F098DCF00E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90EA91-1D9C-71AC-DC46-7543AF66AF5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CFDD72-ADB2-7085-EEBB-3E8484C7F17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58A0AC-5ACE-431E-2FB4-4B13FC08E9D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679E92-142B-5D95-EEBC-6EE612D4DAD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A65E79-CE60-4E83-FD2B-19CE8EBA20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3A3216-8656-8E88-0672-E634D59DCE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EBC558-09A5-C1F4-6B73-CC294FCD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0EBA3-F8E7-7C4C-C037-65BDBAC58B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DF3612-A1D3-702B-CB9D-A918BDC830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2641" y="1467324"/>
            <a:ext cx="3009787" cy="508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292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377A6F8-6BB8-B6DD-4DC0-B35E097A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ا</a:t>
            </a:r>
            <a:r>
              <a:rPr lang="tzm-Arab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لْواجِب الْمَنْزِلِيّ</a:t>
            </a: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الصفحة 19.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04A4A-3853-5AAB-23D5-56E388A77A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AB56CD-EB50-7D4D-5A69-FCB2624AE93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17012-2AD0-86E5-6967-00F452435DE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33A42-D3E7-FE35-5FD2-B5B934D4E3A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B4AA0E-9921-ECA2-57A2-A49AC9190C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539F31-A063-ACEA-EA8B-BA6DA7FF8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4A5862-C21E-03B4-1790-EBC48B40C9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9D9149-4429-9378-DEA3-884022F78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6DDFCA-DFDA-575A-F59B-D27EEE4D4E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65518"/>
            <a:ext cx="783583" cy="783583"/>
          </a:xfrm>
          <a:prstGeom prst="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D94FFD88-64DF-9655-2776-0628A57BA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0103AB-9B6E-66FC-CF62-B70A920C2B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519265"/>
            <a:ext cx="8165568" cy="251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2412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19213</TotalTime>
  <Words>1355</Words>
  <Application>Microsoft Office PowerPoint</Application>
  <PresentationFormat>Affichage à l'écran (4:3)</PresentationFormat>
  <Paragraphs>383</Paragraphs>
  <Slides>57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57</vt:i4>
      </vt:variant>
    </vt:vector>
  </HeadingPairs>
  <TitlesOfParts>
    <vt:vector size="81" baseType="lpstr">
      <vt:lpstr>Microsoft Uighur</vt:lpstr>
      <vt:lpstr>Sakkal Majalla</vt:lpstr>
      <vt:lpstr>Wingdings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والكراسة في القمطر</vt:lpstr>
      <vt:lpstr>من يقرأ هذه المفردات؟</vt:lpstr>
      <vt:lpstr>على دفاتركم : وفي مجموعات ثنائية. اكتبوا جملتين  بتوظيف هذه المفردات</vt:lpstr>
      <vt:lpstr>. سوف أمر بين الصفوف لمساعدتكم</vt:lpstr>
      <vt:lpstr>كل واحد يقدم لنا عمل مجموعته مع ذكر المفردات التي استخدمها</vt:lpstr>
      <vt:lpstr>ورشة الكتابة – الإملاء</vt:lpstr>
      <vt:lpstr>Présentation PowerPoint</vt:lpstr>
      <vt:lpstr>Présentation PowerPoint</vt:lpstr>
      <vt:lpstr>Présentation PowerPoint</vt:lpstr>
      <vt:lpstr>Présentation PowerPoint</vt:lpstr>
      <vt:lpstr>خذوا ألواحكم. اكتبوا الهمزة على الألف أو على الواو أو على الياء. </vt:lpstr>
      <vt:lpstr>صححوا. لماذا كتبنا الهمزة على الواو؟</vt:lpstr>
      <vt:lpstr>خذوا ألواحكم. اكتبوا الهمزة على الألف أو على الواو أو على الياء. </vt:lpstr>
      <vt:lpstr>صححوا. لماذا كتبنا الهمزة على الياء؟</vt:lpstr>
      <vt:lpstr>خذوا ألواحكم. اكتبوا الهمزة على الألف أو على الواو أو على الياء. </vt:lpstr>
      <vt:lpstr>صححوا. لماذا كتبنا الهمزة على الألف؟</vt:lpstr>
      <vt:lpstr>خذوا ألواحكم. اكتبوا الهمزة على الألف أو على الواو أو على الياء. </vt:lpstr>
      <vt:lpstr>صححوا. لماذا كتبنا الهمزة على الواو؟</vt:lpstr>
      <vt:lpstr>خذوا الصفحة 19 من كراساتكم أنجزوا النشاط التالي – عمل ثنائي</vt:lpstr>
      <vt:lpstr>سأمر بين الصفوف لمساعدتكم.</vt:lpstr>
      <vt:lpstr>نصحح الآن.</vt:lpstr>
      <vt:lpstr>صححوا.</vt:lpstr>
      <vt:lpstr>على دفاتركم. أنجزوا التمرين التالي بعد كتابة تاريخ اليوم و عنوان الدرس. عمل فردي</vt:lpstr>
      <vt:lpstr>سأمر بين الصفوف لمساعدتكم.</vt:lpstr>
      <vt:lpstr>نصحح.</vt:lpstr>
      <vt:lpstr>صححوا.</vt:lpstr>
      <vt:lpstr>ورشة الكتابة – الإنتاج الكتابي</vt:lpstr>
      <vt:lpstr> خلال هذه الحصة ستتعلمون كيفية كتابة إعلان لحدث أو نشاط ما.</vt:lpstr>
      <vt:lpstr> أين تجدون الإعلانات؟ ما وضيفتها؟</vt:lpstr>
      <vt:lpstr> خلال هذه ستتعرفون على عناصر الإعلان. سنستخرجها معا من خلال هذا الإعلان.</vt:lpstr>
      <vt:lpstr> أولا : الإعلان يتضمن معلومات أساسية : الحدث – الجهة المنظمة – أين ومتى يقام الحدث -  لماذا-   من يقرأ الأسئلة الموجهة؟</vt:lpstr>
      <vt:lpstr>نجيب معا عن الأسئلة. </vt:lpstr>
      <vt:lpstr>من يقرأ؟</vt:lpstr>
      <vt:lpstr>ثانيا: الإعلان يتضمن كذلك  معلومات تكميلية : شروط المشاركة – الجوائز – شعار النشاط – معلومات للتوصل ...  من يقرأ بعض الأسئلة الموجهة ؟</vt:lpstr>
      <vt:lpstr>نجيب معا عن الأسئلة.  هل يمكن إضافة معلومات أخرى؟ </vt:lpstr>
      <vt:lpstr>من يقرأ؟</vt:lpstr>
      <vt:lpstr>من يذكرنا بعناصر الإعلان؟</vt:lpstr>
      <vt:lpstr>افتحوا كراساتكم. خذوا الصفحة 20. من يقرأ؟</vt:lpstr>
      <vt:lpstr>دوركم الآن  ستشتغلون في ثنائيات لإنجاز النشاط التالي على كراساتكم. الصفحة 20</vt:lpstr>
      <vt:lpstr>سأمر بين الصفوف لمساعدتكم.</vt:lpstr>
      <vt:lpstr>لنصحح. من منكم يقرأ جوابه؟ </vt:lpstr>
      <vt:lpstr>صححوا.</vt:lpstr>
      <vt:lpstr>Présentation PowerPoint</vt:lpstr>
      <vt:lpstr>من يذكرنا بقاعدة كتابة الهمزة المتوسطة على الألف أو على الياء؟</vt:lpstr>
      <vt:lpstr>من يذكرنا بعناصر الإعلان؟</vt:lpstr>
      <vt:lpstr>سجلوا الْواجِب الْمَنْزِلِيّ. الصفحة 19.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302</cp:revision>
  <dcterms:created xsi:type="dcterms:W3CDTF">2023-09-20T21:35:22Z</dcterms:created>
  <dcterms:modified xsi:type="dcterms:W3CDTF">2026-01-31T20:38:49Z</dcterms:modified>
</cp:coreProperties>
</file>