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70"/>
  </p:notesMasterIdLst>
  <p:sldIdLst>
    <p:sldId id="2147482799" r:id="rId14"/>
    <p:sldId id="2147482604" r:id="rId15"/>
    <p:sldId id="2147482736" r:id="rId16"/>
    <p:sldId id="2147482697" r:id="rId17"/>
    <p:sldId id="2147482618" r:id="rId18"/>
    <p:sldId id="2147482716" r:id="rId19"/>
    <p:sldId id="2147482470" r:id="rId20"/>
    <p:sldId id="2147482728" r:id="rId21"/>
    <p:sldId id="2147482477" r:id="rId22"/>
    <p:sldId id="2147482480" r:id="rId23"/>
    <p:sldId id="2147482483" r:id="rId24"/>
    <p:sldId id="2147482481" r:id="rId25"/>
    <p:sldId id="2147482482" r:id="rId26"/>
    <p:sldId id="2147482708" r:id="rId27"/>
    <p:sldId id="2147482485" r:id="rId28"/>
    <p:sldId id="2134807148" r:id="rId29"/>
    <p:sldId id="2147482503" r:id="rId30"/>
    <p:sldId id="2134807164" r:id="rId31"/>
    <p:sldId id="2147482737" r:id="rId32"/>
    <p:sldId id="2134807155" r:id="rId33"/>
    <p:sldId id="2134807156" r:id="rId34"/>
    <p:sldId id="2147482738" r:id="rId35"/>
    <p:sldId id="2147482739" r:id="rId36"/>
    <p:sldId id="2147482771" r:id="rId37"/>
    <p:sldId id="2147482740" r:id="rId38"/>
    <p:sldId id="2147482772" r:id="rId39"/>
    <p:sldId id="2147482773" r:id="rId40"/>
    <p:sldId id="2147482789" r:id="rId41"/>
    <p:sldId id="2147482790" r:id="rId42"/>
    <p:sldId id="2147482774" r:id="rId43"/>
    <p:sldId id="2147482712" r:id="rId44"/>
    <p:sldId id="2147482487" r:id="rId45"/>
    <p:sldId id="2147482793" r:id="rId46"/>
    <p:sldId id="2147482792" r:id="rId47"/>
    <p:sldId id="2147482791" r:id="rId48"/>
    <p:sldId id="2147482794" r:id="rId49"/>
    <p:sldId id="2147482795" r:id="rId50"/>
    <p:sldId id="2147482796" r:id="rId51"/>
    <p:sldId id="2147482797" r:id="rId52"/>
    <p:sldId id="2147482798" r:id="rId53"/>
    <p:sldId id="2147482749" r:id="rId54"/>
    <p:sldId id="2147482762" r:id="rId55"/>
    <p:sldId id="2147482761" r:id="rId56"/>
    <p:sldId id="2147482770" r:id="rId57"/>
    <p:sldId id="2147482492" r:id="rId58"/>
    <p:sldId id="2147482493" r:id="rId59"/>
    <p:sldId id="2147482494" r:id="rId60"/>
    <p:sldId id="2147482784" r:id="rId61"/>
    <p:sldId id="2134807111" r:id="rId62"/>
    <p:sldId id="2147482785" r:id="rId63"/>
    <p:sldId id="2147482786" r:id="rId64"/>
    <p:sldId id="2147482715" r:id="rId65"/>
    <p:sldId id="2147482499" r:id="rId66"/>
    <p:sldId id="2147482729" r:id="rId67"/>
    <p:sldId id="2147482502" r:id="rId68"/>
    <p:sldId id="2147482634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FFFFFF"/>
    <a:srgbClr val="D6E9EA"/>
    <a:srgbClr val="7FB9BE"/>
    <a:srgbClr val="F3EEE8"/>
    <a:srgbClr val="0097B2"/>
    <a:srgbClr val="70B1B6"/>
    <a:srgbClr val="1E3F48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4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82" Type="http://schemas.openxmlformats.org/officeDocument/2006/relationships/tableStyles" Target="tableStyle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2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5.png"/><Relationship Id="rId12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11" Type="http://schemas.openxmlformats.org/officeDocument/2006/relationships/image" Target="../media/image49.png"/><Relationship Id="rId5" Type="http://schemas.openxmlformats.org/officeDocument/2006/relationships/image" Target="../media/image47.svg"/><Relationship Id="rId10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6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51.png"/><Relationship Id="rId9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95FF7F-5665-F4C6-04DC-DEE164484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4" b="36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7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E89AB7-D2B2-0632-5B79-517C2F3EA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الأول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الحصة1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موسيقى الحرية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42220" y="50829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جمع المذكر السالم.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 والإجابة عن سؤال الفهم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فهم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جمع مذكر سالم و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9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/>
        </p:nvSpPr>
        <p:spPr>
          <a:xfrm>
            <a:off x="619331" y="79935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87" y="1255082"/>
            <a:ext cx="2731856" cy="27318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795" y="1475838"/>
            <a:ext cx="2731856" cy="27318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67" y="3902648"/>
            <a:ext cx="2731856" cy="273185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78" y="3761058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من يقرأ؟  تابعوا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DDEC085-D588-8C7C-9E6F-DEFC068411F5}"/>
              </a:ext>
            </a:extLst>
          </p:cNvPr>
          <p:cNvSpPr txBox="1"/>
          <p:nvPr/>
        </p:nvSpPr>
        <p:spPr>
          <a:xfrm>
            <a:off x="488535" y="1563785"/>
            <a:ext cx="8280685" cy="471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40000"/>
              </a:lnSpc>
              <a:defRPr/>
            </a:pP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يُدْرِكُ ٱلْباحِثونَ في ٱلتّاريخِ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ٱلثَّقافَةَ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ٱلْمَغْرِبِيَّةَ غَنِيَّةٌ وَمُتَنَوِّعَةٌ، لِما تَتَضَمَّنُهُ مِنْ عَناصِرَ تُراثِيَّةٍ مُخْتَلِفَةٍ. فَفي كُلِّ جِهَةٍ مِنْ جِهاتِ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ٱلْمَمْلَكَةِ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ﭐلْمُمْتَدَّةِ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نَجِدُ عاداتٍ وَتَقاليدَ خاصَّةً، وَأَلْواناً فَنِّيَّةً وشَعْبِيَّةً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جَميلَةً،ورَقْصاتٍ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وَأَغانِيَ تُعَبِّرُ عَنْ حَياةِ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وَتاريخِهِمْ، وَتُراثِهِمُ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نَجِدُ أَزْياءً تَقْليدِيَّةً، وَحِرَفاً يَدَوِيَّةً، وَمَأْكولاتٍ مَحَلِّيَّةً تُشَكِّلُ جُزْءاً مِنْ هُوِيَّةِ هَذِهِ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ٱلْمَناطِقِ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وَمَعَ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ٱخْتِلافِ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ٱلْأُصولِ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وﭐلرَّوافِدِ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وَٱللُّغاتِ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تَتَوَحَّدُ هذِهِ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ٱلثَّقافَةُ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صورَةٍ جَماعِيَّةٍ تُعَبِّرُ عَنْ حُبِّ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ٱلْمَغارِبَةِ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لِوَطَنِهِمْ.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فَٱلْعاداتُ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وَٱلْأَعْرافُ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وَٱلتُّرَاثُ،وَجَميعُ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أَشْكالِ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كُلُّها تُقَوّي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ٱرْتِباطَ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ٱلْإِنْسانِ بِبيئَتِهِ، وَتُساعِدُهُ عَلى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ٱلِاعْتِزازِ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بِهُوِيَّتِهِ.</a:t>
            </a:r>
            <a:endParaRPr kumimoji="0" lang="ar-MA" sz="31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305871-889C-9594-B85D-23F718B2EF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42" y="1281222"/>
            <a:ext cx="511004" cy="55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74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</a:t>
            </a: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18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C8E605A-24F6-ABA2-1993-74CFC017A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4C9B4D-C5D7-BB88-B949-256BCE3CC153}"/>
              </a:ext>
            </a:extLst>
          </p:cNvPr>
          <p:cNvSpPr txBox="1"/>
          <p:nvPr/>
        </p:nvSpPr>
        <p:spPr>
          <a:xfrm>
            <a:off x="488535" y="1563785"/>
            <a:ext cx="8280685" cy="471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40000"/>
              </a:lnSpc>
              <a:defRPr/>
            </a:pP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يُدْرِكُ ٱلْباحِثونَ في ٱلتّاريخِ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ٱلْإِنْسانِيِّ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ٱلثَّقافَةَ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ٱلْمَغْرِبِيَّةَ غَنِيَّةٌ وَمُتَنَوِّعَةٌ، لِما تَتَضَمَّنُهُ مِنْ عَناصِرَ تُراثِيَّةٍ مُخْتَلِفَةٍ. فَفي كُلِّ جِهَةٍ مِنْ جِهاتِ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ٱلْمَمْلَكَةِ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ﭐلْمُمْتَدَّةِ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نَجِدُ عاداتٍ وَتَقاليدَ خاصَّةً، وَأَلْواناً فَنِّيَّةً وشَعْبِيَّةً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جَميلَةً،ورَقْصاتٍ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وَأَغانِيَ تُعَبِّرُ عَنْ حَياةِ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وَتاريخِهِمْ، وَتُراثِهِمُ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نَجِدُ أَزْياءً تَقْليدِيَّةً، وَحِرَفاً يَدَوِيَّةً، وَمَأْكولاتٍ مَحَلِّيَّةً تُشَكِّلُ جُزْءاً مِنْ هُوِيَّةِ هَذِهِ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ٱلْمَناطِقِ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وَمَعَ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ٱخْتِلافِ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ٱلْأُصولِ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وﭐلرَّوافِدِ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وَٱللُّغاتِ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تَتَوَحَّدُ هذِهِ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ٱلثَّقافَةُ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صورَةٍ جَماعِيَّةٍ تُعَبِّرُ عَنْ حُبِّ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ٱلْمَغارِبَةِ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لِوَطَنِهِمْ.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فَٱلْعاداتُ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وَٱلْأَعْرافُ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وَٱلتُّرَاثُ،وَجَميعُ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أَشْكالِ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كُلُّها تُقَوّي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ٱرْتِباطَ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ٱلْإِنْسانِ بِبيئَتِهِ، وَتُساعِدُهُ عَلى </a:t>
            </a:r>
            <a:r>
              <a:rPr lang="ar-MA" sz="31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ٱلِاعْتِزازِ</a:t>
            </a:r>
            <a:r>
              <a:rPr lang="ar-MA" sz="31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بِهُوِيَّتِهِ.</a:t>
            </a:r>
            <a:endParaRPr kumimoji="0" lang="ar-MA" sz="31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74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905C-86D3-8396-D141-9E626C580C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9BD049-A701-8CB6-38C2-D743BEFA4E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FC53D9-931D-A881-8E2D-46E6D943B96F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موسيقى الحرية. 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5663639" y="1730626"/>
            <a:ext cx="156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71" y="756000"/>
            <a:ext cx="705030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موسيقى الحرية"؛ وتوظيف استراتيجيات الفهم.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71E0352-CA21-BD58-11B2-A5F78C0E2451}"/>
              </a:ext>
            </a:extLst>
          </p:cNvPr>
          <p:cNvGrpSpPr/>
          <p:nvPr/>
        </p:nvGrpSpPr>
        <p:grpSpPr>
          <a:xfrm>
            <a:off x="478561" y="2076520"/>
            <a:ext cx="8186878" cy="4235180"/>
            <a:chOff x="366029" y="2349433"/>
            <a:chExt cx="8030367" cy="414375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57E529-8AF9-B06B-D8EB-1BF7B7F4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0443FFF-8025-773E-2B9F-0A109663F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455F5AA-BE83-2C26-A1F2-B5F17F7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8E54CE-C87C-44CD-C78B-D8E7DE17DD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8289" y="1824999"/>
            <a:ext cx="7389963" cy="473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3946BDE-3326-4B74-A04A-0EB201E66F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8289" y="1824999"/>
            <a:ext cx="7389963" cy="473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71E0352-CA21-BD58-11B2-A5F78C0E2451}"/>
              </a:ext>
            </a:extLst>
          </p:cNvPr>
          <p:cNvGrpSpPr/>
          <p:nvPr/>
        </p:nvGrpSpPr>
        <p:grpSpPr>
          <a:xfrm>
            <a:off x="478561" y="1938607"/>
            <a:ext cx="8186878" cy="4235180"/>
            <a:chOff x="366029" y="2349433"/>
            <a:chExt cx="8030367" cy="41437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E57E529-8AF9-B06B-D8EB-1BF7B7F4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0443FFF-8025-773E-2B9F-0A109663F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455F5AA-BE83-2C26-A1F2-B5F17F7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على الأدوات الموسيقية التي وردت في النص.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71E0352-CA21-BD58-11B2-A5F78C0E2451}"/>
              </a:ext>
            </a:extLst>
          </p:cNvPr>
          <p:cNvGrpSpPr/>
          <p:nvPr/>
        </p:nvGrpSpPr>
        <p:grpSpPr>
          <a:xfrm>
            <a:off x="478561" y="2076520"/>
            <a:ext cx="8186878" cy="4235180"/>
            <a:chOff x="366029" y="2349433"/>
            <a:chExt cx="8030367" cy="41437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E57E529-8AF9-B06B-D8EB-1BF7B7F4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0443FFF-8025-773E-2B9F-0A109663F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455F5AA-BE83-2C26-A1F2-B5F17F7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0" y="75291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 سوف تجيبون بسرعة على الأسئلة 1 2 3 معكم 3 دقائق.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23B64C-A943-88CA-A588-E65ABA9245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621" y="2420785"/>
            <a:ext cx="8334757" cy="331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423DEB-BEFF-C194-A4F1-1F699DF680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621" y="2420785"/>
            <a:ext cx="8334757" cy="331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8EBD-1453-317D-6A5A-1CA5B33D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F00DAB7-D9A5-35F1-E3DA-08E0F39B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الأسئلة. من يقرأ جوابه؟ هل أنتم متفقون؟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 تفاعلي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034F09-2AF8-4D39-2C2F-C7C44AA2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A22971-FB9B-77BE-782B-3F00FCA5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DC9609-287C-7CEC-F82B-695B60EEB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715645-8FBE-9383-67EC-821115DC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81381C-CB8B-AE92-A5F8-F587EF7DE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9A189-408C-0BD9-F394-E707BDD1E1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57765-9545-8D39-87EF-74D3DE7BF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505588-2FD0-6FDC-A8A8-7C9291037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78B2DD03-D431-5C4F-014C-398C81FC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5B1B2-273F-C772-43F1-FBD9BD29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621" y="2420785"/>
            <a:ext cx="8334757" cy="331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53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496C-D9D2-8986-AD81-FDB4EA61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F76F521-AB40-EB03-2B86-A397A4F0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CDBFC0B-1955-CD05-293D-05E5C8C7DE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DA790E-91CC-51C5-83F8-F9278D049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AF2B79-25D4-6CEF-01F2-11E186B88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07ED6BA-64BD-ECE4-CFC3-C261C252F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BE5C68A-DB54-60E6-06B2-305D4AAA95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9FCFEF-5766-194B-F4E0-F828F31771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9936E7-0A73-6B46-D2B2-62E89AA126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4C8538-9FE8-46F7-986A-090850110F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C8444A72-9FFC-C9F8-9A38-5B4DB8D413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721DEE-0DF3-8731-2168-2A8857F30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621" y="2856245"/>
            <a:ext cx="8334757" cy="331754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2971CF-C90A-014E-009B-B98D610FE7D1}"/>
              </a:ext>
            </a:extLst>
          </p:cNvPr>
          <p:cNvSpPr txBox="1"/>
          <p:nvPr/>
        </p:nvSpPr>
        <p:spPr>
          <a:xfrm>
            <a:off x="4348356" y="3681901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x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50606D-3426-3A35-F9BD-48BAAC758DE6}"/>
              </a:ext>
            </a:extLst>
          </p:cNvPr>
          <p:cNvSpPr txBox="1"/>
          <p:nvPr/>
        </p:nvSpPr>
        <p:spPr>
          <a:xfrm>
            <a:off x="4196030" y="465228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x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85CAD0-8663-5A05-C8A4-7A0D9FC2D8F4}"/>
              </a:ext>
            </a:extLst>
          </p:cNvPr>
          <p:cNvSpPr txBox="1"/>
          <p:nvPr/>
        </p:nvSpPr>
        <p:spPr>
          <a:xfrm>
            <a:off x="2385628" y="5597150"/>
            <a:ext cx="6152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أُعْجِبَ ﭐلْكاتِبُ بِـﭐلْفَنّانِ ﭐلْمَغْرِبِيِّ حَميدٍ ﭐلْقَصْرِيِّ.</a:t>
            </a:r>
          </a:p>
        </p:txBody>
      </p:sp>
    </p:spTree>
    <p:extLst>
      <p:ext uri="{BB962C8B-B14F-4D97-AF65-F5344CB8AC3E}">
        <p14:creationId xmlns:p14="http://schemas.microsoft.com/office/powerpoint/2010/main" val="426913535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D294D-FBD9-B943-AE71-22E6F26E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D98ACF-BEE9-D23E-24E5-D7863F19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الأسئلة التالية على كراساتكم. عمل فردي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C4F262A-B9D0-2EC4-23FE-886597DED8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8AEA51-A3C6-1158-CD65-222AC1722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A9469E-BF61-DC12-A81C-7CB0236DC8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38256A-0A42-9492-64E9-CBD50F85F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8C00A6-9AEE-2D53-3ABB-AB51D52AAB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D97602-3916-9256-EDF5-D3AD4AE6D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EDED3E-72DD-CDD9-E523-E6E0E27ED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83485F-C6C9-C568-EAC2-5890401D8C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5CC9657-C93D-B426-4D9B-191DEF6C3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FB828A-DC50-20EF-DC95-BB56203AD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143" y="1853731"/>
            <a:ext cx="7495846" cy="479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7854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E6A2F-876A-CFE9-2251-F76995F94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6FF10D9-BB0C-12F0-1B80-2E7FEDF7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B342722-23BF-F812-1C81-8A20B69628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7EDC1A-8682-7E2D-3815-830F8841E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0D0D52-2B11-8448-3812-2DF552C23D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92A2E0-1F42-5168-7000-099BF88176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D5B6A14-44E7-AE4C-7EF1-92D553582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4450B5-8629-92D9-D570-EF1ECBEED9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9189BF-967B-8345-2C9F-42D9330DD6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0D4614-4914-13C1-CF42-5DFDB1B7D2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DA0B7A-BDB3-E1CB-A6C9-23665D6824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13751B-C0B4-8A5B-9B6F-E452E0A02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143" y="1853731"/>
            <a:ext cx="7495846" cy="479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9937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9E3B0-B64F-0367-4B82-08966799B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C658F7-81A8-2D45-3308-066A23BA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914013D-37C0-78EA-A248-18537B4A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C0E980-A345-74E2-477C-F3D6EB1A0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F06160B-EA87-0A01-737A-AC169F2985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32D22C-526E-AB6D-8709-B756B5451D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F2217D6-1295-7D5E-3C16-F91151966E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A7341B-73C4-067B-3211-15486ACED2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F06368F-EA11-B34D-832C-0C72C7B7FB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160D51-6A23-2FC6-34F9-4200BEE62C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9996146-D039-B0A1-ADC5-A2A094E962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55B89-CCEC-90A7-7A17-8202931F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722" y="2121460"/>
            <a:ext cx="7940555" cy="376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926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35CD9-8512-F8F6-787A-A2FF18D98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C79282-35CE-95B8-4DC3-D9901790A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244F7A9-0AEE-EBD6-F5D8-5EC03E2D22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47AE03-49E5-B27E-4C79-4DCD5E564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0415CE-927C-66FD-9F9F-E6BBA56FC8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88A851E-31F1-396C-D3CF-F59818F49A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1FCE7BD-32CD-99B8-9144-A273C743ED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35254D-8A37-828C-B612-154E0DA88E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99CCCA-EC74-5AF5-ABEE-EAA43F6FA9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81A007-3842-09F3-E8A1-B397322C3A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84A41BF3-4A23-F4B6-E69B-ECACE1E8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D871C6-B457-A606-6DCD-5BA786BE1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722" y="2121460"/>
            <a:ext cx="7940555" cy="37661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DF61D5-8764-171A-4F9A-ABBCCF42C70E}"/>
              </a:ext>
            </a:extLst>
          </p:cNvPr>
          <p:cNvSpPr txBox="1"/>
          <p:nvPr/>
        </p:nvSpPr>
        <p:spPr>
          <a:xfrm>
            <a:off x="360344" y="2639681"/>
            <a:ext cx="84233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 ٱلْكاتِبُ مُلْصَقَ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ٱلشَّريطِ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ٱلْموسيقِيِّ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ٱلْقَديمِ في خِزانَةِ ٱلْموسيقى بِحَيِّهِ.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97EA4E-11E3-21C0-4FF0-250C0748E745}"/>
              </a:ext>
            </a:extLst>
          </p:cNvPr>
          <p:cNvSpPr txBox="1"/>
          <p:nvPr/>
        </p:nvSpPr>
        <p:spPr>
          <a:xfrm>
            <a:off x="360343" y="4004537"/>
            <a:ext cx="84233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ٱلْكاتِبُ يُلِحُّ عَلى والِدِهِ في ٱلِاسْتِمْرارِ فِي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ٱلْعَزْفِ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5244B5-0CD1-C97A-D23B-96124FF0EF59}"/>
              </a:ext>
            </a:extLst>
          </p:cNvPr>
          <p:cNvSpPr txBox="1"/>
          <p:nvPr/>
        </p:nvSpPr>
        <p:spPr>
          <a:xfrm>
            <a:off x="360343" y="5277381"/>
            <a:ext cx="84233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ٱلْمْعَلَّمُ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في فِرْقَةِ "كْناوَةَ" هُوَ قائِدُ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ٱلْفِرْقَةِ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وَأَبْرَعُهُمْ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ٱلْعَزْفِ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وَٱلْغِناءِ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633896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C3349-B21E-6CD8-9E10-94228FB6D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CF7C950-0D8F-C238-C5D7-1F7C4752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F6A3C42-0035-74FF-4255-9A57BCA5FC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064CD4-900A-77D3-025A-D94CC7E00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5DD982B-B69E-5AE3-05D7-FAFA00C1BB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884490-A106-347B-5525-45F9A08954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BDD2F9-60E6-5886-1FEE-DDA8F9587B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4B72CE-71FF-95C1-D00E-54E5454802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550435-16B6-94F2-1767-66FFD7C24B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B11519-2E2E-B6C4-4264-BC123294F3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8B825086-0F47-89F6-D3F4-C1C3CACCE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0DF9BB-ED66-97D0-26DA-CBB85CF639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739" y="1925518"/>
            <a:ext cx="7864522" cy="326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780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4E784-ACD5-E6F2-B518-569D33152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D8D82D7-8438-76F4-BCA5-166179859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53E13F4-BD9E-8692-C828-9E82AC7355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FEC668-EA7C-87FD-AF46-9F6212C52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9E7DA5C-4C57-2B7E-F438-B975C748ED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12CF7D-D082-9854-87E5-642DE288FD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9BD11ED-52ED-320E-B2EB-64EF03F749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F96B5F-60EE-C23E-70A1-9F4ED422F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9B2C02-572F-C9B8-DB7B-74C33D7225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AD351A-C66C-FCCA-AF20-22D9F4F0D0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A43B601-AD64-51C7-015E-52E6BA024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88FF46-CC61-74E0-8107-FFC4C41C6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614" y="1914904"/>
            <a:ext cx="7639930" cy="40301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9591EA-736A-F3B0-A368-4CCBE5E9B070}"/>
              </a:ext>
            </a:extLst>
          </p:cNvPr>
          <p:cNvSpPr txBox="1"/>
          <p:nvPr/>
        </p:nvSpPr>
        <p:spPr>
          <a:xfrm>
            <a:off x="453351" y="2828835"/>
            <a:ext cx="832645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فَرْحَةُ ٱلْكاتِبِ بِرُؤْيَةِ والِدِهِ مُحْتَضِناً آلَةَ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ٱلْكَنْبَري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دَليلٌ عَلى أَنَّ ٱلْكاتِبَ كانَ مُعْجَباً بِعَزْفِ والِدِهِ.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2F6661-8042-523E-8378-74B68A843F78}"/>
              </a:ext>
            </a:extLst>
          </p:cNvPr>
          <p:cNvSpPr txBox="1"/>
          <p:nvPr/>
        </p:nvSpPr>
        <p:spPr>
          <a:xfrm>
            <a:off x="481263" y="4889834"/>
            <a:ext cx="832645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سُمِّيَتِ ٱلْموسيقى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ٱلْكناوِيَّةُ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بِـ "موسيقى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ٱلْحُرِّيَّةِ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لِأَنَّ رَقَصاتِها تُحيلُ إِلى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ٱلرَّغْبَةِ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ٱلْاِنْعِتاقِ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قُيودِ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ٱلِْاسْتِعْبادِ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374119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جمع المذكر السالم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الصرف والتحويل. ستتعرفون على جمع المذكر السالم و توظفونه في جمل مفيدة.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ﭐلْمُذَكَّرِ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ﭐلسّالِمُ</a:t>
            </a:r>
            <a:endParaRPr lang="a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01D1-9DDA-8263-D756-47F0ED135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C15836-8A2A-CECD-6E5C-56CEE4A20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جمع المذكر السالم يدل على أكثر من إثنين.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3A270-08F8-1035-2B03-05A6BF85D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71A30-F888-DCDA-0B2A-1681A4B74F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8BC10-9B84-0C23-8FEF-553D5045E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7B64B-F756-1257-75C8-C28D89229C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F6BCDA-DA9C-1DF3-2259-C5F09D13F8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276B1D-CDA8-B83D-CBB5-3018F8C0A8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4A7E0-C6CD-6B70-29E8-5226D5CE9B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5EDAD8-0B20-AA0C-EE1D-9DB7591F63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E648AA-32B2-E644-6103-99BA159DBC30}"/>
              </a:ext>
            </a:extLst>
          </p:cNvPr>
          <p:cNvSpPr/>
          <p:nvPr/>
        </p:nvSpPr>
        <p:spPr>
          <a:xfrm>
            <a:off x="655721" y="2273968"/>
            <a:ext cx="783255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ﭐلْمُذَكَّرِ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ﭐلسّالِمُ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ما دَلَّ عَلى أَكْثَرَ مِنْ ﭐثْنَيْنِ.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6CE7868A-1BD3-7108-B310-B0591FD70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9024C29-79DE-1273-CAE4-82DEE4E021AD}"/>
              </a:ext>
            </a:extLst>
          </p:cNvPr>
          <p:cNvSpPr txBox="1"/>
          <p:nvPr/>
        </p:nvSpPr>
        <p:spPr>
          <a:xfrm>
            <a:off x="6465832" y="4671504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فَنّانونَ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9D1330-1681-467E-7E70-3AFC000DE136}"/>
              </a:ext>
            </a:extLst>
          </p:cNvPr>
          <p:cNvSpPr txBox="1"/>
          <p:nvPr/>
        </p:nvSpPr>
        <p:spPr>
          <a:xfrm>
            <a:off x="3568298" y="464281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رِياضِيّونَ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F2E757-C3F0-3D09-3769-1CD3B04522C0}"/>
              </a:ext>
            </a:extLst>
          </p:cNvPr>
          <p:cNvSpPr txBox="1"/>
          <p:nvPr/>
        </p:nvSpPr>
        <p:spPr>
          <a:xfrm>
            <a:off x="573467" y="467493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موسيقِيّينَ</a:t>
            </a:r>
          </a:p>
        </p:txBody>
      </p:sp>
    </p:spTree>
    <p:extLst>
      <p:ext uri="{BB962C8B-B14F-4D97-AF65-F5344CB8AC3E}">
        <p14:creationId xmlns:p14="http://schemas.microsoft.com/office/powerpoint/2010/main" val="20311771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A479-5213-7066-7B8D-FCEFCB05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1F1E53-3096-5530-F713-1CD4E73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ستتعرفون على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كيفية صياغة جمع المذكر السالم.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590CAC-CCDF-932C-0901-0D137100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0CD27-D93E-606E-6A18-E61CDF6644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38F62A-E108-BD09-C9BE-F8D9061E9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B5DDA-D0B6-354A-5ADE-486906185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E3ED57-35C6-599A-C9F6-FB1FA035E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8F683-8439-B869-1309-B468A124ED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2F1DC-E293-4725-98D5-8275AFEBC7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65864-AF9F-83E4-DCB6-CF13E0775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442235-5544-0C85-F14E-1992030C2B58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ﭐلْمُذَكَّرِ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ﭐلسّالِمُ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70D0404-8796-C6B2-0CF4-8A75DA0AFC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422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F3E-B858-2CEF-FBB5-BBE649FA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03EDE8-3F2C-6AC5-6850-063C5F1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أحدد الحركة الإعرابية للاسم في الجملة. من يقرأ؟ ما إعراب "الفنان"؟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586999-FB1A-4876-D2ED-7274F806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1C60CB-69E1-65C9-7F68-20319813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AD44E-7E1E-03D3-1CC4-39B7C3887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66533-ED98-7F04-1692-B60017CC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F990D1-1D3C-CCC1-EA56-1133611A3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2AD1E-BF75-E1A7-E80E-3590352D5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690D4-018E-9498-B431-EAF1647372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659AF-76D0-B6F6-3577-4D48BA3CA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D08F41-D1F7-EF17-4EFC-A42C67E600DD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حَضَرَ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BC7D239-C657-1DD3-6581-F9DBC0B3C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3334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15A57-C995-536B-F437-1CC0D6F4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54DB1B9-86E0-C112-282A-194AF5326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الحركة الإعرابية للاسم في الجملة. من يقرأ؟ ما إعراب "الفنان" في كل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8C275C-EDED-0C4B-5ECB-1FA9AB6EBC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83AE5B-C729-E7B2-CE83-53AAED7D84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BFDE9B-3A7B-0E9D-F4BC-5164CE3D1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3E2E2F-2C39-C183-83A1-9385AD6BB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A633AF-BC74-628E-9F91-96228538CE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5E9ADE-594A-7F81-3676-09089C1B92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545D8-982F-0EFD-5109-3B2FBA67CD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DD206C-7713-0B5B-8E4F-7D98D218D9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6999F-8DF4-60B7-EB42-9685AE69FAC2}"/>
              </a:ext>
            </a:extLst>
          </p:cNvPr>
          <p:cNvSpPr/>
          <p:nvPr/>
        </p:nvSpPr>
        <p:spPr>
          <a:xfrm>
            <a:off x="2588356" y="2090224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حَضَرَ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D16B145E-441C-A96F-1768-DD5430ECD0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3649B2-86E3-D8E6-E444-AC695174D9A0}"/>
              </a:ext>
            </a:extLst>
          </p:cNvPr>
          <p:cNvSpPr txBox="1"/>
          <p:nvPr/>
        </p:nvSpPr>
        <p:spPr>
          <a:xfrm>
            <a:off x="1936362" y="3320989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اِسْتَقبَلَ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ﭐلْجُمهورُ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ﭐلْفَنّانَ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4B553D-D97C-C7D5-A81E-69FFF3A67335}"/>
              </a:ext>
            </a:extLst>
          </p:cNvPr>
          <p:cNvSpPr txBox="1"/>
          <p:nvPr/>
        </p:nvSpPr>
        <p:spPr>
          <a:xfrm>
            <a:off x="1909417" y="4702130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سَلَّمْتُ عَلى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ﭐلْفَنّانِ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67377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4ACA4-E819-0685-B34B-B529D84DB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C1E7425-D190-C528-C880-5030A4C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BA932C-9D01-5C25-A07F-A70AF7D5D3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33597F-2D08-B586-34BB-9E1D85FB2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EA007F-CA54-D48F-4DAD-83D043CFE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B752B2-42D5-734B-2B36-3FFE1F0F88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A6D7FF-F6F9-2F2F-E1BB-DE3550961F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5F861B-805A-FD82-49C1-F79B00D569E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5F9ED8-6179-98D1-2A5B-5613068DE4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F999C9-4692-3B28-B5AF-60C1A412AC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85896A6-A44E-6738-9FD1-079CAA187218}"/>
              </a:ext>
            </a:extLst>
          </p:cNvPr>
          <p:cNvSpPr/>
          <p:nvPr/>
        </p:nvSpPr>
        <p:spPr>
          <a:xfrm>
            <a:off x="6363528" y="2060606"/>
            <a:ext cx="221430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حَضَرَ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EB09DD4F-02E2-ED6F-0528-17385D1C5A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B21DF0-CBBC-0F8B-42DC-A559A6D6844E}"/>
              </a:ext>
            </a:extLst>
          </p:cNvPr>
          <p:cNvSpPr txBox="1"/>
          <p:nvPr/>
        </p:nvSpPr>
        <p:spPr>
          <a:xfrm>
            <a:off x="5003167" y="3272643"/>
            <a:ext cx="3467942" cy="806648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91FED4-5140-ACA2-6AFB-562E4CAD07C2}"/>
              </a:ext>
            </a:extLst>
          </p:cNvPr>
          <p:cNvSpPr txBox="1"/>
          <p:nvPr/>
        </p:nvSpPr>
        <p:spPr>
          <a:xfrm>
            <a:off x="5566448" y="4615839"/>
            <a:ext cx="2904661" cy="806648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سَلَّمْتُ عَلى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1F60444-6192-9A2B-CED4-3D5B307F4B47}"/>
              </a:ext>
            </a:extLst>
          </p:cNvPr>
          <p:cNvSpPr/>
          <p:nvPr/>
        </p:nvSpPr>
        <p:spPr>
          <a:xfrm>
            <a:off x="966607" y="2090224"/>
            <a:ext cx="2929123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مَرْفوعٌ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4A0430-5FD5-B257-4E56-A63CD0B07221}"/>
              </a:ext>
            </a:extLst>
          </p:cNvPr>
          <p:cNvSpPr/>
          <p:nvPr/>
        </p:nvSpPr>
        <p:spPr>
          <a:xfrm>
            <a:off x="319087" y="3218767"/>
            <a:ext cx="369915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مَفْعولٌ بِهِ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مَنْصوبٌ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6554554-85DF-FC60-E3D9-B28874819C9B}"/>
              </a:ext>
            </a:extLst>
          </p:cNvPr>
          <p:cNvSpPr/>
          <p:nvPr/>
        </p:nvSpPr>
        <p:spPr>
          <a:xfrm>
            <a:off x="458121" y="4561963"/>
            <a:ext cx="369915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مَجْرورٌ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0E77E8A9-2187-44D0-EFF5-0C54652280EA}"/>
              </a:ext>
            </a:extLst>
          </p:cNvPr>
          <p:cNvSpPr/>
          <p:nvPr/>
        </p:nvSpPr>
        <p:spPr>
          <a:xfrm>
            <a:off x="4024759" y="2469752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79494F08-3503-C68A-DEF6-5279264C84A8}"/>
              </a:ext>
            </a:extLst>
          </p:cNvPr>
          <p:cNvSpPr/>
          <p:nvPr/>
        </p:nvSpPr>
        <p:spPr>
          <a:xfrm>
            <a:off x="4018241" y="3617125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60193AD3-9DFB-6FFC-988D-5C0F133DD5A3}"/>
              </a:ext>
            </a:extLst>
          </p:cNvPr>
          <p:cNvSpPr/>
          <p:nvPr/>
        </p:nvSpPr>
        <p:spPr>
          <a:xfrm>
            <a:off x="4008319" y="4973614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69078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521CF-24B3-F02E-14E7-E8C9142E2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A6D0138-57E1-22DD-F529-E5F30F0B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الرفع، نضيف واوا ونونا.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D3B217-B963-AEE0-756F-21ECE3F934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E0B0E-2BF6-456A-B23F-835D18D1C2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42E974-928C-5C8F-FBF1-559FCD05F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9A9FB5-B171-B68B-01F4-E692163D6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7CECB6-F0F7-4A20-7DCA-673B1AED49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CF6810-4FB1-9EDB-F56A-5CF2DBA5A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7543DF-1F59-B9E5-54ED-6FD57892C9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FBED8-53B6-E23C-077B-81AC261A18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137F4A-AB51-A217-7A32-B09F9D320F74}"/>
              </a:ext>
            </a:extLst>
          </p:cNvPr>
          <p:cNvSpPr/>
          <p:nvPr/>
        </p:nvSpPr>
        <p:spPr>
          <a:xfrm>
            <a:off x="2588356" y="2090224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حَضَرَ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AD8E55A-3EFE-FFFB-6FC1-44E4A400A7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E5B05E-C66C-3FB9-6049-F622E1ED7478}"/>
              </a:ext>
            </a:extLst>
          </p:cNvPr>
          <p:cNvSpPr/>
          <p:nvPr/>
        </p:nvSpPr>
        <p:spPr>
          <a:xfrm>
            <a:off x="2385628" y="4384245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حَضَرَ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EEA0F48E-B2C4-9375-F836-0BF62CE5E401}"/>
              </a:ext>
            </a:extLst>
          </p:cNvPr>
          <p:cNvSpPr/>
          <p:nvPr/>
        </p:nvSpPr>
        <p:spPr>
          <a:xfrm>
            <a:off x="4602828" y="3315865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5407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5B64-6752-C6A7-B2D9-476E3A1D1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0A23F7B-CD03-CABA-9FC6-3589B1BC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النصب. أضيف ياء و نونا.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D8EC0C-EA6B-1C40-16E8-47C4470F9B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5BA9F0-E3B7-6BC4-54BA-912FF24615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42355-0D5C-B159-13CD-D43316E6F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71C784-7AC9-8604-8B66-8DB511DEB1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31B803-7978-7BAB-FD68-70B428AA3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8F542-AA0C-ECDA-9D21-86FA69C01E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4FD63-EB49-7D0D-F0ED-B69B533949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418C42-CE93-0354-0300-2E1856A89B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093D248A-C764-4C07-BAB8-D3FAECDC7E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7DB291-7F91-A196-5068-05827606788D}"/>
              </a:ext>
            </a:extLst>
          </p:cNvPr>
          <p:cNvSpPr txBox="1"/>
          <p:nvPr/>
        </p:nvSpPr>
        <p:spPr>
          <a:xfrm>
            <a:off x="1915017" y="2364224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A4B11B-3727-7998-0A52-B0954D6D0813}"/>
              </a:ext>
            </a:extLst>
          </p:cNvPr>
          <p:cNvSpPr txBox="1"/>
          <p:nvPr/>
        </p:nvSpPr>
        <p:spPr>
          <a:xfrm>
            <a:off x="1903817" y="4433579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0848020-87CB-2DA1-FC03-7087698B7EF3}"/>
              </a:ext>
            </a:extLst>
          </p:cNvPr>
          <p:cNvSpPr/>
          <p:nvPr/>
        </p:nvSpPr>
        <p:spPr>
          <a:xfrm>
            <a:off x="4511198" y="3552720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06753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0CDF9-E8F0-6A39-F611-DDAC3AE87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417032-4A12-E3D1-2D4C-03CBEB78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الجر. أضيف كذلك ياء و نونا.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4DA93A-2240-0ACC-7A02-6B0ACE059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F08DF4-840F-76FD-0CBF-3D60E37D6D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06F17B-520F-BCE1-074A-077E8DB1F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55386C-914B-1098-587F-DF9B424296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3ABB69-23C9-56DD-6CC5-8161798C0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B0DB15-82C5-76C2-AFE7-A6CF4AF0C3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4A574B-1248-1E26-4F40-6A96BC86A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BA2C82-1B87-7B26-89D1-A17260B1DB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8AF7B58-8C78-C96E-7B96-4AD6E526A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11BFC0-64C1-24DF-E6F5-D8D769FBA78E}"/>
              </a:ext>
            </a:extLst>
          </p:cNvPr>
          <p:cNvSpPr txBox="1"/>
          <p:nvPr/>
        </p:nvSpPr>
        <p:spPr>
          <a:xfrm>
            <a:off x="1915017" y="2364224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سَلَّمْتُ عَلى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87C4B2-074F-4312-5718-7339372B3A04}"/>
              </a:ext>
            </a:extLst>
          </p:cNvPr>
          <p:cNvSpPr txBox="1"/>
          <p:nvPr/>
        </p:nvSpPr>
        <p:spPr>
          <a:xfrm>
            <a:off x="1903817" y="4433579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سَلَّمْتُ عَلى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ﭐلْفَنّان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EB18E0A7-2B0F-07AA-00CD-B2907331B687}"/>
              </a:ext>
            </a:extLst>
          </p:cNvPr>
          <p:cNvSpPr/>
          <p:nvPr/>
        </p:nvSpPr>
        <p:spPr>
          <a:xfrm>
            <a:off x="4511198" y="3552720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6620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نصوغ جمع المذكر السالم؟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107559" y="2343130"/>
            <a:ext cx="329794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ﭐلْمُذَكَّرِ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ﭐلسّالِمُ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357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خدوا ألواحكم، سأعطيكم  جملة . حولوا الكلمات باللون الأحمر الى جمع المذكر السالم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36168BC-700C-C7AD-09CD-418864DE333A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عادَ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ﭐلْمُسافِرُ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مَسْروراً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F54C2-71BE-7AD4-2AD8-9DEBB9A3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CB9D1D-9C15-2EA5-83E2-96915991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12B68B-32C6-7B78-A201-A58D4B8749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12FEFD-2D02-42CA-CF6A-343D2CAFBE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A5B52D-C501-95B9-83E9-E29E2CDE3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0FB95A-69EA-723E-CEB5-5B517E41F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BF9051-E285-8454-F4A6-AC88D048D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F950EC-FF5F-1B11-3756-ACBFEA4E90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90CE5-FE06-32DB-1752-3481A0D981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E8F744-39CA-4A28-D5B5-07BDAF76CB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782C146-44C5-115B-94D5-C1EEC7FFA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B8F37FE-F6BD-D362-B4BE-DF6423C74F1C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عادَ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ﭐلْمُسافِرُونَ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مَسْرورينَ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1101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04F1-BC39-2098-1D23-9263722B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9A3A26-44A8-4847-C0A2-61C1CD9E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18 .من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69CDEB-E78A-AA41-80C1-658F679C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4BD61-2797-F797-8A35-98B778AD4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210FAC-4D2A-AEB1-BBDB-5A6207FE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406B57-CB1F-277B-9DB9-06526FD67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F3CC16-1984-7D57-7F41-CC7BFE5743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C603C4-5897-7756-5512-44433DEA09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57CED8-988C-C913-A1CD-8910B7F6F1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B20FC-B2CA-CD7A-3E21-1CFD6D7A9A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F3F170C-1C39-E033-6E0A-8C4B92923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CA34D5-F12C-C5D9-0186-A3B5BC6994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75" y="1509895"/>
            <a:ext cx="3397102" cy="521068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0966EC5-E7B1-28FC-3C95-179444C377E6}"/>
              </a:ext>
            </a:extLst>
          </p:cNvPr>
          <p:cNvSpPr/>
          <p:nvPr/>
        </p:nvSpPr>
        <p:spPr>
          <a:xfrm>
            <a:off x="3102453" y="2080727"/>
            <a:ext cx="2933745" cy="1558212"/>
          </a:xfrm>
          <a:prstGeom prst="roundRect">
            <a:avLst>
              <a:gd name="adj" fmla="val 11278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96853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E39234-3B59-7857-87A5-2D260003F1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743" y="2862169"/>
            <a:ext cx="8434514" cy="301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173F98-21C0-71C3-E154-6E4150275C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743" y="2862169"/>
            <a:ext cx="8434514" cy="301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AF6505-FBBD-C41F-93F3-C185DD6BD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743" y="2862169"/>
            <a:ext cx="8434514" cy="301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F9BAB-A07D-F68B-E79E-27C8E12A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2C02F31-CBB4-7A28-AC88-70314C72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786CE8-DC8F-CFE9-7418-4E6C81E8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0FF476-ADF4-8CAF-0D2C-776433B21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1C639-17FF-6A4D-5444-5C3867D57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6295C2-7BA3-D8A9-F29A-A4B76D4BB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A86816-0F49-CC6C-D4AC-7B838A47D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42AF6-21FC-0FC0-AAEE-95925FFB58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90A53-93A5-4360-B8BF-5FDEDDDC13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68A855-081B-6F60-7F9A-04E30601D1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30BE3B8-D631-3E4F-B5A3-64E54F844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7A2F2E-6F86-4BC6-C6E8-3C76333B7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2370221"/>
            <a:ext cx="8227098" cy="35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569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697300-CB2F-5E1C-928B-2A073161E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2370221"/>
            <a:ext cx="8227098" cy="35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EE-3FE3-A410-C80E-181C4B33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8BA7AF2-8BFE-C8A6-4D41-C0BEBAE3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6B71D-3080-8C5E-56BD-47419601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37748A-F418-246F-9B00-DBA3736F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FA5B2B-B02E-F900-31D7-A79751C7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87BFB4-4234-9616-FC62-D06A8B076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EF55D8-5B3A-B457-65C0-06EA5EB9B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4C50A-0C87-2633-2327-C307493F1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00525-7C98-8A60-4162-34A7E82AE6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0290EF-F9D3-0D67-5918-074F9C433F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354E6AC-283A-8D71-8D2A-BD0D5908E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4DD693-6437-46E0-07D3-46B444C7E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2370221"/>
            <a:ext cx="8227098" cy="35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9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B401-0245-F423-FE21-8B442645B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315C347-3996-B0A8-890E-327EC94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5B1DB-A192-CEBC-CDE6-CD1ED5368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43FD09-1299-9CAF-93F0-B223F4BE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5A02D0-0BCF-DA0A-487D-8B5379B26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90787E-5087-D7C7-8B8F-3417E7B2EC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1CA3A6-981A-1D91-916A-14057E023A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C63AF5-B779-C848-6BB9-FD5302722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9C6DC-48EC-DD51-016B-9B557A2BC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B0C197-1BC4-289B-BDE5-0C6332DEE4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8807D57-F75A-77D5-3D4F-7EF225414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CF584-781A-2B65-B8B5-DEF12FDDC2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5" y="2370221"/>
            <a:ext cx="8227098" cy="35155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056F46C-98A0-AB26-6049-C8A79844B8F8}"/>
              </a:ext>
            </a:extLst>
          </p:cNvPr>
          <p:cNvSpPr txBox="1"/>
          <p:nvPr/>
        </p:nvSpPr>
        <p:spPr>
          <a:xfrm>
            <a:off x="864331" y="3188741"/>
            <a:ext cx="7635231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قابَلَ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ﭐلصِّحافِيّونَ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مُمَثِّلينَ مَشْهورينَ.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BF6486-0198-C6D0-7758-9656A6F1EA00}"/>
              </a:ext>
            </a:extLst>
          </p:cNvPr>
          <p:cNvSpPr txBox="1"/>
          <p:nvPr/>
        </p:nvSpPr>
        <p:spPr>
          <a:xfrm>
            <a:off x="-132564" y="4151237"/>
            <a:ext cx="8857747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اَلْعازِفونَ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ﭐلْمُتَمَيِّزونَ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يَتَدَرَّبونَ عَلى آلاتِهِمُ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ﭐلْموسيقِيَّةِ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بِـﭐنْتِظامٍ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6610FD-BA2D-88AB-CCA0-4602A8B7B547}"/>
              </a:ext>
            </a:extLst>
          </p:cNvPr>
          <p:cNvSpPr txBox="1"/>
          <p:nvPr/>
        </p:nvSpPr>
        <p:spPr>
          <a:xfrm>
            <a:off x="-97172" y="5157064"/>
            <a:ext cx="8596734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شارَكَ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ﭐلْحَفْلِ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مُنْشِدونَ مَعْروفونَ مَعَ مُطْرِبينَ مَشْهورينَ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36904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جمع المذكر السالم؟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6B3A89-363E-0B66-CECD-27A2B05BBDDC}"/>
              </a:ext>
            </a:extLst>
          </p:cNvPr>
          <p:cNvSpPr txBox="1"/>
          <p:nvPr/>
        </p:nvSpPr>
        <p:spPr>
          <a:xfrm>
            <a:off x="2631111" y="3221435"/>
            <a:ext cx="400142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ﭐلْمُذَكَّرِ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ﭐلسّالِمُ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21552</TotalTime>
  <Words>1508</Words>
  <Application>Microsoft Office PowerPoint</Application>
  <PresentationFormat>Affichage à l'écran (4:3)</PresentationFormat>
  <Paragraphs>337</Paragraphs>
  <Slides>56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56</vt:i4>
      </vt:variant>
    </vt:vector>
  </HeadingPairs>
  <TitlesOfParts>
    <vt:vector size="79" baseType="lpstr">
      <vt:lpstr>Microsoft Uighur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</vt:lpstr>
      <vt:lpstr>ستتدربون في هذه الحصة على قراءة فقرة بدقة وسرعة. من يقرأ؟  تابعوا. </vt:lpstr>
      <vt:lpstr>الآن سنمر لتحدي الطلاقة. سأسحب 5 بطاقات تحمل أسماء 5 متعلمين.  سأنادي على المتعلم الأول ليقرأ النص بطلاقة. </vt:lpstr>
      <vt:lpstr>أنادي على التلميذ الأول: .................................. </vt:lpstr>
      <vt:lpstr>الفائزون بنجمة الطلاقة هم ........................................................................... </vt:lpstr>
      <vt:lpstr>ورشة القراءة – الحصة 3 </vt:lpstr>
      <vt:lpstr>نواصل قراءة نص " موسيقى الحرية"؛ وتوظيف استراتيجيات الفهم.</vt:lpstr>
      <vt:lpstr>قبل ذلك نصحح الواجب المنزلي. سأراقب إنجازاتكم.</vt:lpstr>
      <vt:lpstr>لنصحح شفويا.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على الأدوات الموسيقية التي وردت في النص.</vt:lpstr>
      <vt:lpstr>خذوا الصفحة 16 سوف تجيبون بسرعة على الأسئلة 1 2 3 معكم 3 دقائق. </vt:lpstr>
      <vt:lpstr>سأمر بين الصفوف لمساعدتكم.</vt:lpstr>
      <vt:lpstr>نصحح الأسئلة. من يقرأ جوابه؟ هل أنتم متفقون؟ تصحيح جماعي تفاعلي</vt:lpstr>
      <vt:lpstr>صححوا.</vt:lpstr>
      <vt:lpstr>الآن أجيبوا عن الأسئلة التالية على كراساتكم. عمل فردي</vt:lpstr>
      <vt:lpstr>سأمر بين الصفوف لمساعدتكم.</vt:lpstr>
      <vt:lpstr>لنصحح. من يقرأ جوابه؟ هل أنتم متفقون؟</vt:lpstr>
      <vt:lpstr>صححوا.</vt:lpstr>
      <vt:lpstr>نواصل التصحيح. من يقرأ جوابه؟ هل أنتم متفقون؟</vt:lpstr>
      <vt:lpstr>صححوا.</vt:lpstr>
      <vt:lpstr>ورشة الكتابة – الصرف والتحويل</vt:lpstr>
      <vt:lpstr>سنشرع الآن في حصة الصرف والتحويل. ستتعرفون على جمع المذكر السالم و توظفونه في جمل مفيدة.</vt:lpstr>
      <vt:lpstr>جمع المذكر السالم يدل على أكثر من إثنين.  من يقرأ؟</vt:lpstr>
      <vt:lpstr>انتبهوا ستتعرفون على كيفية صياغة جمع المذكر السالم.</vt:lpstr>
      <vt:lpstr>أولا : أحدد الحركة الإعرابية للاسم في الجملة. من يقرأ؟ ما إعراب "الفنان"؟</vt:lpstr>
      <vt:lpstr>أحدد الحركة الإعرابية للاسم في الجملة. من يقرأ؟ ما إعراب "الفنان" في كل جملة؟</vt:lpstr>
      <vt:lpstr>من يقرأ؟</vt:lpstr>
      <vt:lpstr>في حالة الرفع، نضيف واوا ونونا. من يقرأ؟</vt:lpstr>
      <vt:lpstr>في حالة النصب. أضيف ياء و نونا. من يقرأ؟</vt:lpstr>
      <vt:lpstr>في حالة الجر. أضيف كذلك ياء و نونا. من يقرأ؟</vt:lpstr>
      <vt:lpstr>لنتذكر. كيف نصوغ جمع المذكر السالم؟</vt:lpstr>
      <vt:lpstr> خدوا ألواحكم، سأعطيكم  جملة . حولوا الكلمات باللون الأحمر الى جمع المذكر السالم</vt:lpstr>
      <vt:lpstr>صححوا. </vt:lpstr>
      <vt:lpstr>خذوا كراساتكم الصفحة 18 .من يقرأ؟</vt:lpstr>
      <vt:lpstr>الآن، ستشتغلون في ثنائيات لإنجاز النشاط التالي</vt:lpstr>
      <vt:lpstr>سأمر بين الصفوف لمساعدتكم.</vt:lpstr>
      <vt:lpstr>لنصحح. تصحيح تفاعلي.</vt:lpstr>
      <vt:lpstr>الآن، أنجزوا النشاط التالي على  دفاتر القسم  بعد كتابة التاريخ و عنوان الدرس .عمل فردي.</vt:lpstr>
      <vt:lpstr>سأمر بين الصفوف لمساعدتكم.</vt:lpstr>
      <vt:lpstr>لنصحح. من يقرأ جوابه ؟ هل أنتم متفقون؟</vt:lpstr>
      <vt:lpstr>صححوا.</vt:lpstr>
      <vt:lpstr>Présentation PowerPoint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173</cp:revision>
  <dcterms:created xsi:type="dcterms:W3CDTF">2023-09-20T21:35:22Z</dcterms:created>
  <dcterms:modified xsi:type="dcterms:W3CDTF">2026-01-31T20:31:36Z</dcterms:modified>
</cp:coreProperties>
</file>