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0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1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3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4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5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6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4" r:id="rId6"/>
    <p:sldMasterId id="2147483804" r:id="rId7"/>
    <p:sldMasterId id="2147483827" r:id="rId8"/>
    <p:sldMasterId id="2147483842" r:id="rId9"/>
    <p:sldMasterId id="2147483845" r:id="rId10"/>
    <p:sldMasterId id="2147483869" r:id="rId11"/>
    <p:sldMasterId id="2147483894" r:id="rId12"/>
    <p:sldMasterId id="2147483909" r:id="rId13"/>
    <p:sldMasterId id="2147483932" r:id="rId14"/>
    <p:sldMasterId id="2147483956" r:id="rId15"/>
    <p:sldMasterId id="2147483969" r:id="rId16"/>
    <p:sldMasterId id="2147483993" r:id="rId17"/>
  </p:sldMasterIdLst>
  <p:notesMasterIdLst>
    <p:notesMasterId r:id="rId73"/>
  </p:notesMasterIdLst>
  <p:sldIdLst>
    <p:sldId id="2147482774" r:id="rId18"/>
    <p:sldId id="2147482632" r:id="rId19"/>
    <p:sldId id="2147482736" r:id="rId20"/>
    <p:sldId id="2147482697" r:id="rId21"/>
    <p:sldId id="2147482705" r:id="rId22"/>
    <p:sldId id="2147482706" r:id="rId23"/>
    <p:sldId id="2147482464" r:id="rId24"/>
    <p:sldId id="2147482725" r:id="rId25"/>
    <p:sldId id="2147482600" r:id="rId26"/>
    <p:sldId id="2134807034" r:id="rId27"/>
    <p:sldId id="2147482602" r:id="rId28"/>
    <p:sldId id="2134807036" r:id="rId29"/>
    <p:sldId id="2147482514" r:id="rId30"/>
    <p:sldId id="2147482748" r:id="rId31"/>
    <p:sldId id="2147482749" r:id="rId32"/>
    <p:sldId id="2147482702" r:id="rId33"/>
    <p:sldId id="2147482604" r:id="rId34"/>
    <p:sldId id="2147482605" r:id="rId35"/>
    <p:sldId id="2147482606" r:id="rId36"/>
    <p:sldId id="2147482607" r:id="rId37"/>
    <p:sldId id="2147482608" r:id="rId38"/>
    <p:sldId id="2147482609" r:id="rId39"/>
    <p:sldId id="2147482610" r:id="rId40"/>
    <p:sldId id="2147482611" r:id="rId41"/>
    <p:sldId id="2147482612" r:id="rId42"/>
    <p:sldId id="2147482613" r:id="rId43"/>
    <p:sldId id="2147482703" r:id="rId44"/>
    <p:sldId id="2147482614" r:id="rId45"/>
    <p:sldId id="2147482615" r:id="rId46"/>
    <p:sldId id="2147482759" r:id="rId47"/>
    <p:sldId id="2147482760" r:id="rId48"/>
    <p:sldId id="2147482761" r:id="rId49"/>
    <p:sldId id="2147482762" r:id="rId50"/>
    <p:sldId id="2147482763" r:id="rId51"/>
    <p:sldId id="2147482764" r:id="rId52"/>
    <p:sldId id="2147482765" r:id="rId53"/>
    <p:sldId id="2147482766" r:id="rId54"/>
    <p:sldId id="2134807178" r:id="rId55"/>
    <p:sldId id="2147482727" r:id="rId56"/>
    <p:sldId id="2147482729" r:id="rId57"/>
    <p:sldId id="2147482737" r:id="rId58"/>
    <p:sldId id="2147482767" r:id="rId59"/>
    <p:sldId id="2147482728" r:id="rId60"/>
    <p:sldId id="2147482768" r:id="rId61"/>
    <p:sldId id="2147482769" r:id="rId62"/>
    <p:sldId id="2147482770" r:id="rId63"/>
    <p:sldId id="2147482771" r:id="rId64"/>
    <p:sldId id="2147482773" r:id="rId65"/>
    <p:sldId id="2147482772" r:id="rId66"/>
    <p:sldId id="2147482715" r:id="rId67"/>
    <p:sldId id="2147482499" r:id="rId68"/>
    <p:sldId id="2147482501" r:id="rId69"/>
    <p:sldId id="2147482726" r:id="rId70"/>
    <p:sldId id="2147482628" r:id="rId71"/>
    <p:sldId id="2147482634" r:id="rId72"/>
  </p:sldIdLst>
  <p:sldSz cx="9144000" cy="6858000" type="screen4x3"/>
  <p:notesSz cx="6858000" cy="9144000"/>
  <p:embeddedFontLs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</p:embeddedFont>
    <p:embeddedFont>
      <p:font typeface="Dosis SemiBold" pitchFamily="2" charset="0"/>
      <p:bold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Modern Love" panose="04090805081005020601" pitchFamily="82" charset="0"/>
      <p:regular r:id="rId81"/>
    </p:embeddedFont>
    <p:embeddedFont>
      <p:font typeface="Sakkal Majalla" panose="02000000000000000000" pitchFamily="2" charset="-78"/>
      <p:regular r:id="rId82"/>
      <p:bold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424D7B"/>
    <a:srgbClr val="0097B2"/>
    <a:srgbClr val="00ACA4"/>
    <a:srgbClr val="1E3F48"/>
    <a:srgbClr val="7FB9BE"/>
    <a:srgbClr val="70B1B6"/>
    <a:srgbClr val="106585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2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7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tableStyles" Target="tableStyles.xml"/><Relationship Id="rId61" Type="http://schemas.openxmlformats.org/officeDocument/2006/relationships/slide" Target="slides/slide44.xml"/><Relationship Id="rId8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5.png"/></Relationships>
</file>

<file path=ppt/slideLayouts/_rels/slideLayout2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_rels/slideLayout3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8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8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98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3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74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20704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70184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4854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3730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879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34797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4026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3320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6938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111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130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621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278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089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4266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34898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4826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1082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9475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6327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0627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195190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984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45158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3508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1061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5067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2763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675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6291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54208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81126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85815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48802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7906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725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2169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931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0448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82748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37630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84780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13275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5143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0721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8195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7506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24068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9809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8155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68793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0997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61700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89121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19411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46256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64871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7132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53424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97743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1265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8418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3475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452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101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82067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202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88505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666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92210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76427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1034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43979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1523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52445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54090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159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73694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5734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784424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05988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224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89358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776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65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9663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68892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5058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3657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3399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0534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261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673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318612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294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98232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4719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79751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18094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30085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102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39460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328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8676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9896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85670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63498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6400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804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69830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08107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2437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7998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091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899337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867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674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46044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6701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7726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75634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96784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6768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67749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80377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8785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955813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23025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60213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596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0774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79597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3449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1077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9220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118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09653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09185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67623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23128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1424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3927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0558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64738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8200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934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0046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663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6396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0173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3573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53464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27581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947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52385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34034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3554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8758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43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85104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23078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93003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0134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86546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0461544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71336168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11563416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3540877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7205425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823072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3532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4071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08736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5729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50341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3219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34136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7537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44345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1525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1130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9619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2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15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8615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53733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1118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2619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059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7095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3792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4839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162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7322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3130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30287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10067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52670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0743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1371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421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1169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7694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124529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5390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56370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48856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1125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7327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45390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867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13181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05167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7377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4358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75710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95996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913992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935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3579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22753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57068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5689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608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1472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8598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066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509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6512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3462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99270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27373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7442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1545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45698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11146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57383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195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62853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06700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4955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27051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69825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0124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62298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5604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93055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27502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63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73770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44595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00683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79741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2213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894167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4072252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1744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669885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30964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55159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78227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8054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29654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310444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292896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96846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85942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59076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072521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03261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9877576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88796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555994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62500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731680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709348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1657494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593F5-C7BB-4FF6-9AD1-58D521D37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45628"/>
            <a:ext cx="7886700" cy="849861"/>
          </a:xfrm>
        </p:spPr>
        <p:txBody>
          <a:bodyPr>
            <a:normAutofit/>
          </a:bodyPr>
          <a:lstStyle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81783345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8223104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15033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00333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8483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392255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220510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71658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14344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527166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4801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89879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2864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3772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399605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76935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52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28388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399714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861794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549316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67300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4820933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8269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1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23" Type="http://schemas.openxmlformats.org/officeDocument/2006/relationships/theme" Target="../theme/theme7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slideLayout" Target="../slideLayouts/slideLayout134.xml"/><Relationship Id="rId27" Type="http://schemas.openxmlformats.org/officeDocument/2006/relationships/image" Target="../media/image1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slideLayout" Target="../slideLayouts/slideLayout18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174.xml"/><Relationship Id="rId21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20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24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23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81.xml"/><Relationship Id="rId19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Relationship Id="rId22" Type="http://schemas.openxmlformats.org/officeDocument/2006/relationships/slideLayout" Target="../slideLayouts/slideLayout19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4.xml"/><Relationship Id="rId21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slideLayout" Target="../slideLayouts/slideLayout248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33.xml"/><Relationship Id="rId16" Type="http://schemas.openxmlformats.org/officeDocument/2006/relationships/slideLayout" Target="../slideLayouts/slideLayout247.xml"/><Relationship Id="rId20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36.xml"/><Relationship Id="rId15" Type="http://schemas.openxmlformats.org/officeDocument/2006/relationships/slideLayout" Target="../slideLayouts/slideLayout246.xml"/><Relationship Id="rId23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41.xml"/><Relationship Id="rId19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Layout" Target="../slideLayouts/slideLayout245.xml"/><Relationship Id="rId22" Type="http://schemas.openxmlformats.org/officeDocument/2006/relationships/slideLayout" Target="../slideLayouts/slideLayout2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slideLayout" Target="../slideLayouts/slideLayout279.xml"/><Relationship Id="rId18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69.xml"/><Relationship Id="rId21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73.xml"/><Relationship Id="rId12" Type="http://schemas.openxmlformats.org/officeDocument/2006/relationships/slideLayout" Target="../slideLayouts/slideLayout278.xml"/><Relationship Id="rId17" Type="http://schemas.openxmlformats.org/officeDocument/2006/relationships/slideLayout" Target="../slideLayouts/slideLayout28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68.xml"/><Relationship Id="rId16" Type="http://schemas.openxmlformats.org/officeDocument/2006/relationships/slideLayout" Target="../slideLayouts/slideLayout282.xml"/><Relationship Id="rId20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1.xml"/><Relationship Id="rId15" Type="http://schemas.openxmlformats.org/officeDocument/2006/relationships/slideLayout" Target="../slideLayouts/slideLayout281.xml"/><Relationship Id="rId23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76.xml"/><Relationship Id="rId19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Relationship Id="rId14" Type="http://schemas.openxmlformats.org/officeDocument/2006/relationships/slideLayout" Target="../slideLayouts/slideLayout280.xml"/><Relationship Id="rId22" Type="http://schemas.openxmlformats.org/officeDocument/2006/relationships/slideLayout" Target="../slideLayouts/slideLayout28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slideLayout" Target="../slideLayouts/slideLayout302.xml"/><Relationship Id="rId18" Type="http://schemas.openxmlformats.org/officeDocument/2006/relationships/slideLayout" Target="../slideLayouts/slideLayout307.xml"/><Relationship Id="rId3" Type="http://schemas.openxmlformats.org/officeDocument/2006/relationships/slideLayout" Target="../slideLayouts/slideLayout292.xml"/><Relationship Id="rId21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296.xml"/><Relationship Id="rId12" Type="http://schemas.openxmlformats.org/officeDocument/2006/relationships/slideLayout" Target="../slideLayouts/slideLayout301.xml"/><Relationship Id="rId17" Type="http://schemas.openxmlformats.org/officeDocument/2006/relationships/slideLayout" Target="../slideLayouts/slideLayout30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91.xml"/><Relationship Id="rId16" Type="http://schemas.openxmlformats.org/officeDocument/2006/relationships/slideLayout" Target="../slideLayouts/slideLayout305.xml"/><Relationship Id="rId20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94.xml"/><Relationship Id="rId15" Type="http://schemas.openxmlformats.org/officeDocument/2006/relationships/slideLayout" Target="../slideLayouts/slideLayout304.xml"/><Relationship Id="rId23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299.xml"/><Relationship Id="rId19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slideLayout" Target="../slideLayouts/slideLayout303.xml"/><Relationship Id="rId22" Type="http://schemas.openxmlformats.org/officeDocument/2006/relationships/slideLayout" Target="../slideLayouts/slideLayout3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7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5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6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84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2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2488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D49505-DA1F-F15B-5832-25E02AA0B252}"/>
              </a:ext>
            </a:extLst>
          </p:cNvPr>
          <p:cNvGrpSpPr/>
          <p:nvPr userDrawn="1"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5BC1F2-FD4F-152B-CEED-1341DA8A5BD2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E10573-E48B-8295-E4D2-F69E7D08E7CF}"/>
                </a:ext>
              </a:extLst>
            </p:cNvPr>
            <p:cNvSpPr>
              <a:spLocks/>
            </p:cNvSpPr>
            <p:nvPr/>
          </p:nvSpPr>
          <p:spPr>
            <a:xfrm>
              <a:off x="6659247" y="15354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اعتيادي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4CEB8-5746-9063-A6F8-291476563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A1B5A3-4540-D579-3313-3C9CD9CF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BBDAD4-9E39-5002-94D5-AD41F3CF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DB479-6C18-DCD5-C04F-E8AE6DBC3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6771B-41E6-FD4C-7970-BD233DE973FF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C4D9F-A235-473F-8F42-1923CA1B56A8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2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1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3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4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03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5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3953" r:id="rId21"/>
    <p:sldLayoutId id="2147483954" r:id="rId22"/>
    <p:sldLayoutId id="214748395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24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32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  <p:sldLayoutId id="2147483987" r:id="rId18"/>
    <p:sldLayoutId id="2147483988" r:id="rId19"/>
    <p:sldLayoutId id="2147483989" r:id="rId20"/>
    <p:sldLayoutId id="2147483990" r:id="rId21"/>
    <p:sldLayoutId id="2147483991" r:id="rId22"/>
    <p:sldLayoutId id="21474839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41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  <p:sldLayoutId id="2147484011" r:id="rId18"/>
    <p:sldLayoutId id="2147484012" r:id="rId19"/>
    <p:sldLayoutId id="2147484013" r:id="rId20"/>
    <p:sldLayoutId id="2147484014" r:id="rId21"/>
    <p:sldLayoutId id="2147484015" r:id="rId22"/>
    <p:sldLayoutId id="214748401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9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0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6.png"/><Relationship Id="rId7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47.png"/><Relationship Id="rId4" Type="http://schemas.openxmlformats.org/officeDocument/2006/relationships/image" Target="../media/image17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gif"/><Relationship Id="rId5" Type="http://schemas.openxmlformats.org/officeDocument/2006/relationships/image" Target="../media/image49.png"/><Relationship Id="rId10" Type="http://schemas.openxmlformats.org/officeDocument/2006/relationships/image" Target="../media/image19.png"/><Relationship Id="rId4" Type="http://schemas.openxmlformats.org/officeDocument/2006/relationships/image" Target="../media/image48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31.png"/><Relationship Id="rId4" Type="http://schemas.openxmlformats.org/officeDocument/2006/relationships/image" Target="../media/image50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31.png"/><Relationship Id="rId4" Type="http://schemas.openxmlformats.org/officeDocument/2006/relationships/image" Target="../media/image50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17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6.png"/><Relationship Id="rId7" Type="http://schemas.openxmlformats.org/officeDocument/2006/relationships/image" Target="../media/image5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6.png"/><Relationship Id="rId7" Type="http://schemas.openxmlformats.org/officeDocument/2006/relationships/image" Target="../media/image5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7.png"/><Relationship Id="rId7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1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7.png"/><Relationship Id="rId7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1.xml"/><Relationship Id="rId6" Type="http://schemas.openxmlformats.org/officeDocument/2006/relationships/image" Target="../media/image6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7.png"/><Relationship Id="rId7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1.xml"/><Relationship Id="rId6" Type="http://schemas.openxmlformats.org/officeDocument/2006/relationships/image" Target="../media/image6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11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30.png"/><Relationship Id="rId4" Type="http://schemas.openxmlformats.org/officeDocument/2006/relationships/image" Target="../media/image50.png"/><Relationship Id="rId9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5.gif"/><Relationship Id="rId10" Type="http://schemas.openxmlformats.org/officeDocument/2006/relationships/image" Target="../media/image19.png"/><Relationship Id="rId4" Type="http://schemas.openxmlformats.org/officeDocument/2006/relationships/image" Target="../media/image67.png"/><Relationship Id="rId9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AB8A06-2935-458C-AF16-71A2FEB94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1" b="351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9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الأول</a:t>
            </a:r>
            <a:endParaRPr lang="fr-MA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1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67A033-7452-B12F-1EF5-0C3E089C7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3D22A65-E2BA-7415-ABDA-A229218DA5ED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8332F1-647A-1DD6-339D-FB3759481972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C8015A3-E4CF-D5A0-3162-F1C9F5153275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AAC328B-7DB2-D7C6-0922-7D2C5DF1F2F7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الاستماع. 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899D100C-7E0E-C9EA-C615-D74B25C79AB3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قبل القراءة: التوقع والتحقق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– الفهم </a:t>
            </a: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طلاقة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موسيقى الحرية -  توقع و تحقق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الحصة 1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موسيقى الحرية –   تحديد أفكار النص الرئيسة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 والإجابة عن سؤال الفهم؛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نص مقروء و التحقق من التوقعات؛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5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تحديد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أفكار النص الرئيسة.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EDAD97D-60A5-4CC6-AA19-59C7E96773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948350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16669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1839986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7196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9719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4985B-AF01-653C-62EA-F0DFD11B0AE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BFBC-BC75-953E-AE2B-8FFD17E21422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F77E56-CDE6-FFD9-C9D3-4CE7CEDA4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F4E337-02DF-99A5-3C56-92218757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3CFD3B-BF0E-9BB2-959D-C27D579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E5428C-93EB-C586-6835-949FC0B2A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402741-4E7E-4BAD-2577-EFBA9E19B944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BC018A-5C79-F0F2-0A34-75E77CB665C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5934936B-C4CD-48A3-76D6-3DB84D8FA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B0B816-DFC0-35BE-F202-71A68B3B679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B95641-E8CF-85B4-8C97-9B8CD8455D8F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73F1E86-3459-E678-021A-348D5595E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47971F-0AF5-A6AD-75D8-1405EE9DFA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C99699-3AA3-ADAE-073F-53E062F517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6660A5-D10C-B836-3ECD-F4F62DD45D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22A416-FE55-768B-6BE6-64B36DEEB3AF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A02665-FE8E-AEE9-9D24-9163A7878C0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/>
        </p:nvSpPr>
        <p:spPr>
          <a:xfrm>
            <a:off x="682365" y="799351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D4FC12-A444-C770-5118-2327A4AC7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87" y="1124448"/>
            <a:ext cx="2731856" cy="273185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3FBF9E5-D581-428D-0812-0F28F7BC2C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795" y="1345204"/>
            <a:ext cx="2731856" cy="273185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76FB2D-8AF6-2648-3D46-2D08B7C22C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67" y="3772014"/>
            <a:ext cx="2731856" cy="273185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839E2C-7291-1095-A4A0-C927A93B37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78" y="3630424"/>
            <a:ext cx="2731856" cy="273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A5BBC7-5FF9-C185-E0C5-770FF22CB11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993144-B320-696A-5B20-EFD552AF5D6E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96F76A-3B84-90C0-72B3-DD7F4993BF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EDE4DF-7B1A-AB5C-0E06-40937B8423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866C5C-10AA-82E1-7EFF-ADBBCEF6C59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CEE196-366B-682F-27CD-CBC10E92D83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585309-C6FF-72DF-69ED-689893350B90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127092-A431-97BF-764B-D71648984AA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775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6DD2-09D9-28C2-30C8-BC3FD6E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6D10441-5A49-4BEE-6DCF-0F58DDC34360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A9EEDE9-0387-E23F-664A-DC88488C29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563B43FA-0BD6-3010-207B-FB143119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تحدي الطلاقة. سأسحب 4 بطاقات تحمل أسماء 4 متعلمين.  سأنادي على المتعلم الأول ليقرأ النص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2DAA4-6E09-4842-2951-77D343507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C507E8-1341-3F91-3E89-D2364DFC3AA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8A1F95-DA98-2993-DFC2-19D0A6531DE7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0A770D-58D3-9F25-FB70-5104E5D21A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0F92E2-3503-C239-479E-1CD9A70B55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DA6C46D-F992-78D2-6DAA-6318B79742D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FE4DBB-9FB2-FF1B-06EE-09833C4AEE0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3DA7E12-5FEA-8107-7FAE-C1F75ED9B750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30577F-E05D-EF2B-7C45-087E82C47E3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1784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6851026-B790-BD33-1078-44F6F5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سحب بطاقتين من علبة فئة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بطاقتين من علبة الفئة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يقرأ صاحب كل بطاقة تباعا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0CB6E11-6A9D-2B7E-08F6-CF618F5FD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631904-5698-E135-50C0-BFA3D30F7BE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AD5CE2-7091-D360-EE6C-608BB1072B14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361562A-EA0D-1DB7-55F0-67F29C08A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5A40E0-9161-C09F-95A6-7712ABDD27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85B93E-3EF0-8D19-1F95-D565E41FD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BD8AE2D-C6F0-6218-5FEB-02A4723DEF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28770B-2E8B-FC65-96E6-0BC266D46B0A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038C87-2A7C-3A4A-57B5-3ACCCEEE1B9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DFE22AF-CE36-C7BA-DBCC-D76FBE7705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759" y="1197168"/>
            <a:ext cx="511004" cy="5551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448AB6-180A-0498-BE41-862DA5DAA6F3}"/>
              </a:ext>
            </a:extLst>
          </p:cNvPr>
          <p:cNvSpPr txBox="1"/>
          <p:nvPr/>
        </p:nvSpPr>
        <p:spPr>
          <a:xfrm>
            <a:off x="632373" y="1694319"/>
            <a:ext cx="8094366" cy="48690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40000"/>
              </a:lnSpc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يُعَدُّ ﭐلْفَنُّ مِنْ أَكْثَرِ مَظاهِرِ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ﭐلثَّقَافَةِ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شُيوعاً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ﭐلْمُجْتَمَعاتِ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إِذْ لا نَعْرِفُ مُجْتَمَعاً واحِداً يَخْلو تَماماً مِنْ وُجودِ بَعْضِ أَساليبِ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ﭐلْجَمالِيِّ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وَهَذا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ﭐلشُّيوعُ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ﭐلَّذي جَعَلَ بَعْضَ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ﭐلْعُلَماءِ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يَعْتَبِرونَ ﭐلْفَنَّ أَحَدَ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ﭐلْعُمومِيّاتِ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ﭐلْأَساسِيَّةِ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ﭐلثَّقافَةِ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وَيَذْهَبونَ إِلى حَدِّ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ﭐلْقَوْلِ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يَميلُ بِطَبْعِهِ إِلى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ذاتِهِ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بِـﭐلْجَمالِ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وَمَعْنى ذَلِكَ أَنَّ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ﭐلْجَمالِيَّ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خَاصِّيَّةٌ مِنْ خَصائِصِ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وَإِنْ كانَتْ أَشْكالُ هَذا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تَخْتَلِفُ مِنْ مُجْتَمَعٍ لِآخَرَ. وَيُسْتَدَلُّ عَلى ذَلِكَ بِتَعَدُّدِ ﭐلْفُنونِ وَتَنَوُّعِها، مِمّا يَعْكِسُ خُصوصِيَّةَ كُلِّ مُجْتَمَعٍ في تَمَثُّلِ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وَﭐلتَّعْبيرِ عَنْهُ.</a:t>
            </a:r>
          </a:p>
        </p:txBody>
      </p:sp>
    </p:spTree>
    <p:extLst>
      <p:ext uri="{BB962C8B-B14F-4D97-AF65-F5344CB8AC3E}">
        <p14:creationId xmlns:p14="http://schemas.microsoft.com/office/powerpoint/2010/main" val="317421013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AC542-4C87-E920-F269-29A8025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E4A1C-0C93-0F4B-8AC2-D341FB3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244B7C-A4C0-45A5-0CA7-11F66C00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E456C7-E5F2-EA9F-B7C9-1702752D101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85FC78-B8D0-2137-B898-23CFAB55D446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CB24579-3106-37A7-5C56-8C42294B3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0CADD6-A36C-F42F-29E6-C2C683922F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BF39599-4E3C-CC95-D372-F0A0AA605C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8A241C-6DC6-03F9-E3DA-945910DD7B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91224DA-656A-113D-5B8E-1878CE570071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B7349E-BFE0-C811-E41F-3336FE807AE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05203-F731-3FA4-A89F-9E5ADB12D4B7}"/>
              </a:ext>
            </a:extLst>
          </p:cNvPr>
          <p:cNvSpPr txBox="1"/>
          <p:nvPr/>
        </p:nvSpPr>
        <p:spPr>
          <a:xfrm>
            <a:off x="632373" y="1694319"/>
            <a:ext cx="8094366" cy="48690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40000"/>
              </a:lnSpc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يُعَدُّ ﭐلْفَنُّ مِنْ أَكْثَرِ مَظاهِرِ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ﭐلثَّقَافَةِ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شُيوعاً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ﭐلْمُجْتَمَعاتِ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إِذْ لا نَعْرِفُ مُجْتَمَعاً واحِداً يَخْلو تَماماً مِنْ وُجودِ بَعْضِ أَساليبِ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ﭐلْجَمالِيِّ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وَهَذا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ﭐلشُّيوعُ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ﭐلَّذي جَعَلَ بَعْضَ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ﭐلْعُلَماءِ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يَعْتَبِرونَ ﭐلْفَنَّ أَحَدَ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ﭐلْعُمومِيّاتِ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ﭐلْأَساسِيَّةِ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ﭐلثَّقافَةِ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ﭐلْإِنْسانِيَّةِ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وَيَذْهَبونَ إِلى حَدِّ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ﭐلْقَوْلِ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إِنَّ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يَميلُ بِطَبْعِهِ إِلى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ذاتِهِ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بِـﭐلْجَمالِ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وَمَعْنى ذَلِكَ أَنَّ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ﭐلْجَمالِيَّ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خَاصِّيَّةٌ مِنْ خَصائِصِ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ﭐلْإِنْسانِ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وَإِنْ كانَتْ أَشْكالُ هَذا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ﭐلتَّعْبيرِ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تَخْتَلِفُ مِنْ مُجْتَمَعٍ لِآخَرَ. وَيُسْتَدَلُّ عَلى ذَلِكَ بِتَعَدُّدِ ﭐلْفُنونِ وَتَنَوُّعِها، مِمّا يَعْكِسُ خُصوصِيَّةَ كُلِّ مُجْتَمَعٍ في تَمَثُّلِ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ﭐلْجَمالِ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وَﭐلتَّعْبيرِ عَنْهُ.</a:t>
            </a:r>
          </a:p>
        </p:txBody>
      </p:sp>
    </p:spTree>
    <p:extLst>
      <p:ext uri="{BB962C8B-B14F-4D97-AF65-F5344CB8AC3E}">
        <p14:creationId xmlns:p14="http://schemas.microsoft.com/office/powerpoint/2010/main" val="103740263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6ACB-43B0-BDB5-4767-567219E5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73A63-6EC1-9B19-E854-FDFB3994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E2DFB2-5567-E720-796C-FEB67DA860AD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72BC7A8-E62D-C0B1-F794-AF24CB8AF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8D3DC6C-A685-C8B4-D34F-037CA540F3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0C42D3-0DF9-94E0-DDB5-1171F9E1D63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47965E-69BF-5269-0AAF-332C84BF8F1F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0DE87D-67C6-EB93-87F1-C7623C0C1F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DE0D1C-631E-D177-29A8-2866A06DA7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AE2487-55A5-E868-0230-74C3B497A8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E486ED6-D65F-6424-3C5F-D454A350A39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92F3437-26E9-33B0-2992-65AB2CB7CD6B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364D20-C0C2-6198-5CE8-DB697E3481E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4914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A54AD-9D7E-DCE5-F183-D66C7FCF4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DD14568-1B24-A049-27F5-A9EEC06A8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39" y="756000"/>
            <a:ext cx="6978234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أجيبوا عن السؤال التالي؟ سأمنحكم دقيقة واحدة لكتابة الجواب.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50177F7-880A-82F1-6BC5-34F73CFA68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901C866-80A5-DBC8-5CF3-68B6EF3EFF29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FB5492-3539-1446-0EF1-85E414F1F5E7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E76C5BF-7419-F09B-CDEB-F3FF01F5D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D1AD5C-9223-E072-B5D9-00DF0E6FA7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2E26E2E-22C2-A3DF-9664-139554EE86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B42154-1449-5919-260A-D439980F04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547637D-3B09-68FA-DF33-AA6CE88E1C81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507C6C-CD0D-CCA2-DC7C-DB4A70C3EFD5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B85F50-F359-4703-839E-49470DF968F5}"/>
              </a:ext>
            </a:extLst>
          </p:cNvPr>
          <p:cNvSpPr txBox="1"/>
          <p:nvPr/>
        </p:nvSpPr>
        <p:spPr>
          <a:xfrm>
            <a:off x="406613" y="3894593"/>
            <a:ext cx="8330774" cy="2623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يُعَدُّ ﭐلْفَنُّ مِنْ أَكْثَرِ مَظاهِرِ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ﭐلثَّقَافَةِ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شُيوعاً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ﭐلْمُجْتَمَعاتِ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ﭐلْإِنْسانِيَّةِ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إِذْ لا نَعْرِفُ مُجْتَمَعاً واحِداً يَخْلو تَماماً مِنْ وُجودِ بَعْضِ أَساليبِ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ﭐلتَّعْبيرِ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ﭐلْجَمالِيِّ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وَهَذا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ﭐلشُّيوعُ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 ﭐلَّذي جَعَلَ بَعْضَ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ﭐلْعُلَماءِ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يَعْتَبِرونَ ﭐلْفَنَّ أَحَدَ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ﭐلْعُمومِيّاتِ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ﭐلْأَساسِيَّةِ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ﭐلثَّقافَةِ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ﭐلْإِنْسانِيَّةِ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وَيَذْهَبونَ إِلى حَدِّ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ﭐلْقَوْلِ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إِنَّ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ﭐلْإِنْسانَ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يَميلُ بِطَبْعِهِ إِلى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ﭐلتَّعْبيرِ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ذاتِهِ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بِـﭐلْجَمالِ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BEBA88-E183-0D77-C30D-283283CACBD8}"/>
              </a:ext>
            </a:extLst>
          </p:cNvPr>
          <p:cNvSpPr txBox="1"/>
          <p:nvPr/>
        </p:nvSpPr>
        <p:spPr>
          <a:xfrm>
            <a:off x="1132948" y="1882031"/>
            <a:ext cx="6978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اِسْتَعِنْ بِاسْتْراتيجِيَّةِ مَفاتيحِ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ﭐلسَّياقِ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لِتَقْديمِ مُرادِفٍ مُناسِبٍ لِكَلِمَةِ "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شُيوعٌ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في ﭐلْفَقْرَةِ ﭐلتّالِيَةِ.   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222545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DE4BE-5618-C907-46A5-8EFB2B7A5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4361E41-6D28-D814-BC34-6A83A590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 ؟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أنتم متفقون؟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BDD2E8C-1BF1-E063-EE3B-ACFA1DDDAF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50B5B6-B071-D7D7-7803-BA6887DAA5DA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047F9A-5C44-1694-77A5-3CAA58A59BAB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B289553-598C-6305-BD09-B4E91AD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987403-6275-45F8-6D84-CD32C96677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2EDEA1-0051-3898-D0FC-19BD085762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095AC8-8861-CEE6-8365-12D0F35D97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64FA3B-8543-0822-0771-B619371C801E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90E7E6-2559-9A44-DB25-5ACF482A644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C459FA-5FE3-FEF0-DB49-7B5AECAD23BA}"/>
              </a:ext>
            </a:extLst>
          </p:cNvPr>
          <p:cNvSpPr txBox="1"/>
          <p:nvPr/>
        </p:nvSpPr>
        <p:spPr>
          <a:xfrm>
            <a:off x="950282" y="2833753"/>
            <a:ext cx="7243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اِسْتَعِنْ بِاسْتْراتيجِيَّةِ مَفاتيحِ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ﭐلسَّياقِ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لِتَقْديمِ مُرادِفٍ مُناسِبٍ لِكَلِمَةِ "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شُيوعٌ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.  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551013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CCC37C3-6DA6-A845-29AD-5C77E33A02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1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موسيقى الحرية  .... توقع و تحقق.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0D438-6CCB-AD46-B08A-2828249A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نصا بعنوان موسيقى الحرية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أنواع الموسيقى التي تعرفونها؟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948EF-B700-6351-D496-DC006CAFCEF8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01BD42-CB4A-B4CA-731B-42E67D9F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34306-F9A9-47D0-911C-0E5D6F89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07C67-E077-FF1F-275E-9195A1C8FE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37CA27-BBEE-45CA-EEE8-46B03F3D7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4833CA-FE7A-8F07-5A8E-8BC64FCE1288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777A26-6347-AFD9-4C1B-27A12F370506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49CB-7B86-E73E-5C07-F5324DE149B1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7">
            <a:extLst>
              <a:ext uri="{FF2B5EF4-FFF2-40B4-BE49-F238E27FC236}">
                <a16:creationId xmlns:a16="http://schemas.microsoft.com/office/drawing/2014/main" id="{37BFF0FD-13C4-B402-2FCB-E1F34D1C41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8E2B2231-8BBB-378D-8782-1B156DE4B8DB}"/>
              </a:ext>
            </a:extLst>
          </p:cNvPr>
          <p:cNvSpPr txBox="1"/>
          <p:nvPr/>
        </p:nvSpPr>
        <p:spPr>
          <a:xfrm>
            <a:off x="2353057" y="3363311"/>
            <a:ext cx="371248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موسيقى </a:t>
            </a:r>
            <a:r>
              <a:rPr lang="ar-MA" dirty="0" err="1">
                <a:solidFill>
                  <a:srgbClr val="C00000"/>
                </a:solidFill>
                <a:sym typeface="Sakkal Majalla"/>
              </a:rPr>
              <a:t>ٱلْحُرِّيَّةِ</a:t>
            </a:r>
            <a:endParaRPr lang="ar-MA" dirty="0">
              <a:solidFill>
                <a:srgbClr val="C00000"/>
              </a:solidFill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24140028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AA71D-6EE5-B225-D55E-E111ABAC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4EC07E-D258-F744-8B5E-5C8B995F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74" y="707387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 سنتعرف على مفردات تفيدنا في فهم النص. سأقرأ أولاً. من يقرأ مثلي؟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5960ADD-AD36-13ED-E043-1CED1E9614B0}"/>
              </a:ext>
            </a:extLst>
          </p:cNvPr>
          <p:cNvSpPr txBox="1"/>
          <p:nvPr/>
        </p:nvSpPr>
        <p:spPr>
          <a:xfrm>
            <a:off x="6473951" y="3007705"/>
            <a:ext cx="2194367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نُرْهِفُ </a:t>
            </a:r>
            <a:r>
              <a:rPr lang="ar-MA" dirty="0" err="1">
                <a:sym typeface="Sakkal Majalla"/>
              </a:rPr>
              <a:t>ﭐلسَّمْعَ</a:t>
            </a:r>
            <a:r>
              <a:rPr lang="ar-MA" dirty="0">
                <a:sym typeface="Sakkal Majalla"/>
              </a:rPr>
              <a:t> 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D1E1BDDA-610D-369C-2BF3-E4B4B7B2CC7E}"/>
              </a:ext>
            </a:extLst>
          </p:cNvPr>
          <p:cNvSpPr txBox="1"/>
          <p:nvPr/>
        </p:nvSpPr>
        <p:spPr>
          <a:xfrm>
            <a:off x="4496645" y="3007705"/>
            <a:ext cx="191959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اَلْأَوْتارُ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92021C82-40D7-290D-4488-BA970F4C697A}"/>
              </a:ext>
            </a:extLst>
          </p:cNvPr>
          <p:cNvSpPr txBox="1"/>
          <p:nvPr/>
        </p:nvSpPr>
        <p:spPr>
          <a:xfrm>
            <a:off x="2458481" y="3007705"/>
            <a:ext cx="191959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أَصيلٌ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FBD46FF3-F33E-8D8F-8C16-008676A027E2}"/>
              </a:ext>
            </a:extLst>
          </p:cNvPr>
          <p:cNvSpPr txBox="1"/>
          <p:nvPr/>
        </p:nvSpPr>
        <p:spPr>
          <a:xfrm>
            <a:off x="420317" y="3007705"/>
            <a:ext cx="191959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اَلطُّقوسُ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928E65-9FB7-C6CC-3527-6B6F3AD631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BFE3E6D-B49A-8853-07FB-B843D67EE6F0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C5E503B-B41E-95B3-5379-F890E5186C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E2F5E6C-EE90-16DB-A9BD-BA6112069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27DB742-28E4-380F-CB4A-C43C6D680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5D76E3A-6C3D-2665-5149-B1CDDBFBCE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B35C7C9-22AD-88C3-0C86-116136275CDC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80E7C4-FEFD-0AD8-2E04-CA5BA721808A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745B816-2519-0563-58CF-08A080AE2D64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91990975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C475C-3751-92E3-E9BB-CDE88B35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80FBEA0-6411-ED47-9AAC-17F590DF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28" y="778736"/>
            <a:ext cx="720522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سنربط كل كلمة بالتعريف المناسب لها . نرهف السمع؟ الأوتار؟ أصيل؟ الطقوس؟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452DB142-0503-98E3-DE6B-00D5CA67CDE7}"/>
              </a:ext>
            </a:extLst>
          </p:cNvPr>
          <p:cNvSpPr txBox="1"/>
          <p:nvPr/>
        </p:nvSpPr>
        <p:spPr>
          <a:xfrm>
            <a:off x="413374" y="3680079"/>
            <a:ext cx="5219329" cy="783148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نُصْغي بِدِقَّةٍ </a:t>
            </a:r>
            <a:r>
              <a:rPr lang="ar-MA" sz="4000" dirty="0" err="1">
                <a:sym typeface="Sakkal Majalla"/>
              </a:rPr>
              <a:t>وَﭐنْتِباهٍ</a:t>
            </a:r>
            <a:r>
              <a:rPr lang="ar-MA" sz="4000" dirty="0">
                <a:sym typeface="Sakkal Majalla"/>
              </a:rPr>
              <a:t> وتَرْكيزٍ عالٍ.</a:t>
            </a: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43C0380D-6BEE-BE2E-B1B3-FB451018A696}"/>
              </a:ext>
            </a:extLst>
          </p:cNvPr>
          <p:cNvSpPr txBox="1"/>
          <p:nvPr/>
        </p:nvSpPr>
        <p:spPr>
          <a:xfrm>
            <a:off x="371028" y="5736413"/>
            <a:ext cx="5219329" cy="783148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عَريقٌ وَقَديمٌ تَمَّ تَوارُثُهُ عَبْرَ الْأَجْيالِ.</a:t>
            </a: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D49441C7-9F64-D3A9-A7D1-F73119E267DF}"/>
              </a:ext>
            </a:extLst>
          </p:cNvPr>
          <p:cNvSpPr txBox="1"/>
          <p:nvPr/>
        </p:nvSpPr>
        <p:spPr>
          <a:xfrm>
            <a:off x="413374" y="4708246"/>
            <a:ext cx="5219330" cy="783148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 اَلْخُيوطُ </a:t>
            </a:r>
            <a:r>
              <a:rPr lang="ar-MA" sz="4000" dirty="0" err="1">
                <a:sym typeface="Sakkal Majalla"/>
              </a:rPr>
              <a:t>ﭐلْمَشْدودَةُ</a:t>
            </a:r>
            <a:r>
              <a:rPr lang="ar-MA" sz="4000" dirty="0">
                <a:sym typeface="Sakkal Majalla"/>
              </a:rPr>
              <a:t> في </a:t>
            </a:r>
            <a:r>
              <a:rPr lang="ar-MA" sz="4000" dirty="0" err="1">
                <a:sym typeface="Sakkal Majalla"/>
              </a:rPr>
              <a:t>ﭐلْآلاتِ</a:t>
            </a:r>
            <a:r>
              <a:rPr lang="ar-MA" sz="4000" dirty="0">
                <a:sym typeface="Sakkal Majalla"/>
              </a:rPr>
              <a:t> </a:t>
            </a:r>
            <a:r>
              <a:rPr lang="ar-MA" sz="4000" dirty="0" err="1">
                <a:sym typeface="Sakkal Majalla"/>
              </a:rPr>
              <a:t>ﭐلْموسيقِيَّةِ</a:t>
            </a:r>
            <a:r>
              <a:rPr lang="ar-MA" sz="4000" dirty="0">
                <a:sym typeface="Sakkal Majalla"/>
              </a:rPr>
              <a:t> </a:t>
            </a: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DC240AA0-5ABB-2972-0D2F-C0A5209ACC1F}"/>
              </a:ext>
            </a:extLst>
          </p:cNvPr>
          <p:cNvSpPr txBox="1"/>
          <p:nvPr/>
        </p:nvSpPr>
        <p:spPr>
          <a:xfrm>
            <a:off x="413374" y="1961942"/>
            <a:ext cx="5304674" cy="146418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ym typeface="Sakkal Majalla"/>
              </a:rPr>
              <a:t>اَلْعاداتُ وَ </a:t>
            </a:r>
            <a:r>
              <a:rPr lang="ar-MA" sz="4000" dirty="0" err="1">
                <a:sym typeface="Sakkal Majalla"/>
              </a:rPr>
              <a:t>ﭐلْمُمارَساتُ</a:t>
            </a:r>
            <a:r>
              <a:rPr lang="ar-MA" sz="4000" dirty="0">
                <a:sym typeface="Sakkal Majalla"/>
              </a:rPr>
              <a:t> </a:t>
            </a:r>
            <a:r>
              <a:rPr lang="ar-MA" sz="4000" dirty="0" err="1">
                <a:sym typeface="Sakkal Majalla"/>
              </a:rPr>
              <a:t>ﭐلْمُتَّبَعَةُ</a:t>
            </a:r>
            <a:r>
              <a:rPr lang="ar-MA" sz="4000" dirty="0">
                <a:sym typeface="Sakkal Majalla"/>
              </a:rPr>
              <a:t> في مُناسَباتٍ مُعَيَّنَةٍ.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351C6FD-D04A-BFDB-086A-D4591A6A12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82D334-24B0-31BB-7CDC-0FB07BE9CEB1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528219C-EC0C-B76A-55EE-62D0BFA54F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D5E5AA-9451-BF1D-8C6B-ED81BED27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BDCEE0-86A3-E7AD-0C35-543CC0BB4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7ADA2E-5D0C-567F-710E-AB308E6A82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FFD19EB-4962-521A-5F62-B0A13379B097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94FA07-3F1E-1922-70D6-E0EEE25AFB61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81D531-E9EF-E364-6FA8-6DAC2CD5C396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55C0149C-F8B4-D2F8-94DC-7C866FB30FC8}"/>
              </a:ext>
            </a:extLst>
          </p:cNvPr>
          <p:cNvSpPr txBox="1"/>
          <p:nvPr/>
        </p:nvSpPr>
        <p:spPr>
          <a:xfrm>
            <a:off x="6536259" y="1958369"/>
            <a:ext cx="2194367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نُرْهِفُ </a:t>
            </a:r>
            <a:r>
              <a:rPr lang="ar-MA" dirty="0" err="1">
                <a:sym typeface="Sakkal Majalla"/>
              </a:rPr>
              <a:t>ﭐلسَّمْعَ</a:t>
            </a:r>
            <a:r>
              <a:rPr lang="ar-MA" dirty="0">
                <a:sym typeface="Sakkal Majalla"/>
              </a:rPr>
              <a:t>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722B63A-6A2E-AC9F-5E57-7787E679F89F}"/>
              </a:ext>
            </a:extLst>
          </p:cNvPr>
          <p:cNvSpPr txBox="1"/>
          <p:nvPr/>
        </p:nvSpPr>
        <p:spPr>
          <a:xfrm>
            <a:off x="6536259" y="3293766"/>
            <a:ext cx="219436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اَلْأَوْتارُ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BDA02EB7-39D4-6F14-D4BB-948E5DD46467}"/>
              </a:ext>
            </a:extLst>
          </p:cNvPr>
          <p:cNvSpPr txBox="1"/>
          <p:nvPr/>
        </p:nvSpPr>
        <p:spPr>
          <a:xfrm>
            <a:off x="6580060" y="4588868"/>
            <a:ext cx="2194367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أَصيلٌ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90E59FD1-7D49-553F-782A-1DC71E830539}"/>
              </a:ext>
            </a:extLst>
          </p:cNvPr>
          <p:cNvSpPr txBox="1"/>
          <p:nvPr/>
        </p:nvSpPr>
        <p:spPr>
          <a:xfrm>
            <a:off x="6580059" y="5668309"/>
            <a:ext cx="219291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اَلطُّقوسُ</a:t>
            </a:r>
          </a:p>
        </p:txBody>
      </p:sp>
    </p:spTree>
    <p:extLst>
      <p:ext uri="{BB962C8B-B14F-4D97-AF65-F5344CB8AC3E}">
        <p14:creationId xmlns:p14="http://schemas.microsoft.com/office/powerpoint/2010/main" val="5328075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948B-7F31-6FBD-9CC0-ACEF28C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9FD59-DF26-FB44-A87A-5513B031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عنوان النص و الرسومات. لتتوقعوا مضمون النص.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14EA25D-29FE-474A-4BA8-BB3824A237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775CA6-5D81-217E-431F-85E6A866BCCF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F2069E-090F-5DD9-A008-285B031B73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791E64-93F7-4912-71E2-FEEF73008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7CC9C9-5A2B-0476-4A68-C3BB6D51A1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BE6811-3E9B-D17D-0F18-8F620F922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18A1236-83B5-85B9-FFB1-6402CDAEDF64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D505A7-088E-B0BE-FB8E-F7F8B42FBD3A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55275D-DAA3-8C8E-BBB6-CEF44F9A3F8F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EB74C0A-9A94-48A6-D22A-14ADD6960AA9}"/>
              </a:ext>
            </a:extLst>
          </p:cNvPr>
          <p:cNvSpPr txBox="1"/>
          <p:nvPr/>
        </p:nvSpPr>
        <p:spPr>
          <a:xfrm>
            <a:off x="1847088" y="1424928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موسيقى </a:t>
            </a:r>
            <a:r>
              <a:rPr lang="ar-MA" dirty="0" err="1">
                <a:solidFill>
                  <a:srgbClr val="C00000"/>
                </a:solidFill>
                <a:sym typeface="Sakkal Majalla"/>
              </a:rPr>
              <a:t>ٱلْحُرِّيَّةِ</a:t>
            </a:r>
            <a:r>
              <a:rPr lang="ar-MA" dirty="0">
                <a:solidFill>
                  <a:srgbClr val="C00000"/>
                </a:solidFill>
                <a:sym typeface="Sakkal Majalla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635117-783C-E3B0-58BF-417B9733DA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8579" y="2425383"/>
            <a:ext cx="2382670" cy="39670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4F3AD8-0BFC-313E-05C0-5D81D757D9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183" y="2422598"/>
            <a:ext cx="2746344" cy="39310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B4EC988-2D8C-2A5F-B3A0-55616B1F6A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467" y="2401213"/>
            <a:ext cx="2194890" cy="399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771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4F81-E5EB-3C5F-9C89-0A244E61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B02CD-1FB6-6643-B2B0-96944870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بعض أجابتكم و توقعاتكم على السبورة لكي نتحقق منها بعد قراءة النص.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3D82B1F-A44E-22F4-CD06-7999554FF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8C487A1-8B28-2A99-C21A-787EA07B3CFC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0F01C51-D2AA-F646-4123-CF1DC7B87B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18DB8C-98F0-AC78-6107-FDC1C71156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46C6C3-AE36-3480-AFEB-C56F0EBAC6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6CEAC1-773D-7723-9A43-F84C5AE79A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621CDDE-E75B-4492-BF6A-A057D8595677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E777C2-74FB-D10B-96D4-2A73C2087D37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2F9944-E042-D3D8-C193-C5249274B617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42FD7E9-D59F-AACB-C0B2-75428504CE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8579" y="2425383"/>
            <a:ext cx="2382670" cy="396700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ECF1C9-19FE-B469-1ADF-F878F8C0C1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183" y="2422598"/>
            <a:ext cx="2746344" cy="393104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711E1C-29DF-989C-9250-FB138272B5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467" y="2401213"/>
            <a:ext cx="2194890" cy="3991180"/>
          </a:xfrm>
          <a:prstGeom prst="rect">
            <a:avLst/>
          </a:prstGeom>
        </p:spPr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BC2FE83D-BFE3-CC5C-2ECA-260D3EBB225C}"/>
              </a:ext>
            </a:extLst>
          </p:cNvPr>
          <p:cNvSpPr txBox="1"/>
          <p:nvPr/>
        </p:nvSpPr>
        <p:spPr>
          <a:xfrm>
            <a:off x="1847088" y="1424928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موسيقى </a:t>
            </a:r>
            <a:r>
              <a:rPr lang="ar-MA" dirty="0" err="1">
                <a:solidFill>
                  <a:srgbClr val="C00000"/>
                </a:solidFill>
                <a:sym typeface="Sakkal Majalla"/>
              </a:rPr>
              <a:t>ٱلْحُرِّيَّةِ</a:t>
            </a:r>
            <a:r>
              <a:rPr lang="ar-MA" dirty="0">
                <a:solidFill>
                  <a:srgbClr val="C00000"/>
                </a:solidFill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303774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81E5-ED9F-A246-6329-074CCEB1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9B72A-28C2-6841-80B1-EBE70A36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ستقرؤون النص قراءة صامتة لتحققوا من توقعاتكم.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10393EE-5D0C-07C6-2931-08BB9BDF6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16E652-09EF-881D-23AE-7C7020E08553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57F127-65A9-9104-2107-B2296EEA99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D5C64B-E46A-D8D6-911B-BC792D4C7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9A2339-82CB-048D-5914-021A066CEF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820979-F979-3DCC-3AA8-D5103034F6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816B88-DD29-5133-DD0C-8290FA320586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F8C19E-8F01-B10D-7E45-AF94978C3103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D3B568-35DE-3109-5866-DCA63861EDEB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420C372-A494-21CD-3865-9AE3BA289E0D}"/>
              </a:ext>
            </a:extLst>
          </p:cNvPr>
          <p:cNvGrpSpPr/>
          <p:nvPr/>
        </p:nvGrpSpPr>
        <p:grpSpPr>
          <a:xfrm>
            <a:off x="478560" y="2071396"/>
            <a:ext cx="8186879" cy="4235180"/>
            <a:chOff x="366029" y="2349433"/>
            <a:chExt cx="8030367" cy="414375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7C4FBC8-3BDC-BC93-7CF5-AC20E4B31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F099088-5922-8753-9211-8490DAF3E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21B71D8-290F-0138-DFF3-ECD4F0815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315773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64E3C-2CBB-562C-3163-68040A8F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50A6-3D9F-244A-82ED-9BF2D4B0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6" y="76581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توقع ما جاء في النص؟ أين  قرأت ذلك في النص؟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907B642-7449-7C06-305D-910737CE04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59A4DCE-31AE-6A4E-19F4-7CAC56E71AEB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28D05EC-2A83-45C7-13C6-5BE22E6F2F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58C455-8DE2-198B-EDB9-31F38AF19A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E84FBEA-F28C-384D-9777-6F270D20D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90B51D-B838-F85A-BB74-9ACC487EFA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C34F5C-05C2-C8A9-D828-DCDD112F888A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5DCB5C-3ACC-58DE-A4A8-CCFD0B5B2F04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E67004-410C-807F-F048-B4204B5D3562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ED4E044-5697-F466-C768-950232252A58}"/>
              </a:ext>
            </a:extLst>
          </p:cNvPr>
          <p:cNvGrpSpPr/>
          <p:nvPr/>
        </p:nvGrpSpPr>
        <p:grpSpPr>
          <a:xfrm>
            <a:off x="478560" y="2071396"/>
            <a:ext cx="8186879" cy="4235180"/>
            <a:chOff x="366029" y="2349433"/>
            <a:chExt cx="8030367" cy="414375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2E27B09-2415-06FE-41D3-257E4C23F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6A184F6-1A75-FE1D-CE1A-8B68B9829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DA1E15C-5A1E-1048-7337-B9D3E60EA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254060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17626-661D-7277-1F7A-506BCF1F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134C3B3-669E-E448-8B8A-908F7D987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سنتعرف معا على محتوى النص. من يقرأ السؤال؟ من منكم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357BA5-C59E-9CCD-9705-C3B550674CC3}"/>
              </a:ext>
            </a:extLst>
          </p:cNvPr>
          <p:cNvSpPr txBox="1"/>
          <p:nvPr/>
        </p:nvSpPr>
        <p:spPr>
          <a:xfrm>
            <a:off x="141354" y="3003351"/>
            <a:ext cx="8307861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ﭐلشَّكْلُ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ﭐلْموسيقِيُّ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ﭐلَّذي يَتَحَدَّثُ عَنْه ﭐلنَّصُّ؟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EC2088-F820-06D8-B8A8-A6ADA92654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F47FFD-6916-1AAA-7F91-94D91DB62356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1086FC-960A-12BC-D551-9F3E21E3F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25832E-399C-B70A-63D8-3764A4880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4DBDCB-ABD0-1CD6-325B-232780F3F0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F433C5C-6168-ABF8-C9D9-F78D8DF6FA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21E2C1F-E547-A5BC-FD5B-911A32C63870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18F8BA-893F-B1CC-81D8-569C9C672AB1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4CB6AF-9EE3-0E48-6235-C89F89D71DE9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329522865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D0493-7627-A5DC-EF25-1971EBF8F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97DAFA5-B8E6-D846-CF90-6E9449BC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سنتعرف معا على محتوى النص. من يقرأ السؤال؟ من منكم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4E4D5D-0603-585B-5841-209A6E09B5AD}"/>
              </a:ext>
            </a:extLst>
          </p:cNvPr>
          <p:cNvSpPr txBox="1"/>
          <p:nvPr/>
        </p:nvSpPr>
        <p:spPr>
          <a:xfrm>
            <a:off x="576900" y="2885921"/>
            <a:ext cx="8035834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ﭐسْمُ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ﭐلْفَنّانِ ﭐلَّذي أَبْدَعَ في هَذا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ﭐلنَّوْعِ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ﭐلْموسيقِيِّ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BD42DEF-3ACF-9B0A-6CBB-2395974339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1C3860-4869-EE75-87AC-D834A31AE8C4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A6952C-C633-0339-5B9A-77A6A9CBEC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A055CF-51C7-1059-455D-18223D98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530E4D-0792-D77B-56B7-3F7F48BA67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7129D84-F975-74B3-582C-FB08B157CA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DA80BD-332A-C95E-0386-DEC9BFCA85D9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5ACEA6-CCB8-B573-690A-82DA5FF1FAD1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2E4709-56C2-25D2-3D89-85D709D39D76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84281298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DC21-0130-CC89-3902-EF95C5E27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0AE688-F3A4-DE4F-AECD-B287E91E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 ؛ تابعوا معي ؛ سطروا على مفردات المعجم التي تعلمناها عندما نصل إليها : نرهف السمع/ الأوتار/ أصيل / الطقوس.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E912A91-4B52-82ED-3628-12CFB99D4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D769D1-3FA8-F9AF-BA54-BB920661D613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4990D7-8358-5596-A287-D4B8CEA9EB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35FB7F-AB6A-C312-252B-B9235D6AB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42D6ED-CA26-3DB9-8AD2-D8E23F762B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0BC45D-8F3A-506A-CED5-25D4B08015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517FB58-8204-2791-6874-307C8086DC0E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1F9894-6D6F-0293-FD4B-818CE5D00C07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DA60-7084-BD64-8142-4EC9D10A8338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59476FF-5739-D252-D5A5-A3E169990A7A}"/>
              </a:ext>
            </a:extLst>
          </p:cNvPr>
          <p:cNvGrpSpPr/>
          <p:nvPr/>
        </p:nvGrpSpPr>
        <p:grpSpPr>
          <a:xfrm>
            <a:off x="478560" y="2071396"/>
            <a:ext cx="8186879" cy="4235180"/>
            <a:chOff x="366029" y="2349433"/>
            <a:chExt cx="8030367" cy="414375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0E17DB5-67D5-4620-62E4-8267D027A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E2CBE49-DE24-F4D3-14B6-C7501C3A1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7BE5F6E-02DF-A419-D43E-92AC60B58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599423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42BE5F-AAFD-EC6A-931F-2F89BD1129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7567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2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828800" y="3158999"/>
            <a:ext cx="540362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موسيقى الحرية - تحديد أفكار النص الرئيسة.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755955" y="1807373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163FCB-F264-BF3A-4395-CAEB6AA736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395" y="2099760"/>
            <a:ext cx="648000" cy="8238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97129-DDA0-8BFE-B0F8-CF2663DA6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001" y="116156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87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D9D-2B3F-6153-51F9-A8DDBFC9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92A97F4-966C-F242-A543-DDB2C371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سيقرأ كل واحد منكم  فقرة مع احترام قواعد القراءة السليمة. الآخرون يتتبعون.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DA464-4F44-2141-2713-8F38FD96A050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8F715-1BB8-2E9A-F184-9C98B90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529334-14AC-534B-029E-FAD47D8F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820B88-EC1A-B402-C332-5D667962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E33AB-1FC3-FB96-2A1F-1BAAAF077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299B3-AF8B-A43A-D00B-4100E8DE987B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F8F13-EBCA-254C-3C3F-B592602642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176D2B-59B4-EA23-8BBC-E4B353F7892C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048A56-6B23-6C09-8B82-E14BCB884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74653C5-2957-D94E-E5CF-43E19BC4F737}"/>
              </a:ext>
            </a:extLst>
          </p:cNvPr>
          <p:cNvGrpSpPr/>
          <p:nvPr/>
        </p:nvGrpSpPr>
        <p:grpSpPr>
          <a:xfrm>
            <a:off x="478560" y="2071396"/>
            <a:ext cx="8186879" cy="4235180"/>
            <a:chOff x="366029" y="2349433"/>
            <a:chExt cx="8030367" cy="4143754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05407B3-D8F9-B8C4-7AFF-B4CAB6D20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E500EE1-16F7-553E-5A25-E7978318F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E15D5BE-584E-392D-9F7C-DE3167C8D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730592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61035-75EB-D996-1D38-BFB8DAE3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7A1BF54-8465-9242-AF06-5827A6669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سوف نتعلم في  تحديد التسلسل الزمني لأحداث في النص.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47FD040-6271-21A6-FC22-8BED1AA78A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667313-FAFC-93FF-FE43-8864AF1C4183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91D890-89AA-F0CB-7781-449981228D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32FB61-14B5-6D9E-4932-96C67F0FAA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F2CBFA-68B2-AAA0-8842-C2D0CC512E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0021D3-FACD-04A1-2F26-17D3853575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A35826-B7B4-8BBB-60F7-1FFC45E16092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BA5E75-A7E4-BB92-9ABE-864624BB56C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977368-1B6B-EDCB-7EC8-48FAE6DAE787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1D87C281-D494-B6B3-DA5C-CAAF138FEBDE}"/>
              </a:ext>
            </a:extLst>
          </p:cNvPr>
          <p:cNvSpPr txBox="1"/>
          <p:nvPr/>
        </p:nvSpPr>
        <p:spPr>
          <a:xfrm>
            <a:off x="1776671" y="1402804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تَحْديدُ أَفْكارُ ﭐلنَّصِّ </a:t>
            </a:r>
            <a:r>
              <a:rPr lang="ar-MA" dirty="0" err="1">
                <a:sym typeface="Sakkal Majalla"/>
              </a:rPr>
              <a:t>ﭐلرَّئيسَةُ</a:t>
            </a:r>
            <a:endParaRPr lang="ar-MA" dirty="0">
              <a:sym typeface="Sakkal Majalla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1E0352-CA21-BD58-11B2-A5F78C0E2451}"/>
              </a:ext>
            </a:extLst>
          </p:cNvPr>
          <p:cNvGrpSpPr/>
          <p:nvPr/>
        </p:nvGrpSpPr>
        <p:grpSpPr>
          <a:xfrm>
            <a:off x="478560" y="2418251"/>
            <a:ext cx="8186879" cy="4235180"/>
            <a:chOff x="366029" y="2349433"/>
            <a:chExt cx="8030367" cy="414375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E57E529-8AF9-B06B-D8EB-1BF7B7F4E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0443FFF-8025-773E-2B9F-0A109663F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455F5AA-BE83-2C26-A1F2-B5F17F79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482746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5482A-C740-704C-DD14-E1BB57EEF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0FB7608-16CC-11B7-B49B-A4016E17C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سوف نتعلم في  تحديد التسلسل الزمني لأحداث في النص.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B98673D-2509-93E9-87B1-66188D2FF2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459C53-6832-2F58-E73B-3805001E7B0B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CCB09B-5BBA-A0AA-E693-C1FF0FC2C4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D61351-95AD-0AF2-8DE8-1342CD9E71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9EE464-3779-6E19-D1E1-D093A6E2E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3DFBA9-C0AD-EE72-378E-6C0B357A05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4C3A84-C943-527B-790C-CE30B980271A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7ADAC5-FE1E-5921-0DA0-FB86A7063435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74DCF1-324A-225B-D1FC-F026122FB5B7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1ACC3AFC-ECE4-4609-4952-7CF9751B222A}"/>
              </a:ext>
            </a:extLst>
          </p:cNvPr>
          <p:cNvSpPr txBox="1"/>
          <p:nvPr/>
        </p:nvSpPr>
        <p:spPr>
          <a:xfrm>
            <a:off x="1776671" y="1402804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تَحْديدُ أَفْكارُ ﭐلنَّصِّ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ﭐلرَّئيسَةُ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A924919-D782-ABE0-425E-8B155B9B8638}"/>
              </a:ext>
            </a:extLst>
          </p:cNvPr>
          <p:cNvGrpSpPr/>
          <p:nvPr/>
        </p:nvGrpSpPr>
        <p:grpSpPr>
          <a:xfrm>
            <a:off x="478560" y="2304671"/>
            <a:ext cx="8186879" cy="4235180"/>
            <a:chOff x="366029" y="2349433"/>
            <a:chExt cx="8030367" cy="414375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D289707-6B7D-85BB-481B-535EEF75F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81F510A-BD23-610C-C1E2-52DA7E207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BB242F7-F422-D013-8576-79D2DE381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567794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2A5BA-1204-F397-CDB4-08D5E0412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B09ABD5-CCA7-07F3-9486-74970A726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نحدد أفكار النص الرئيسة نستطيع فهم النص بشكل أفضل.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0FC611-CCB6-F917-9098-A3AE1B191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A075BC-5421-A727-A48A-1D17982E641B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E984F4-9732-6567-BC95-CC9AD3B480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05BDB7-FF94-CE96-FC85-9FF0EEFBDC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B1E417-13D8-B8B6-C3DF-9814A0CB5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073B321-010A-AF34-9ECB-0339525C4A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EDC808-29B6-D548-6914-78A4B72B658B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A9A311-8CAE-C65D-C54C-1F92D3FD6BA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0B32E4-6C18-5581-84A5-6882CED3D04A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4F0328C8-53AF-9DE1-E093-D61FB292718C}"/>
              </a:ext>
            </a:extLst>
          </p:cNvPr>
          <p:cNvSpPr txBox="1"/>
          <p:nvPr/>
        </p:nvSpPr>
        <p:spPr>
          <a:xfrm>
            <a:off x="1776671" y="1402804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تَحْديدُ أَفْكارُ ﭐلنَّصِّ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ﭐلرَّئيسَةُ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F67BAF7-A466-2F9B-CC35-D5ACE6A15FFC}"/>
              </a:ext>
            </a:extLst>
          </p:cNvPr>
          <p:cNvGrpSpPr/>
          <p:nvPr/>
        </p:nvGrpSpPr>
        <p:grpSpPr>
          <a:xfrm>
            <a:off x="478560" y="2304669"/>
            <a:ext cx="8186879" cy="4235180"/>
            <a:chOff x="366029" y="2349433"/>
            <a:chExt cx="8030367" cy="414375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9C82E6D-4F08-9652-9624-FC9AB464F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029" y="2349434"/>
              <a:ext cx="2695434" cy="413442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051B5B9-41CC-327A-2204-884406FC5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220" y="2349433"/>
              <a:ext cx="2695434" cy="413442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A92C496-A833-E767-DE56-FF83D0C35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962" y="2358764"/>
              <a:ext cx="2695434" cy="4134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11501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2AD33-CACE-F8AE-725C-A9FE34BD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5FB763D-37E6-36B1-DE8B-48D72D927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عادة ما ترتبط كل فقرة من النص بفكرة رئيسة. انتبهوا سأحدد فكرة رئيسة للفقرة الأولى من النص.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6F5BA76-3917-8A3E-7641-DFEAF9FED2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AEE67E-611D-4B16-0328-7AA8D68878A4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AC249B-FB92-2872-66BD-302E014158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4DD6AA-1621-0248-275F-6205910C5A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127F2F-8BE6-7C47-3BDC-55D6C1B2AA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0315C-362E-C87F-37FD-7B728D5A03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0A98E3-159B-7EC7-5529-D7207566E63E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681EA9-86AF-F6EC-9EE9-5EB77E3ACE6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E319B0-F50E-01F1-B733-DC500444C5AE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3A3E67A-0961-CA8C-371C-EABC4A1242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120" y="1396117"/>
            <a:ext cx="6376415" cy="518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7548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359EF-BDC9-169E-DD1C-63E000D08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4E71139-248D-73E5-8EE3-84383B065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: أقرأ الفقرة لأحصل على فهم عام لها. تابعوا معي سأقرأ. من يقرأ مثلي؟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034AEDB-2BB1-6A84-7712-6AE85F3024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50F17A-4BE8-53B3-E9D3-CD8DB35F8994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38AF40-14FA-2A52-7604-43C2335859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0D0295-9004-58AB-4F58-66DF478265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37E8ED-32BA-A5A3-689C-935A7B47D7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3703E1-46A0-AA0E-7327-683E7AA13A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98C566-E7B1-3E54-4BA1-AF70ED7758EF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1BBB11-2978-8361-F54A-27475614D9A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B80CD5-66BF-4185-B5F1-BDB88F2CD304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F0D413B-BDE2-9FFB-A9FE-6152F0F630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120" y="1396117"/>
            <a:ext cx="6376415" cy="518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9110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35605-B242-8D83-1D4E-8BAFCA256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29D3DB7-B93E-5FCB-D5E3-9B052D189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: أقرأ الفقرة لأحصل على فهم عام لها. تابعوا معي سأقرأ. من يقرأ مثلي؟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F2E6B30-E75A-0179-F13A-CED37C4B8A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DA9CF0-9BD3-E4C0-37EF-1E8248339C60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5B1C3C-8029-2A7B-D4DC-CDD9418592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8C8DF9-7EAF-6FBF-CDB2-DB76D88105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B56FFD-26AE-70F2-483F-65847A6483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BFA0-EE0D-C536-7273-79B11568D9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8FEA0F5-79E7-64C2-1F01-0023852A1F54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549875-777A-819A-31B7-B788FC1EDBB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50B248-122F-2BE2-EB62-8C87D9119FDF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EA3DB3-D8AC-08F4-C98E-AD0B58B04D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120" y="1396117"/>
            <a:ext cx="6376415" cy="518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2145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2144E-40C6-C1E6-690F-261AF1295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2D8F939-1B46-A718-CCD7-3F71B7761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: نبحث عن التفاصيل والمعطيات المهمة التي تقدمها الفقرة. من يقرأ ما تحته خط؟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E283731-9654-C7DA-4B22-639204707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B7E59A-4555-2FD6-745E-BB9EA33D2C7E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FEA90C-99E0-000C-FF34-698C914BD0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95C6E5-5599-02D3-C0A3-62944B5BE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E60F01-C07A-53C9-B9E0-3040176FE7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9640EC-9247-9383-19F1-73963C2D4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3581EA-91E7-7E84-6BA2-6226C662FFFB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BA1F40-2555-2F83-9DF8-34A81B821C39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98CAED-1587-AFDC-FF26-0FB370C2BE47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A24919D-102D-767A-1D03-D1D747344E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120" y="1396117"/>
            <a:ext cx="6376415" cy="5187563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C588F405-5943-7DAE-B0AF-E4025965A811}"/>
              </a:ext>
            </a:extLst>
          </p:cNvPr>
          <p:cNvCxnSpPr>
            <a:cxnSpLocks/>
          </p:cNvCxnSpPr>
          <p:nvPr/>
        </p:nvCxnSpPr>
        <p:spPr>
          <a:xfrm flipH="1">
            <a:off x="1694688" y="1822206"/>
            <a:ext cx="24140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DC0B2D8-3840-C712-6697-7A77033539CE}"/>
              </a:ext>
            </a:extLst>
          </p:cNvPr>
          <p:cNvCxnSpPr>
            <a:cxnSpLocks/>
          </p:cNvCxnSpPr>
          <p:nvPr/>
        </p:nvCxnSpPr>
        <p:spPr>
          <a:xfrm flipH="1">
            <a:off x="1944624" y="3937518"/>
            <a:ext cx="24140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9B12EC4-58BF-AA49-2A72-D13E983721CD}"/>
              </a:ext>
            </a:extLst>
          </p:cNvPr>
          <p:cNvCxnSpPr>
            <a:cxnSpLocks/>
          </p:cNvCxnSpPr>
          <p:nvPr/>
        </p:nvCxnSpPr>
        <p:spPr>
          <a:xfrm flipH="1">
            <a:off x="1341120" y="3681486"/>
            <a:ext cx="7963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86957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6DA16-E3D7-806E-19F2-FACEAA721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A26A62E-4790-B846-CA6C-3EA67C760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: أربط بين المعلومات المهمة وأصوغ الفكرة في جملة مفيدة. من منكم يقدم اقتراحا؟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CF4B99-CB0D-8E27-EC20-0549D50F1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EB8C9F-BC74-21A9-7B16-12583CFF1E9A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926A75-9EE2-A9AC-FD3A-07011B1408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A62407-279B-1F28-7AF7-1767E021A9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ADCE49-C2F4-9766-B5D7-76868280D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E79C660-F804-A8A6-DE40-123FB1A19B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63F6D38-DFDA-ED25-35C5-F3147B537335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3E1D5A-493D-F3EB-805D-66515BEE08B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41992A-CA82-80F8-B38E-475177A0FADC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506CB9DD-98DB-FA7E-BE49-E7678AF842E0}"/>
              </a:ext>
            </a:extLst>
          </p:cNvPr>
          <p:cNvSpPr txBox="1"/>
          <p:nvPr/>
        </p:nvSpPr>
        <p:spPr>
          <a:xfrm>
            <a:off x="5195417" y="2672859"/>
            <a:ext cx="3409089" cy="255384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نَشَأْتُ في أُسْرَةٍ تَعْشَقُ </a:t>
            </a:r>
            <a:r>
              <a:rPr lang="ar-MA" dirty="0" err="1">
                <a:sym typeface="Sakkal Majalla"/>
              </a:rPr>
              <a:t>ﭐلطَّرَبَ</a:t>
            </a:r>
            <a:r>
              <a:rPr lang="ar-MA" dirty="0">
                <a:sym typeface="Sakkal Majalla"/>
              </a:rPr>
              <a:t> </a:t>
            </a:r>
            <a:r>
              <a:rPr lang="ar-MA" dirty="0" err="1">
                <a:sym typeface="Sakkal Majalla"/>
              </a:rPr>
              <a:t>وَﭐلنَّغَمَ</a:t>
            </a:r>
            <a:r>
              <a:rPr lang="ar-MA" dirty="0">
                <a:sym typeface="Sakkal Majalla"/>
              </a:rPr>
              <a:t>.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C22B96CD-78F7-7CA9-6B3D-12EED20DAFE8}"/>
              </a:ext>
            </a:extLst>
          </p:cNvPr>
          <p:cNvSpPr txBox="1"/>
          <p:nvPr/>
        </p:nvSpPr>
        <p:spPr>
          <a:xfrm>
            <a:off x="469414" y="2672859"/>
            <a:ext cx="3652929" cy="255384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وَرِثْتُ عَنْ والِدي وَلَهَهُ ﭐلْكَبيرَ </a:t>
            </a:r>
            <a:r>
              <a:rPr lang="ar-MA" dirty="0" err="1">
                <a:sym typeface="Sakkal Majalla"/>
              </a:rPr>
              <a:t>بِـﭐلْموسيقى</a:t>
            </a:r>
            <a:r>
              <a:rPr lang="ar-MA" dirty="0">
                <a:sym typeface="Sakkal Majalla"/>
              </a:rPr>
              <a:t> </a:t>
            </a:r>
            <a:r>
              <a:rPr lang="ar-MA" dirty="0" err="1">
                <a:sym typeface="Sakkal Majalla"/>
              </a:rPr>
              <a:t>ﭐلْكْناوِيَّةِ</a:t>
            </a:r>
            <a:r>
              <a:rPr lang="ar-MA" dirty="0"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46901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E3B29-E972-FE66-329E-78957CB87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3357EDE-CFAB-E390-21D4-6D1156C7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أليكم الصياغة التالية. من يقرأ مثلي؟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7E237B3-B4CA-1C42-84D9-D78A1345C8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89B34D-CCD8-E114-3598-C01319F7B4FB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0E400F-86EC-BB97-6B18-57A6411B89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2D387D-D9A4-E648-43A2-1B6197DE52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074CE4-821B-8512-D667-CB01FFABD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1996A1-C373-8911-A8C8-03AEF66A4D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14E31C-7BEA-0BC8-84E0-66689C927046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0918B6-F53A-2EB4-F525-38943EFFF94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139391-90BE-3CE2-DC2F-E432E04A9ABA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8D6D1E5-09A6-6347-E529-E4E80CC61BF5}"/>
              </a:ext>
            </a:extLst>
          </p:cNvPr>
          <p:cNvSpPr txBox="1"/>
          <p:nvPr/>
        </p:nvSpPr>
        <p:spPr>
          <a:xfrm>
            <a:off x="519683" y="3270267"/>
            <a:ext cx="8104634" cy="1660701"/>
          </a:xfrm>
          <a:prstGeom prst="roundRect">
            <a:avLst>
              <a:gd name="adj" fmla="val 10587"/>
            </a:avLst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نَشْأَةُ ٱلكاتِبِ في بيئَةٍ موسيقِيَّةٍ وَرِثَ فيها حُبَّ ٱلْموسيقى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ٱلْكْناوِيَّةِ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وَتَشَبَّعَ بِأَلْحانِها وَإِيقاعاتِهَا.</a:t>
            </a:r>
          </a:p>
        </p:txBody>
      </p:sp>
    </p:spTree>
    <p:extLst>
      <p:ext uri="{BB962C8B-B14F-4D97-AF65-F5344CB8AC3E}">
        <p14:creationId xmlns:p14="http://schemas.microsoft.com/office/powerpoint/2010/main" val="313996357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0C0A1-4017-22D7-20A4-22E3BC35B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B5C02D-78E8-AB14-090C-222DD3D39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علي تذكره ؟ 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E271475-FE40-2E4D-C90F-AB39450D2E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B1287F5C-79D7-6D90-6121-54AF8F5DE25A}"/>
              </a:ext>
            </a:extLst>
          </p:cNvPr>
          <p:cNvGrpSpPr/>
          <p:nvPr/>
        </p:nvGrpSpPr>
        <p:grpSpPr>
          <a:xfrm>
            <a:off x="1734751" y="1688187"/>
            <a:ext cx="5400675" cy="4572000"/>
            <a:chOff x="1734751" y="1688187"/>
            <a:chExt cx="5400675" cy="4572000"/>
          </a:xfrm>
        </p:grpSpPr>
        <p:pic>
          <p:nvPicPr>
            <p:cNvPr id="19" name="Espace réservé pour une image  2">
              <a:extLst>
                <a:ext uri="{FF2B5EF4-FFF2-40B4-BE49-F238E27FC236}">
                  <a16:creationId xmlns:a16="http://schemas.microsoft.com/office/drawing/2014/main" id="{F54F0901-FEE7-AE18-5761-6762F52048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25" b="427"/>
            <a:stretch/>
          </p:blipFill>
          <p:spPr>
            <a:xfrm>
              <a:off x="1734751" y="1688187"/>
              <a:ext cx="5400675" cy="4572000"/>
            </a:xfrm>
            <a:prstGeom prst="roundRect">
              <a:avLst>
                <a:gd name="adj" fmla="val 3460"/>
              </a:avLst>
            </a:prstGeom>
          </p:spPr>
        </p:pic>
        <p:sp>
          <p:nvSpPr>
            <p:cNvPr id="20" name="Google Shape;1697;p99">
              <a:extLst>
                <a:ext uri="{FF2B5EF4-FFF2-40B4-BE49-F238E27FC236}">
                  <a16:creationId xmlns:a16="http://schemas.microsoft.com/office/drawing/2014/main" id="{8204B300-F78C-8F48-3C5E-0A6D9D514DC1}"/>
                </a:ext>
              </a:extLst>
            </p:cNvPr>
            <p:cNvSpPr txBox="1"/>
            <p:nvPr/>
          </p:nvSpPr>
          <p:spPr>
            <a:xfrm>
              <a:off x="2482750" y="2456551"/>
              <a:ext cx="2965819" cy="954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تَحْديدُ أَفْكارُ ﭐلنَّصِّ </a:t>
              </a:r>
              <a:r>
                <a:rPr kumimoji="0" lang="ar-SA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ﭐلرَّئيسَةُ</a:t>
              </a:r>
              <a:endPara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85EE8-713C-A4F8-FF0D-DA0AB19569C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2BE8D-E0CA-80FA-CFE4-B7884301134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B07C1C2-23C6-1548-6029-7C737A1C44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042394F-7EF7-4017-E6BA-4D5032E0D3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ECACFB-3264-58D5-0610-D2A35B36C1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9559EA-290C-CE16-4472-29E1EB82F9F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994F0F-C2C7-1AEE-C2C8-F14324469221}"/>
              </a:ext>
            </a:extLst>
          </p:cNvPr>
          <p:cNvSpPr>
            <a:spLocks/>
          </p:cNvSpPr>
          <p:nvPr/>
        </p:nvSpPr>
        <p:spPr>
          <a:xfrm>
            <a:off x="4120724" y="131772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1C0642-DEEF-07A9-F0DF-95DF27A549F6}"/>
              </a:ext>
            </a:extLst>
          </p:cNvPr>
          <p:cNvSpPr>
            <a:spLocks/>
          </p:cNvSpPr>
          <p:nvPr/>
        </p:nvSpPr>
        <p:spPr>
          <a:xfrm>
            <a:off x="2358916" y="121558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61962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36DE0-2070-1D93-DC5B-49FD23EB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46C730D-E086-5588-1FF4-CD7524CB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38" y="75535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– الصفحة 15  من يقرأ خطوات تحديد الأفكار الرئيسة للنص؟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7">
            <a:extLst>
              <a:ext uri="{FF2B5EF4-FFF2-40B4-BE49-F238E27FC236}">
                <a16:creationId xmlns:a16="http://schemas.microsoft.com/office/drawing/2014/main" id="{8CDB343E-BFAE-A086-E97F-6EB86F43F2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7EC0E94-2BC4-1100-D8E2-063BBBA8DBB2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7F4E0AE-03B8-E6CF-8772-A46BDBFD52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DB8273-9B7F-8914-7945-A9DFF3E86E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EC57BB8-4437-6A46-286A-EB700B96F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BD0163-7BE1-F5D7-0385-13BF33BCE0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E81EC40-604A-5EDB-6DBF-BEB668941AC2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FE7561-2A75-4F77-E55A-1A33328DDA0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6368E0-0045-466D-B9D8-95E430D24DB8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799C4F-23E1-761E-AEF3-25F3D01193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10" y="1487957"/>
            <a:ext cx="3467175" cy="531816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19C4110-1005-3758-18AF-FE36D50BF47F}"/>
              </a:ext>
            </a:extLst>
          </p:cNvPr>
          <p:cNvSpPr/>
          <p:nvPr/>
        </p:nvSpPr>
        <p:spPr>
          <a:xfrm>
            <a:off x="3051653" y="2012488"/>
            <a:ext cx="3040694" cy="1304544"/>
          </a:xfrm>
          <a:prstGeom prst="roundRect">
            <a:avLst>
              <a:gd name="adj" fmla="val 8256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833696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D1596-5E6A-1F32-0264-9CC13D357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218F5DE-DCE9-126E-4DBC-D42E3626B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كراساتكم، في مجموعات ثنائية أجيبوا عن السؤالين 1 و 2  الصفحة 15.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C5A3DAB4-56E0-81FB-C4BE-AE63E52097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E1B4DA-EEA3-14F7-E8C0-105F1AA3BE79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F1385A-C7AD-8330-23F9-C3C4610D58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0735D2-8132-8166-D8AB-CE9BB96456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F9FC34-B141-F49C-DF65-65FD81140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CE638C-9512-7A42-813C-9C218367E1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28B66A-12BE-167C-3D23-6664EE1E84A2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2BA6A0-DEA8-BA83-4AD3-C20796CB40D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AA5801-F7D7-6D1E-259A-46409EA3B6A0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33B38DB-9FA5-DE06-A173-FF5433E87E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577" y="2069943"/>
            <a:ext cx="8305703" cy="43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2401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7416-8E7B-D0BA-730D-618662901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8B7F2D3-3404-5697-41A6-193458E7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61A78923-37E6-7519-612A-7EAC8EFAEC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69CCA4-3E5B-F607-3013-AADE1087A555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9A78B3-7070-AF4A-F32C-BD97B337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5CC15E-81A4-FE25-9E63-D4DEE8529D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A6E6F5-56EC-54FD-A4AF-FB336320F5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7CFF78-873B-E3B2-058A-C979EB8225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67731EB-F9F2-D777-5503-B729413A415E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21F2A5-B449-6368-896B-009A11E885F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C63E76-71B1-6B36-D4A4-698BB86F575E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F58496-4B26-CEC8-9A0E-F7A47BEFAA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577" y="2069943"/>
            <a:ext cx="8305703" cy="43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8269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A0134-4A7B-028D-528C-D3D37D1CD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A9C195-F455-E66F-4A10-8742B65B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5124"/>
            <a:ext cx="7246107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الأول. ما المعلومات و التفاصيل التي سطرتم تحتها؟ هل أنتم متفقون ؟ لماذا؟</a:t>
            </a:r>
          </a:p>
        </p:txBody>
      </p:sp>
      <p:pic>
        <p:nvPicPr>
          <p:cNvPr id="8" name="Espace réservé pour une image  17">
            <a:extLst>
              <a:ext uri="{FF2B5EF4-FFF2-40B4-BE49-F238E27FC236}">
                <a16:creationId xmlns:a16="http://schemas.microsoft.com/office/drawing/2014/main" id="{36292E6D-A3B6-0AFC-1BB1-3204948DDD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4CE8BB-B277-FCFE-F697-2E5BB137A1E0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343500-838A-F326-1EAF-4955CA0309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986AC7-FEE8-6B91-910B-031A6AB8B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7E4259-03F1-FF9E-6A1E-2E2E7A757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AE184F-2911-67F9-8595-064883C48B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E9461AF-986E-5AF6-6810-9D15278348DA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358E8F-2535-A36E-A6B7-7C96376DF24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14F32D-75D7-5E1E-D2F2-1A8C3DB437D7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4692DE-AD07-26E5-7AD2-028ED7986A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577" y="2069943"/>
            <a:ext cx="8305703" cy="43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3108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D7F51-9351-6B5B-0A39-4563D6AA2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FA2777C-2F69-024D-984C-388F7E726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5124"/>
            <a:ext cx="7246107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8" name="Espace réservé pour une image  17">
            <a:extLst>
              <a:ext uri="{FF2B5EF4-FFF2-40B4-BE49-F238E27FC236}">
                <a16:creationId xmlns:a16="http://schemas.microsoft.com/office/drawing/2014/main" id="{4B81485A-1795-5966-81AD-B67A8C3A1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8E0C46B-3837-F332-77F5-2691D278F3C6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5829F6-C687-F2FF-E6A4-D6185F9A0B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D185D6-5963-E9ED-CC86-ADC2F236F8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8E8C2D-E7E3-F2F1-FCCB-25435A9AD5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68CE2E-7A41-7E4C-6825-45C4B488E1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E7AD8B-9129-D40E-E1AB-FF705954FE84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31FF16-E6C7-9B1C-5DD8-44458992996E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F9F1E1-4A4D-DD4F-E1E8-2B00174EE109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6DBD71-975F-52E2-6009-4D852D6668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577" y="2069943"/>
            <a:ext cx="8305703" cy="43552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5244232-390F-013C-CCA3-C8722F6FE676}"/>
              </a:ext>
            </a:extLst>
          </p:cNvPr>
          <p:cNvSpPr/>
          <p:nvPr/>
        </p:nvSpPr>
        <p:spPr>
          <a:xfrm>
            <a:off x="1228584" y="3429000"/>
            <a:ext cx="2403633" cy="3615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F510EF-84DC-D583-C46C-A54EE01ED157}"/>
              </a:ext>
            </a:extLst>
          </p:cNvPr>
          <p:cNvSpPr/>
          <p:nvPr/>
        </p:nvSpPr>
        <p:spPr>
          <a:xfrm>
            <a:off x="3059562" y="3790507"/>
            <a:ext cx="1680282" cy="3615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EDDCEE-1A2A-D7B3-1E8A-023D400EF552}"/>
              </a:ext>
            </a:extLst>
          </p:cNvPr>
          <p:cNvSpPr/>
          <p:nvPr/>
        </p:nvSpPr>
        <p:spPr>
          <a:xfrm>
            <a:off x="2852928" y="4152014"/>
            <a:ext cx="3812083" cy="3615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85B2F1-8529-2154-9D72-EC8A5F8822FE}"/>
              </a:ext>
            </a:extLst>
          </p:cNvPr>
          <p:cNvSpPr/>
          <p:nvPr/>
        </p:nvSpPr>
        <p:spPr>
          <a:xfrm>
            <a:off x="3803905" y="4513522"/>
            <a:ext cx="4667418" cy="3513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59E3B8-9460-ACA6-D65D-5C53674532BE}"/>
              </a:ext>
            </a:extLst>
          </p:cNvPr>
          <p:cNvSpPr/>
          <p:nvPr/>
        </p:nvSpPr>
        <p:spPr>
          <a:xfrm>
            <a:off x="1858584" y="4875949"/>
            <a:ext cx="5410921" cy="35039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17412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1A58B-E365-4A4E-91BC-A52BA1B71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EC2E967-09E6-2B89-B1D9-981F5E53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5124"/>
            <a:ext cx="7246107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ما الفكرة الرئيسة التي قمتم بصياغتها؟ هل أنتم متفقون؟</a:t>
            </a:r>
          </a:p>
        </p:txBody>
      </p:sp>
      <p:pic>
        <p:nvPicPr>
          <p:cNvPr id="8" name="Espace réservé pour une image  17">
            <a:extLst>
              <a:ext uri="{FF2B5EF4-FFF2-40B4-BE49-F238E27FC236}">
                <a16:creationId xmlns:a16="http://schemas.microsoft.com/office/drawing/2014/main" id="{F5608EF6-394F-4B86-5006-94502643BC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AD3761-A20E-88B8-D9DF-871DC30B1C8E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85E0F3-E1D1-E44C-EFB2-03B814C210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FCEBEE-99FD-09C3-BE4F-970AB8F952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8E132F-1AE7-F0F6-E66E-DE5ABCBCC9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9014EA-B36F-74F0-4835-25CB4E4896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8E0B1C-8945-0A2B-0898-324698EFF182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0AF2F-4ABB-254C-0D3D-B517B8F6A74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FCFC83-5848-27EE-4006-977536D9322A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A63E6C-DE5B-1CD6-FAEF-DDC8CBF1ED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577" y="2069943"/>
            <a:ext cx="8305703" cy="43552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32DFA9-90D0-A83B-E9AC-F73622D60C30}"/>
              </a:ext>
            </a:extLst>
          </p:cNvPr>
          <p:cNvSpPr/>
          <p:nvPr/>
        </p:nvSpPr>
        <p:spPr>
          <a:xfrm>
            <a:off x="1228584" y="3429000"/>
            <a:ext cx="2403633" cy="3615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AF9CB1-43A6-3E7D-1C4D-1FEB6F35196B}"/>
              </a:ext>
            </a:extLst>
          </p:cNvPr>
          <p:cNvSpPr/>
          <p:nvPr/>
        </p:nvSpPr>
        <p:spPr>
          <a:xfrm>
            <a:off x="3059562" y="3790507"/>
            <a:ext cx="1680282" cy="3615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18E57A-FBEE-84BD-F1D9-B22CBDF91FB5}"/>
              </a:ext>
            </a:extLst>
          </p:cNvPr>
          <p:cNvSpPr/>
          <p:nvPr/>
        </p:nvSpPr>
        <p:spPr>
          <a:xfrm>
            <a:off x="2852928" y="4152014"/>
            <a:ext cx="3812083" cy="3615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E4ACB9-ED7A-8538-FD17-FEF958E3D560}"/>
              </a:ext>
            </a:extLst>
          </p:cNvPr>
          <p:cNvSpPr/>
          <p:nvPr/>
        </p:nvSpPr>
        <p:spPr>
          <a:xfrm>
            <a:off x="3803905" y="4513522"/>
            <a:ext cx="4667418" cy="3513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01315F-C517-E219-AF66-297862A72198}"/>
              </a:ext>
            </a:extLst>
          </p:cNvPr>
          <p:cNvSpPr/>
          <p:nvPr/>
        </p:nvSpPr>
        <p:spPr>
          <a:xfrm>
            <a:off x="1858584" y="4875949"/>
            <a:ext cx="5410921" cy="35039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6771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C24FE-D051-D793-279C-0AA257169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FE8EB23-C69F-1F5B-6733-F0F932CE6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5124"/>
            <a:ext cx="7246107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ما الفكرة الرئيسة التي قمتم بصياغتها؟ هل أنتم متفقون؟</a:t>
            </a:r>
          </a:p>
        </p:txBody>
      </p:sp>
      <p:pic>
        <p:nvPicPr>
          <p:cNvPr id="8" name="Espace réservé pour une image  17">
            <a:extLst>
              <a:ext uri="{FF2B5EF4-FFF2-40B4-BE49-F238E27FC236}">
                <a16:creationId xmlns:a16="http://schemas.microsoft.com/office/drawing/2014/main" id="{D3DC8224-8F8A-BB2D-12F6-453F99F070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6FB338-D935-9AD8-AB50-FA341268A1A2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63828F-D733-3085-C353-7D983C3E39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ACB419-16AC-B745-7C84-9FFBAF0C29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05CECA-A7D9-C9F3-D698-400FAC3552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F309B0-384A-C591-9038-FBA445875A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F05C61-074A-C358-6341-2FD15DEA618F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8CD83-517D-57F0-B674-08307E37841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380A5-DEFF-B1D9-E0D5-C00770343F5F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E79718-2CFB-AA90-FB82-9F73FE2A5E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577" y="2069943"/>
            <a:ext cx="8305703" cy="43552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C498E86-77EA-B984-84C7-B6303380CE03}"/>
              </a:ext>
            </a:extLst>
          </p:cNvPr>
          <p:cNvSpPr/>
          <p:nvPr/>
        </p:nvSpPr>
        <p:spPr>
          <a:xfrm>
            <a:off x="1228584" y="3429000"/>
            <a:ext cx="2403633" cy="3615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5C512D-0C79-9C67-BF65-4AF432737C1E}"/>
              </a:ext>
            </a:extLst>
          </p:cNvPr>
          <p:cNvSpPr/>
          <p:nvPr/>
        </p:nvSpPr>
        <p:spPr>
          <a:xfrm>
            <a:off x="3059562" y="3790507"/>
            <a:ext cx="1680282" cy="3615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B2CE4C-0D98-C958-804C-6FACFC6D53CC}"/>
              </a:ext>
            </a:extLst>
          </p:cNvPr>
          <p:cNvSpPr/>
          <p:nvPr/>
        </p:nvSpPr>
        <p:spPr>
          <a:xfrm>
            <a:off x="2852928" y="4152014"/>
            <a:ext cx="3812083" cy="3615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F2F49-3436-0E36-1BE7-4B380C57D151}"/>
              </a:ext>
            </a:extLst>
          </p:cNvPr>
          <p:cNvSpPr/>
          <p:nvPr/>
        </p:nvSpPr>
        <p:spPr>
          <a:xfrm>
            <a:off x="3803905" y="4513522"/>
            <a:ext cx="4667418" cy="3513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D08569-1B8E-A52F-B668-AAE7D4943CD6}"/>
              </a:ext>
            </a:extLst>
          </p:cNvPr>
          <p:cNvSpPr/>
          <p:nvPr/>
        </p:nvSpPr>
        <p:spPr>
          <a:xfrm>
            <a:off x="1858584" y="4875949"/>
            <a:ext cx="5410921" cy="35039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61EDC1-8962-1EF4-6ABE-C0A1C64B037F}"/>
              </a:ext>
            </a:extLst>
          </p:cNvPr>
          <p:cNvSpPr txBox="1"/>
          <p:nvPr/>
        </p:nvSpPr>
        <p:spPr>
          <a:xfrm>
            <a:off x="411577" y="5463253"/>
            <a:ext cx="80597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مَسيرَةُ ٱلْفَنّانِ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حَميدٍٱلْقَصْرِيِّ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ٱلْفَنِّيَّةُ، مِنْ شَغَفِهِ ٱلْمُبَكِّرِ بِٱلْمُوسيقى </a:t>
            </a: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ٱلْكْناوِيَّةِ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حَتّى وُصولِهِ لِلشُّهْرَةِ ٱلْعالَمِيَّةِ.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62586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FE9EB-D4AB-7F6D-A1EF-3245B48C5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349EDBB-7E7B-3E55-F173-F0AADED03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على كراساتكم، أنجزوا النشاط الموالي. عمل فردي.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C03CA45D-D58A-D510-EFA8-93B96375F4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D05558-E214-FD53-01B3-926F9A773E28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BBA746-6AE0-1DE0-9232-25DC8DA39B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091AB4-7BD7-DDD8-B723-845D9F8CA6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645D4B-A48F-2DAB-0427-D50ECA3B7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0F2A28-EF87-1087-8373-23EDD9C0AA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26688EB-2907-2698-69AA-6B21973C00A9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AB5ECF-5702-99A1-DEE1-1E03A6E4751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9C1241-DB75-68EC-95D2-A26F948561E3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21C8DB-4ABD-51B0-778B-7AB2B70338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888" y="2784384"/>
            <a:ext cx="8119031" cy="281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27455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F7C76-A039-B855-D838-263D24B1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7C791F3-A7A2-E732-000E-C8FF9152C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51553CF7-9822-36E6-36B9-61CC4F60A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73F66B-D958-BD89-C0AC-E06C9F31D844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4799C0-BCDC-366B-59AC-968BAD87E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0B7B55-18EA-FC5C-F921-BD9031E034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477081-245E-7120-E4CA-84751520E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0894A8-F72C-A129-3F0D-D40F0BF789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F1E60A-700D-7120-57AD-BF29AC8E4B5C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3CB1D1-9AE6-251A-0502-95AC860E0D3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88C357-A828-C7A7-B108-BF47F15626DC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66AC3D4-A618-5926-EB0D-EE8D7394F5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888" y="2784384"/>
            <a:ext cx="8119031" cy="281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293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029B5-AF5B-4C5F-3720-9782417CF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16BC06B-F76A-E7BA-3553-91D104C0E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من يقترح صياغة أخرى؟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E813D50F-7035-DB38-F21C-E2AFABC74A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B30058-8D85-09E5-BF3D-C64C487CE31A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065EBE-A986-8A15-2A36-CB98AD4333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4D9744-6E8D-AFC5-C80F-76FC6D38CE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8AAFB7-8D47-7F3E-A23B-6424E3ADCC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D26C93-36E6-2115-EFB3-58D8BFEB28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66102D-538B-54CA-E3BF-38553FA0D312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E58D15-5D40-4D3F-B4F3-A8B078E13C4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1E63AE-AE46-1B29-6A3E-BADFBDA49734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E4057D-DB00-A2A2-0A68-371288197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888" y="2784384"/>
            <a:ext cx="8119031" cy="281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2940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80851-657B-35A3-3424-F4BE59CEE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E40B957-605E-3F57-45AC-86E6B97F6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مقترحا. من يقرأ؟ 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D6A91871-16FE-C291-6920-FAD08260B6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7755E5-192F-CD9F-B7C1-7BE3883E64D4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5BFA30-2876-4319-1290-BC263055C7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AF4ECB-AFFD-B8DF-C12F-DC19D065DE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E7A324-A25A-D1EE-0548-29D1073F29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9E26D5-49E2-523C-2368-C9960F6932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E4C62A-5C93-1A35-956E-9380CF9E7B74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0B520C-6D64-E8E4-40E2-9E63AC5575A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CEBBA1-9C4F-980B-5795-552CCF8E7431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1889112-3F29-F0AC-A589-34EEB6DF00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888" y="2784384"/>
            <a:ext cx="8119031" cy="281490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00DA1F5-4C34-FD67-1316-DAF765D7D0A5}"/>
              </a:ext>
            </a:extLst>
          </p:cNvPr>
          <p:cNvSpPr txBox="1"/>
          <p:nvPr/>
        </p:nvSpPr>
        <p:spPr>
          <a:xfrm>
            <a:off x="463888" y="4191838"/>
            <a:ext cx="79643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جُذورُ ٱلْموسيقى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ٱلْكناوِيَّةِ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وَتَطَوُّرُها مِنْ موسيقى أَفْريقِيَّةٍ  إِلى مُكَوِّنٍ أَساسِيٍّ مِنَ ٱلتُّراثِ ٱلْفَنِّيِّ ٱلْمَغْرِبِيِّ.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962892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تحديد أفكار النص الرئيسة؟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2475E3-C13E-30D7-8DB3-93C29AED4D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425" y="2340864"/>
            <a:ext cx="8026435" cy="3473323"/>
          </a:xfrm>
          <a:prstGeom prst="rect">
            <a:avLst/>
          </a:prstGeom>
        </p:spPr>
      </p:pic>
      <p:pic>
        <p:nvPicPr>
          <p:cNvPr id="8" name="Espace réservé pour une image  16">
            <a:extLst>
              <a:ext uri="{FF2B5EF4-FFF2-40B4-BE49-F238E27FC236}">
                <a16:creationId xmlns:a16="http://schemas.microsoft.com/office/drawing/2014/main" id="{DB5A5E0F-F226-CE55-5075-EF67FE58E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465518"/>
            <a:ext cx="783583" cy="783583"/>
          </a:xfrm>
          <a:prstGeom prst="rect">
            <a:avLst/>
          </a:prstGeom>
        </p:spPr>
      </p:pic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 – أنشطة المعجم</a:t>
            </a:r>
            <a:endParaRPr lang="fr-MA" sz="1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683BA7-129E-74CF-3020-F9A91D0F74BC}"/>
              </a:ext>
            </a:extLst>
          </p:cNvPr>
          <p:cNvSpPr txBox="1"/>
          <p:nvPr/>
        </p:nvSpPr>
        <p:spPr>
          <a:xfrm>
            <a:off x="5327972" y="1564921"/>
            <a:ext cx="2281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الصفحة 16 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246B0B-1577-49A3-505F-A3C40A1772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5956" y="2249100"/>
            <a:ext cx="6606380" cy="4237043"/>
          </a:xfrm>
          <a:prstGeom prst="rect">
            <a:avLst/>
          </a:prstGeom>
        </p:spPr>
      </p:pic>
      <p:pic>
        <p:nvPicPr>
          <p:cNvPr id="11" name="Espace réservé pour une image  16">
            <a:extLst>
              <a:ext uri="{FF2B5EF4-FFF2-40B4-BE49-F238E27FC236}">
                <a16:creationId xmlns:a16="http://schemas.microsoft.com/office/drawing/2014/main" id="{18BC8569-F40A-0DEE-C03C-0216558C78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B57754-DFDB-CE0F-14D3-C09141D4E06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679D44B-2F03-A5A1-4632-57EFF90551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3687" y="1265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A50C01-1562-54BD-4D8E-08DD1A0A5A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2CB5F5-6D7A-8F7A-C874-FF540ABF4C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1DF8BF7-8656-64FA-27FB-80CD095B2DC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221A9-A41C-C904-623D-67635D6C3761}"/>
              </a:ext>
            </a:extLst>
          </p:cNvPr>
          <p:cNvSpPr>
            <a:spLocks/>
          </p:cNvSpPr>
          <p:nvPr/>
        </p:nvSpPr>
        <p:spPr>
          <a:xfrm>
            <a:off x="4739843" y="14168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8D4C91-8131-E6D7-9CF0-241DCA351245}"/>
              </a:ext>
            </a:extLst>
          </p:cNvPr>
          <p:cNvSpPr>
            <a:spLocks/>
          </p:cNvSpPr>
          <p:nvPr/>
        </p:nvSpPr>
        <p:spPr>
          <a:xfrm>
            <a:off x="2639229" y="14168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A1F74B-0C1D-5905-EE83-61D65363C1E1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94E76-FFF6-A7F5-98FF-E3CE1869E91B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7B390E-8946-022B-4F69-FC3C54DAD3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3687" y="1265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57C04A-4539-2706-8EEE-8A4FFB93904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B7FCAD-5366-82AA-B7F9-F2064347A99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0506097-4852-CF2A-9A84-F3EA8384C9B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513D2DE-EEF7-81F3-9DB1-C63F559B246B}"/>
              </a:ext>
            </a:extLst>
          </p:cNvPr>
          <p:cNvSpPr>
            <a:spLocks/>
          </p:cNvSpPr>
          <p:nvPr/>
        </p:nvSpPr>
        <p:spPr>
          <a:xfrm>
            <a:off x="4739843" y="14168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7CA233-1277-1F01-6DD0-A959CFF26118}"/>
              </a:ext>
            </a:extLst>
          </p:cNvPr>
          <p:cNvSpPr>
            <a:spLocks/>
          </p:cNvSpPr>
          <p:nvPr/>
        </p:nvSpPr>
        <p:spPr>
          <a:xfrm>
            <a:off x="2639229" y="14168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D1AADC-4471-19B7-BEA9-95E44E27D011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17960</TotalTime>
  <Words>1727</Words>
  <Application>Microsoft Office PowerPoint</Application>
  <PresentationFormat>Affichage à l'écran (4:3)</PresentationFormat>
  <Paragraphs>321</Paragraphs>
  <Slides>55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55</vt:i4>
      </vt:variant>
    </vt:vector>
  </HeadingPairs>
  <TitlesOfParts>
    <vt:vector size="83" baseType="lpstr">
      <vt:lpstr>Microsoft Uighur</vt:lpstr>
      <vt:lpstr>Sakkal Majalla</vt:lpstr>
      <vt:lpstr>Wingdings</vt:lpstr>
      <vt:lpstr>Dosis SemiBold</vt:lpstr>
      <vt:lpstr>Modern Love</vt:lpstr>
      <vt:lpstr>Dosis ExtraBold</vt:lpstr>
      <vt:lpstr>Calibri Light</vt:lpstr>
      <vt:lpstr>Dosis</vt:lpstr>
      <vt:lpstr>Calibri</vt:lpstr>
      <vt:lpstr>Dosis Medium</vt:lpstr>
      <vt:lpstr>Arial</vt:lpstr>
      <vt:lpstr>2_Thème Office</vt:lpstr>
      <vt:lpstr>2_05- افتتاح الحصة</vt:lpstr>
      <vt:lpstr>01- نشاط اعتيادي</vt:lpstr>
      <vt:lpstr>1_01- نشاط اعتيادي</vt:lpstr>
      <vt:lpstr>04- قراءة/ كتابة</vt:lpstr>
      <vt:lpstr>1_04- قراءة/ كتابة</vt:lpstr>
      <vt:lpstr>1_05- اختتام الحصة</vt:lpstr>
      <vt:lpstr>3_Env-Enseignant</vt:lpstr>
      <vt:lpstr>00_Env-Enseignant</vt:lpstr>
      <vt:lpstr>3_01- نشاط اعتيادي</vt:lpstr>
      <vt:lpstr>1_Env-Enseignant</vt:lpstr>
      <vt:lpstr>1_Thème Office</vt:lpstr>
      <vt:lpstr>2_01- نشاط اعتيادي</vt:lpstr>
      <vt:lpstr>2_05- اختتام الحصة</vt:lpstr>
      <vt:lpstr>Thème Office</vt:lpstr>
      <vt:lpstr>ورشة الكتابة nv</vt:lpstr>
      <vt:lpstr>1_الصـــرف والتحويل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Présentation PowerPoint</vt:lpstr>
      <vt:lpstr>ضعوا اللوحة على الطاولة ، الكراسة والدفتر والمقلمة في القمطر.</vt:lpstr>
      <vt:lpstr>سنواصل تحدي الطلاقة. سأسحب 4 بطاقات تحمل أسماء 4 متعلمين.  سأنادي على المتعلم الأول ليقرأ النص بطلاقة.</vt:lpstr>
      <vt:lpstr>سحب بطاقتين من علبة فئة D    و بطاقتين من علبة الفئة C و يقرأ صاحب كل بطاقة تباعا</vt:lpstr>
      <vt:lpstr>أنادي على التلميذ الأول: .................................. .</vt:lpstr>
      <vt:lpstr>الفائزون بنجمة الطلاقة هم ...........................................................................</vt:lpstr>
      <vt:lpstr>خذوا ألواحكم و أجيبوا عن السؤال التالي؟ سأمنحكم دقيقة واحدة لكتابة الجواب.</vt:lpstr>
      <vt:lpstr>نصحح. من يقرأ جوابه ؟ هل أنتم متفقون؟</vt:lpstr>
      <vt:lpstr>ورشة القراءة – الحصة 1 </vt:lpstr>
      <vt:lpstr> سنقرأ نصا بعنوان موسيقى الحرية . ما أنواع الموسيقى التي تعرفونها؟</vt:lpstr>
      <vt:lpstr>قبل قراءة النص سنتعرف على مفردات تفيدنا في فهم النص. سأقرأ أولاً. من يقرأ مثلي؟</vt:lpstr>
      <vt:lpstr>الآن، سنربط كل كلمة بالتعريف المناسب لها . نرهف السمع؟ الأوتار؟ أصيل؟ الطقوس؟ </vt:lpstr>
      <vt:lpstr> لاحظوا عنوان النص و الرسومات. لتتوقعوا مضمون النص. </vt:lpstr>
      <vt:lpstr>سأسجل بعض أجابتكم و توقعاتكم على السبورة لكي نتحقق منها بعد قراءة النص.</vt:lpstr>
      <vt:lpstr>خدوا كراساتكم . ستقرؤون النص قراءة صامتة لتحققوا من توقعاتكم.</vt:lpstr>
      <vt:lpstr>من توقع ما جاء في النص؟ أين  قرأت ذلك في النص؟</vt:lpstr>
      <vt:lpstr>انتبهوا سنتعرف معا على محتوى النص. من يقرأ السؤال؟ من منكم يجيب؟</vt:lpstr>
      <vt:lpstr>انتبهوا سنتعرف معا على محتوى النص. من يقرأ السؤال؟ من منكم يجيب؟</vt:lpstr>
      <vt:lpstr>سأقرأ النص ؛ تابعوا معي ؛ سطروا على مفردات المعجم التي تعلمناها عندما نصل إليها : نرهف السمع/ الأوتار/ أصيل / الطقوس.</vt:lpstr>
      <vt:lpstr>ورشة القراءة – الحصة 2</vt:lpstr>
      <vt:lpstr>الان سيقرأ كل واحد منكم  فقرة مع احترام قواعد القراءة السليمة. الآخرون يتتبعون. من يقرأ؟</vt:lpstr>
      <vt:lpstr>الآن؛ سوف نتعلم في  تحديد التسلسل الزمني لأحداث في النص.</vt:lpstr>
      <vt:lpstr>الآن؛ سوف نتعلم في  تحديد التسلسل الزمني لأحداث في النص.</vt:lpstr>
      <vt:lpstr>عندما نحدد أفكار النص الرئيسة نستطيع فهم النص بشكل أفضل.</vt:lpstr>
      <vt:lpstr>عادة ما ترتبط كل فقرة من النص بفكرة رئيسة. انتبهوا سأحدد فكرة رئيسة للفقرة الأولى من النص.</vt:lpstr>
      <vt:lpstr>أولا : أقرأ الفقرة لأحصل على فهم عام لها. تابعوا معي سأقرأ. من يقرأ مثلي؟</vt:lpstr>
      <vt:lpstr>أولا : أقرأ الفقرة لأحصل على فهم عام لها. تابعوا معي سأقرأ. من يقرأ مثلي؟</vt:lpstr>
      <vt:lpstr>ثانيا : نبحث عن التفاصيل والمعطيات المهمة التي تقدمها الفقرة. من يقرأ ما تحته خط؟</vt:lpstr>
      <vt:lpstr>ثالثا : أربط بين المعلومات المهمة وأصوغ الفكرة في جملة مفيدة. من منكم يقدم اقتراحا؟</vt:lpstr>
      <vt:lpstr>أليكم الصياغة التالية. من يقرأ مثلي؟</vt:lpstr>
      <vt:lpstr>ما الذي يجب علي تذكره ؟ </vt:lpstr>
      <vt:lpstr> خذوا كراساتكم – الصفحة 15  من يقرأ خطوات تحديد الأفكار الرئيسة للنص؟</vt:lpstr>
      <vt:lpstr>على كراساتكم، في مجموعات ثنائية أجيبوا عن السؤالين 1 و 2  الصفحة 15.</vt:lpstr>
      <vt:lpstr>سأمر بين الصفوف لمساعدتكم.</vt:lpstr>
      <vt:lpstr>نصحح السؤال الأول. ما المعلومات و التفاصيل التي سطرتم تحتها؟ هل أنتم متفقون ؟ لماذا؟</vt:lpstr>
      <vt:lpstr>صححوا.</vt:lpstr>
      <vt:lpstr>نصحح السؤال الثاني. ما الفكرة الرئيسة التي قمتم بصياغتها؟ هل أنتم متفقون؟</vt:lpstr>
      <vt:lpstr>نصحح السؤال الثاني. ما الفكرة الرئيسة التي قمتم بصياغتها؟ هل أنتم متفقون؟</vt:lpstr>
      <vt:lpstr>الان على كراساتكم، أنجزوا النشاط الموالي. عمل فردي.</vt:lpstr>
      <vt:lpstr>سأمر بين الصفوف لمساعدتكم.</vt:lpstr>
      <vt:lpstr>نصحح. من يقرأ جوابه؟ من يقترح صياغة أخرى؟</vt:lpstr>
      <vt:lpstr>إليكم مقترحا. من يقرأ؟ صححوا.</vt:lpstr>
      <vt:lpstr>Présentation PowerPoint</vt:lpstr>
      <vt:lpstr>Présentation PowerPoint</vt:lpstr>
      <vt:lpstr>سجلوا الواجب المنزلي – أنشطة المعجم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170</cp:revision>
  <dcterms:created xsi:type="dcterms:W3CDTF">2023-09-20T21:35:22Z</dcterms:created>
  <dcterms:modified xsi:type="dcterms:W3CDTF">2026-01-31T20:27:43Z</dcterms:modified>
</cp:coreProperties>
</file>