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6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75"/>
  </p:notesMasterIdLst>
  <p:sldIdLst>
    <p:sldId id="2147482797" r:id="rId11"/>
    <p:sldId id="2147482604" r:id="rId12"/>
    <p:sldId id="2147482731" r:id="rId13"/>
    <p:sldId id="2147482697" r:id="rId14"/>
    <p:sldId id="2147482732" r:id="rId15"/>
    <p:sldId id="2147482463" r:id="rId16"/>
    <p:sldId id="2147482699" r:id="rId17"/>
    <p:sldId id="2147482725" r:id="rId18"/>
    <p:sldId id="2147482464" r:id="rId19"/>
    <p:sldId id="2147482474" r:id="rId20"/>
    <p:sldId id="2147482476" r:id="rId21"/>
    <p:sldId id="2147482477" r:id="rId22"/>
    <p:sldId id="2147482478" r:id="rId23"/>
    <p:sldId id="2147482708" r:id="rId24"/>
    <p:sldId id="2147482784" r:id="rId25"/>
    <p:sldId id="2147482480" r:id="rId26"/>
    <p:sldId id="2147482785" r:id="rId27"/>
    <p:sldId id="2147482787" r:id="rId28"/>
    <p:sldId id="2147482788" r:id="rId29"/>
    <p:sldId id="2147482789" r:id="rId30"/>
    <p:sldId id="2147482790" r:id="rId31"/>
    <p:sldId id="2147482791" r:id="rId32"/>
    <p:sldId id="2147482722" r:id="rId33"/>
    <p:sldId id="2147482742" r:id="rId34"/>
    <p:sldId id="2147482481" r:id="rId35"/>
    <p:sldId id="2147482743" r:id="rId36"/>
    <p:sldId id="2147482744" r:id="rId37"/>
    <p:sldId id="2147482745" r:id="rId38"/>
    <p:sldId id="2147482771" r:id="rId39"/>
    <p:sldId id="2147482772" r:id="rId40"/>
    <p:sldId id="2147482483" r:id="rId41"/>
    <p:sldId id="2147482746" r:id="rId42"/>
    <p:sldId id="2147482747" r:id="rId43"/>
    <p:sldId id="2147482748" r:id="rId44"/>
    <p:sldId id="2147482768" r:id="rId45"/>
    <p:sldId id="2147482503" r:id="rId46"/>
    <p:sldId id="2147482499" r:id="rId47"/>
    <p:sldId id="2147482749" r:id="rId48"/>
    <p:sldId id="2147482750" r:id="rId49"/>
    <p:sldId id="2147482751" r:id="rId50"/>
    <p:sldId id="2147482792" r:id="rId51"/>
    <p:sldId id="2147482793" r:id="rId52"/>
    <p:sldId id="2147482794" r:id="rId53"/>
    <p:sldId id="2147482795" r:id="rId54"/>
    <p:sldId id="2147482796" r:id="rId55"/>
    <p:sldId id="2147482757" r:id="rId56"/>
    <p:sldId id="2147482758" r:id="rId57"/>
    <p:sldId id="2147482760" r:id="rId58"/>
    <p:sldId id="2147482761" r:id="rId59"/>
    <p:sldId id="2147482759" r:id="rId60"/>
    <p:sldId id="2147482762" r:id="rId61"/>
    <p:sldId id="2147482504" r:id="rId62"/>
    <p:sldId id="2147482763" r:id="rId63"/>
    <p:sldId id="2147482764" r:id="rId64"/>
    <p:sldId id="2147482765" r:id="rId65"/>
    <p:sldId id="2147482773" r:id="rId66"/>
    <p:sldId id="2147482774" r:id="rId67"/>
    <p:sldId id="2147482775" r:id="rId68"/>
    <p:sldId id="2147482776" r:id="rId69"/>
    <p:sldId id="2147482703" r:id="rId70"/>
    <p:sldId id="2147482598" r:id="rId71"/>
    <p:sldId id="2147482726" r:id="rId72"/>
    <p:sldId id="2147482601" r:id="rId73"/>
    <p:sldId id="2147482634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  <p:embeddedFont>
      <p:font typeface="Sakkal Majalla" panose="02000000000000000000" pitchFamily="2" charset="-78"/>
      <p:regular r:id="rId84"/>
      <p:bold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4445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ECF8FB"/>
    <a:srgbClr val="000000"/>
    <a:srgbClr val="565F88"/>
    <a:srgbClr val="474F71"/>
    <a:srgbClr val="424D7C"/>
    <a:srgbClr val="D6E9EA"/>
    <a:srgbClr val="7FB9BE"/>
    <a:srgbClr val="555F87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2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6" y="30"/>
      </p:cViewPr>
      <p:guideLst>
        <p:guide pos="4649"/>
        <p:guide pos="4445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9.fntdata"/><Relationship Id="rId89" Type="http://schemas.openxmlformats.org/officeDocument/2006/relationships/tableStyles" Target="tableStyle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viewProps" Target="viewProps.xml"/><Relationship Id="rId61" Type="http://schemas.openxmlformats.org/officeDocument/2006/relationships/slide" Target="slides/slide51.xml"/><Relationship Id="rId82" Type="http://schemas.openxmlformats.org/officeDocument/2006/relationships/font" Target="fonts/font7.fntdata"/><Relationship Id="rId1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7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9" Type="http://schemas.microsoft.com/office/2007/relationships/hdphoto" Target="../media/hdphoto5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7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8230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23690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45573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47145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22628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65220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3950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68406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43705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12296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6294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4035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3749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1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image" Target="../media/image22.jpg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Relationship Id="rId22" Type="http://schemas.openxmlformats.org/officeDocument/2006/relationships/slideLayout" Target="../slideLayouts/slideLayout12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87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60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2.png"/><Relationship Id="rId4" Type="http://schemas.openxmlformats.org/officeDocument/2006/relationships/image" Target="../media/image44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image" Target="../media/image31.gif"/><Relationship Id="rId10" Type="http://schemas.openxmlformats.org/officeDocument/2006/relationships/image" Target="../media/image46.png"/><Relationship Id="rId4" Type="http://schemas.openxmlformats.org/officeDocument/2006/relationships/image" Target="../media/image53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56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56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5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3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3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3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3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3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63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63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6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8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5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7.png"/><Relationship Id="rId9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3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3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3.png"/><Relationship Id="rId7" Type="http://schemas.openxmlformats.org/officeDocument/2006/relationships/image" Target="../media/image7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3.png"/><Relationship Id="rId7" Type="http://schemas.openxmlformats.org/officeDocument/2006/relationships/image" Target="../media/image7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3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3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3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3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58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5" Type="http://schemas.openxmlformats.org/officeDocument/2006/relationships/image" Target="../media/image73.png"/><Relationship Id="rId4" Type="http://schemas.openxmlformats.org/officeDocument/2006/relationships/image" Target="../media/image6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5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jpeg"/><Relationship Id="rId5" Type="http://schemas.openxmlformats.org/officeDocument/2006/relationships/image" Target="../media/image31.gif"/><Relationship Id="rId10" Type="http://schemas.openxmlformats.org/officeDocument/2006/relationships/image" Target="../media/image73.png"/><Relationship Id="rId4" Type="http://schemas.openxmlformats.org/officeDocument/2006/relationships/image" Target="../media/image75.png"/><Relationship Id="rId9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1F3FDE-452F-9365-0A6D-8393B91F7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5" b="342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74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ar-SA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ar-SA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ar-SA" b="1" dirty="0"/>
              <a:t>،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62209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ar-MA" b="1" dirty="0"/>
              <a:t>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ar-SA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r>
              <a:rPr lang="fr-FR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الأول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اعتيادي</a:t>
            </a:r>
            <a:endParaRPr kumimoji="0" lang="ar-MA" sz="14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المعجم 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الاستماع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- 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13245"/>
            <a:ext cx="2179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مفاتيح السياق.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706648" y="3380220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قلم المشاعر :  فهم المسموع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618018" y="4692778"/>
            <a:ext cx="98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3A71147-D8F7-EE41-3E3D-A424D8F74F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63371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905070" y="2948767"/>
            <a:ext cx="696820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05070" y="3839548"/>
            <a:ext cx="6968209" cy="890781"/>
            <a:chOff x="1059336" y="2851205"/>
            <a:chExt cx="696820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9336" y="2851205"/>
              <a:ext cx="6968209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100353" y="3185789"/>
              <a:ext cx="52069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إستراتيجية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مفاتيح السياق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لفهم مفردات جديدة.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821094" y="4730329"/>
            <a:ext cx="7052184" cy="890781"/>
            <a:chOff x="1250850" y="2851205"/>
            <a:chExt cx="677669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50850" y="3134373"/>
              <a:ext cx="50154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النص المسمع" قلم المشاعر"  وإعادة إنتاج مضامينه.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104341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2063530" y="31933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28001" cy="828000"/>
          </a:xfrm>
          <a:prstGeom prst="rect">
            <a:avLst/>
          </a:prstGeom>
        </p:spPr>
      </p:pic>
      <p:pic>
        <p:nvPicPr>
          <p:cNvPr id="3" name="Image 2" descr="Une image contenant dessin humoristique, habits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44488B-8415-7A54-CE0A-FA65D2F9DF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4539" y="1924865"/>
            <a:ext cx="4414923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41132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638734" y="31627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ترحيب٫</a:t>
            </a:r>
          </a:p>
          <a:p>
            <a:pPr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السلوك.</a:t>
            </a:r>
          </a:p>
          <a:p>
            <a:pPr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: الطلاقة٫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7081" y="1725587"/>
            <a:ext cx="576000" cy="576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3E0D98-25BF-D3E5-0E7F-FBA27F3D35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39995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784164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1141636" y="76698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D2E17F-1151-9660-DF79-E2735C2DE8F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FA5233-AE1D-529B-F319-89BE78218723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CF50B-69F9-F88A-64B6-E5BD7B98592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F30D32-438C-5842-0F5B-3F52091A7E4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824481B-BD65-2105-DEB1-F947D0F29C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AD00C147-BCCC-E7CC-556D-5676167A1B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902C8764-6CD4-C0F0-95EB-BF034C8F179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B9BC3A-1799-C6A5-5874-00051020E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41" y="1311875"/>
            <a:ext cx="2731856" cy="273185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549" y="1532631"/>
            <a:ext cx="2731856" cy="27318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321" y="3959441"/>
            <a:ext cx="2731856" cy="27318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32" y="3817851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F0A62854-9601-390B-388D-4D34833F4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7908" y="1768699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2242" y="711993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8D7D62-8B70-1934-05C8-324D3ECBE67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65C0C-E6BF-C8EF-A49D-0A028AE395A5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9C59D7-F902-8197-99A8-AD942427FDA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02FF1-6713-A0A7-7F5A-1F32CEA216A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AD5CF07-67D8-EB9D-3E7E-002068CCC9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6411B75B-4FA9-6884-8D08-1E77721949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4;p5">
            <a:extLst>
              <a:ext uri="{FF2B5EF4-FFF2-40B4-BE49-F238E27FC236}">
                <a16:creationId xmlns:a16="http://schemas.microsoft.com/office/drawing/2014/main" id="{AA111104-9138-6E69-4A79-E2209C104AA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2A7559-CCF8-05FB-403B-3B4625E91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3A7F65-6997-7148-BBA7-F637BB07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080528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 في دقيقة واحدة .  سأقرأ . تابعوا معي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0D19C8-063F-B506-8E5F-56B1B706123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74943-8A0E-1ADF-9749-566D83A68A7A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6298A-84A4-D305-1C5D-E2FABC75168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BD2067-7677-FCFF-723D-DEBA0C377EF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11C928F1-89E8-D5B7-CB93-B6779BB1AF9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02571A60-A89F-1F5F-4BD8-A67E73C5B9E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39AFE70-0726-8B96-F2D9-D939F51CE6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DD3ACA-A2A0-6D62-418C-3E948A6CC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9AE6B04-C061-8442-EDFF-AE0BEADAF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988" y="1471688"/>
            <a:ext cx="366512" cy="39820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322EF67-8241-A3FD-0187-4A6F67AB6D5D}"/>
              </a:ext>
            </a:extLst>
          </p:cNvPr>
          <p:cNvSpPr txBox="1"/>
          <p:nvPr/>
        </p:nvSpPr>
        <p:spPr>
          <a:xfrm>
            <a:off x="391200" y="1707084"/>
            <a:ext cx="8361600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أَكْثَرِ مَظاهِرِ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ﭐلثَّقَافَةِ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شُيوعاً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ﭐلْمُجْتَمَعاتِ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إِذْ لا نَعْرِفُ مُجْتَمَعاً واحِداً يَخْلو تَماماً مِنْ وُجودِ بَعْضِ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ﭐلشُّيوعُ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ﭐلَّذي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جَعَلَ بَعْضَ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يَعْتَبِرونَ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ﭐلفَنَّ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أَحَدَ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ﭐلْعُمومِيّاتِ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ﭐلْأَساسِيَّةِ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وَيَذْهَبونَ إِلى حَدِّ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يَميلُ بِطَبْعِهِ إِلى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ذاتِهِ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وَمَعْنى ذَلِكَ أَنَّ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خَاصِّيَّةٌ مِنْ خَصائِصِ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وَإِنْ كانَتْ أَشْكالُ 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تَخْتَلِفُ مِنْ مُجْتَمَعٍ لِآخَرَ. وَيُسْتَدَلُّ عَلى ذَلِكَ بِتَعَدُّدِ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ﭐلْفُنونِ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وَتَنَوُّعِها، مِمّا يَعْكِسُ خُصوصِيَّةَ كُلِّ مُجْتَمَعٍ في تَمَثُّلِ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عَنْهُ.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74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2CA4-EF71-A182-2262-EBC3413F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57EC97A-B7C1-689B-1E27-8F74959A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756000"/>
            <a:ext cx="6912536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MA" sz="2000" dirty="0"/>
          </a:p>
        </p:txBody>
      </p:sp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E6710F-11B2-2C55-28A6-E3E0363D9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9662A69-8E6B-C6A5-3E52-1CF7890F0D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BF2514-E34A-B448-4225-53308142352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29A63F-F2E8-CFDF-C6C8-D2F237FCDEFD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9CE1D5-E84D-83EC-B068-DBB15FB1B3E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BAFAB3-DA03-FEEF-8A27-2E3581D8DF6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6D9E40B0-7260-8372-50D4-69B4E7E7AE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D9E2E31D-55EE-72E8-A67F-64C0A8129DB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14927AC8-CF4C-7E05-08F3-573C1B0C598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184354-EA6E-DA30-292C-CCF47A74D6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623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DFB7F-0BEA-5A11-1DF6-E0291C8E6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11A90CD-A79F-2555-9279-D21CC9CF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MA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A775EC-8D1C-1168-7550-3B9644FF46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CFDD91-FD14-234C-D6BD-13DB2B09F25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72178-A258-BE90-6741-6F60B97C418A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059270-6123-A887-F7B0-96A7F954E22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699AF3-DFE4-949E-EFA9-D9CD66DC13F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A91797B-607C-406A-9247-262F36A5673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C1062400-BFBF-A189-80CE-329C18210CF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C45B8E76-9C36-304D-2F3D-52FC8F0F9AF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17B61-447D-0368-2665-F3A97E0077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C505E3-D920-2E3F-20D4-6F5911157A5F}"/>
              </a:ext>
            </a:extLst>
          </p:cNvPr>
          <p:cNvSpPr txBox="1"/>
          <p:nvPr/>
        </p:nvSpPr>
        <p:spPr>
          <a:xfrm>
            <a:off x="391200" y="1707084"/>
            <a:ext cx="8361600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أَكْثَرِ مَظاهِرِ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ﭐلثَّقَافَةِ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شُيوعاً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ﭐلْمُجْتَمَعاتِ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إِذْ لا نَعْرِفُ مُجْتَمَعاً واحِداً يَخْلو تَماماً مِنْ وُجودِ بَعْضِ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ﭐلشُّيوعُ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ﭐلَّذي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جَعَلَ بَعْضَ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يَعْتَبِرونَ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ﭐلفَنَّ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أَحَدَ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ﭐلْعُمومِيّاتِ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ﭐلْأَساسِيَّةِ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وَيَذْهَبونَ إِلى حَدِّ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يَميلُ بِطَبْعِهِ إِلى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ذاتِهِ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وَمَعْنى ذَلِكَ أَنَّ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خَاصِّيَّةٌ مِنْ خَصائِصِ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وَإِنْ كانَتْ أَشْكالُ 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تَخْتَلِفُ مِنْ مُجْتَمَعٍ لِآخَرَ. وَيُسْتَدَلُّ عَلى ذَلِكَ بِتَعَدُّدِ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ﭐلْفُنونِ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وَتَنَوُّعِها، مِمّا يَعْكِسُ خُصوصِيَّةَ كُلِّ مُجْتَمَعٍ في تَمَثُّلِ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عَنْهُ.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C434326-4754-3515-6B33-D3E0FC789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988" y="1471688"/>
            <a:ext cx="366512" cy="39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18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74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F8DE0-2FE8-C290-BE10-66D74320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42142E-5645-BF77-C265-F49270DE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000" dirty="0"/>
          </a:p>
        </p:txBody>
      </p:sp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56D64E3-B4DD-97E1-6639-00F17FB6A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FC5B981-D498-D355-3C81-53FAAD6E4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7B5C24-4872-38A5-537A-6CE1DECF46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BACD27-4BC0-C783-433C-42057726A8B3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55B3EF-635F-99E3-397E-786188AF6AB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424D7B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0B74E-C11C-4BC2-23A7-472D30D4EAB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DA68A651-BF9B-465A-07AB-A7D9794D64B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ACCF994B-CA97-42D2-7ABC-4E8CBD1C72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661171C9-875E-488E-B56E-398F56D073C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DE58B3-D04D-5BD9-20DA-B1752722AB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678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740312" y="3064320"/>
            <a:ext cx="5611093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3200" b="1" dirty="0">
                <a:cs typeface="Microsoft Uighur" panose="02000000000000000000" pitchFamily="2" charset="-78"/>
              </a:rPr>
              <a:t>  مفاتيح السياق.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3493085" y="1758213"/>
            <a:ext cx="354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: إستراتيجية المفردات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582" y="178570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08AA-7709-AE4A-FE17-6DBD9A413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2D3110-496C-EEF1-46D3-880F2340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سنتعرف على استراتيجية مفاتيح السياق. انتبهوا جيدا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B09B3BA-CC64-0304-3BFD-6E827C5EFAE3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36E09A0-9433-2533-48DD-1B4C7164CFBB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274212-7BCB-17C7-4DDE-A7030947749A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F60105-F515-BE14-80AB-300B8CE5F0CF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68A48F46-9679-B8AC-72A3-20BADA91520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1BA9131A-A53B-6142-5EA4-42E141DAE76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E6243A5-789F-B94E-19B8-94E091ABA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A726AE9-A7E8-7893-9142-C00AF3E36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67DE54-5336-5B0F-C935-9CEAC4BB2664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5C247E3-83B2-478F-2406-590EED1B7A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07F6945-FD83-9B30-6A8B-312E916C5F5D}"/>
              </a:ext>
            </a:extLst>
          </p:cNvPr>
          <p:cNvSpPr txBox="1"/>
          <p:nvPr/>
        </p:nvSpPr>
        <p:spPr>
          <a:xfrm>
            <a:off x="2042596" y="3429000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مَفاتيحُ ٱلسِّياقِ</a:t>
            </a:r>
          </a:p>
        </p:txBody>
      </p:sp>
    </p:spTree>
    <p:extLst>
      <p:ext uri="{BB962C8B-B14F-4D97-AF65-F5344CB8AC3E}">
        <p14:creationId xmlns:p14="http://schemas.microsoft.com/office/powerpoint/2010/main" val="265275845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1D64-0AFC-DB04-E622-C7547EA9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C0CDBCD-9346-7606-5DD8-AE1B053B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تُساعِدُني ٱسْتَراتيجِيَّةُ مَفاتيحِ ٱلسِّياقِ عَلى فَهْمِ مَعاني كَلِماتٍ جَديدَةٍ أَوْ كَلِماتٍ صَعْبَةٍ.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C71B5F-1AB1-6484-DAEA-97252AE5CD47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99EED56-00D4-5F84-DC67-BD799E74D93F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AE0B13E-76D0-F1E4-B876-9F5F4B7382FE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CD9A7B1-0234-0BEA-642B-8829E16DBF1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1418EDF3-A169-A358-7DA8-A60D939144B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9130CDF3-4D82-21DC-011F-E655B2E5587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E8F1EC3-D06D-AD21-10FB-F72BE4FC9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0EA941F-3FB4-B101-B0E7-3A373CFBB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849BD1-27B1-E170-FB2C-F4EFFDCDE6F4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E911418-4892-F6A2-8813-9ECEED1293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3122EF7-484D-7FAA-D52B-7300C7B727BB}"/>
              </a:ext>
            </a:extLst>
          </p:cNvPr>
          <p:cNvSpPr txBox="1"/>
          <p:nvPr/>
        </p:nvSpPr>
        <p:spPr>
          <a:xfrm>
            <a:off x="2042596" y="3429000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مَفاتيحُ ٱلسِّياقِ</a:t>
            </a:r>
          </a:p>
        </p:txBody>
      </p:sp>
    </p:spTree>
    <p:extLst>
      <p:ext uri="{BB962C8B-B14F-4D97-AF65-F5344CB8AC3E}">
        <p14:creationId xmlns:p14="http://schemas.microsoft.com/office/powerpoint/2010/main" val="22972569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42CD9-D736-0FF6-11EA-C7DEC1A06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9B436F7-1CBA-B848-4F85-35DCBA2F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سأوظف استراتيجية مفاتيح السياق للتعرف على معنى : تلعثم في الجملة التالية.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3E8690-11D2-4636-FBC2-111FB8B005F0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9EF0E4-DE17-022F-B7DA-447BAC8787CA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E9BA825-4717-8C09-BFAA-2F88067F73E1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FFE053B-B61B-806F-B082-7242BE000EB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DB76B784-42C0-BF18-04EE-DA92E403AF4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8D8989D3-3629-2098-9A5F-B153447C548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E86CD9B9-2715-F709-5372-12907441D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1C2BE1E7-781A-4E11-0866-ABECA6AA2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707DD1-EEF1-BE5D-50DB-C5D20C05A66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507DD29-36BE-DB27-11EC-3414546902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B2ECDB-4EF8-73A0-4A6B-459CD6842FD6}"/>
              </a:ext>
            </a:extLst>
          </p:cNvPr>
          <p:cNvSpPr txBox="1"/>
          <p:nvPr/>
        </p:nvSpPr>
        <p:spPr>
          <a:xfrm>
            <a:off x="520452" y="2562726"/>
            <a:ext cx="81030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 خالِدٌ أَمامَ ٱلْفَصْلِ لِيُلْقِيَ كَلِمَتَهُ، لَكِنَّهُ كانَ خائِفاً جِدّاً. بَدَأَ يَتَحَدَّثُ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وَتَوَقَّفَ كَثيراً، وَلَمْ يَسْتَطِعْ إِكْمالَ ٱلْجُمَلِ بِسُهولَةٍ. كانَتِ ٱلْكَلِماتُ تَخْرُجُ مِنْ فَمِهِ بِصُعوبَةٍ.</a:t>
            </a:r>
          </a:p>
        </p:txBody>
      </p:sp>
    </p:spTree>
    <p:extLst>
      <p:ext uri="{BB962C8B-B14F-4D97-AF65-F5344CB8AC3E}">
        <p14:creationId xmlns:p14="http://schemas.microsoft.com/office/powerpoint/2010/main" val="15736037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90BE2-F65F-9531-131A-92D5DF434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20628C-5BFC-963C-87A7-5F7E5EA94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أَقْرَأ ٱلجُملَة ٱلَّتي وردت فيها ٱلْكلمة. من يقرأ مثلي؟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1EF29B-2817-FEDD-0C16-D54D5D78EB94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10B6FA6-BDEA-5E82-AD4D-2F0DDB1E85BB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CD4EDF6-15B7-D7BA-C6CE-E57C1295FB3C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9581C2A-2423-A0A0-473B-5A837E7DCDD8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09FD2BC0-9876-8B13-7B49-F089E2C951E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9F1858DA-E332-095F-1B45-1379104E597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D0BA1B0F-19AC-C966-A26C-3497DFD1C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16BEA03-AA94-A99D-82B7-744F65E9F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14C21B-E793-F709-8E1D-6DE4C4479E71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980C03F-ABEB-3398-832E-135F05B669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21F3B1-BF68-D774-FEE5-CCB26A442EA7}"/>
              </a:ext>
            </a:extLst>
          </p:cNvPr>
          <p:cNvSpPr txBox="1"/>
          <p:nvPr/>
        </p:nvSpPr>
        <p:spPr>
          <a:xfrm>
            <a:off x="520452" y="2562726"/>
            <a:ext cx="81030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 خالِدٌ أَمامَ ٱلْفَصْلِ لِيُلْقِيَ كَلِمَتَهُ، لَكِنَّهُ كانَ خائِفاً جِدّاً. بَدَأَ يَتَحَدَّثُ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وَتَوَقَّفَ كَثيراً، وَلَمْ يَسْتَطِعْ إِكْمالَ ٱلْجُمَلِ بِسُهولَةٍ. كانَتِ ٱلْكَلِماتُ تَخْرُجُ مِنْ فَمِهِ بِصُعوبَةٍ.</a:t>
            </a:r>
          </a:p>
        </p:txBody>
      </p:sp>
    </p:spTree>
    <p:extLst>
      <p:ext uri="{BB962C8B-B14F-4D97-AF65-F5344CB8AC3E}">
        <p14:creationId xmlns:p14="http://schemas.microsoft.com/office/powerpoint/2010/main" val="29881614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D16E0-5FC9-5C07-36F8-CA963973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96118D-39D0-7A67-9E9C-161541DB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أَبحث عن ٱلْكلِماتِ ٱلْمفاتيح (مَفاتيح ٱلسِّياقِ)  وٱلَّتي تُساعِدني على تَحديدِ ٱلْمعنى. من يقرأ؟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5963CBD-AB17-56E9-CA58-DAD973732B7D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02DC1D-CC89-8F06-0696-935539A96352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3CEDFA-FEE9-67DC-A85E-4A868EB3BB06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F99C89-E5A6-9F9F-B637-7A5350F0A194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50D21BE7-AF90-BD00-2495-6BB86A50B65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814435D8-DCD4-1CA9-51C5-884CDBDD921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6B38E79-D35D-D942-AA79-9E10A4726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C4CB9F27-CA36-EDD6-C48F-CE16F69DD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98069A-549D-75AE-C5DA-6D237075D36A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8AF33F5-6E78-F0D3-CDF4-A4F56E9228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5E18B0B-E9C0-6578-C50A-C6E458C6A283}"/>
              </a:ext>
            </a:extLst>
          </p:cNvPr>
          <p:cNvSpPr txBox="1"/>
          <p:nvPr/>
        </p:nvSpPr>
        <p:spPr>
          <a:xfrm>
            <a:off x="520452" y="2562726"/>
            <a:ext cx="81030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 خالِدٌ أَمامَ ٱلْفَصْلِ لِيُلْقِيَ كَلِمَتَهُ،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خائِفاً جِدّاً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بَدَأَ يَتَحَدَّثُ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وَتَوَقَّفَ كَثيراً، وَلَمْ يَسْتَطِعْ إِكْمالَ ٱلْجُمَلِ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بِسُهولَةٍ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كانَتِ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ٱلْكَلِماتُ تَخْرُجُ مِنْ فَمِهِ بِصُعوبَةٍ.</a:t>
            </a:r>
          </a:p>
        </p:txBody>
      </p:sp>
    </p:spTree>
    <p:extLst>
      <p:ext uri="{BB962C8B-B14F-4D97-AF65-F5344CB8AC3E}">
        <p14:creationId xmlns:p14="http://schemas.microsoft.com/office/powerpoint/2010/main" val="92046149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3552D-496E-0E9E-E6A5-1D315794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608B16E-AD42-2577-92FB-7DD62F3E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63" y="792213"/>
            <a:ext cx="7282572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مفاتيح السياق مع الكلمة "تلعثم" (الحالة النفسية لخالد – وصف تصرفات خالد أثناء التحدث -   النتيجة)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6A89485-1072-270A-357F-4231A9E3BA1D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D5F5EE-58F2-0EAE-EA8D-34687600CDFC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6565D3D-A02B-EACB-5BA0-C7CD06B1CBBF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3DF429-7A18-187A-80CA-14A7D1D03953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DD9AD8ED-F9D7-ED8E-49B1-AB4B323E45D3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F0A5D43A-DB77-BFDE-A204-4418432FFB7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3264FDB7-5C89-C1AF-6F4D-98F1CF5D1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CDEF9E6C-6FA0-D9C2-803B-B78D558A4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CFF4DB-B8FC-BBEA-7EAD-AB13A0BED56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09B29EE-561C-60EB-278E-8EADD2D1319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25969C-E9D4-E921-B760-2AC044057F81}"/>
              </a:ext>
            </a:extLst>
          </p:cNvPr>
          <p:cNvSpPr txBox="1"/>
          <p:nvPr/>
        </p:nvSpPr>
        <p:spPr>
          <a:xfrm>
            <a:off x="520452" y="2562726"/>
            <a:ext cx="81030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 خالِدٌ أَمامَ ٱلْفَصْلِ لِيُلْقِيَ كَلِمَتَهُ،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خائِفاً جِدّاً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بَدَأَ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يَتَحَدَّثُ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وَتَوَقَّفَ كَثيراً، وَلَمْ يَسْتَطِعْ إِكْمالَ ٱلْجُمَل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بِسُهولَةٍ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كانَتِ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ٱلْكَلِماتُ تَخْرُجُ مِنْ فَمِهِ بِصُعوبَةٍ.</a:t>
            </a:r>
          </a:p>
        </p:txBody>
      </p:sp>
    </p:spTree>
    <p:extLst>
      <p:ext uri="{BB962C8B-B14F-4D97-AF65-F5344CB8AC3E}">
        <p14:creationId xmlns:p14="http://schemas.microsoft.com/office/powerpoint/2010/main" val="340189420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6A7B1-63CA-6707-9127-0D3D87E41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6111A6-8F1D-69EA-346A-97F2C380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6" y="790770"/>
            <a:ext cx="7282572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الأخير أستنتج معنى الكلمة. تلعثم : من يقرأ؟ ثم أسأل هل المعنى مناسب للجملة التي ورد فيها؟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173C92-4C91-653F-96E2-8C787B84A4DD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1950D1C-4DC8-D907-EB36-391E9624D59C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E6FB21-321D-F4A5-3C5F-79BB45D06C2F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FC05F0D-2975-908A-235E-29504A576507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3151CB20-CB31-1B0A-A81B-5F1E23DDA3A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B8FD252B-C608-C6CC-DBCD-963505ABD30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986A1A3-76C6-383C-2E2E-F1B7FB5F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890C6C0C-6E78-DEBB-F047-363B96EB2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07D7F84-8104-97D3-708D-F9BBD1A93074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495F6E-B61A-E3F2-CF08-15571FB76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398C8D-5EF9-B2A3-6B05-5CD1956BF48D}"/>
              </a:ext>
            </a:extLst>
          </p:cNvPr>
          <p:cNvSpPr txBox="1"/>
          <p:nvPr/>
        </p:nvSpPr>
        <p:spPr>
          <a:xfrm>
            <a:off x="520452" y="1870983"/>
            <a:ext cx="81030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 خالِدٌ أَمامَ ٱلْفَصْلِ لِيُلْقِيَ كَلِمَتَهُ، لَكِنَّهُ كانَ خائِفاً جِدّاً. بَدَأَ يَتَحَدَّثُ لَكِنَّهُ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وَتَوَقَّفَ كَثيراً، وَلَمْ يَسْتَطِعْ إِكْمالَ ٱلْجُمَلِ بِسُهولَةٍ. كانَتِ ٱلْكَلِماتُ تَخْرُجُ مِنْ فَمِهِ بِصُعوبَةٍ.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41043A-EA73-FD0B-5E10-5803A97BD7E0}"/>
              </a:ext>
            </a:extLst>
          </p:cNvPr>
          <p:cNvSpPr txBox="1"/>
          <p:nvPr/>
        </p:nvSpPr>
        <p:spPr>
          <a:xfrm>
            <a:off x="930713" y="5185162"/>
            <a:ext cx="7282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 =  تَعَثَّرَ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ٱلْكَلامِ، تَرَدَّدَ، لَمْ يَتَكَلَّمْ بِطلاقَةٍ.</a:t>
            </a:r>
          </a:p>
        </p:txBody>
      </p:sp>
    </p:spTree>
    <p:extLst>
      <p:ext uri="{BB962C8B-B14F-4D97-AF65-F5344CB8AC3E}">
        <p14:creationId xmlns:p14="http://schemas.microsoft.com/office/powerpoint/2010/main" val="141566245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3009-4324-1228-AE4C-39224E1F1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7D159DC-3306-71A6-E3FF-604BA5DF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6" y="790770"/>
            <a:ext cx="728257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يقدم تعريفا مبسطا لكلمة تلعثم؟ من يذكر موقفا تلعثم فيه؟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منكم يركب جملة باستعمال تلعثم؟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DD61742-1C41-C37F-60BD-E9D46CA92670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F42ABC0-AC7D-6F0B-FA14-46E2326E9193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E769E3F-4B97-C9B4-3682-CA54845EB0BE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7A66C63-9DE9-4F60-45EE-AE3C0C7EDC35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C5BC81EB-E4D1-9251-2DA8-38951A66BF6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EC13FFB9-940E-3A7F-96EC-372343111E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D681C8F2-4B24-7EB7-378E-4E87F0A53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E101C27-D421-031E-EC97-872BD70F1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F9880E4-30F6-3B97-8D4E-1FB23CAFAE63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C11A1AD-0896-7B9C-B8C2-5A259146CE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42C28F-BB8A-8B50-4066-C17412C37A47}"/>
              </a:ext>
            </a:extLst>
          </p:cNvPr>
          <p:cNvSpPr txBox="1"/>
          <p:nvPr/>
        </p:nvSpPr>
        <p:spPr>
          <a:xfrm>
            <a:off x="681319" y="3196167"/>
            <a:ext cx="8103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تَلَعْثَمَ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418850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28798-9D4B-5AFF-85B9-BC6010AB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237EBF-3DAD-CABD-8699-C56CED31C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 ما خطوات استراتيجية مفاتيح السياق؟ فيم تساعدني؟</a:t>
            </a:r>
            <a:endParaRPr lang="ar-MA" sz="2400" dirty="0"/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B3EF1D5-7214-FF4B-CB99-46851BEC12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FE799A-123F-F8C4-06EF-B7389ABDC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959FFC-272D-8927-251E-74790817D587}"/>
              </a:ext>
            </a:extLst>
          </p:cNvPr>
          <p:cNvSpPr txBox="1"/>
          <p:nvPr/>
        </p:nvSpPr>
        <p:spPr>
          <a:xfrm>
            <a:off x="2462784" y="2475478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مَفاتيحُ ٱلسِّياقِ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4EE563-9479-FA6D-5F62-5A55B856DF01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C5AFFA-EDE0-C9DE-3089-F443EF1A07E2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6A347E-D76A-90D9-D4E1-F72F5F20085F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618CB30-D51B-A744-ECCB-28758649E459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3E608276-B3D4-67D0-3454-1C7E46351F5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245;p5">
              <a:extLst>
                <a:ext uri="{FF2B5EF4-FFF2-40B4-BE49-F238E27FC236}">
                  <a16:creationId xmlns:a16="http://schemas.microsoft.com/office/drawing/2014/main" id="{BBE9EA82-47FE-00D7-F60B-F63052ACF45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462C6BD-CA97-50FF-1767-78D0F463A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5534EC9-9696-2A0F-7B33-0099C061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49596C-F7EB-B24B-D032-71272CD779F6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11782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2D55-B237-059F-D386-FCCF0E242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871D1CF-535E-B613-5C3F-2550A9B20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 من كراساتكم .من  يقرأ خطوات  استراتيجية مفاتيح السياق؟</a:t>
            </a:r>
            <a:endParaRPr lang="ar-MA" sz="2400" dirty="0"/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0F67F11-DD37-3623-33A6-2B237B44CC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9F73F1B-18DD-6599-29E0-47A15FB71E4F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6A82BC-8EE6-C287-0653-9C880321D8A4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89E519C-DE29-1588-407B-9BEA1EFF0BCF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0A242AC-06C5-A18B-27C4-ECEB41745A73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7" name="Google Shape;1246;p5">
              <a:extLst>
                <a:ext uri="{FF2B5EF4-FFF2-40B4-BE49-F238E27FC236}">
                  <a16:creationId xmlns:a16="http://schemas.microsoft.com/office/drawing/2014/main" id="{A8D1AF2C-0194-2BB7-F660-BA2F47FA628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45;p5">
              <a:extLst>
                <a:ext uri="{FF2B5EF4-FFF2-40B4-BE49-F238E27FC236}">
                  <a16:creationId xmlns:a16="http://schemas.microsoft.com/office/drawing/2014/main" id="{EABF1BD2-137A-EB34-EED1-4984BBD5B4F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74767A9-7C72-44B3-835C-3001F85DB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65A5924-EFBE-03E9-5DA4-752E2EDDD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1274DC-2CA7-BD29-80DB-96FECB22560A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49AD7F0-17B9-9BA9-4F6E-A7B7D4BD00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831" y="1434825"/>
            <a:ext cx="3535635" cy="542317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330D464-DB2D-A80B-E59F-EAB235D01930}"/>
              </a:ext>
            </a:extLst>
          </p:cNvPr>
          <p:cNvSpPr/>
          <p:nvPr/>
        </p:nvSpPr>
        <p:spPr>
          <a:xfrm>
            <a:off x="2855168" y="2228621"/>
            <a:ext cx="2948474" cy="1181020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54535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965AA-28BC-C282-C4E0-9525611A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354E0E3-7D77-585E-63FB-0FEC541CE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:  في ثنائيات، أنجزوا نشاط أتدرب مع زملائي.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7BED7DF-BD47-B696-BD5B-FD45C42CA8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2F14D91-624B-EF61-BD07-0B645A4FEEC8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AF9691-E213-7D73-C2E6-D33EDC62B0AF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3A8F8B-F29A-15C3-F95E-1FD19AF8BCFE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5875BF-C033-3A04-C943-0DE40032A329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44FEBEA5-0511-5EC6-AD73-3FAB5C37DC8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B4EE0527-CE43-3A25-4327-487EAB0EBDB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6A80880-863E-476F-47E1-D6F0CC217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CF35A39-A1FA-9C0C-78B3-79A16DB54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5F9057-C92E-754C-1892-9F61C253819B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BA72B78-9A07-EF8B-6E1E-782E0A658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1898896"/>
            <a:ext cx="8135933" cy="39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6128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982F5-8F6D-5A57-2509-F6DEA860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E877DB-8317-3B5F-5BB8-7432C8C2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7774EF-98F3-01B0-F2E1-E9F1282A96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EBFD9E1-B00D-B6E2-D4B8-CF3E851320FF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2FECE9-1648-5DC3-26CB-CF8FC4DB0BA7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B5C3614-D362-2400-5CF9-8D7EE84CFD83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779784-C251-6F1D-1C0F-C95C33F31455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56F79155-693F-03EF-09E3-796FBCE011E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FEF1DEEF-18A6-AAED-7B63-E622205483E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9AF9335-5C7A-1649-C0A0-D6465B239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504CACB-6433-2FE4-A263-478E8C0BF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199738-A865-B8E2-FD4B-1935F7273230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C7B9CE5-EA9B-83A7-9893-9287180059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1898896"/>
            <a:ext cx="8135933" cy="39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1324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FFEE4-8FEA-D7CA-91AE-C87364A39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66079F-31BA-0640-636A-8FD3A905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 . من يقدم لنا جواب مجموعته؟ هل أنتم متفقون؟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7B2A0AD-C8E9-82E2-C985-32AF805157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FF799D1-1DB7-DF88-BA69-89A0F1C45A2F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611447-AE03-764B-9A99-44D4ED9CCA5D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716C72-B39A-C1C6-7FDE-6629C59E6835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88B144-ADA8-CFBF-1B9B-A7A9D113CC9E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CBC5CD56-61E6-1C7A-5BA9-4E205A3BEEE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96183F17-C353-703F-FC7F-A3C60966658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6D9E38D-8769-D507-C122-51CF632CB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C794FBF-3B60-EB5B-643D-51BD56720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DF8715A-19D0-A4D9-B3C5-96C5431C0FFA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042EAD4-298D-0556-E74A-74D48E666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1898896"/>
            <a:ext cx="8135933" cy="39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561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558F4-E017-32FF-9B0B-17A4664E6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087D3A5-56B9-EC70-D3A9-A3DE640C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3FEA44-7669-3661-94C7-65C19E5643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47AF80-53DB-6576-C708-A9AC9DB074A5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69535B-EE98-5D12-D7EA-788A678960DC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AEFC6-FF5D-FF9E-B078-A4CC510980AB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D4A2F74-59E6-AB7E-79FF-7BDF40497963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7" name="Google Shape;1246;p5">
              <a:extLst>
                <a:ext uri="{FF2B5EF4-FFF2-40B4-BE49-F238E27FC236}">
                  <a16:creationId xmlns:a16="http://schemas.microsoft.com/office/drawing/2014/main" id="{8FAAA46E-E734-80D7-7EAF-47EE024F73F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E767E190-4353-D119-1E2D-112E55A84F2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D89A3AE-C34F-6421-8219-8C3641CB9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8139758-2FCF-DC67-3E70-3EAA1F2A2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D22B260-9FAB-7BAD-5F29-3B967F408CAC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9B7D0A4-B18C-BBA7-6E09-3534169830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033" y="2212254"/>
            <a:ext cx="8135933" cy="398750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430A692-4506-4EA5-5FB6-7B6BBFA4F29C}"/>
              </a:ext>
            </a:extLst>
          </p:cNvPr>
          <p:cNvCxnSpPr>
            <a:cxnSpLocks/>
          </p:cNvCxnSpPr>
          <p:nvPr/>
        </p:nvCxnSpPr>
        <p:spPr>
          <a:xfrm flipH="1">
            <a:off x="1901716" y="3910263"/>
            <a:ext cx="28927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0822CD2-2BE7-D3CB-63A6-9953158F161C}"/>
              </a:ext>
            </a:extLst>
          </p:cNvPr>
          <p:cNvCxnSpPr/>
          <p:nvPr/>
        </p:nvCxnSpPr>
        <p:spPr>
          <a:xfrm flipH="1">
            <a:off x="6724708" y="3934326"/>
            <a:ext cx="57849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112C7DA-394B-0929-7530-AABA7689A86E}"/>
              </a:ext>
            </a:extLst>
          </p:cNvPr>
          <p:cNvCxnSpPr>
            <a:cxnSpLocks/>
          </p:cNvCxnSpPr>
          <p:nvPr/>
        </p:nvCxnSpPr>
        <p:spPr>
          <a:xfrm flipH="1">
            <a:off x="5311609" y="4431713"/>
            <a:ext cx="160163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A94FCE1-7161-6487-1C8D-12ED5E17EEF9}"/>
              </a:ext>
            </a:extLst>
          </p:cNvPr>
          <p:cNvCxnSpPr>
            <a:cxnSpLocks/>
          </p:cNvCxnSpPr>
          <p:nvPr/>
        </p:nvCxnSpPr>
        <p:spPr>
          <a:xfrm flipH="1">
            <a:off x="2824721" y="4434660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698D9D7-F0E3-FA97-6492-4E7AE4EDDB4C}"/>
              </a:ext>
            </a:extLst>
          </p:cNvPr>
          <p:cNvCxnSpPr>
            <a:cxnSpLocks/>
          </p:cNvCxnSpPr>
          <p:nvPr/>
        </p:nvCxnSpPr>
        <p:spPr>
          <a:xfrm flipH="1">
            <a:off x="3773293" y="4998917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CF7D65C-D384-FC34-8F57-499BFE3B5706}"/>
              </a:ext>
            </a:extLst>
          </p:cNvPr>
          <p:cNvCxnSpPr>
            <a:cxnSpLocks/>
          </p:cNvCxnSpPr>
          <p:nvPr/>
        </p:nvCxnSpPr>
        <p:spPr>
          <a:xfrm flipH="1">
            <a:off x="6669534" y="4998917"/>
            <a:ext cx="6336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7594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92B60-35E1-17EC-5582-98FCEADE9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06E03F-5977-C934-4B22-7A981E11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 . من يقدم لنا جواب مجموعته؟ هل أنتم متفقون؟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3A851C4-3BCA-AC12-9D2E-69361BBA06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3ECB9A6-CE96-4188-AFC9-D7337DBAAAEC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3EB21F-FF46-0190-D0CE-908DFE725D11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2E795E-A344-67D2-4378-F8176F939D82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399A5C-776E-F40D-E12A-ECE2DCED2EF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EFC1D5C0-A07C-B1DA-E052-25FAAF7E73D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2DA15E3A-027E-9379-E623-6466E631A8B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684AE71-3C76-04FC-C772-86B0AB374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81BB589-4F4B-2E42-744D-766C16C9A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73F153-5F1B-21CC-C216-507D8104843A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92B63B-48F1-6E43-81E2-6898689485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033" y="2212254"/>
            <a:ext cx="8135933" cy="398750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1CEE8DC-85FD-E16A-184C-EE1DB9B88A88}"/>
              </a:ext>
            </a:extLst>
          </p:cNvPr>
          <p:cNvCxnSpPr>
            <a:cxnSpLocks/>
          </p:cNvCxnSpPr>
          <p:nvPr/>
        </p:nvCxnSpPr>
        <p:spPr>
          <a:xfrm flipH="1">
            <a:off x="1901716" y="3910263"/>
            <a:ext cx="28927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0B558F1-E90B-235A-27B8-0D27931A6C66}"/>
              </a:ext>
            </a:extLst>
          </p:cNvPr>
          <p:cNvCxnSpPr/>
          <p:nvPr/>
        </p:nvCxnSpPr>
        <p:spPr>
          <a:xfrm flipH="1">
            <a:off x="6724708" y="3934326"/>
            <a:ext cx="57849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F9D57C3-7C43-B473-3B2F-2CBB99737339}"/>
              </a:ext>
            </a:extLst>
          </p:cNvPr>
          <p:cNvCxnSpPr>
            <a:cxnSpLocks/>
          </p:cNvCxnSpPr>
          <p:nvPr/>
        </p:nvCxnSpPr>
        <p:spPr>
          <a:xfrm flipH="1">
            <a:off x="5311609" y="4431713"/>
            <a:ext cx="160163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9946D40-0441-3285-7513-4D6456612FE9}"/>
              </a:ext>
            </a:extLst>
          </p:cNvPr>
          <p:cNvCxnSpPr>
            <a:cxnSpLocks/>
          </p:cNvCxnSpPr>
          <p:nvPr/>
        </p:nvCxnSpPr>
        <p:spPr>
          <a:xfrm flipH="1">
            <a:off x="2824721" y="4434660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19A70A0-4F18-61A8-DFF6-5B2048A8C86A}"/>
              </a:ext>
            </a:extLst>
          </p:cNvPr>
          <p:cNvCxnSpPr>
            <a:cxnSpLocks/>
          </p:cNvCxnSpPr>
          <p:nvPr/>
        </p:nvCxnSpPr>
        <p:spPr>
          <a:xfrm flipH="1">
            <a:off x="3773293" y="4998917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CEAB6C7-321A-8C23-1ACA-B334594E7C68}"/>
              </a:ext>
            </a:extLst>
          </p:cNvPr>
          <p:cNvCxnSpPr>
            <a:cxnSpLocks/>
          </p:cNvCxnSpPr>
          <p:nvPr/>
        </p:nvCxnSpPr>
        <p:spPr>
          <a:xfrm flipH="1">
            <a:off x="6669534" y="4998917"/>
            <a:ext cx="6336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89282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41C8B-A335-5568-4CBF-F586A900C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F3F35C6-6889-55F1-DFD9-C7B49B9F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 للتصحيح. صححوا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6724E5-57ED-2BEE-1568-EB6A123F18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DC0EA09-380B-7F6A-DAC1-A98A10BE9422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FC743F-2E66-BAD4-4DFE-33B03F332221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73E75CA-B542-3C28-91C3-F27AC673E429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414E68-E031-EA2A-B7D4-C9370B1BB274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3F0073AC-365C-287D-5006-BB6D9F8A925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73AAAD1D-9574-F5AB-8FBE-AC81BB92CEA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7841EE5-F437-77B0-D425-F488411B5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738F050-5C3A-0457-DAC0-BCE0A0C05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38125C-BF1A-D59A-631B-2D2C067EADC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D428358-4DD1-9D05-0182-1BC67554F9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033" y="2212254"/>
            <a:ext cx="8135933" cy="3987502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E8DD1B3-71DB-47DC-5D0C-415C5F520D4C}"/>
              </a:ext>
            </a:extLst>
          </p:cNvPr>
          <p:cNvCxnSpPr>
            <a:cxnSpLocks/>
          </p:cNvCxnSpPr>
          <p:nvPr/>
        </p:nvCxnSpPr>
        <p:spPr>
          <a:xfrm flipH="1">
            <a:off x="1901716" y="3910263"/>
            <a:ext cx="28927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825B501-7472-E4EC-3451-2BB173B4EED7}"/>
              </a:ext>
            </a:extLst>
          </p:cNvPr>
          <p:cNvCxnSpPr/>
          <p:nvPr/>
        </p:nvCxnSpPr>
        <p:spPr>
          <a:xfrm flipH="1">
            <a:off x="6724708" y="3934326"/>
            <a:ext cx="57849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F3AE358-35EC-5C3F-A0EC-E73368089753}"/>
              </a:ext>
            </a:extLst>
          </p:cNvPr>
          <p:cNvCxnSpPr>
            <a:cxnSpLocks/>
          </p:cNvCxnSpPr>
          <p:nvPr/>
        </p:nvCxnSpPr>
        <p:spPr>
          <a:xfrm flipH="1">
            <a:off x="5311609" y="4431713"/>
            <a:ext cx="160163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489D585-1EFD-308D-3EDA-9BFAC8E87943}"/>
              </a:ext>
            </a:extLst>
          </p:cNvPr>
          <p:cNvCxnSpPr>
            <a:cxnSpLocks/>
          </p:cNvCxnSpPr>
          <p:nvPr/>
        </p:nvCxnSpPr>
        <p:spPr>
          <a:xfrm flipH="1">
            <a:off x="2824721" y="4434660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707AB9D-D817-9EE9-2D09-A4766BB0B347}"/>
              </a:ext>
            </a:extLst>
          </p:cNvPr>
          <p:cNvCxnSpPr>
            <a:cxnSpLocks/>
          </p:cNvCxnSpPr>
          <p:nvPr/>
        </p:nvCxnSpPr>
        <p:spPr>
          <a:xfrm flipH="1">
            <a:off x="3773293" y="4998917"/>
            <a:ext cx="11647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C8A4E9F-A4AB-3E13-9B81-74C6E41C4B42}"/>
              </a:ext>
            </a:extLst>
          </p:cNvPr>
          <p:cNvCxnSpPr>
            <a:cxnSpLocks/>
          </p:cNvCxnSpPr>
          <p:nvPr/>
        </p:nvCxnSpPr>
        <p:spPr>
          <a:xfrm flipH="1">
            <a:off x="6669534" y="4998917"/>
            <a:ext cx="6336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7081FCCC-8586-0E00-B349-C97E5A76600F}"/>
              </a:ext>
            </a:extLst>
          </p:cNvPr>
          <p:cNvSpPr txBox="1"/>
          <p:nvPr/>
        </p:nvSpPr>
        <p:spPr>
          <a:xfrm>
            <a:off x="6063916" y="5606716"/>
            <a:ext cx="1695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عاداتٌ وَتَقاليدُ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D608979-059C-788B-089A-5E4104FBC77A}"/>
              </a:ext>
            </a:extLst>
          </p:cNvPr>
          <p:cNvSpPr txBox="1"/>
          <p:nvPr/>
        </p:nvSpPr>
        <p:spPr>
          <a:xfrm>
            <a:off x="3487572" y="5604722"/>
            <a:ext cx="1695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E2F3434-C66F-C808-6D95-F5EC6A99DEA1}"/>
              </a:ext>
            </a:extLst>
          </p:cNvPr>
          <p:cNvSpPr txBox="1"/>
          <p:nvPr/>
        </p:nvSpPr>
        <p:spPr>
          <a:xfrm>
            <a:off x="476918" y="5591445"/>
            <a:ext cx="1930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نَشْرٌ وَإِعْلانٌ.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53671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CC11E-E920-AE40-0FFF-60CE88498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12E039E-B593-7705-04D2-3C60E62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ننجز الآن نشاطا فرديا. أنجزوا النشاط على دفتر القسم بعد كتابة التاريخ و عنوان الدرس.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8CFAA9-CE1D-6FBD-A414-FB78F76E5E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EA1141D-2D9E-030F-C629-65ADB0C99DF4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B9ECB1D-0CB7-A106-F894-BD2487D43975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784B57-FBFB-7FBC-4C83-EBFFD3FC375C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E099E1-1855-129C-F23E-2A9F237A0501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B2EA5E81-CC79-FD95-91F7-D6AB47FFA26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3F2361BF-4480-B457-3938-E270198A7D3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BD2099F-10E0-7D6A-20F6-32A2BFD2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35A43DB-F29C-FAF9-8609-7CF1703B9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480057F-87E7-13E5-70F5-1F94B37B942D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245968B-E553-BF5F-E09E-279A179C5F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389" y="2829204"/>
            <a:ext cx="8131714" cy="26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9971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A7E2-F790-D704-3031-D95E4CF1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2877267-CD48-2084-FE6E-0779A3C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7CD2310-AB40-670F-C939-956F2C03B5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0157A0B-FD3E-316D-B109-A3284442C53D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C153BB-C7F1-219D-724F-9DA553ECF9BA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6F780E-5F2B-BDC2-6C80-41567A199713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886F0B-076C-3257-A71B-C1DF5A926923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B9ED3CAB-2988-1CE0-1FE6-1282A36A285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140E91BB-BEA0-6808-3174-FB575F4B8A9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BB03E09-19B4-BBE6-F66A-2D02AE393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3F21353-2578-1330-F0B0-8BD451275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8AC49B-5BA6-6261-1C87-6AA591C678C8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C302F61-FB9C-118A-8C1E-B7F8540980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389" y="2829204"/>
            <a:ext cx="8131714" cy="26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0828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20DA0-8565-F1D4-5F8A-905F64F72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0EB6C9-3C83-1A6D-C23E-D650B6D0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جوابه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1D9268D-82C3-C5E5-9861-37A67C7BE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880BE10-F53A-CD5C-9F56-49EE5CCE214C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53A73-8EA0-F5A0-EB9A-71B8CF70903D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DEDA24-31E0-8BE2-6D9C-9C30ACB0C75D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5D1B46-8880-4A51-C5BA-EC997F191930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4" name="Google Shape;1246;p5">
              <a:extLst>
                <a:ext uri="{FF2B5EF4-FFF2-40B4-BE49-F238E27FC236}">
                  <a16:creationId xmlns:a16="http://schemas.microsoft.com/office/drawing/2014/main" id="{6DA320B9-2BDE-1EE1-E509-10751B27FD5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45;p5">
              <a:extLst>
                <a:ext uri="{FF2B5EF4-FFF2-40B4-BE49-F238E27FC236}">
                  <a16:creationId xmlns:a16="http://schemas.microsoft.com/office/drawing/2014/main" id="{9B9330C7-2CD0-5D1F-B448-CFF72F3E20C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E44B652-543E-D923-3484-D9A427A6A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9F57A07-A8EE-B5D3-E850-0D3460D85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DB5E66-B7A7-E969-11A7-E6FB40200D75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5AF66E-0B82-3485-3D2F-FECFB6BA79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389" y="2829204"/>
            <a:ext cx="8131714" cy="26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4651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F7C0-D9B4-E4B8-C1AD-0E35CD5A1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0A137C6-A193-2D95-1FC6-11EC4D99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EA620CA-45E8-92DE-543D-A165BB671D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BD2D6D2-18C2-756C-BAE7-C37001B633CD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7784B4-B9B9-FA64-E090-127551F70D24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7A56DEB-8FD9-521A-0F08-0B7937E5AD35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F8C7E32-C9DE-36E9-5A97-074ED45DCB9F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8" name="Google Shape;1246;p5">
              <a:extLst>
                <a:ext uri="{FF2B5EF4-FFF2-40B4-BE49-F238E27FC236}">
                  <a16:creationId xmlns:a16="http://schemas.microsoft.com/office/drawing/2014/main" id="{1969BA40-3D12-9B6E-CB93-E8FAED80D48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D7B04D0B-680B-9335-BDB2-2356A0078A7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BD6681D-ADB9-E861-3707-A60BB7D70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52200C5-5B19-B1D6-1F9A-D59DDB256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D4D45F-5F1F-79E3-AF21-4ED6FAC6F453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6AB9E0C-5072-D60D-39CF-EDA5A9C1A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143" y="2744857"/>
            <a:ext cx="8131714" cy="264774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09885A-20AB-8D68-D338-B660C211FDAE}"/>
              </a:ext>
            </a:extLst>
          </p:cNvPr>
          <p:cNvSpPr txBox="1"/>
          <p:nvPr/>
        </p:nvSpPr>
        <p:spPr>
          <a:xfrm>
            <a:off x="1922385" y="3680857"/>
            <a:ext cx="1239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تَمَيُّزٌ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A630CEA-D16E-16D1-61FC-04C402E7EE5B}"/>
              </a:ext>
            </a:extLst>
          </p:cNvPr>
          <p:cNvSpPr txBox="1"/>
          <p:nvPr/>
        </p:nvSpPr>
        <p:spPr>
          <a:xfrm>
            <a:off x="228650" y="4178217"/>
            <a:ext cx="1239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نُبوغٌ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F7B9387-C287-7603-6FE6-B732DF813C54}"/>
              </a:ext>
            </a:extLst>
          </p:cNvPr>
          <p:cNvSpPr txBox="1"/>
          <p:nvPr/>
        </p:nvSpPr>
        <p:spPr>
          <a:xfrm>
            <a:off x="-225897" y="4811775"/>
            <a:ext cx="1598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اِنْسجامٌ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280153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6155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قلم المشاعر:  فهم المسموع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9574" y="1744862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1375B5-40D1-B1F0-E57A-CA30ACD3E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427" y="1032218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47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68CEB-B66D-6AD8-5958-557D95F2B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00E718-61A4-B464-42C4-525141FEE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3" y="756000"/>
            <a:ext cx="715328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ستستمعون لنص بعنوان" قَلَمُ ٱلْمَشاعِرِ" كيف نعبر عادة  عن مشاعرنا؟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B0649D-CAA1-E9D2-ADFF-67451892D9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FE8A8-3137-1AC9-7ACE-D4D14DB93A2C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0C6FE7-F814-209C-A3B7-8206AF57D38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72DD1F6F-8BEB-E601-2F5B-AF9A6923097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B1925E-BDA6-4517-0EBB-F0BDD6BAF0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4D6FB3-919B-7372-710F-A62C7BFFE2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52133D-289A-18C6-C5A4-48F131137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8E836B-38F2-57C1-7624-21977EA40D2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4AC3A87-687F-E4A1-2C15-183287FDB8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2B54B4B5-B82F-025F-2C52-04D47894CBF8}"/>
              </a:ext>
            </a:extLst>
          </p:cNvPr>
          <p:cNvSpPr txBox="1">
            <a:spLocks/>
          </p:cNvSpPr>
          <p:nvPr/>
        </p:nvSpPr>
        <p:spPr>
          <a:xfrm>
            <a:off x="1692000" y="3097948"/>
            <a:ext cx="5760000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 ٱلْمَشاعِرِ</a:t>
            </a:r>
            <a:endParaRPr lang="fr-MA" sz="2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4769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47A5B-3345-FF5B-B58F-73681B5D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AF61CE-35DA-3FBA-A88D-A0003D1E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42" y="781793"/>
            <a:ext cx="715328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الاستماع للنص سنتعرف مفرداتٍ ستفيدنا في فهم النص.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F181D3-8869-8033-3551-06B685DDD0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3715E82-EF15-F116-65BD-F49DF3EB1257}"/>
              </a:ext>
            </a:extLst>
          </p:cNvPr>
          <p:cNvSpPr txBox="1"/>
          <p:nvPr/>
        </p:nvSpPr>
        <p:spPr>
          <a:xfrm>
            <a:off x="6758043" y="3232311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تَلَعْثَمَ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15F5BB1-0085-24F9-687A-27C0402B9C8A}"/>
              </a:ext>
            </a:extLst>
          </p:cNvPr>
          <p:cNvSpPr txBox="1"/>
          <p:nvPr/>
        </p:nvSpPr>
        <p:spPr>
          <a:xfrm>
            <a:off x="4701975" y="324426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يَنْبَعِثُ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C2DB74B-8360-96F3-EB2F-EFA302C25C46}"/>
              </a:ext>
            </a:extLst>
          </p:cNvPr>
          <p:cNvSpPr txBox="1"/>
          <p:nvPr/>
        </p:nvSpPr>
        <p:spPr>
          <a:xfrm>
            <a:off x="2719733" y="3224543"/>
            <a:ext cx="1805401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عاجِزَةٌ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5395156E-8254-F411-E9FB-ABBD6E75876E}"/>
              </a:ext>
            </a:extLst>
          </p:cNvPr>
          <p:cNvSpPr txBox="1"/>
          <p:nvPr/>
        </p:nvSpPr>
        <p:spPr>
          <a:xfrm>
            <a:off x="664158" y="3252869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يَوْمِيّاتٌ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C51C5F-AD57-AE31-60F3-885DEBBF532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27736F-2707-6596-D743-A7B72D684E06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464F32-83AA-C1AD-31F4-CA9EA2A3A05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384616E-11F7-CFA2-5D10-AFF6C51DBE2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7B3847-A9D3-C9E2-3B8D-CEBC533621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C60A46-B438-72BB-E04C-6BE8908048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2F4F41-EE68-CA52-F6D3-4866F2C8FA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4A8A1F3-7739-3A2C-0292-D3F06D5116F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1481780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053AE-1A84-D785-CC4D-7079F528A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76E7807-2198-839D-61ED-8DD28E1C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5600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ستختارون الجواب الصحيح. ما المقصود بـ   تلعثم؟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DB11A22-AE34-AFE6-72E0-35750D41C970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570AB0A4-F11D-EDC9-FFB3-3983AF6CA87A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6848D288-680D-A475-8E2E-0FAA2E587E7A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تَرَدَّدَ في </a:t>
            </a:r>
            <a:r>
              <a:rPr lang="ar-MA" b="1" kern="0" dirty="0" err="1">
                <a:solidFill>
                  <a:srgbClr val="424D7B"/>
                </a:solidFill>
                <a:sym typeface="Sakkal Majalla"/>
              </a:rPr>
              <a:t>ﭐلْكَلامِ</a:t>
            </a:r>
            <a:r>
              <a:rPr lang="ar-MA" b="1" kern="0" dirty="0">
                <a:solidFill>
                  <a:srgbClr val="424D7B"/>
                </a:solidFill>
                <a:sym typeface="Sakkal Majalla"/>
              </a:rPr>
              <a:t> وَتَوَقَّفَ.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915215C7-F160-5A66-1212-D3F9A27A96A6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يَنْطَلِقُ أَوْ يَخْرُجُ أَوْ يَنْتَشِرُ.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900A3D9-3C60-AE0F-BC24-76EB3258EA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80AA33-8F78-D287-B577-3C82CA6F1F3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358FF5-8ADD-CB3F-CA3C-D3E9F3B7681E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D07454-7B4E-7404-8F9F-083E759EAE6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E216A46-42DA-4885-F421-C1402BEEE0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6B923F-029C-DD6D-3E31-63E8D1FE3B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7D27EC-2BE4-7BC6-8AC3-762511A2A2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584D56-3EA5-C8B2-C0EF-42683A3AE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12D70AC-F9A9-DAB0-716C-408A72A03F8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D0A5D89-C988-9317-AEC0-DF26E512B2BF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تَلَعْثَمَ</a:t>
            </a:r>
          </a:p>
        </p:txBody>
      </p:sp>
    </p:spTree>
    <p:extLst>
      <p:ext uri="{BB962C8B-B14F-4D97-AF65-F5344CB8AC3E}">
        <p14:creationId xmlns:p14="http://schemas.microsoft.com/office/powerpoint/2010/main" val="423124144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1CB9E-154E-401C-1A85-659D774B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47BF46-B106-2C6B-4EC7-E2325C56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65" y="72582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45C63C7-3FD5-4A47-D76A-D0C97ABF6971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5915070" y="2585123"/>
            <a:ext cx="1050134" cy="2151576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0E930CDA-326B-C3C1-64B9-958FA2B44F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4D1688-CBCA-BC1C-6531-6575C31FB4E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9B7E0-CA18-923F-7F1A-18DCE496958A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29190-184A-E534-20A0-4D9530E6E98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D1B49033-856F-FB3C-C05F-608524FEFAA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F146C0-C401-405C-B449-EF25289CFC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C0352E-054C-23D9-0ABA-D7710813F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C6C2FA-06B1-C07B-E710-9FD6BFC16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B2103C0-1668-2876-C253-9A65D2714F4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CBE45E3-706E-24FB-05F8-538908F371AE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AFCEC287-29C7-4A42-3C5F-22F4F0DBCFEA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E781FF3-C242-A0B3-B404-F72788084A54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تَرَدَّدَ في </a:t>
            </a:r>
            <a:r>
              <a:rPr lang="ar-MA" b="1" kern="0" dirty="0" err="1">
                <a:solidFill>
                  <a:srgbClr val="424D7B"/>
                </a:solidFill>
                <a:sym typeface="Sakkal Majalla"/>
              </a:rPr>
              <a:t>ﭐلْكَلامِ</a:t>
            </a:r>
            <a:r>
              <a:rPr lang="ar-MA" b="1" kern="0" dirty="0">
                <a:solidFill>
                  <a:srgbClr val="424D7B"/>
                </a:solidFill>
                <a:sym typeface="Sakkal Majalla"/>
              </a:rPr>
              <a:t> وَتَوَقَّفَ.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9CB60427-6022-AF31-45FF-9E267B63075C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9B5EE111-9B03-69E7-45AD-C36AF72C646F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تَلَعْثَمَ</a:t>
            </a:r>
          </a:p>
        </p:txBody>
      </p:sp>
    </p:spTree>
    <p:extLst>
      <p:ext uri="{BB962C8B-B14F-4D97-AF65-F5344CB8AC3E}">
        <p14:creationId xmlns:p14="http://schemas.microsoft.com/office/powerpoint/2010/main" val="386688163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D6B3B-5218-FEBC-B7F8-82FADA2F6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4026BC-73EC-FDA4-1060-D0D073B7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بــ  ينبعث؟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20A7EDDF-00E5-450D-40F6-2FF7D818E0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5AAA7F3-6396-D186-0E3E-9A57AA62391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53BC95-47FC-C7E8-1D6A-3FE99EDE97AE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8FD31-098A-4A0A-1BDA-9F8DCEB3E2E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70B4B5DC-ED0F-9D72-0577-EE0441C03F2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3BAE81-D1E9-ACC5-E507-5EBC5892E6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4E1ACE-46E2-75E6-CC96-6351D4A5C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DDF3164-754D-22A2-725D-3A6A07BBA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3095574-A900-B5AF-A1F3-6FA2D1D4B02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B79AFB4F-0954-B28C-B4D3-675254DE0651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يَنْبَعِثُ</a:t>
            </a:r>
            <a:endParaRPr b="1" kern="0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A8CE236-CF8E-A046-F017-B7C6B6859746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4A20BD6-4D8D-D11D-00FC-30853AAA2C68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F4E43743-2D4C-650A-4AEA-8DF1A19D9274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تَرَدَّدَ في </a:t>
            </a:r>
            <a:r>
              <a:rPr lang="ar-MA" b="1" kern="0" dirty="0" err="1">
                <a:solidFill>
                  <a:srgbClr val="424D7B"/>
                </a:solidFill>
                <a:sym typeface="Sakkal Majalla"/>
              </a:rPr>
              <a:t>ﭐلْكَلامِ</a:t>
            </a:r>
            <a:r>
              <a:rPr lang="ar-MA" b="1" kern="0" dirty="0">
                <a:solidFill>
                  <a:srgbClr val="424D7B"/>
                </a:solidFill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E28ACE09-E4D3-307F-7177-58D91521B8C2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DED41601-D501-4741-B9DB-4A9DF9F58094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92C3902-5C5F-4C56-1C48-22F2D236C607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3757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8EEE1-1599-E5FC-C166-24B4811E9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2E2863E-D41F-661A-D9E0-2ADC23FF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0D2944A2-A43A-497B-CEB9-5793629816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061A92-8751-8DC3-A4A4-CDEF004D995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DCBAD8-51CA-5412-11E2-2F115595E389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ACEB69-4065-E9E9-C841-D243677DDB9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9BE1FA11-A7CC-E0E8-0C42-8385295E624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4FEC1E-6CFA-6FBF-5631-06B531182C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8B863CE-2EEB-EB95-8579-98FDD890AE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186389E-561B-BFCD-BC73-5B3A9C57F3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B7D314C-AF91-6235-FDEC-EE7E284C251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62F33063-5D13-41B0-87FA-0A8B178B00C8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يَنْبَعِثُ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CF29EE9-339A-98C1-03A2-168D8F814A88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ABB1EC0-A4D6-5C21-23BE-FF19F0DBAA1D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C3D5E33A-C721-5443-82E4-4BAB0A5AAAB7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تَرَدَّدَ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ﭐلْكَلامِ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D6B9CFE7-E35E-4C2E-60ED-F9C881CF1436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512E5CB-BF8F-06FC-24DF-485542449CF8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46C37ED-A8C9-068A-A7FE-E3FA73A18C72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FFD3499-1478-5F17-DADE-FBB71B121452}"/>
              </a:ext>
            </a:extLst>
          </p:cNvPr>
          <p:cNvCxnSpPr>
            <a:cxnSpLocks/>
            <a:stCxn id="22" idx="1"/>
            <a:endCxn id="11" idx="3"/>
          </p:cNvCxnSpPr>
          <p:nvPr/>
        </p:nvCxnSpPr>
        <p:spPr>
          <a:xfrm flipH="1">
            <a:off x="5872101" y="3707345"/>
            <a:ext cx="1093103" cy="2205052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7523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CBDE7-2002-5547-22B0-8234E2F8D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99FD2D-F5BF-64A7-E40E-514F8B9C9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بــ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عاجزة؟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D22A8034-DF49-FAC5-7D61-84C26DD3B9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7AA6CB-6BF5-2A12-D98B-587EEAB0D09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1D7E2B-164D-9EB2-3A82-B96CB88C3925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99BDCA-B7E2-F963-C6F9-F95326E1F58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22B72AA8-8DDD-87F4-AEB2-D4DD1CBAE07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BFB2CA-1761-D443-62A7-8C9C6620E2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5C2138-E2A0-8379-7DFF-A67267DDCC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57F516-12D1-3890-4B42-92975ADCC2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7C8C8FE-DF36-5A82-4E64-319406AF883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5BC6915B-3B3C-E0EB-0787-543DB5773041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يَنْبَعِثُ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B1E3B6B-20ED-2393-453A-A64A3A4EAE7B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FC3DFC4-E600-2F5E-F98D-BDE7CF9EFF35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41D88EC8-4C63-C1A2-C64B-42801C89DE63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تَرَدَّدَ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ﭐلْكَلامِ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064C18E0-9909-492A-B360-5A4A4B29737E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4D1FF967-6AB2-C84E-743C-151D3CF6F72A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860DAD0-ACC6-A04E-9D53-006D838AF5A7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A1862EE8-D2C8-3FC1-B5CB-0564C6322928}"/>
              </a:ext>
            </a:extLst>
          </p:cNvPr>
          <p:cNvCxnSpPr>
            <a:cxnSpLocks/>
            <a:stCxn id="22" idx="1"/>
            <a:endCxn id="11" idx="3"/>
          </p:cNvCxnSpPr>
          <p:nvPr/>
        </p:nvCxnSpPr>
        <p:spPr>
          <a:xfrm flipH="1">
            <a:off x="5872101" y="3707345"/>
            <a:ext cx="1093103" cy="2205052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3FC8109-487D-1255-62A1-1041526351DA}"/>
              </a:ext>
            </a:extLst>
          </p:cNvPr>
          <p:cNvSpPr txBox="1"/>
          <p:nvPr/>
        </p:nvSpPr>
        <p:spPr>
          <a:xfrm>
            <a:off x="6995296" y="4357339"/>
            <a:ext cx="1805401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عاجِزَةٌ</a:t>
            </a:r>
          </a:p>
        </p:txBody>
      </p:sp>
    </p:spTree>
    <p:extLst>
      <p:ext uri="{BB962C8B-B14F-4D97-AF65-F5344CB8AC3E}">
        <p14:creationId xmlns:p14="http://schemas.microsoft.com/office/powerpoint/2010/main" val="212237610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E7DA1-5D07-ADDB-48CC-253CAF152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0539E53-56E4-3DDE-674B-520D72428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29AB475E-2B7C-D25C-7625-5C9ECE9134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8D9DAE-9792-5692-BF84-B95CD6ADB18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9A1B67-2421-6346-1200-1C5DF1163A15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EC155D-FD6C-432E-4793-4BB9F28BD0F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F62410C3-AC28-69A9-A50B-5F21C986D7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E8AE7B-67BC-6853-6592-BC20EC05A6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FEC0A05-0CA0-1748-F0E9-704FF050E0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471944D-2F97-94BB-BF67-3B432751D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C8BFEE1-22D0-62BB-2720-9576814A6C6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6A08CB0-4349-0B12-A3E1-02B36CB1C0DF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يَنْبَعِثُ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3609FF7-623F-EF2B-025F-DC74807E4A6E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9F0B9ED-09C9-3CE2-1DD9-E24CDD3CF3ED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60500C2B-9075-DE06-070C-EC26D8F69DDA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تَرَدَّدَ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ﭐلْكَلامِ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F8903063-2303-9948-98F4-F021D568E7AB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4D6629F-CD6D-B61F-9F06-C9E7FDD46D20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0FCD5D0-20DB-15A8-03B3-81A09C21F5C1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E2A31D7-BA8B-1DC5-A5DD-FC1065F2191E}"/>
              </a:ext>
            </a:extLst>
          </p:cNvPr>
          <p:cNvCxnSpPr>
            <a:cxnSpLocks/>
            <a:stCxn id="22" idx="1"/>
            <a:endCxn id="11" idx="3"/>
          </p:cNvCxnSpPr>
          <p:nvPr/>
        </p:nvCxnSpPr>
        <p:spPr>
          <a:xfrm flipH="1">
            <a:off x="5872101" y="3707345"/>
            <a:ext cx="1093103" cy="2205052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5C4996F-D124-4AD0-577A-2D03E6D33921}"/>
              </a:ext>
            </a:extLst>
          </p:cNvPr>
          <p:cNvSpPr txBox="1"/>
          <p:nvPr/>
        </p:nvSpPr>
        <p:spPr>
          <a:xfrm>
            <a:off x="6995296" y="4357339"/>
            <a:ext cx="1805401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عاجِزَةٌ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B24C02F-68CE-41E1-0C3A-D7EF80EBA425}"/>
              </a:ext>
            </a:extLst>
          </p:cNvPr>
          <p:cNvCxnSpPr>
            <a:cxnSpLocks/>
          </p:cNvCxnSpPr>
          <p:nvPr/>
        </p:nvCxnSpPr>
        <p:spPr>
          <a:xfrm flipH="1" flipV="1">
            <a:off x="5872102" y="2585123"/>
            <a:ext cx="1123194" cy="2231894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7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6586-3EBD-E836-8036-761F6AD54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9ADDB91-04D0-F1C4-7CBD-C78BF9E84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بــيوميات؟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931A3E66-A5AB-2340-3DF2-9FAC474DF1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D95B96-1497-60DC-AA5D-B3F58BC00A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50B774-5DEE-D1EA-E79F-857649078BC0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A21353-5844-C104-5EAB-5FB643B09E2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5E025917-63C0-CC7E-4CD2-7108B38410A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54C03CA-A8E9-BD40-0B29-E185874B1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FD559B4-13B5-DDAC-C6DF-A511D0A4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02EBD65-D4FA-72D0-49A3-6D96015BA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EA030DC-64D4-C1E4-E69F-9DBFC8DA9EA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C1C88FDA-0B04-0B65-7869-97E85D0E0DA1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يَنْبَعِثُ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0BC5F62A-0F4E-C2E5-6119-D88AEDF0A6F0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A2BCE42-33EF-74E8-C16D-62C414E33351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5DB339AC-703A-7D88-1D1F-E58BF832A066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تَرَدَّدَ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ﭐلْكَلامِ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FCF14DEB-C1AC-BD9C-E1B5-0830DA428295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CCF6BB77-CD63-9621-51CB-37805E4589A7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832DB0A-0796-A1F3-10AB-1BBCC89F5E79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BB5FA9C5-B5C8-1B6E-9667-FAE1C08B7D72}"/>
              </a:ext>
            </a:extLst>
          </p:cNvPr>
          <p:cNvCxnSpPr>
            <a:cxnSpLocks/>
            <a:stCxn id="22" idx="1"/>
            <a:endCxn id="11" idx="3"/>
          </p:cNvCxnSpPr>
          <p:nvPr/>
        </p:nvCxnSpPr>
        <p:spPr>
          <a:xfrm flipH="1">
            <a:off x="5872101" y="3707345"/>
            <a:ext cx="1093103" cy="2205052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6DDCFBF-19FD-1A5D-EE3D-4681BF9471DE}"/>
              </a:ext>
            </a:extLst>
          </p:cNvPr>
          <p:cNvSpPr txBox="1"/>
          <p:nvPr/>
        </p:nvSpPr>
        <p:spPr>
          <a:xfrm>
            <a:off x="6995296" y="4357339"/>
            <a:ext cx="1805401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عاجِزَةٌ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F0722EC-382A-48CC-55A4-AE58285E9C4C}"/>
              </a:ext>
            </a:extLst>
          </p:cNvPr>
          <p:cNvCxnSpPr>
            <a:cxnSpLocks/>
          </p:cNvCxnSpPr>
          <p:nvPr/>
        </p:nvCxnSpPr>
        <p:spPr>
          <a:xfrm flipH="1" flipV="1">
            <a:off x="5872102" y="2585123"/>
            <a:ext cx="1123194" cy="2231894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2706C8B8-85E9-5C9D-432B-F79C624AE89A}"/>
              </a:ext>
            </a:extLst>
          </p:cNvPr>
          <p:cNvSpPr txBox="1"/>
          <p:nvPr/>
        </p:nvSpPr>
        <p:spPr>
          <a:xfrm>
            <a:off x="6965203" y="5421709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B"/>
                </a:solidFill>
                <a:sym typeface="Sakkal Majalla"/>
              </a:rPr>
              <a:t>يَوْمِيّاتٌ</a:t>
            </a:r>
          </a:p>
        </p:txBody>
      </p:sp>
    </p:spTree>
    <p:extLst>
      <p:ext uri="{BB962C8B-B14F-4D97-AF65-F5344CB8AC3E}">
        <p14:creationId xmlns:p14="http://schemas.microsoft.com/office/powerpoint/2010/main" val="388321653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45DAF-C75F-800A-F044-C5E87E59A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57EBDEE-FAD3-934C-5702-49CC82677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5" y="733863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>
            <a:extLst>
              <a:ext uri="{FF2B5EF4-FFF2-40B4-BE49-F238E27FC236}">
                <a16:creationId xmlns:a16="http://schemas.microsoft.com/office/drawing/2014/main" id="{5A039F76-B5DB-37A4-7B49-C2D725ED09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CF2CEC-C865-98E2-D348-5C6915BC6EB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DECAF1-B5BD-4B07-10AE-9178FFD3BF20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38F5A0-EDDA-C448-9D88-54ECEDEF09C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E170E4AD-06F4-4E6A-E011-C09FA852578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AB982A-C37A-14BD-3A64-AEAABB5CCE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240E41B-85CF-49E3-6319-9B7FBCD8B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6AE258-0B80-EA4F-7C1E-EAEAEA2068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A84A226-D6B5-17B5-3830-99B83C91D4A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9CE491E6-A762-3A6B-05D3-74953AD34185}"/>
              </a:ext>
            </a:extLst>
          </p:cNvPr>
          <p:cNvSpPr txBox="1"/>
          <p:nvPr/>
        </p:nvSpPr>
        <p:spPr>
          <a:xfrm>
            <a:off x="6965204" y="3247667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يَنْبَعِثُ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20F17AB-17E7-00CA-3A98-7D3F5D283F3E}"/>
              </a:ext>
            </a:extLst>
          </p:cNvPr>
          <p:cNvSpPr txBox="1"/>
          <p:nvPr/>
        </p:nvSpPr>
        <p:spPr>
          <a:xfrm>
            <a:off x="471574" y="2125445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غَيْرُ قادِرَةٍ أَوْ ضَعيفَةٌ أَوْ لا تَسْتَطيعُ.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B7290C4-BFD0-E32B-1B3E-52040CF2171B}"/>
              </a:ext>
            </a:extLst>
          </p:cNvPr>
          <p:cNvSpPr txBox="1"/>
          <p:nvPr/>
        </p:nvSpPr>
        <p:spPr>
          <a:xfrm>
            <a:off x="471573" y="3241392"/>
            <a:ext cx="5400528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مُذَكِّراتٌ أَوْ أَحْداثٌ تُكْتَبُ كُلَّ يَوْمٍ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AA3E021-5056-1C7F-F842-3C55FDB71FD7}"/>
              </a:ext>
            </a:extLst>
          </p:cNvPr>
          <p:cNvSpPr txBox="1"/>
          <p:nvPr/>
        </p:nvSpPr>
        <p:spPr>
          <a:xfrm>
            <a:off x="495636" y="4357339"/>
            <a:ext cx="537646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تَرَدَّدَ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ﭐلْكَلامِ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وَتَوَقَّفَ.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433569CC-BE75-CF8D-3BC5-3468E19129F8}"/>
              </a:ext>
            </a:extLst>
          </p:cNvPr>
          <p:cNvSpPr txBox="1"/>
          <p:nvPr/>
        </p:nvSpPr>
        <p:spPr>
          <a:xfrm>
            <a:off x="425181" y="5452719"/>
            <a:ext cx="5446920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يَنْطَلِقُ أَوْ يَخْرُجُ أَوْ يَنْتَشِرُ.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98676E2C-33E8-E09B-0EE2-7A4948DE67D2}"/>
              </a:ext>
            </a:extLst>
          </p:cNvPr>
          <p:cNvSpPr txBox="1"/>
          <p:nvPr/>
        </p:nvSpPr>
        <p:spPr>
          <a:xfrm>
            <a:off x="6965204" y="2125445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تَلَعْثَمَ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8E7B5A5-2FCE-9F56-4714-CDA50DA6BC10}"/>
              </a:ext>
            </a:extLst>
          </p:cNvPr>
          <p:cNvCxnSpPr>
            <a:cxnSpLocks/>
          </p:cNvCxnSpPr>
          <p:nvPr/>
        </p:nvCxnSpPr>
        <p:spPr>
          <a:xfrm flipH="1">
            <a:off x="5872101" y="2730137"/>
            <a:ext cx="1093103" cy="2086880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8AAE7AA0-58B9-F449-9ABD-62325C713AFC}"/>
              </a:ext>
            </a:extLst>
          </p:cNvPr>
          <p:cNvCxnSpPr>
            <a:cxnSpLocks/>
            <a:stCxn id="22" idx="1"/>
            <a:endCxn id="11" idx="3"/>
          </p:cNvCxnSpPr>
          <p:nvPr/>
        </p:nvCxnSpPr>
        <p:spPr>
          <a:xfrm flipH="1">
            <a:off x="5872101" y="3707345"/>
            <a:ext cx="1093103" cy="2205052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86D544D-0F10-3CF4-F3F6-66A9FCE48AE2}"/>
              </a:ext>
            </a:extLst>
          </p:cNvPr>
          <p:cNvSpPr txBox="1"/>
          <p:nvPr/>
        </p:nvSpPr>
        <p:spPr>
          <a:xfrm>
            <a:off x="6995296" y="4357339"/>
            <a:ext cx="1805401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عاجِزَةٌ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C44E4E7-99C6-B09D-C0D8-2C531605938C}"/>
              </a:ext>
            </a:extLst>
          </p:cNvPr>
          <p:cNvCxnSpPr>
            <a:cxnSpLocks/>
          </p:cNvCxnSpPr>
          <p:nvPr/>
        </p:nvCxnSpPr>
        <p:spPr>
          <a:xfrm flipH="1" flipV="1">
            <a:off x="5872102" y="2585123"/>
            <a:ext cx="1123194" cy="2231894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F43BFBAD-909C-BC75-AA23-D3D55058A96F}"/>
              </a:ext>
            </a:extLst>
          </p:cNvPr>
          <p:cNvSpPr txBox="1"/>
          <p:nvPr/>
        </p:nvSpPr>
        <p:spPr>
          <a:xfrm>
            <a:off x="6965203" y="5421709"/>
            <a:ext cx="1787045" cy="9193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يَوْمِيّاتٌ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49BD125-BDE4-367D-8830-F1CEFA8AFFCA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5915070" y="3741470"/>
            <a:ext cx="1050133" cy="2139917"/>
          </a:xfrm>
          <a:prstGeom prst="straightConnector1">
            <a:avLst/>
          </a:prstGeom>
          <a:ln w="127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45836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193D0-CD03-56E8-5AC3-2ACE164CE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7EEBF60-96FD-28D7-B05B-45C2B8F4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5600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العنوان  والصورة. في نظركم . ما مصدر الضوء الذي ينبعث من المحفظة؟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856CA48-EAC6-AB05-DCBA-1A584EA1B9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5C9AD1-70EE-21FD-0F0F-58104245AD6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A430C-CBFD-F166-92FE-8E5A4232E907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AAEF66-D30F-90D3-11DB-24BB707C8BB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521A621D-9996-DF00-8146-500153AD9A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73F010-0AEC-DEBC-9520-19DC355A70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78E87B-893F-38BF-1CF0-F916064C57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313DB6-6151-49F9-249F-8422E3823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FAD4754-4070-53C9-B644-607E384DCCD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F892AC5-FDA7-E490-AE36-167755A86CCC}"/>
              </a:ext>
            </a:extLst>
          </p:cNvPr>
          <p:cNvSpPr txBox="1">
            <a:spLocks/>
          </p:cNvSpPr>
          <p:nvPr/>
        </p:nvSpPr>
        <p:spPr>
          <a:xfrm>
            <a:off x="1613135" y="1528885"/>
            <a:ext cx="5760000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 ٱلْمَشاعِرِ</a:t>
            </a:r>
            <a:endParaRPr lang="fr-MA" sz="2800" dirty="0">
              <a:solidFill>
                <a:srgbClr val="424D7B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33153-D243-5711-667F-F149390A5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91" y="2629141"/>
            <a:ext cx="6569009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2859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14637-46D1-49B8-90A6-C51D87EE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F8637FA-302F-4DE2-6970-220201DB2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5600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توقعاتكم على السبورة لكي نتحقق منها بعد الاستماع للنص. (3 توقعات)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5A87EE2-F847-D0CC-B630-3D69B3C33E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C65CE5-2390-73F0-C985-4D19C0F1683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025A9-00A4-76A9-E7E4-544216F91A69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C4D2A1-0B88-31C4-B7F0-602E48E0B17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8B25CD17-EFE7-C12B-281B-E564FAEA5BC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F76EEE-77D2-5191-7C6E-CCC22AFDB4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7C4296-FAB2-F3AD-70E3-A55B464237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4CD651E-1EE7-8DC9-98C4-C6AE81AE85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DBFD53-A062-743C-EBBD-A812980B9CB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FAEC5058-0FB2-E9E6-3C37-9EB788169F67}"/>
              </a:ext>
            </a:extLst>
          </p:cNvPr>
          <p:cNvSpPr txBox="1">
            <a:spLocks/>
          </p:cNvSpPr>
          <p:nvPr/>
        </p:nvSpPr>
        <p:spPr>
          <a:xfrm>
            <a:off x="1613135" y="1708351"/>
            <a:ext cx="5760000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 ٱلْمَشاعِرِ</a:t>
            </a:r>
            <a:endParaRPr lang="fr-MA" sz="2800" dirty="0">
              <a:solidFill>
                <a:srgbClr val="424D7B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ED7C44-AA24-86DA-215C-DEE6DFFC3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91" y="2710806"/>
            <a:ext cx="6569009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8424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F57E-9649-1033-73E5-D573E8B71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05728F-E04B-F7E9-185C-07DAA0F7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5600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جيدا لتتحققوا من توقعاتكم.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CEACE-221D-F587-FCAD-05CC1D72F8A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BE79BF-A402-5889-07E0-2C69B0ADC830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5F190E-B287-23FD-78CC-5F79D11CD56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94F4539E-566A-D5A1-44D0-E0B4E6A885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2B68E-2F04-A066-2960-BFC2C65543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79A55B-F440-52C2-2E6F-6BA0E04FC0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B0EA8E-DFAA-186B-DC87-02EFA0DFF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CC4B39-16AF-C582-3206-A8BFF08A5B6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3DB998E-8DFF-13BD-57C5-7B8FB4D5F0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FINALE -  قَلَمُ ٱلْمَشاعِرِ V1 DONE-720p-260128">
            <a:hlinkClick r:id="" action="ppaction://media"/>
            <a:extLst>
              <a:ext uri="{FF2B5EF4-FFF2-40B4-BE49-F238E27FC236}">
                <a16:creationId xmlns:a16="http://schemas.microsoft.com/office/drawing/2014/main" id="{9C8E1287-6E5B-E010-3A16-D210F3C124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676" y="1899957"/>
            <a:ext cx="8326648" cy="46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861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01E0D-9071-8E78-4F20-2B8925ED0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53AAB4A-4993-0B10-C0D1-1F433DEF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56000"/>
            <a:ext cx="7300841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المجموعة التي توقعت ما جاء في النص؟ أين ورد ذلك؟  في البداية، الوسط، النهاية؟</a:t>
            </a:r>
          </a:p>
        </p:txBody>
      </p:sp>
      <p:pic>
        <p:nvPicPr>
          <p:cNvPr id="12" name="Espace réservé pour une image  18">
            <a:extLst>
              <a:ext uri="{FF2B5EF4-FFF2-40B4-BE49-F238E27FC236}">
                <a16:creationId xmlns:a16="http://schemas.microsoft.com/office/drawing/2014/main" id="{C0D1850A-ABBD-EAD9-B41E-B16F948C50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F52312-F0B2-6BAB-043B-ADE5CE9C993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AC9455-AF7D-90B0-F236-C4B7206DAD34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4D4248-E14F-4D0A-E7C4-83C36C1B3D1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276DF221-9C35-CCAF-67EE-4B8E6E2EE28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F96631-BD2F-04B6-EE8F-F705D9268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8A2DCF-450D-290D-BB3F-2D15A9E2A4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9206D4-D5A3-119B-E492-A8B005234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A9C017B-B39B-1877-C622-3BD87BD6FE3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8BD432-38F3-240E-C636-CBB98D155DEC}"/>
              </a:ext>
            </a:extLst>
          </p:cNvPr>
          <p:cNvSpPr txBox="1">
            <a:spLocks/>
          </p:cNvSpPr>
          <p:nvPr/>
        </p:nvSpPr>
        <p:spPr>
          <a:xfrm>
            <a:off x="1613135" y="1528885"/>
            <a:ext cx="5760000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 ٱلْمَشاعِرِ</a:t>
            </a:r>
            <a:endParaRPr lang="fr-MA" sz="2800" dirty="0">
              <a:solidFill>
                <a:srgbClr val="424D7B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C2BC9D-F876-1464-5DCF-4B6E482F8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495" y="2619811"/>
            <a:ext cx="6569009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9778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637F-76B1-86D5-7287-0A6883C5D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8C86AB5-7B73-6A39-1DEA-D5D7D1C79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078" y="756000"/>
            <a:ext cx="7006295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للنص. انتبهوا جيدا لتتمكنوا من الإجابة عن بعض الأسئلة.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أيديكم إذا سمعتم الكلمات التي درسناها: تلعثم – ينبعث – عاجزة - يوميات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3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B8DE3E4-997F-0567-3EAC-44BFC5482C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AA74A0-618F-3393-3926-9E9152541AD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C94938-846C-8D4C-1152-3338C18F100F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10B043-85FD-DD1C-7E64-BD758C6C8D5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0FEFF5DC-AB8B-4497-7985-8B9FE9D9BE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3DD518-4C9A-0972-BD3A-DB02EECB16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EEBD9E-A355-BA3E-49EB-6810ECC7D1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6611E1-98B6-19C2-D883-A8EC1F8E97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AEF1E75-54BC-DE30-FAE4-C5DED96276F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FINALE -  قَلَمُ ٱلْمَشاعِرِ V1 DONE-720p-260128">
            <a:hlinkClick r:id="" action="ppaction://media"/>
            <a:extLst>
              <a:ext uri="{FF2B5EF4-FFF2-40B4-BE49-F238E27FC236}">
                <a16:creationId xmlns:a16="http://schemas.microsoft.com/office/drawing/2014/main" id="{B6FC6ACD-D2D2-EF46-AF8F-F8E59F3E12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1939" y="1921349"/>
            <a:ext cx="8380121" cy="47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48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F8D6-7278-9478-321F-5F762EE67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D0304AF-7D04-AFF9-9460-3A9C458B9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 من كراساتكم. سننجز نشاط التحقق من فهم النص.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>
            <a:extLst>
              <a:ext uri="{FF2B5EF4-FFF2-40B4-BE49-F238E27FC236}">
                <a16:creationId xmlns:a16="http://schemas.microsoft.com/office/drawing/2014/main" id="{BC518A07-3ACA-AA71-EE92-D7C4DF54D0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7AC58FD-EE4D-47D5-EB9E-52F51C41F65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D0057B-0548-724F-C864-0799621220AE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1FC88B-0D3F-73CB-BB02-0BF9A88A295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5A8C4DD-AE60-8580-9135-67A5EBA0401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1957B4-0331-F150-34E8-4392B5FCF2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50C133-E8D7-6574-50DF-487CFC70F8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F32F9-02A0-71DC-5B87-682B7D50B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585B618-81CF-75CD-B414-E4B54A9A5B1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05B9DD-C04F-A957-64AC-C656EA9BE7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17" y="1511210"/>
            <a:ext cx="3485836" cy="53467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7F6A8C-6784-D332-C2A7-FFD3A5856199}"/>
              </a:ext>
            </a:extLst>
          </p:cNvPr>
          <p:cNvSpPr/>
          <p:nvPr/>
        </p:nvSpPr>
        <p:spPr>
          <a:xfrm>
            <a:off x="2872315" y="2886891"/>
            <a:ext cx="3241640" cy="2063931"/>
          </a:xfrm>
          <a:prstGeom prst="roundRect">
            <a:avLst>
              <a:gd name="adj" fmla="val 8065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4895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5B30-9C79-20BC-B570-A53406FD1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EB762C-B865-FA0E-8428-2938D0CA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السؤال الأول؟ ما الجواب المناسب ؟ هل انتم متفقون؟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8">
            <a:extLst>
              <a:ext uri="{FF2B5EF4-FFF2-40B4-BE49-F238E27FC236}">
                <a16:creationId xmlns:a16="http://schemas.microsoft.com/office/drawing/2014/main" id="{D1C5DFA2-8961-C861-2622-E60BCBC875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B3D18D-48CB-1A46-020C-5ABCB9D298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35D452-894A-B2EE-4107-5CA3AF81372F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CFF782-A2B4-EB94-1E1B-52EA82640C0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9DDE6B39-8E6D-DF9D-C271-FEFE227F04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BEDB19-AE6E-6ADA-14C0-697DFEEBC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511FC0-8395-49B3-F68A-12493F1BEA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0C60A8-46B3-C85E-D71D-FA17F78BD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38A401-36C6-B5A1-3C44-B582B749278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E60196-CF8F-481D-D0C6-76F89C9ECE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244" y="1764248"/>
            <a:ext cx="7681801" cy="451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440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6804C-21AF-EFD3-38CB-E50BFC49C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7D9616-89D1-FC4C-5866-48DB2A05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الإجابة على كراساتكم.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95B5215-D9E6-76F7-8F2E-A68953DFBE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49BF07-E896-4E57-C0E2-6A2FB81A980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0915AC-BDC1-E310-E4EB-71555EE930A9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D6AF4B-B205-8657-7541-BD3CE3636BC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2F0D74E-4B12-EC30-E494-EB3C0A7DA6A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D5C337-0CBC-2FC5-1B56-39EE5ACB58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1B17E9-5F76-1590-357C-465F84B5E8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C380E0-CC4D-1579-4D8F-36B6F0589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5688516-26CA-3DAE-F79E-9E46923B70D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A6A8324-6426-94AE-6D2A-247D6C69B3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085" y="2416628"/>
            <a:ext cx="8310099" cy="144511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0E70130-677A-E85C-4601-957E8DD0ED54}"/>
              </a:ext>
            </a:extLst>
          </p:cNvPr>
          <p:cNvSpPr txBox="1"/>
          <p:nvPr/>
        </p:nvSpPr>
        <p:spPr>
          <a:xfrm>
            <a:off x="338085" y="3224998"/>
            <a:ext cx="8310099" cy="1615202"/>
          </a:xfrm>
          <a:prstGeom prst="roundRect">
            <a:avLst>
              <a:gd name="adj" fmla="val 5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كَتَبَتْ سُعادُ كَلِماتٍ تُعَبِّرُ فِيها عَنْ مَشاعِرِها تِجاهَ والِدَتِها، وَوالِدِها، وَصَديقَتِها، وَأُسْتاذَتِها، وَمَدْرَسَتِها.</a:t>
            </a:r>
          </a:p>
        </p:txBody>
      </p:sp>
    </p:spTree>
    <p:extLst>
      <p:ext uri="{BB962C8B-B14F-4D97-AF65-F5344CB8AC3E}">
        <p14:creationId xmlns:p14="http://schemas.microsoft.com/office/powerpoint/2010/main" val="267637398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4C53A-5E82-8F33-3D40-356F467E0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F92E1B-12B7-A5D1-2B75-B262B609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السؤال الثاني؟ ما الجواب المناسب ؟ هل أنتم متفقون؟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8">
            <a:extLst>
              <a:ext uri="{FF2B5EF4-FFF2-40B4-BE49-F238E27FC236}">
                <a16:creationId xmlns:a16="http://schemas.microsoft.com/office/drawing/2014/main" id="{0C4574DB-3290-8D37-BF58-7C29E9790C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178364-257A-50F9-E784-DD572FD16D7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9C00A3-A6CE-8478-8F21-2A67F739A6ED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CFDF9E-624B-5BBB-7C81-F984A72FBBD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BA0ACB41-C526-6980-87DA-236B018DFD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D54E96-5DA6-9CFB-7CC2-EC63CA73C0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F0B023-C52C-80B2-BCFE-ED953242C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CA5382-949F-C326-3C68-6608CAEF8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8C53AB-BD76-EEEF-97CC-04B95347AF6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B63F35-0C12-11EE-61E0-2DB2D82D40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948" y="2084429"/>
            <a:ext cx="8347851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9216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CC495-6CC9-7623-0DD7-AB66F86DA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F20CC2-3AB9-BB9E-A6A6-233F960C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الإجابة على كراساتكم.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8">
            <a:extLst>
              <a:ext uri="{FF2B5EF4-FFF2-40B4-BE49-F238E27FC236}">
                <a16:creationId xmlns:a16="http://schemas.microsoft.com/office/drawing/2014/main" id="{8FCB42A8-4E5B-7189-B580-D0313601D1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AEC3DA-0735-2076-92E1-68C3D0787BC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15FB85-EBB8-EC95-5048-941F8F3D2305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9657D7-F182-0019-2357-A1FB9A62E52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7621CF82-0832-B002-D4D9-4473C7BE7B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6D748A-DB72-2684-F4EF-84580DC50F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8A419A-AD03-C762-EFD2-0ACE8D436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692F0F-25F1-CF18-0A7D-753837D0E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D47B237-BB87-8568-868F-06C1455C126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CEA2B2-DC1C-1952-3537-9F14E3631F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948" y="2084429"/>
            <a:ext cx="8347851" cy="4282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9CF3E4-EF32-B69F-483C-17E6755CD049}"/>
              </a:ext>
            </a:extLst>
          </p:cNvPr>
          <p:cNvSpPr txBox="1"/>
          <p:nvPr/>
        </p:nvSpPr>
        <p:spPr>
          <a:xfrm>
            <a:off x="8201570" y="2687895"/>
            <a:ext cx="443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3BAB8A-FF23-8B3E-755E-EDDB2889DE8E}"/>
              </a:ext>
            </a:extLst>
          </p:cNvPr>
          <p:cNvSpPr txBox="1"/>
          <p:nvPr/>
        </p:nvSpPr>
        <p:spPr>
          <a:xfrm>
            <a:off x="8188507" y="3394151"/>
            <a:ext cx="443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3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67102F-A1BC-1594-49F2-3386D81B7CF1}"/>
              </a:ext>
            </a:extLst>
          </p:cNvPr>
          <p:cNvSpPr txBox="1"/>
          <p:nvPr/>
        </p:nvSpPr>
        <p:spPr>
          <a:xfrm>
            <a:off x="8203187" y="4120713"/>
            <a:ext cx="443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7AD481-AA44-C7BB-B52F-8950556B3956}"/>
              </a:ext>
            </a:extLst>
          </p:cNvPr>
          <p:cNvSpPr txBox="1"/>
          <p:nvPr/>
        </p:nvSpPr>
        <p:spPr>
          <a:xfrm>
            <a:off x="8203945" y="4924388"/>
            <a:ext cx="443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C43DB2-6BDD-3665-577B-D2E3719DB7A1}"/>
              </a:ext>
            </a:extLst>
          </p:cNvPr>
          <p:cNvSpPr txBox="1"/>
          <p:nvPr/>
        </p:nvSpPr>
        <p:spPr>
          <a:xfrm>
            <a:off x="8224552" y="5708568"/>
            <a:ext cx="443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2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475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3EF16-2FD8-5061-9A65-37E9F1DA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F52EF99-CC1E-32CA-CFFE-B00DA358B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 عن السؤال التالي على كراساتكم.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>
            <a:extLst>
              <a:ext uri="{FF2B5EF4-FFF2-40B4-BE49-F238E27FC236}">
                <a16:creationId xmlns:a16="http://schemas.microsoft.com/office/drawing/2014/main" id="{BBD17F87-79FB-60A1-8968-7A8D3CB0D5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72DDE8-C6FA-3489-5C11-9D274090AD8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52D866-AB5A-52D5-07AA-B5B8438E0E72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B5013-8888-3199-E2D1-79B4C7FCD6A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14B63619-5098-2BE8-EBB1-EE2D68D5E6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89D7C6-A515-FAE3-6AC4-99788049FF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DD5A3E-7DA4-7E74-14FD-0BBA1C41C3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930F6-FEB3-800D-96C9-A7E3F74BF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AB5607-F74C-7AF6-7896-0E509FBB1FF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94AE99-BA64-2050-C35A-ECEAD189B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822" y="2403566"/>
            <a:ext cx="8370885" cy="35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9860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CD64B-7709-B68D-1C28-83C16987C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8326074-EC82-297F-774E-EBA8B5A6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>
            <a:extLst>
              <a:ext uri="{FF2B5EF4-FFF2-40B4-BE49-F238E27FC236}">
                <a16:creationId xmlns:a16="http://schemas.microsoft.com/office/drawing/2014/main" id="{F7EA291B-A91C-ED66-4601-8B933C1E44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F16C2E4-2E6E-7D0D-5316-34122BDB223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FD3D05-71A3-852C-DCBE-7D59B8AD88FA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D546D-1FDD-F182-2BD5-DD8B1F00C21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116E1598-C787-6556-B819-FEFE4503E8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E234DC-8F9D-63F5-3601-0A90AF2458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FD6EC2-2835-A881-E12A-7EA4CE1ECF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120713-0797-650D-037B-7342EAA3E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768006-1D95-5E22-2499-C35EF6EEDD8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88A7D-F764-DDAC-C06E-9704ACF6D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822" y="2403566"/>
            <a:ext cx="8370885" cy="35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7342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61164-C32D-89C5-6162-F5959B981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49502FB-783B-B36C-4069-BDA8B5CC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>
            <a:extLst>
              <a:ext uri="{FF2B5EF4-FFF2-40B4-BE49-F238E27FC236}">
                <a16:creationId xmlns:a16="http://schemas.microsoft.com/office/drawing/2014/main" id="{E956D12D-85A4-86F0-7A54-680723F53D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7BD269-A5D4-0310-844F-9E4FE2FE1BF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6C8F0-AA46-18F9-4202-BBFAFDDE70A5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394F6D-5801-3D9E-D6D5-32155EFDC7E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C4CEBF3E-EEC1-7C51-1431-E13BDFC3069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DAABFB-E487-4A16-68C8-018C61CBFB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798E8-3E72-92A5-0077-2FA0190CC7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F14D0E-4598-12CC-A4D7-7BF7DC23D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A1A40E-EF27-AA07-6C7F-25344388875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FEEC8F-C32D-E211-7A04-B5124AA8D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822" y="2403566"/>
            <a:ext cx="8370885" cy="35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4617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9A4E3-A6F9-531B-68E2-84F3BD418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A53956-C553-A8FE-A66B-02027418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8">
            <a:extLst>
              <a:ext uri="{FF2B5EF4-FFF2-40B4-BE49-F238E27FC236}">
                <a16:creationId xmlns:a16="http://schemas.microsoft.com/office/drawing/2014/main" id="{9A2DA108-B26B-BB15-C41C-29D966A0FC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B30FD-382A-6E31-2563-6E4D02193A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0940FD-09C7-A5C6-BF60-352BD8BC9D3C}"/>
              </a:ext>
            </a:extLst>
          </p:cNvPr>
          <p:cNvSpPr>
            <a:spLocks/>
          </p:cNvSpPr>
          <p:nvPr/>
        </p:nvSpPr>
        <p:spPr>
          <a:xfrm>
            <a:off x="2531850" y="152043"/>
            <a:ext cx="162233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EB57CA-27DC-7F90-8316-3F24FB0205D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5D1B07B6-3E17-909A-04AF-05A2A68325C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E14C76-DBC7-A4AF-F348-1F4E3A2F60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54C8D8-AB9A-D41E-2761-8B22A18DF0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77505D-D9DC-B480-01AC-AABF64A20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0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A816854-8117-05B8-F9BF-A2D6A058B6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B93577F-B4C9-61DA-9A1E-D74C2B862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822" y="2403566"/>
            <a:ext cx="8370885" cy="350609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3AEC836-88DA-128F-E2DA-5B1D64529F96}"/>
              </a:ext>
            </a:extLst>
          </p:cNvPr>
          <p:cNvSpPr txBox="1"/>
          <p:nvPr/>
        </p:nvSpPr>
        <p:spPr>
          <a:xfrm>
            <a:off x="503818" y="2818150"/>
            <a:ext cx="56744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سُعادُ حَزينَةً وعاجِزَةً عَنِ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مَشاعِرِها وَأَحاسيسِها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E094FB-CEDF-208F-7802-3B7149890A45}"/>
              </a:ext>
            </a:extLst>
          </p:cNvPr>
          <p:cNvSpPr txBox="1"/>
          <p:nvPr/>
        </p:nvSpPr>
        <p:spPr>
          <a:xfrm>
            <a:off x="407690" y="3873659"/>
            <a:ext cx="58765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ساعَدَها قَلَمُ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ﭐلْمَشاعِرِ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مَشاعِرِها مِنْ خلالِ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ﭐلْكِتابَةِ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ﭐوَﭐلرَّسْمِ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وَﭐلتَّلْوينِ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944C8C7-62EB-178E-02DF-B7377A4469B0}"/>
              </a:ext>
            </a:extLst>
          </p:cNvPr>
          <p:cNvSpPr txBox="1"/>
          <p:nvPr/>
        </p:nvSpPr>
        <p:spPr>
          <a:xfrm>
            <a:off x="407690" y="4832442"/>
            <a:ext cx="58765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أَصْبَحَتْ سُعادُ سَعيدَةً وَواثِقَةً مِنْ نَفْسِها، وَصارَتْ تَكْتُبُ يَوْمِيّاتِها.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41498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نوظف استراتيجية مفاتيح السياق؟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F526F-6E1B-7D0C-C772-E4090E5B66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E6525-F5BD-EB48-CF03-41DBD41D5B32}"/>
              </a:ext>
            </a:extLst>
          </p:cNvPr>
          <p:cNvSpPr>
            <a:spLocks/>
          </p:cNvSpPr>
          <p:nvPr/>
        </p:nvSpPr>
        <p:spPr>
          <a:xfrm>
            <a:off x="2551095" y="152043"/>
            <a:ext cx="16030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93CD6-D1B9-3000-7566-96D1D65D747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02C60A9-37B7-571A-F690-12DA49B1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D8A86E-19C5-F593-38E5-D9D435EBB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1C61D5-96A5-7A7C-DDA2-3FE171CE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46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E85136-222F-8112-F593-795B444F4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9F3C4-95E4-757F-F6C3-84E7265B76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774E0E-4D5E-2762-35EF-0B121560A2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7F7978-687E-7923-2837-A191720AB8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294" y="2449793"/>
            <a:ext cx="8322506" cy="372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1800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E6849C0-0440-D45A-2FA8-6C7234741F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66FE35-76D9-EF2E-AFFE-4E08335B794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8B6769-189E-D31D-1626-578CE0AC190C}"/>
              </a:ext>
            </a:extLst>
          </p:cNvPr>
          <p:cNvSpPr>
            <a:spLocks/>
          </p:cNvSpPr>
          <p:nvPr/>
        </p:nvSpPr>
        <p:spPr>
          <a:xfrm>
            <a:off x="2551095" y="152043"/>
            <a:ext cx="16030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54EB6-EFF3-C16E-7DE4-F3893236EC5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790BCB-07A5-F141-B6ED-8DF8FF01A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34D9D4-F665-4CD8-EDB7-D3ABCD9834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2EF126-998B-5488-5474-E9B7901A79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46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4D3A6E-7EE0-A799-8EB2-05A71B11D4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F2A98C-CE57-879C-F59B-F66B692D290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41F28-0CF6-784D-A88D-FF1BAFAA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23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943C04B2-C268-9D91-E585-6F1678805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2275" y="1808957"/>
            <a:ext cx="5759450" cy="3240087"/>
          </a:xfrm>
          <a:prstGeom prst="rect">
            <a:avLst/>
          </a:prstGeom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C637ED-FDFE-4757-F602-1207912053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6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5BCBF39-9384-E2E4-A8A7-CFC17AFA8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4256" y="703670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EDF1E7-9D27-938D-5F9A-FB6FC1F994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B9C78-6326-E954-8FB4-80A220F55568}"/>
              </a:ext>
            </a:extLst>
          </p:cNvPr>
          <p:cNvSpPr>
            <a:spLocks/>
          </p:cNvSpPr>
          <p:nvPr/>
        </p:nvSpPr>
        <p:spPr>
          <a:xfrm>
            <a:off x="2551095" y="152043"/>
            <a:ext cx="16030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578507-F824-666B-05E2-4A751F6B07C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982EF4A-3E70-678C-6156-749E0439FD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16E2EA-DF00-950D-7D5F-B206B3A667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B66AAC-B20C-91F1-DA21-F77A015DD98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46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E54AAF-D9A9-A46F-16FE-9FEC72A374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3AE6E5-8638-FC01-1457-E18F390C5E9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353129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20800</TotalTime>
  <Words>1891</Words>
  <Application>Microsoft Office PowerPoint</Application>
  <PresentationFormat>Affichage à l'écran (4:3)</PresentationFormat>
  <Paragraphs>423</Paragraphs>
  <Slides>64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64</vt:i4>
      </vt:variant>
    </vt:vector>
  </HeadingPairs>
  <TitlesOfParts>
    <vt:vector size="85" baseType="lpstr">
      <vt:lpstr>Microsoft Uighur</vt:lpstr>
      <vt:lpstr>Sakkal Majalla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Thème Office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مرحبا بكم ، سنبدأ  حصة اللغة العربية.</vt:lpstr>
      <vt:lpstr>افتتاح الحصة</vt:lpstr>
      <vt:lpstr>قبل أن نبدأ حصة اليوم سأذكركم بشروط الحصول على نجمة السلوك الجيد.  في كل حصة سيفوز ثلاثة منكم بالنجمة. ما السلوك الذي يعبر عنه كل مشهد ؟</vt:lpstr>
      <vt:lpstr>ضعوا اللوحة والكراسة في القمطر.</vt:lpstr>
      <vt:lpstr>ستتدربون في هذه الحصة على قراءة فقرة بدقة وسرعة في دقيقة واحدة .  سأقرأ . تابعوا معي.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</vt:lpstr>
      <vt:lpstr>الفائزون بنجمة الطلاقة هم ...........................................................................</vt:lpstr>
      <vt:lpstr>معجم</vt:lpstr>
      <vt:lpstr>خلال هذه الحصة سنتعرف على استراتيجية مفاتيح السياق. انتبهوا جيدا</vt:lpstr>
      <vt:lpstr>تُساعِدُني ٱسْتَراتيجِيَّةُ مَفاتيحِ ٱلسِّياقِ عَلى فَهْمِ مَعاني كَلِماتٍ جَديدَةٍ أَوْ كَلِماتٍ صَعْبَةٍ.</vt:lpstr>
      <vt:lpstr>سأوظف استراتيجية مفاتيح السياق للتعرف على معنى : تلعثم في الجملة التالية. </vt:lpstr>
      <vt:lpstr>أولا : أَقْرَأ ٱلجُملَة ٱلَّتي وردت فيها ٱلْكلمة. من يقرأ مثلي؟</vt:lpstr>
      <vt:lpstr>ثانيا : أَبحث عن ٱلْكلِماتِ ٱلْمفاتيح (مَفاتيح ٱلسِّياقِ)  وٱلَّتي تُساعِدني على تَحديدِ ٱلْمعنى. من يقرأ؟</vt:lpstr>
      <vt:lpstr>أربط مفاتيح السياق مع الكلمة "تلعثم" (الحالة النفسية لخالد – وصف تصرفات خالد أثناء التحدث -   النتيجة)</vt:lpstr>
      <vt:lpstr>في الأخير أستنتج معنى الكلمة. تلعثم : من يقرأ؟ ثم أسأل هل المعنى مناسب للجملة التي ورد فيها؟</vt:lpstr>
      <vt:lpstr>من منكم يقدم تعريفا مبسطا لكلمة تلعثم؟ من يذكر موقفا تلعثم فيه؟   من منكم يركب جملة باستعمال تلعثم؟</vt:lpstr>
      <vt:lpstr>ما الذي يجب عليكم تذكره؟ ما خطوات استراتيجية مفاتيح السياق؟ فيم تساعدني؟</vt:lpstr>
      <vt:lpstr>خذوا الصفحة 10 من كراساتكم .من  يقرأ خطوات  استراتيجية مفاتيح السياق؟</vt:lpstr>
      <vt:lpstr>الآن :  في ثنائيات، أنجزوا نشاط أتدرب مع زملائي.</vt:lpstr>
      <vt:lpstr>سأمر بين الصفوف لمساعدتكم.</vt:lpstr>
      <vt:lpstr>نصحح السؤال الأول . من يقدم لنا جواب مجموعته؟ هل أنتم متفقون؟ </vt:lpstr>
      <vt:lpstr>صححوا؟</vt:lpstr>
      <vt:lpstr>نصحح السؤال الثاني . من يقدم لنا جواب مجموعته؟ هل أنتم متفقون؟ </vt:lpstr>
      <vt:lpstr>إليكم مقترح للتصحيح. صححوا</vt:lpstr>
      <vt:lpstr>ننجز الآن نشاطا فرديا. أنجزوا النشاط على دفتر القسم بعد كتابة التاريخ و عنوان الدرس.</vt:lpstr>
      <vt:lpstr>سأمر بين الصفوف لمساعدتكم..</vt:lpstr>
      <vt:lpstr>نصحح. من يقرأ جوابه؟ هل أنتم متفقون؟</vt:lpstr>
      <vt:lpstr>صححوا. </vt:lpstr>
      <vt:lpstr>Présentation PowerPoint</vt:lpstr>
      <vt:lpstr>ستستمعون لنص بعنوان" قَلَمُ ٱلْمَشاعِرِ" كيف نعبر عادة  عن مشاعرنا؟</vt:lpstr>
      <vt:lpstr>قبل الاستماع للنص سنتعرف مفرداتٍ ستفيدنا في فهم النص. من يقرأ؟</vt:lpstr>
      <vt:lpstr>ستختارون الجواب الصحيح. ما المقصود بـ   تلعثم؟</vt:lpstr>
      <vt:lpstr>من يقرأ؟  </vt:lpstr>
      <vt:lpstr>ما المقصود بــ  ينبعث؟</vt:lpstr>
      <vt:lpstr>من يقرأ؟</vt:lpstr>
      <vt:lpstr>ما المقصود بــ  عاجزة؟</vt:lpstr>
      <vt:lpstr>من يقرأ؟</vt:lpstr>
      <vt:lpstr>ما المقصود بــيوميات؟</vt:lpstr>
      <vt:lpstr>من يقرأ؟</vt:lpstr>
      <vt:lpstr>لاحظوا العنوان  والصورة. في نظركم . ما مصدر الضوء الذي ينبعث من المحفظة؟ </vt:lpstr>
      <vt:lpstr>سأسجل توقعاتكم على السبورة لكي نتحقق منها بعد الاستماع للنص. (3 توقعات)</vt:lpstr>
      <vt:lpstr>استمعوا جيدا لتتحققوا من توقعاتكم. </vt:lpstr>
      <vt:lpstr>ما المجموعة التي توقعت ما جاء في النص؟ أين ورد ذلك؟  في البداية، الوسط، النهاية؟</vt:lpstr>
      <vt:lpstr>سنعيد الاستماع للنص. انتبهوا جيدا لتتمكنوا من الإجابة عن بعض الأسئلة.  ارفعوا أيديكم إذا سمعتم الكلمات التي درسناها: تلعثم – ينبعث – عاجزة - يوميات</vt:lpstr>
      <vt:lpstr>خذوا الصفحة 11 من كراساتكم. سننجز نشاط التحقق من فهم النص.</vt:lpstr>
      <vt:lpstr>من يقرأ  السؤال الأول؟ ما الجواب المناسب ؟ هل انتم متفقون؟</vt:lpstr>
      <vt:lpstr>سجلوا الإجابة على كراساتكم.</vt:lpstr>
      <vt:lpstr>من يقرأ  السؤال الثاني؟ ما الجواب المناسب ؟ هل أنتم متفقون؟</vt:lpstr>
      <vt:lpstr>سجلوا الإجابة على كراساتكم.</vt:lpstr>
      <vt:lpstr>الآن في ثنائيات أجيبوا  عن السؤال التالي على كراساتكم.</vt:lpstr>
      <vt:lpstr>سأمر بين الصفوف لمساعدتكم</vt:lpstr>
      <vt:lpstr>نصحح. من يقرأ جوابه؟ هل أنتم متفقون؟</vt:lpstr>
      <vt:lpstr>صححوا.</vt:lpstr>
      <vt:lpstr>اختتام الحصة</vt:lpstr>
      <vt:lpstr>كيف نوظف استراتيجية مفاتيح السياق؟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243</cp:revision>
  <dcterms:created xsi:type="dcterms:W3CDTF">2023-09-20T21:35:22Z</dcterms:created>
  <dcterms:modified xsi:type="dcterms:W3CDTF">2026-01-31T20:16:44Z</dcterms:modified>
</cp:coreProperties>
</file>