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6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7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1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1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2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21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22.xml" ContentType="application/vnd.openxmlformats-officedocument.theme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23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62" r:id="rId20"/>
    <p:sldMasterId id="2147484074" r:id="rId21"/>
    <p:sldMasterId id="2147484078" r:id="rId22"/>
    <p:sldMasterId id="2147484104" r:id="rId23"/>
    <p:sldMasterId id="2147484125" r:id="rId24"/>
  </p:sldMasterIdLst>
  <p:notesMasterIdLst>
    <p:notesMasterId r:id="rId98"/>
  </p:notesMasterIdLst>
  <p:sldIdLst>
    <p:sldId id="2134806368" r:id="rId25"/>
    <p:sldId id="2147482627" r:id="rId26"/>
    <p:sldId id="2147482463" r:id="rId27"/>
    <p:sldId id="2147482693" r:id="rId28"/>
    <p:sldId id="2147482880" r:id="rId29"/>
    <p:sldId id="2147482488" r:id="rId30"/>
    <p:sldId id="2147482691" r:id="rId31"/>
    <p:sldId id="265" r:id="rId32"/>
    <p:sldId id="2147482730" r:id="rId33"/>
    <p:sldId id="262" r:id="rId34"/>
    <p:sldId id="2147482759" r:id="rId35"/>
    <p:sldId id="2147482566" r:id="rId36"/>
    <p:sldId id="2147482584" r:id="rId37"/>
    <p:sldId id="266" r:id="rId38"/>
    <p:sldId id="2147482542" r:id="rId39"/>
    <p:sldId id="2147482726" r:id="rId40"/>
    <p:sldId id="2147482586" r:id="rId41"/>
    <p:sldId id="267" r:id="rId42"/>
    <p:sldId id="2147482694" r:id="rId43"/>
    <p:sldId id="2147482543" r:id="rId44"/>
    <p:sldId id="2147482541" r:id="rId45"/>
    <p:sldId id="2147482760" r:id="rId46"/>
    <p:sldId id="2147482784" r:id="rId47"/>
    <p:sldId id="2147482785" r:id="rId48"/>
    <p:sldId id="2147482786" r:id="rId49"/>
    <p:sldId id="2147482609" r:id="rId50"/>
    <p:sldId id="2147482610" r:id="rId51"/>
    <p:sldId id="2147482611" r:id="rId52"/>
    <p:sldId id="2147482612" r:id="rId53"/>
    <p:sldId id="2147482787" r:id="rId54"/>
    <p:sldId id="2147482788" r:id="rId55"/>
    <p:sldId id="2147482771" r:id="rId56"/>
    <p:sldId id="2147482615" r:id="rId57"/>
    <p:sldId id="2147482616" r:id="rId58"/>
    <p:sldId id="2147482617" r:id="rId59"/>
    <p:sldId id="2147482740" r:id="rId60"/>
    <p:sldId id="2147482613" r:id="rId61"/>
    <p:sldId id="2147482761" r:id="rId62"/>
    <p:sldId id="2147482789" r:id="rId63"/>
    <p:sldId id="2147482790" r:id="rId64"/>
    <p:sldId id="2147482791" r:id="rId65"/>
    <p:sldId id="2147482769" r:id="rId66"/>
    <p:sldId id="2147482770" r:id="rId67"/>
    <p:sldId id="2147482732" r:id="rId68"/>
    <p:sldId id="2147482695" r:id="rId69"/>
    <p:sldId id="2147482614" r:id="rId70"/>
    <p:sldId id="2147482772" r:id="rId71"/>
    <p:sldId id="2147482792" r:id="rId72"/>
    <p:sldId id="2147482793" r:id="rId73"/>
    <p:sldId id="2147482794" r:id="rId74"/>
    <p:sldId id="2147482781" r:id="rId75"/>
    <p:sldId id="2147482795" r:id="rId76"/>
    <p:sldId id="2147482796" r:id="rId77"/>
    <p:sldId id="2147482797" r:id="rId78"/>
    <p:sldId id="2147482798" r:id="rId79"/>
    <p:sldId id="2147482799" r:id="rId80"/>
    <p:sldId id="2147482800" r:id="rId81"/>
    <p:sldId id="2147482801" r:id="rId82"/>
    <p:sldId id="2147482802" r:id="rId83"/>
    <p:sldId id="2147482803" r:id="rId84"/>
    <p:sldId id="2147482804" r:id="rId85"/>
    <p:sldId id="2147482805" r:id="rId86"/>
    <p:sldId id="2147482635" r:id="rId87"/>
    <p:sldId id="2147482632" r:id="rId88"/>
    <p:sldId id="2147482758" r:id="rId89"/>
    <p:sldId id="2147482438" r:id="rId90"/>
    <p:sldId id="2147482633" r:id="rId91"/>
    <p:sldId id="2147482522" r:id="rId92"/>
    <p:sldId id="2147482847" r:id="rId93"/>
    <p:sldId id="2147482718" r:id="rId94"/>
    <p:sldId id="2147482864" r:id="rId95"/>
    <p:sldId id="2147482879" r:id="rId96"/>
    <p:sldId id="2147482739" r:id="rId97"/>
  </p:sldIdLst>
  <p:sldSz cx="9144000" cy="6858000" type="screen4x3"/>
  <p:notesSz cx="6858000" cy="9144000"/>
  <p:embeddedFontLst>
    <p:embeddedFont>
      <p:font typeface="Abadi" panose="020B0604020104020204" pitchFamily="34" charset="0"/>
      <p:regular r:id="rId99"/>
    </p:embeddedFon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</p:embeddedFont>
    <p:embeddedFont>
      <p:font typeface="Dosis SemiBold" pitchFamily="2" charset="0"/>
      <p:bold r:id="rId104"/>
    </p:embeddedFont>
    <p:embeddedFont>
      <p:font typeface="Microsoft Uighur" panose="02000000000000000000" pitchFamily="2" charset="-78"/>
      <p:regular r:id="rId105"/>
      <p:bold r:id="rId106"/>
    </p:embeddedFont>
    <p:embeddedFont>
      <p:font typeface="Modern Love" panose="04090805081005020601" pitchFamily="82" charset="0"/>
      <p:regular r:id="rId107"/>
    </p:embeddedFont>
    <p:embeddedFont>
      <p:font typeface="Noto Sans Symbols" panose="020B0604020202020204" charset="0"/>
      <p:regular r:id="rId108"/>
      <p:bold r:id="rId109"/>
    </p:embeddedFont>
    <p:embeddedFont>
      <p:font typeface="Sakkal Majalla" panose="02000000000000000000" pitchFamily="2" charset="-78"/>
      <p:regular r:id="rId110"/>
      <p:bold r:id="rId1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4" pos="45" userDrawn="1">
          <p15:clr>
            <a:srgbClr val="A4A3A4"/>
          </p15:clr>
        </p15:guide>
        <p15:guide id="5" orient="horz" pos="709" userDrawn="1">
          <p15:clr>
            <a:srgbClr val="A4A3A4"/>
          </p15:clr>
        </p15:guide>
        <p15:guide id="6" pos="4286" userDrawn="1">
          <p15:clr>
            <a:srgbClr val="A4A3A4"/>
          </p15:clr>
        </p15:guide>
        <p15:guide id="7" pos="4876" userDrawn="1">
          <p15:clr>
            <a:srgbClr val="A4A3A4"/>
          </p15:clr>
        </p15:guide>
        <p15:guide id="8" orient="horz" pos="4269" userDrawn="1">
          <p15:clr>
            <a:srgbClr val="A4A3A4"/>
          </p15:clr>
        </p15:guide>
        <p15:guide id="9" orient="horz" pos="3657" userDrawn="1">
          <p15:clr>
            <a:srgbClr val="A4A3A4"/>
          </p15:clr>
        </p15:guide>
        <p15:guide id="10" pos="3991" userDrawn="1">
          <p15:clr>
            <a:srgbClr val="A4A3A4"/>
          </p15:clr>
        </p15:guide>
        <p15:guide id="11" orient="horz" pos="1412" userDrawn="1">
          <p15:clr>
            <a:srgbClr val="A4A3A4"/>
          </p15:clr>
        </p15:guide>
        <p15:guide id="12" pos="2767" userDrawn="1">
          <p15:clr>
            <a:srgbClr val="A4A3A4"/>
          </p15:clr>
        </p15:guide>
        <p15:guide id="13" pos="521" userDrawn="1">
          <p15:clr>
            <a:srgbClr val="A4A3A4"/>
          </p15:clr>
        </p15:guide>
        <p15:guide id="14" orient="horz" pos="2568" userDrawn="1">
          <p15:clr>
            <a:srgbClr val="A4A3A4"/>
          </p15:clr>
        </p15:guide>
        <p15:guide id="15" orient="horz" pos="4065" userDrawn="1">
          <p15:clr>
            <a:srgbClr val="A4A3A4"/>
          </p15:clr>
        </p15:guide>
        <p15:guide id="16" pos="4354" userDrawn="1">
          <p15:clr>
            <a:srgbClr val="A4A3A4"/>
          </p15:clr>
        </p15:guide>
        <p15:guide id="17" orient="horz" pos="2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5E3"/>
    <a:srgbClr val="ECF8FB"/>
    <a:srgbClr val="424D7B"/>
    <a:srgbClr val="DEEFFA"/>
    <a:srgbClr val="E6F2FB"/>
    <a:srgbClr val="474F71"/>
    <a:srgbClr val="D6E9EA"/>
    <a:srgbClr val="424D7C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70" y="30"/>
      </p:cViewPr>
      <p:guideLst>
        <p:guide pos="4649"/>
        <p:guide pos="113"/>
        <p:guide pos="45"/>
        <p:guide orient="horz" pos="709"/>
        <p:guide pos="4286"/>
        <p:guide pos="4876"/>
        <p:guide orient="horz" pos="4269"/>
        <p:guide orient="horz" pos="3657"/>
        <p:guide pos="3991"/>
        <p:guide orient="horz" pos="1412"/>
        <p:guide pos="2767"/>
        <p:guide pos="521"/>
        <p:guide orient="horz" pos="2568"/>
        <p:guide orient="horz" pos="4065"/>
        <p:guide pos="4354"/>
        <p:guide orient="horz" pos="2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viewProps" Target="viewProps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font" Target="fonts/font8.fntdata"/><Relationship Id="rId114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font" Target="fonts/font11.fntdata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font" Target="fonts/font12.fntdata"/><Relationship Id="rId115" Type="http://schemas.openxmlformats.org/officeDocument/2006/relationships/tableStyles" Target="tableStyles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9.wdp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8.png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4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70253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6330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23115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85097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4584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70205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0662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408530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28783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9847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0884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56945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20818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958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2888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23655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6624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583009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96772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63084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9487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99057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312700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10000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63872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4014318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752768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894864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3350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159336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41196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43138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715808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4373823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79831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020883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2412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512915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96345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55537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80840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430814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9927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22202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57380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70991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42773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4853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457850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9473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2913797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328433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004794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1318322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3223048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267764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820295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539059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26549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7517269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123330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370685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435687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87728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853176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97307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910531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299222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581663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466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5201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8330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0426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4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13" Type="http://schemas.openxmlformats.org/officeDocument/2006/relationships/slideLayout" Target="../slideLayouts/slideLayout276.xml"/><Relationship Id="rId1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66.xml"/><Relationship Id="rId21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5.xml"/><Relationship Id="rId17" Type="http://schemas.openxmlformats.org/officeDocument/2006/relationships/slideLayout" Target="../slideLayouts/slideLayout280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5.xml"/><Relationship Id="rId16" Type="http://schemas.openxmlformats.org/officeDocument/2006/relationships/slideLayout" Target="../slideLayouts/slideLayout279.xml"/><Relationship Id="rId20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8.xml"/><Relationship Id="rId15" Type="http://schemas.openxmlformats.org/officeDocument/2006/relationships/slideLayout" Target="../slideLayouts/slideLayout278.xml"/><Relationship Id="rId23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73.xml"/><Relationship Id="rId19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Relationship Id="rId14" Type="http://schemas.openxmlformats.org/officeDocument/2006/relationships/slideLayout" Target="../slideLayouts/slideLayout277.xml"/><Relationship Id="rId22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slideLayout" Target="../slideLayouts/slideLayout321.xml"/><Relationship Id="rId18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11.xml"/><Relationship Id="rId21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17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10.xml"/><Relationship Id="rId16" Type="http://schemas.openxmlformats.org/officeDocument/2006/relationships/slideLayout" Target="../slideLayouts/slideLayout324.xml"/><Relationship Id="rId20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3.xml"/><Relationship Id="rId15" Type="http://schemas.openxmlformats.org/officeDocument/2006/relationships/slideLayout" Target="../slideLayouts/slideLayout32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8.xml"/><Relationship Id="rId19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Relationship Id="rId22" Type="http://schemas.openxmlformats.org/officeDocument/2006/relationships/slideLayout" Target="../slideLayouts/slideLayout33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5" Type="http://schemas.openxmlformats.org/officeDocument/2006/relationships/image" Target="../media/image31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26" Type="http://schemas.openxmlformats.org/officeDocument/2006/relationships/theme" Target="../theme/theme2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5" Type="http://schemas.openxmlformats.org/officeDocument/2006/relationships/slideLayout" Target="../slideLayouts/slideLayout369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Relationship Id="rId27" Type="http://schemas.openxmlformats.org/officeDocument/2006/relationships/image" Target="../media/image4.bin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7.xml"/><Relationship Id="rId13" Type="http://schemas.openxmlformats.org/officeDocument/2006/relationships/slideLayout" Target="../slideLayouts/slideLayout382.xml"/><Relationship Id="rId18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2.xml"/><Relationship Id="rId21" Type="http://schemas.openxmlformats.org/officeDocument/2006/relationships/theme" Target="../theme/theme23.xml"/><Relationship Id="rId7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81.xml"/><Relationship Id="rId17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1.xml"/><Relationship Id="rId16" Type="http://schemas.openxmlformats.org/officeDocument/2006/relationships/slideLayout" Target="../slideLayouts/slideLayout385.xml"/><Relationship Id="rId20" Type="http://schemas.openxmlformats.org/officeDocument/2006/relationships/slideLayout" Target="../slideLayouts/slideLayout389.xml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Relationship Id="rId11" Type="http://schemas.openxmlformats.org/officeDocument/2006/relationships/slideLayout" Target="../slideLayouts/slideLayout380.xml"/><Relationship Id="rId5" Type="http://schemas.openxmlformats.org/officeDocument/2006/relationships/slideLayout" Target="../slideLayouts/slideLayout374.xml"/><Relationship Id="rId1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9.xml"/><Relationship Id="rId19" Type="http://schemas.openxmlformats.org/officeDocument/2006/relationships/slideLayout" Target="../slideLayouts/slideLayout388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slideLayout" Target="../slideLayouts/slideLayout38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7.xml"/><Relationship Id="rId13" Type="http://schemas.openxmlformats.org/officeDocument/2006/relationships/slideLayout" Target="../slideLayouts/slideLayout402.xml"/><Relationship Id="rId3" Type="http://schemas.openxmlformats.org/officeDocument/2006/relationships/slideLayout" Target="../slideLayouts/slideLayout392.xml"/><Relationship Id="rId7" Type="http://schemas.openxmlformats.org/officeDocument/2006/relationships/slideLayout" Target="../slideLayouts/slideLayout396.xml"/><Relationship Id="rId12" Type="http://schemas.openxmlformats.org/officeDocument/2006/relationships/slideLayout" Target="../slideLayouts/slideLayout401.xml"/><Relationship Id="rId2" Type="http://schemas.openxmlformats.org/officeDocument/2006/relationships/slideLayout" Target="../slideLayouts/slideLayout391.xml"/><Relationship Id="rId1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5.xml"/><Relationship Id="rId11" Type="http://schemas.openxmlformats.org/officeDocument/2006/relationships/slideLayout" Target="../slideLayouts/slideLayout400.xml"/><Relationship Id="rId5" Type="http://schemas.openxmlformats.org/officeDocument/2006/relationships/slideLayout" Target="../slideLayouts/slideLayout394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99.xml"/><Relationship Id="rId4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8.xml"/><Relationship Id="rId14" Type="http://schemas.openxmlformats.org/officeDocument/2006/relationships/slideLayout" Target="../slideLayouts/slideLayout4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6" r:id="rId14"/>
    <p:sldLayoutId id="214748396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1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9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874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  <p:sldLayoutId id="2147484121" r:id="rId17"/>
    <p:sldLayoutId id="2147484122" r:id="rId18"/>
    <p:sldLayoutId id="2147484123" r:id="rId19"/>
    <p:sldLayoutId id="214748412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535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  <p:sldLayoutId id="2147484137" r:id="rId12"/>
    <p:sldLayoutId id="2147484138" r:id="rId13"/>
    <p:sldLayoutId id="214748413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1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gif"/><Relationship Id="rId11" Type="http://schemas.openxmlformats.org/officeDocument/2006/relationships/image" Target="../media/image53.png"/><Relationship Id="rId5" Type="http://schemas.openxmlformats.org/officeDocument/2006/relationships/image" Target="../media/image58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45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47.png"/><Relationship Id="rId7" Type="http://schemas.openxmlformats.org/officeDocument/2006/relationships/image" Target="../media/image6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2.png"/><Relationship Id="rId4" Type="http://schemas.openxmlformats.org/officeDocument/2006/relationships/image" Target="../media/image65.png"/><Relationship Id="rId9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6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7.png"/><Relationship Id="rId9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66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7.png"/><Relationship Id="rId7" Type="http://schemas.openxmlformats.org/officeDocument/2006/relationships/image" Target="../media/image7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7.png"/><Relationship Id="rId9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328.xml"/><Relationship Id="rId7" Type="http://schemas.openxmlformats.org/officeDocument/2006/relationships/image" Target="../media/image6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6.png"/><Relationship Id="rId4" Type="http://schemas.openxmlformats.org/officeDocument/2006/relationships/image" Target="../media/image40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D08CB7-D695-FB3C-F63F-9AE0247C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</a:t>
            </a:r>
            <a:r>
              <a:rPr lang="ar-MA"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التربوي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ــــ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ــــ الحصة.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 الحصة 5 (30).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د.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0532DC-09CC-8059-6B2C-35C8A33EC1F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B7E4BCA-EF7D-D82B-4E27-5E0C0F683355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8329307A-C83E-DCC7-CDC4-EA8DEA7F7A47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68BD422-CCE8-B57B-6728-1FAC2F1B11E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6F335FE8-B0B5-957E-71CA-463EA7AA045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- 01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2013819"/>
            <a:ext cx="491441" cy="491441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65" y="473154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04132" y="486819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7759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3302253"/>
            <a:ext cx="491441" cy="491441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19151" y="4757782"/>
            <a:ext cx="459303" cy="491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تحدي  الفهم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2992" y="3899769"/>
            <a:ext cx="4500000" cy="673548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أَحْواش... لَوْحَةٌ بِأَلْوانِ ٱلتُّراثِ.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القرائية بإيقاع شعري؛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07110" y="5455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أَحْواش... لَوْحَةٌ بِأَلْوانِ ٱلتُّراثِ.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 وفهم نص شعري.</a:t>
            </a:r>
          </a:p>
          <a:p>
            <a:pPr marL="0" indent="0">
              <a:buClr>
                <a:srgbClr val="424D7B"/>
              </a:buClr>
              <a:buSzPct val="50000"/>
              <a:buNone/>
              <a:defRPr/>
            </a:pPr>
            <a:endParaRPr lang="ar-MA" sz="20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0646" y="491518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3775" y="3885789"/>
            <a:ext cx="6746225" cy="890781"/>
            <a:chOff x="1281320" y="2851205"/>
            <a:chExt cx="674622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81320" y="3147530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تنمية الطلاقة القرائية بإيقاع شعري؛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981075"/>
            <a:ext cx="7886700" cy="719138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772313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48999" y="314936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AB45F5-9D23-6DB1-E3E0-EE67553D2C96}"/>
              </a:ext>
            </a:extLst>
          </p:cNvPr>
          <p:cNvGrpSpPr/>
          <p:nvPr/>
        </p:nvGrpSpPr>
        <p:grpSpPr>
          <a:xfrm>
            <a:off x="1224000" y="4986669"/>
            <a:ext cx="6776985" cy="890781"/>
            <a:chOff x="1250560" y="2851205"/>
            <a:chExt cx="6776985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84CFD0A-8D76-D57A-7439-EED9400681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A687F1-91AC-F7B5-B86E-AD8D5E2A267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وفهم نص شعري.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00315" y="1777877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"/>
          <a:stretch/>
        </p:blipFill>
        <p:spPr>
          <a:xfrm>
            <a:off x="1307956" y="1486364"/>
            <a:ext cx="6172447" cy="5078220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94" y="793926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BF086BA0-D37B-1043-CDE5-C3BAE808A0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10B6260A-A471-7F5D-15D4-7A376EDC0839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942B0A7C-4B63-14A8-D05B-42F55F69D42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F716199A-5542-43AA-F275-043D49257AF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D8209899-B14D-C1C7-2B45-66A47541C452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EEC4C417-3D15-0572-89BC-8604996B7A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2;p10">
            <a:extLst>
              <a:ext uri="{FF2B5EF4-FFF2-40B4-BE49-F238E27FC236}">
                <a16:creationId xmlns:a16="http://schemas.microsoft.com/office/drawing/2014/main" id="{F249AA63-EC8E-E1FA-C193-CB28858D54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3;p10">
            <a:extLst>
              <a:ext uri="{FF2B5EF4-FFF2-40B4-BE49-F238E27FC236}">
                <a16:creationId xmlns:a16="http://schemas.microsoft.com/office/drawing/2014/main" id="{0FF32376-7053-C02B-8B2F-3D3DA570F4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D5361506-4589-EDE7-9EC6-F83E8DB152C5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8" name="Image 7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DB35A58D-B60E-F023-2455-4D1484FAA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4985BB6-9BEF-717A-0560-5269E2C77A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2748CB59-38C2-6597-C445-FF34742C405F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ٱسْتِعْمالِ </a:t>
            </a:r>
            <a:r>
              <a:rPr lang="ar-MA" sz="3200" kern="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82647-70AC-9752-26BC-80A5E2C9EF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24" name="Google Shape;1333;p8">
            <a:extLst>
              <a:ext uri="{FF2B5EF4-FFF2-40B4-BE49-F238E27FC236}">
                <a16:creationId xmlns:a16="http://schemas.microsoft.com/office/drawing/2014/main" id="{9093E0EC-A62F-031A-2FE9-DED8ADEE3C3B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C6DFD0F-223D-0088-DB8C-369301D655E8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0E43C449-DA27-72B4-5E86-2F5FFE13C010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980" y="1959314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A064C78-80E0-A5AB-EAB2-B863439D036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331980CB-ACAB-E2CE-222C-2E353558C95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EE34D5F0-4615-57E8-FD2C-CFBC72B20A8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52CB94D-DC36-84C0-390A-6BE0B25B4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9415121-EE24-E059-DDF6-EED18704B77E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2905460B-512D-E47C-5AD4-718F2A08A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52A7F7BC-CACD-7B1B-39CA-EABD1943AF6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8510288A-4CA3-D01B-55D0-3D69A6562703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38D78BCE-35E7-0F31-E7D5-8A4B6D983F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50287DD0-D0BA-7BC6-33DD-2D9EFD8206C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6E1FBC79-9732-2D98-3D54-718A3C352F4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9AD5DC1-18AC-3FC2-66EA-8882831B070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670EA3D-D4E2-36C4-FC9C-2D51C6A927B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CF3D6247-12B6-E3A2-02B5-36609BDCB86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19C5102-2D1A-AE24-EA24-1A08963B3E7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0D614D9-CAAD-6334-F94A-DBBF957A4C5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652FFC7B-9312-FC39-7076-FB44C33055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9C619182-3D08-0CF0-F699-37EA4D7CA31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36416F84-965B-A584-72EE-2DA48F222FD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F5EFDEA3-2091-818E-C1E0-A4703863CD3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704EEEB0-99AE-B8E4-650B-99C4471E9C9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B8829B3E-88AF-728B-6FD1-4E71AF7523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E7FD5B1D-E07C-0DE5-B0AB-152EFC1D58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1AC73F1-329D-2759-7821-91F49947A6C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E0303380-BFFC-6456-5483-B14ED228F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4825450F-5D93-5E51-4F16-4F22B4A3CF97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16AA3E58-56EB-F446-46C1-C924B1E5AD7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E1E5A893-C3C9-581D-9182-88BAA2C4BAF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D2B955D7-2FE9-1BF6-AEEC-A97AF85B383D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1981A10E-80A3-072D-5005-6027EC0E4C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33B8B49B-34DF-40C7-181D-22A735E3A3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9A67511C-BDC4-FC11-F5AB-CC4707EB522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559123A-C71F-E46B-9044-5A427E92C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857" y="2135671"/>
            <a:ext cx="8102286" cy="3950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4017F132-6CB4-E474-2786-3E39D30FD3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F20EEBB8-2152-04DA-EFAC-7A83B52C5E12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5B0E9BCF-7F35-D4BF-AB12-6FAA3547F07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C927ED51-835E-2257-0455-3AD84143552C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CF008786-DA99-2466-F041-CB81ED50BF1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8FDEEAE8-DFE9-ECDE-B2A1-2EBE93E08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2;p10">
            <a:extLst>
              <a:ext uri="{FF2B5EF4-FFF2-40B4-BE49-F238E27FC236}">
                <a16:creationId xmlns:a16="http://schemas.microsoft.com/office/drawing/2014/main" id="{323C9435-3DD3-B080-4BE2-7DA2FB4C1E1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3;p10">
            <a:extLst>
              <a:ext uri="{FF2B5EF4-FFF2-40B4-BE49-F238E27FC236}">
                <a16:creationId xmlns:a16="http://schemas.microsoft.com/office/drawing/2014/main" id="{58018E9A-523E-D02C-88BC-6D2E924B9B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1A0E9A66-DF9F-E230-83D1-DC6AFE9530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258" y="2172630"/>
            <a:ext cx="8073483" cy="335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AC9133B3-3F37-B18B-B25F-B001FBD023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68FCBB74-475F-D4FC-F4CC-49A1EDB26CEF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CDD37249-C329-5159-3C71-80B6C7C221C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757DC0E4-1819-F80D-0137-EB03EBE137E0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47357C85-2079-7E2B-E918-B012C8CAEDC9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9665E6D3-CCC8-A297-FC9E-55BA42CD8FA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CA73085B-4548-75AB-A0D6-7E56CF4CF4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7080B12E-94FB-CE14-0F83-311C22248DE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779716-388F-9C33-9680-6D6B47977F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857" y="2135671"/>
            <a:ext cx="8102286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976;p10">
            <a:extLst>
              <a:ext uri="{FF2B5EF4-FFF2-40B4-BE49-F238E27FC236}">
                <a16:creationId xmlns:a16="http://schemas.microsoft.com/office/drawing/2014/main" id="{0946DC5B-B01B-B141-33B0-66A6E2D64A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77;p10">
            <a:extLst>
              <a:ext uri="{FF2B5EF4-FFF2-40B4-BE49-F238E27FC236}">
                <a16:creationId xmlns:a16="http://schemas.microsoft.com/office/drawing/2014/main" id="{1DC1747D-A127-2AB5-ECA3-AB0A782DCBD2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8;p10">
            <a:extLst>
              <a:ext uri="{FF2B5EF4-FFF2-40B4-BE49-F238E27FC236}">
                <a16:creationId xmlns:a16="http://schemas.microsoft.com/office/drawing/2014/main" id="{E0F76FD0-B779-67DD-F37A-DE2BF31D45D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79;p10">
            <a:extLst>
              <a:ext uri="{FF2B5EF4-FFF2-40B4-BE49-F238E27FC236}">
                <a16:creationId xmlns:a16="http://schemas.microsoft.com/office/drawing/2014/main" id="{9E550EC4-DCAC-8D57-DBC3-735B1C95596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80;p10">
            <a:extLst>
              <a:ext uri="{FF2B5EF4-FFF2-40B4-BE49-F238E27FC236}">
                <a16:creationId xmlns:a16="http://schemas.microsoft.com/office/drawing/2014/main" id="{F3F94490-5F15-6BC8-F637-40CED6BB401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Google Shape;981;p10">
            <a:extLst>
              <a:ext uri="{FF2B5EF4-FFF2-40B4-BE49-F238E27FC236}">
                <a16:creationId xmlns:a16="http://schemas.microsoft.com/office/drawing/2014/main" id="{34C472BE-08DD-5EC9-0DC3-00EEB8A51F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2;p10">
            <a:extLst>
              <a:ext uri="{FF2B5EF4-FFF2-40B4-BE49-F238E27FC236}">
                <a16:creationId xmlns:a16="http://schemas.microsoft.com/office/drawing/2014/main" id="{54182BB2-38D8-A01B-0ABE-2D24B6CB0E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83;p10">
            <a:extLst>
              <a:ext uri="{FF2B5EF4-FFF2-40B4-BE49-F238E27FC236}">
                <a16:creationId xmlns:a16="http://schemas.microsoft.com/office/drawing/2014/main" id="{E172C595-2C2C-8CF0-BA05-29C486362D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1E961F-740A-4CCB-0DC5-756EC15581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857" y="2135671"/>
            <a:ext cx="8102286" cy="395055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520857" y="4110946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8AC57AB-DF42-E427-5DD9-BEE58ABCE842}"/>
              </a:ext>
            </a:extLst>
          </p:cNvPr>
          <p:cNvSpPr txBox="1"/>
          <p:nvPr/>
        </p:nvSpPr>
        <p:spPr>
          <a:xfrm>
            <a:off x="493283" y="4862838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7485984-C8C3-93A3-2BA0-B2A0470DF1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08C6F082-3789-1B9D-2762-28046331468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F4619D14-1C6A-2D13-E7A5-5D99E06AE53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332E2A62-2828-911E-73CE-197BBCD99D2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4BCE6043-C104-3023-21C9-3B9399375CF6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F32E8492-D1B4-E818-ACC3-A5AD11DDB5A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A81905A-033A-50AD-D0B6-D1629EBBC0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C750FDC1-1F78-0C41-9370-3DFD187C4FE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C41B52A-5F93-8ACB-DE00-894A8C4E95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258" y="2172630"/>
            <a:ext cx="8073483" cy="33553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73" y="909442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4192" y="108303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أَحْواش... لَوْحَةٌ بِأَلْوانِ ٱلتُّراثِ.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الفرضيات.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القرائية بإيقاع شعري.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774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شعري بعنوان «أَحْواش... لَوْحَةٌ بِأَلْوانِ ٱلتُّراثِ.».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454B13-2247-98A4-B363-831A3E946F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7F5AB0-16EF-3A96-59D3-55FF47608A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04BA89-0DA8-CAAD-8A6A-8742B4A8B6B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759D7E-3993-0794-A2D5-30828417475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877BF2-7EDD-D6A3-0B3E-1E17B3DB3A0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2EDF990-A437-33AD-74D1-1DF1898CB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C5B354-3379-BA74-0E3B-F54FA056E0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758ED55-3955-860D-B024-B7CA16143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9ACB6774-FFA7-6AC0-5730-8BC2C85719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1698590"/>
            <a:ext cx="3258782" cy="49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83" y="771533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يعرف أسماء بعض الرقصات الفلكلورية المغربية؟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3940C1-54A0-5CF0-2ECD-5AF507086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35E400-EDD3-5C6A-2981-AEC58EF7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F270DA-963D-2222-C26B-64C60E7B35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AC511-60D9-BC9F-2FB9-8976F8D0C4A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B873E0-3580-4964-8479-D084B750E6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E2429B-3A58-D9AF-9958-B53D67230D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050725-0682-D1FC-B15F-559023E7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48ABDA-34A3-4B15-BB8A-52339B39BD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D16672-6811-67AC-14CC-22F016E2F3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A32E8A-8C29-FA00-A448-C801F41F92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3" t="28033" r="1544" b="53641"/>
          <a:stretch/>
        </p:blipFill>
        <p:spPr>
          <a:xfrm>
            <a:off x="4587870" y="4274805"/>
            <a:ext cx="3930222" cy="21294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62D5F0-475B-D254-2091-06E7991AE8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3077" r="49387" b="77436"/>
          <a:stretch/>
        </p:blipFill>
        <p:spPr>
          <a:xfrm>
            <a:off x="4808596" y="1953813"/>
            <a:ext cx="3457029" cy="19890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7A19DD-A819-94D2-C851-7E03FA5600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27077" r="57785" b="56718"/>
          <a:stretch/>
        </p:blipFill>
        <p:spPr>
          <a:xfrm>
            <a:off x="730083" y="4228270"/>
            <a:ext cx="3533199" cy="22225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56B24C-329D-3881-327E-B74A278958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491" y="1867957"/>
            <a:ext cx="4079509" cy="20749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2853-8AD0-CF97-496D-8B121550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558DF0-6667-5127-F10B-51C9F27EBF12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44F1EBA3-60BB-5319-E6CB-82ED887881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أحسنتم. من بين الرقصات الفلكلورية المغربية المشهورة: أحواش. اليوم سنقرأ قصيدة شعرية حول هذه الرقصة.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BA5D-50AB-28BC-1042-2730850475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F55BCC-7FDF-6012-2891-200C71460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C3CAD3B-F404-3A24-D998-0380395553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DAB4F4-E2D3-6B65-B6C2-CB17242FBF5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631B82-EE94-A1F0-94D2-8E5B5AB21E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A09372-91BA-4085-79F5-C283556618A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6C151C4-BA28-845B-809A-71F87E6EF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F21CF74-A6DD-317E-3448-3EC1346A55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2A824D0-A2A2-EAA9-2E1F-077E8BA0BA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E2E6DDD4-6E95-D387-AE83-DE9A1DB2940C}"/>
              </a:ext>
            </a:extLst>
          </p:cNvPr>
          <p:cNvSpPr txBox="1"/>
          <p:nvPr/>
        </p:nvSpPr>
        <p:spPr>
          <a:xfrm>
            <a:off x="1004987" y="1787793"/>
            <a:ext cx="6716765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أَحْواشْ ... لَوْحَةٌ بِأَلْوانِ ٱلتُّراثِ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D813AE-D913-ED63-A387-CB090DC3E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0170" y="2654949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20990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E475-568E-1379-029F-41B92A70F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5FD59837-FCE2-0193-0B7A-BF91127DEA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قراءة النص، ستتعرفون مفرداتٍ ستساعدكم على الفهم.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6235C-4EED-C69E-8F5C-A44DD38A9B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9BE629-15AB-16D9-5778-D328464C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05CC340-1C98-A6C6-6FC9-61EC517695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D544D0-E506-849F-ADD8-A52BFCE7AFC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7F8138-AC90-09F3-A2FC-3BCADD19A78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4E701D-FB29-67C6-5659-5CC191FCCB4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9880EC1-5AA0-CEC2-3BC8-FF09B47E6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B89BDCE-FD33-5464-9C5C-A91D0F5A41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F8ABE64-C455-0494-95B7-95C46703C9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2B5BE020-EC3C-D47A-DAD5-30B828ABA563}"/>
              </a:ext>
            </a:extLst>
          </p:cNvPr>
          <p:cNvSpPr txBox="1"/>
          <p:nvPr/>
        </p:nvSpPr>
        <p:spPr>
          <a:xfrm>
            <a:off x="5562008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7A6BD28-8BF0-2086-67B2-6EA0E48A4E46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B314D4B0-AD01-E984-0212-F1E23A062AE6}"/>
              </a:ext>
            </a:extLst>
          </p:cNvPr>
          <p:cNvSpPr txBox="1"/>
          <p:nvPr/>
        </p:nvSpPr>
        <p:spPr>
          <a:xfrm>
            <a:off x="3669434" y="4588992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</p:spTree>
    <p:extLst>
      <p:ext uri="{BB962C8B-B14F-4D97-AF65-F5344CB8AC3E}">
        <p14:creationId xmlns:p14="http://schemas.microsoft.com/office/powerpoint/2010/main" val="2003162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27C8A-D464-6EE5-4E39-26AEB8688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D246CFC1-0687-22E2-4FA8-D894ACE73F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 التعريف المناسب لكل كلمة؟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17329-09B0-5A70-B4D0-90E277DB7A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4861C23-E6CC-969E-9C01-F052BB9995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BE1E588-8B65-B193-C0D0-39B9D0D6F50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43867B-6FA8-DE8F-5AA8-0A702C6AA3E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B99C66-7B2E-DD9A-364C-9095A1D69CA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42A6D0-D3A2-543C-96DE-5A0B3D703E1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0E60D0A-B208-60FE-524A-226C29E77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4E07E6-1C05-706C-4668-EC4721D150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D6CFB05-3A36-94C5-D9AF-96907EE93D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21FFB45C-0BC2-BAAB-B9E7-55F3C8730C5B}"/>
              </a:ext>
            </a:extLst>
          </p:cNvPr>
          <p:cNvSpPr txBox="1"/>
          <p:nvPr/>
        </p:nvSpPr>
        <p:spPr>
          <a:xfrm>
            <a:off x="924183" y="2263308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تَتَزَيَّنُ.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AF5181F-D70A-1C25-3E59-321FB094C54E}"/>
              </a:ext>
            </a:extLst>
          </p:cNvPr>
          <p:cNvSpPr txBox="1"/>
          <p:nvPr/>
        </p:nvSpPr>
        <p:spPr>
          <a:xfrm>
            <a:off x="7071350" y="2263308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E99A9837-0B52-B73F-4109-E5C1D93CEA8A}"/>
              </a:ext>
            </a:extLst>
          </p:cNvPr>
          <p:cNvSpPr txBox="1"/>
          <p:nvPr/>
        </p:nvSpPr>
        <p:spPr>
          <a:xfrm>
            <a:off x="7163230" y="3616650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15C4C48E-EE33-9DDB-2E3B-C34F169F9DBA}"/>
              </a:ext>
            </a:extLst>
          </p:cNvPr>
          <p:cNvSpPr txBox="1"/>
          <p:nvPr/>
        </p:nvSpPr>
        <p:spPr>
          <a:xfrm>
            <a:off x="7163230" y="4969992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43E7DA35-B481-9B4D-014E-DC26E4E6CDE1}"/>
              </a:ext>
            </a:extLst>
          </p:cNvPr>
          <p:cNvSpPr txBox="1"/>
          <p:nvPr/>
        </p:nvSpPr>
        <p:spPr>
          <a:xfrm>
            <a:off x="919795" y="3601148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تَعالَوْا، اِنْضَمّوا إِلَيْنا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16EA67A2-C12E-2A35-AC0F-35C293FA6A53}"/>
              </a:ext>
            </a:extLst>
          </p:cNvPr>
          <p:cNvSpPr txBox="1"/>
          <p:nvPr/>
        </p:nvSpPr>
        <p:spPr>
          <a:xfrm>
            <a:off x="919795" y="4938988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اَلْقُوَّةُ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وَٱلْعَظَمَةُ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BEAEFA2-E5A5-DB66-CC6B-3FF888F68439}"/>
              </a:ext>
            </a:extLst>
          </p:cNvPr>
          <p:cNvCxnSpPr>
            <a:cxnSpLocks/>
            <a:stCxn id="19" idx="1"/>
            <a:endCxn id="22" idx="3"/>
          </p:cNvCxnSpPr>
          <p:nvPr/>
        </p:nvCxnSpPr>
        <p:spPr>
          <a:xfrm flipH="1">
            <a:off x="5996663" y="2623308"/>
            <a:ext cx="1074687" cy="130026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F8F8CAA-0D7B-0199-A3FF-CE8CD7CAD790}"/>
              </a:ext>
            </a:extLst>
          </p:cNvPr>
          <p:cNvCxnSpPr>
            <a:cxnSpLocks/>
            <a:stCxn id="20" idx="1"/>
            <a:endCxn id="31" idx="3"/>
          </p:cNvCxnSpPr>
          <p:nvPr/>
        </p:nvCxnSpPr>
        <p:spPr>
          <a:xfrm flipH="1">
            <a:off x="5996663" y="3976650"/>
            <a:ext cx="1166567" cy="1284767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77BB77C-2ED8-41C8-5B15-A7305E8C9D54}"/>
              </a:ext>
            </a:extLst>
          </p:cNvPr>
          <p:cNvCxnSpPr>
            <a:cxnSpLocks/>
            <a:stCxn id="21" idx="1"/>
            <a:endCxn id="10" idx="3"/>
          </p:cNvCxnSpPr>
          <p:nvPr/>
        </p:nvCxnSpPr>
        <p:spPr>
          <a:xfrm flipH="1" flipV="1">
            <a:off x="6001051" y="2585737"/>
            <a:ext cx="1162179" cy="2744255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536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75BA-C0C4-C657-2B38-E75A2D8C7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28D196A1-7B3C-1878-103D-A7CD6B472F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 التعريف المناسب لكل كلمة؟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66FC1D-27B8-E091-6B99-974BA7566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15B3E21-EE54-CCC2-01FF-6CD133FE1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C3FF914-17D8-DD0D-56C2-551A67ABE1A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F0CF6B-4527-5730-DECF-8551A38A374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BF5432-9AD1-3C7B-018A-97FA22F5369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17B41E-3CE6-FA5A-68CC-37D65E5BEE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3436BA2-96C9-6F9F-BBCD-3D95307C0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45C06B2-A60E-9687-3CC3-5A27C822A6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AB2F6AE-CE0A-DC59-956E-2E476CD66E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D20BF085-C381-5587-BE35-8B586D252C89}"/>
              </a:ext>
            </a:extLst>
          </p:cNvPr>
          <p:cNvSpPr txBox="1"/>
          <p:nvPr/>
        </p:nvSpPr>
        <p:spPr>
          <a:xfrm>
            <a:off x="1928511" y="2605605"/>
            <a:ext cx="5887399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هَلُمّوا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تَعالَوْا، اِنْضَمّوا إِلَيْنا</a:t>
            </a:r>
            <a:r>
              <a:rPr lang="ar-MA" sz="4400" kern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C18A29A-D230-B941-6C1B-54D3002877C7}"/>
              </a:ext>
            </a:extLst>
          </p:cNvPr>
          <p:cNvSpPr txBox="1"/>
          <p:nvPr/>
        </p:nvSpPr>
        <p:spPr>
          <a:xfrm>
            <a:off x="1957990" y="4456489"/>
            <a:ext cx="588739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تَزْهو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تَتَزَيَّنُ.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ACA603-B885-EC73-A246-293F16B9BFD9}"/>
              </a:ext>
            </a:extLst>
          </p:cNvPr>
          <p:cNvSpPr txBox="1"/>
          <p:nvPr/>
        </p:nvSpPr>
        <p:spPr>
          <a:xfrm>
            <a:off x="1923859" y="3537377"/>
            <a:ext cx="588739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كِبْرِياءٌ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اَلْقُوَّةُ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وَٱلْعَظَمَةُ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36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04313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444EF36-6919-37FE-1A59-732CAF197F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B1AF27-76DF-2B29-D4A3-33F5556F7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2D98392-E6D2-DA8B-1F8E-0A4622F0808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152781-2CA5-B487-C6CA-4FDFF29CB1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DCBE9-4B38-27CA-58AB-1A346B1402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2D4093-63AF-CFFD-32EC-6414A297D0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B877E5F-CD77-CBC0-F91F-5E421A104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A6F69DA-96E7-EC7E-EAFD-56DDC19783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9A2784B-0176-48CC-14B4-6DA531482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DBA86C-B093-E6D8-E522-76F4BA37CA2D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CB891A2-6FA6-B1FE-31CE-795C5AAE9137}"/>
              </a:ext>
            </a:extLst>
          </p:cNvPr>
          <p:cNvSpPr txBox="1"/>
          <p:nvPr/>
        </p:nvSpPr>
        <p:spPr>
          <a:xfrm>
            <a:off x="1004987" y="1787793"/>
            <a:ext cx="6716765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أَحْواشْ ... لَوْحَةٌ بِأَلْوانِ ٱلتُّراثِ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78E904-5116-5D71-674E-FF2621150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2667" y="2706904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6F5E46-42B0-06C5-2EB8-AE80D4F9BF93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83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ص 48 اقرأوا النص للتحقق من توقعاتكم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AAE2368D-CBFF-88ED-9CC7-53C44CAAC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D5895-238A-0EDD-95FE-C34AE62B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089561-726E-E2A7-1267-342E53F7CE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66DB3-D967-09A5-D319-3FE3764414A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B3F23A-7386-E082-F58A-144D992EB4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F5521-32EF-8FCF-72DA-105700CA07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56C0D5-A21B-63D2-A7C6-00C181536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46D12B-CE81-4CFF-95BC-4D8255259B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52E1CF2-BDB5-EAFA-7709-F9CC2E041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E1BA48BD-49F6-8762-A26A-6BE416C6C7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1698590"/>
            <a:ext cx="3258782" cy="49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627" y="1810755"/>
            <a:ext cx="7064948" cy="4709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687F-95D8-0822-9671-21EBA4819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610830-CD4B-1AF4-4657-59A54A87F2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719940A-3C97-98A4-65A0-B7EC2455E06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F9D71F-699C-8CEE-05A1-57BB7B772C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1C9E7F-73A1-B8FB-F868-C8525D9612B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F0F78A-2C09-89C0-3694-29B19F2F8F3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CD2F1D4-25EC-56F2-34BA-22555EBC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36E670-81BE-BF7C-15D5-E22F9CB78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390388-29FE-EDB5-CF5A-928CECB2B1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سأسمعكم قصيدة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أَحْواشْ ... لَوْحَةٌ بِأَلْوانِ ٱلتُّراثِ».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E517DA-1632-23A8-785F-B779ED578C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F56BC2D-92A5-B7C1-3F7B-1EA7DE2FFE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D7D93E-ABE1-62C5-3A0E-99D0B91CC3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3F267F-D722-717C-ED6A-C4C69E5854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F3EA48-59A0-670B-15A8-70A98A9483E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71B7F2-902C-C17E-1448-58D47483A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A51DFE-DA10-C6CB-57FD-F3D79588ED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F432C98-85FC-CE72-21B3-13AEFF8D10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AFEEC5-2177-AB3C-9D4B-2AE307D4F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WhatsApp Video 2026-02-22 at 06.14.57">
            <a:hlinkClick r:id="" action="ppaction://media"/>
            <a:extLst>
              <a:ext uri="{FF2B5EF4-FFF2-40B4-BE49-F238E27FC236}">
                <a16:creationId xmlns:a16="http://schemas.microsoft.com/office/drawing/2014/main" id="{E9A83696-D0E2-6651-4584-B8646EDCAD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1601" y="1901042"/>
            <a:ext cx="8160798" cy="45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872C-C7A4-035D-6DC8-38CC3FF8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6F29B-85DB-A348-3CFF-20B87A2D4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231B61-D53A-C090-EC70-72CBA5781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734E75-A231-D1F0-68E3-68AE67A215B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7F182E-481A-1DF9-40B1-7324BD8C41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965F0C-B11B-6E5D-DCA9-6556DBE698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531E5E-A96F-ABDD-DE86-16D4852F57E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B31836E-893C-DC92-7BD2-6CD0BCF8F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64EFAE-5408-BEFC-8D75-1673EBC71C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CD4DDE-45CC-F7D7-B528-72774C05FF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019B03-7DC6-FAB1-7412-9C6946A43E49}"/>
              </a:ext>
            </a:extLst>
          </p:cNvPr>
          <p:cNvSpPr txBox="1"/>
          <p:nvPr/>
        </p:nvSpPr>
        <p:spPr>
          <a:xfrm>
            <a:off x="910440" y="684000"/>
            <a:ext cx="66955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قوموا بقراءة القصيدة قراءة هامسة، وطبقوا استراتيجية التحقق من فرضياتكم.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ينتقل الأستاذ(ة) بين الصفوف، ويقدم التغذية الراجعة اللازمة.</a:t>
            </a:r>
          </a:p>
        </p:txBody>
      </p:sp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41BE8783-8349-BBA7-CD36-B61D31406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1698590"/>
            <a:ext cx="3258782" cy="49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7705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F052-8DEC-6D05-C3DA-119CF7DBB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A1CFFB-952C-5305-E777-3B2883A33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DD503-FDCA-C4DD-3F42-2F20BE38F0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C4AAA4-9062-3809-5EFE-D94CF90F14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F1A02-1DEB-1BA4-519C-B1FE0AA0193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AE7765-6940-9FEA-3643-E3FDC964D7D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04BF99-816D-D10B-113C-064997BD1EB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198BDC8-0902-AB3A-0241-072818087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3BFD494-F73A-E1AE-8643-D92C16418F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C6DA0D-226E-8A47-176A-F9E0BC14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0915C2-B79F-CFE0-2E2D-A5EB053A2093}"/>
              </a:ext>
            </a:extLst>
          </p:cNvPr>
          <p:cNvSpPr txBox="1"/>
          <p:nvPr/>
        </p:nvSpPr>
        <p:spPr>
          <a:xfrm>
            <a:off x="947057" y="645003"/>
            <a:ext cx="65445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لنصحح. من يحدد لنا العناصر التي تؤكد أو تفند توقعه؟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التحقق من فرضياتهم.</a:t>
            </a:r>
          </a:p>
        </p:txBody>
      </p:sp>
      <p:pic>
        <p:nvPicPr>
          <p:cNvPr id="3" name="Image 2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9B662907-703C-9548-00B2-E14572873E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1698590"/>
            <a:ext cx="3258782" cy="49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051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. مِنْ كَمْ مِنْ سَطْرٍ شِعْرِيٍّ تَتَكَوَّنُ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91BE655-C860-2596-C486-D8A2BF91461E}"/>
              </a:ext>
            </a:extLst>
          </p:cNvPr>
          <p:cNvSpPr txBox="1">
            <a:spLocks/>
          </p:cNvSpPr>
          <p:nvPr/>
        </p:nvSpPr>
        <p:spPr>
          <a:xfrm>
            <a:off x="330832" y="6075290"/>
            <a:ext cx="8529402" cy="53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036678-7E07-F7C0-31BC-BA6E58D220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361543-FE0B-C65D-E607-56A4652BF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BFA3782-ACEF-8F6B-BA9E-E56C24FE7D2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68D4ED-DEA2-50AD-E3E4-4835E8D569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ABC149-39EA-86EE-2287-1304ECC953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BBDF6D-A54E-26D8-8CC6-4DD56CADF1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C4B7DEC-493B-E2BB-823F-22A05BFC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54792F1-2C28-E2F7-47D0-202060268B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14346DD-613E-7722-65F0-317A6E361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2746B6-CD92-81E7-3CE9-2436ED8433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E2B0F09-F5D4-D6D5-6C4E-E5DBAF15E94E}"/>
              </a:ext>
            </a:extLst>
          </p:cNvPr>
          <p:cNvSpPr txBox="1"/>
          <p:nvPr/>
        </p:nvSpPr>
        <p:spPr>
          <a:xfrm>
            <a:off x="4344471" y="1685042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</a:t>
            </a:r>
            <a:r>
              <a:rPr lang="ar-MA" sz="2400" b="1" dirty="0">
                <a:solidFill>
                  <a:srgbClr val="C00000"/>
                </a:solidFill>
                <a:cs typeface="Calibri" panose="020F0502020204030204" pitchFamily="34" charset="0"/>
              </a:rPr>
              <a:t>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ٱلْعَــــــــــــر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ٱلْغِن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</a:t>
            </a:r>
            <a:r>
              <a:rPr lang="ar-MA" sz="2400" b="1" dirty="0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41F5722-9A4B-ACB4-D2EE-2D9FAC53D1C9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</a:t>
            </a:r>
            <a:r>
              <a:rPr lang="ar-MA" sz="2400" b="1" dirty="0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</a:t>
            </a:r>
            <a:r>
              <a:rPr lang="ar-MA" sz="2400" b="1" dirty="0">
                <a:solidFill>
                  <a:srgbClr val="C00000"/>
                </a:solidFill>
                <a:cs typeface="Calibri" panose="020F0502020204030204" pitchFamily="34" charset="0"/>
              </a:rPr>
              <a:t>ـاء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</a:t>
            </a:r>
            <a:r>
              <a:rPr lang="ar-MA" sz="2400" b="1" dirty="0" err="1">
                <a:solidFill>
                  <a:srgbClr val="C00000"/>
                </a:solidFill>
                <a:cs typeface="Calibri" panose="020F0502020204030204" pitchFamily="34" charset="0"/>
              </a:rPr>
              <a:t>اء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تتكون القصيدة من 20 سطرا شعريا.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F1AFE3-A5B2-6B3C-F5D1-7B66A2535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797205-12EC-8F95-A3AB-8BD555F04A8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6D6BE5-FF68-FFDF-9D12-2E18B9607A1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230669-ECB3-D6CB-54CB-7803C6491A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A3B49E-C100-E569-A9A3-425DFC5F2F1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FE46A6E-4EFD-1702-B3A7-59113722D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30C451-B57E-9C4A-4241-F699D6CF3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6DFEECF-5DB8-BF9B-08CD-DFD9A8BC67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95BC87-2CF5-2F2E-0359-FBF68DD6C7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958DE42F-7FD8-9DAC-2A92-1F232ECEBEBA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7A3E2C1-6D96-895F-E4BF-E8B111D9B8EB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63533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بِأَيِّ رَقْصَةٍ تَتَغَنّى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352270" y="5943878"/>
            <a:ext cx="8596858" cy="7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بِأَيِّ رَقْصَةٍ تَتَغَنّى </a:t>
            </a:r>
            <a:r>
              <a:rPr lang="ar-MA" sz="3600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DE7EA7-0244-CF47-FDDB-66592A521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638FDE-8DB9-227B-9142-EAC65C1D0D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AA1BF08-29D6-66BF-AA6C-277EB58AB8E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FE90BC-F6FE-0525-98D2-FCE89F1382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DE104C-355A-F2A2-01CB-A27A414788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2DD8C-B214-CB1D-2D0F-AB08880F8E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229595-7307-0C10-5C64-6AD951A2A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890808-5E2F-A550-A30D-199F62537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45216EA-CAE9-AD8A-2E18-89778E39F8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5C05F4B3-0203-504E-1B31-AF43884E7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74" y="1675111"/>
            <a:ext cx="2853049" cy="437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5181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F760-8D5F-8FCD-3E1E-05CC541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AC8FF960-AEBE-3370-F379-FC9FE68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كيف عرفتم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678D979-C7BB-0EA9-8E35-466BFC3CDC51}"/>
              </a:ext>
            </a:extLst>
          </p:cNvPr>
          <p:cNvSpPr txBox="1">
            <a:spLocks/>
          </p:cNvSpPr>
          <p:nvPr/>
        </p:nvSpPr>
        <p:spPr>
          <a:xfrm>
            <a:off x="367259" y="6012865"/>
            <a:ext cx="8536897" cy="64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تَتَغَنّى </a:t>
            </a:r>
            <a:r>
              <a:rPr lang="ar-MA" sz="3600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بِرَقْصَةِ </a:t>
            </a: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أَحْواشَ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023D-213F-D087-FF48-09E3EF631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6010B-02CC-900C-0F16-57C5E7129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3A1F32-D237-DDB6-22F9-72A45A02A5D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1A414C-2A13-6B3F-9669-DF404E2AC5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44A038-53AC-C27C-FBDF-B0B7C4986B3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A6D044-023E-6C20-4DA6-C9E834A8247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C60F2E-BA15-C00F-06C9-A5D385E44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EDE85DD-AACE-0F0D-3245-45E5C0D17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12391E1-1260-9E29-AC34-577A72CD85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F083F8F2-407B-7988-4ACD-DC2F03465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74" y="1675111"/>
            <a:ext cx="2853049" cy="437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31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D6748-143E-1CF0-7201-97E188CE3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664B5CB-1B49-90CA-2D59-552492B3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ٱسْمُ ٱلشّاعِرِ ٱلَّذي كَتَبَ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C0CAA1D-5E42-E2E9-D094-71A6BC0EE1D5}"/>
              </a:ext>
            </a:extLst>
          </p:cNvPr>
          <p:cNvSpPr txBox="1">
            <a:spLocks/>
          </p:cNvSpPr>
          <p:nvPr/>
        </p:nvSpPr>
        <p:spPr>
          <a:xfrm>
            <a:off x="299804" y="5978733"/>
            <a:ext cx="8566878" cy="63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ٱسْمُ ٱلشّاعِرِ ٱلَّذي كَتَبَ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ٱلْقَصيدَةَ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95FD0-7F96-B0C9-9731-05080F24F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6056D9-1709-0D6E-29F1-790730A16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8034011-477B-9229-E853-286C7E9733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EAE8E-59FA-E953-AFB1-EEB18FE2C7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356B99-E1AB-046F-B9B7-B47910C7B93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288068-A6E5-83D5-20F2-02678DD95A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FEEE29-5286-2CC1-6A6F-22056DFF5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6D0D8-B44E-5139-3E34-AF40B522D9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6B7C1B1-C84C-D0ED-72A0-1A178221BD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9D05F6E7-824B-C43F-A0F8-C5C03D0C1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74" y="1675111"/>
            <a:ext cx="2853049" cy="437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7064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5 تلاميذ لقراءة أبيات القصيدة ، أربعة أبيات لكل تلميذ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36198-EC8B-8412-5924-DA5CDC67CD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B22881-2C93-E094-2F7F-5BFA1CF4D6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BD6E6-8EF4-0B06-D22A-C9D85EDB260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A668C4-47A6-DB8A-FD1E-0D5B53E3C32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0FE34E-5908-A14D-2A92-6FB8BB19B41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667C993-E5BB-F58B-CB05-D87224E18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E845DC-0449-E43F-A2F7-88DF07ED6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31B52-AB51-8643-CD3B-F4A3BD644F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8BDC37-1201-B28B-E800-458F011211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755E51B-7B0E-C7F5-A853-0FE31A44F170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A309789-B0AC-F299-0289-AEF4AD304E17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3FDE-A259-FC60-981C-0D0038BE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96FFD80D-55D1-34FA-0C66-577DCCD9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اليوم، ستتعلمون كيف تقرؤون القصيدة بإيقاع شعري معبر. انتبهوا، 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144F0C-6DD3-EB39-AC23-C3C6836BD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2945D5-DF16-0405-31F1-92F7E57B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CFB960-9BB1-9627-9A94-347734D58F6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C69352-1F6F-9DC9-2534-B1282026FDA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97A9EA-D23D-7B94-FDA8-F32F0B7BE4C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36FE3E-54E6-7765-AB6C-310AEC5305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FA65F73-861E-D132-38AE-8E20C0AA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D81D0-0109-AEB4-370B-E3E71FC79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33318D1-515F-4568-B79F-F40378AA21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BC362F16-60CF-154E-BDBD-D5C59706CDF4}"/>
              </a:ext>
            </a:extLst>
          </p:cNvPr>
          <p:cNvSpPr txBox="1"/>
          <p:nvPr/>
        </p:nvSpPr>
        <p:spPr>
          <a:xfrm>
            <a:off x="2020470" y="2168895"/>
            <a:ext cx="4841143" cy="3238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</a:t>
            </a:r>
            <a:r>
              <a:rPr lang="ar-MA" sz="3600" b="1" dirty="0">
                <a:solidFill>
                  <a:srgbClr val="C00000"/>
                </a:solidFill>
                <a:cs typeface="Calibri" panose="020F0502020204030204" pitchFamily="34" charset="0"/>
              </a:rPr>
              <a:t>ــــاء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</a:t>
            </a:r>
            <a:r>
              <a:rPr lang="ar-MA" sz="3600" b="1" dirty="0" err="1">
                <a:solidFill>
                  <a:srgbClr val="C00000"/>
                </a:solidFill>
                <a:cs typeface="Calibri" panose="020F0502020204030204" pitchFamily="34" charset="0"/>
              </a:rPr>
              <a:t>ــاء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36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188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723CA-AC48-EE33-ECE8-F23820D4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B742C34B-E1DC-13DE-8C1F-3E312A26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4 متعلمين إلى إنشاد الأبيات.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3E4F4B-5D7C-AE41-A691-9342A5C3C7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F6AE3E-ECF2-A821-7752-89CAE9A8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28B7F72-B818-1CAA-F562-15DFA5D4D37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4412FB-9D4C-7734-9D03-E1FE1E0B785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A30AE0-07C1-F6B3-A2DA-8A9450C7122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7AC29A-A2F3-F584-CBDC-4D5704EF452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453D6B3-20C6-208A-02CE-C9B2A0B83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77071E-FDA7-402A-7D3E-E42D0F64CF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6F27AB-6234-4BCD-BD82-6AEBC9EBB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E5674A55-F2B2-C68F-8D23-DF34EEFDBE74}"/>
              </a:ext>
            </a:extLst>
          </p:cNvPr>
          <p:cNvSpPr txBox="1"/>
          <p:nvPr/>
        </p:nvSpPr>
        <p:spPr>
          <a:xfrm>
            <a:off x="2020470" y="2168895"/>
            <a:ext cx="4841143" cy="3238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</a:t>
            </a:r>
            <a:r>
              <a:rPr lang="ar-MA" sz="3600" b="1" dirty="0">
                <a:solidFill>
                  <a:srgbClr val="C00000"/>
                </a:solidFill>
                <a:cs typeface="Calibri" panose="020F0502020204030204" pitchFamily="34" charset="0"/>
              </a:rPr>
              <a:t>ــــاء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36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</a:t>
            </a:r>
            <a:r>
              <a:rPr lang="ar-MA" sz="3600" b="1" dirty="0" err="1">
                <a:solidFill>
                  <a:srgbClr val="C00000"/>
                </a:solidFill>
                <a:cs typeface="Calibri" panose="020F0502020204030204" pitchFamily="34" charset="0"/>
              </a:rPr>
              <a:t>ــاء</a:t>
            </a:r>
            <a:r>
              <a:rPr lang="ar-MA" sz="3600" b="1" dirty="0" err="1">
                <a:solidFill>
                  <a:prstClr val="black"/>
                </a:solidFill>
                <a:cs typeface="Calibri" panose="020F0502020204030204" pitchFamily="34" charset="0"/>
              </a:rPr>
              <a:t>ْ</a:t>
            </a:r>
            <a:endParaRPr lang="ar-MA" sz="36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6425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A6A1-EFE4-8797-18F0-B41F21E3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D6FFD865-9985-22C0-EB3E-7B28DC49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E9D5A3-7A73-7F73-C20E-31066F26D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576AB2-56E8-BEE9-73D0-D68FDF5533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A647A0-381D-C57A-AFB9-58C82806600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C69BD2-B411-BCC3-CAE8-6442011360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9C4003-E5C7-8448-A8A4-A2030F62A4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1595DD-2B8D-E0F9-2B1B-CC0B9FA6873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6B929DE-2D29-5D5A-89B5-09717559A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B4DA08-BEB6-4ED7-021B-CEE9BC1A38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D882AD-9B60-2AA7-A4B6-DADCC6B1C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3C4CC511-771F-B3D4-11D7-2A9A3119C6C7}"/>
              </a:ext>
            </a:extLst>
          </p:cNvPr>
          <p:cNvSpPr txBox="1"/>
          <p:nvPr/>
        </p:nvSpPr>
        <p:spPr>
          <a:xfrm>
            <a:off x="1785258" y="2168895"/>
            <a:ext cx="5076356" cy="3238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ـاء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</p:txBody>
      </p:sp>
    </p:spTree>
    <p:extLst>
      <p:ext uri="{BB962C8B-B14F-4D97-AF65-F5344CB8AC3E}">
        <p14:creationId xmlns:p14="http://schemas.microsoft.com/office/powerpoint/2010/main" val="164090233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A0533-770B-9A4D-BF11-95493DC5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F9B709B2-841E-F36D-4575-1E2D3C8F2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4 متعلمين إلى إنشاد الأبيات.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361E71-6964-4AF9-DFED-8CC9A048E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CECFB5-EE84-7B58-F699-CF457A81F0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247B39-C7B0-5D7A-BB08-29366609D7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D5ED56-D33F-D709-B2D2-0FE138CAC3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152F24-5C87-E159-0C2D-C0E4DF578F2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F1B9FC-93E3-BAD9-71D1-38ABE005AC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C48C20-CC52-B391-878C-01D3CAAB8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0B7090D-957F-808D-B474-DB2C8F4CE3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090DFA-574B-49E6-33C3-CAFA2AD424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01565001-F2DF-FD67-2AAE-287DE319A5F3}"/>
              </a:ext>
            </a:extLst>
          </p:cNvPr>
          <p:cNvSpPr txBox="1"/>
          <p:nvPr/>
        </p:nvSpPr>
        <p:spPr>
          <a:xfrm>
            <a:off x="1785258" y="2168895"/>
            <a:ext cx="5076356" cy="3238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ـاء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</p:txBody>
      </p:sp>
    </p:spTree>
    <p:extLst>
      <p:ext uri="{BB962C8B-B14F-4D97-AF65-F5344CB8AC3E}">
        <p14:creationId xmlns:p14="http://schemas.microsoft.com/office/powerpoint/2010/main" val="183471006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21A7-8DA1-608F-D743-1AA326E5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BBBAD-15CA-2759-F692-7F54DF4FB4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6881D2-EC14-4F44-4BF8-A3AC33ECC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F855C1-A3EA-5753-56D8-4CC07C6077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5694D7-BD02-813C-4253-F85E6C65BEF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C5D6-56E1-2F3A-273E-50969813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4A23FF-256D-5F68-CFA3-4131BC6FFD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D60A854-6E15-F435-497A-3C5500564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034B1B-53EE-8A31-C799-B2EAB3FFAD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5FD1A9-AF9A-C7B4-1473-604ED6BDE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2820A-FEE8-0349-330B-E72DEA1486CE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اقرؤوا القصيدة قراءة هامسة، واحترموا قواعد الإيقاع التي تدربتم عليها.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يمر الأستاذ(ة) بين الصفوف، ويحرص على تقديم تغذية راجعة فورية.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6D3188-0EDE-D8F0-E930-002719B164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C83359B8-A8BB-B1B2-EC70-F051A2D0D748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B89318-A564-1021-5D8C-9FFF7D6950BC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5982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9280-B435-A65E-23DC-52D31578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0A3C6-22E3-E2CE-56EB-E850D0C12C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C9AD216-0BF4-AE98-5209-11A776B21F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A33C22-1C12-F5AA-A87F-014C8F5330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3FF38-8919-ED6E-18A5-B5813C620C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26D94-101F-C29A-573E-CE41BF8EF95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3361C-D508-6FE4-5AD8-420B0EB66B8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C92BF35-4898-8201-B825-5CEF97A0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58747C-C3C0-A82E-B59C-89F6BFF45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101024-897A-5465-C345-211153233E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6D4F73-AEF8-F554-C717-F0F8C5C4316A}"/>
              </a:ext>
            </a:extLst>
          </p:cNvPr>
          <p:cNvSpPr txBox="1"/>
          <p:nvPr/>
        </p:nvSpPr>
        <p:spPr>
          <a:xfrm>
            <a:off x="683132" y="645003"/>
            <a:ext cx="6859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يقرأ القصيدة قراءة شعرية معبرة،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5 د. للقراءات الفردية،  اختيار  متعلمين غير الذين شاركوا في النشاط الاعتيادي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B5B95BE-C237-F686-A07A-452833AF4182}"/>
              </a:ext>
            </a:extLst>
          </p:cNvPr>
          <p:cNvGraphicFramePr>
            <a:graphicFrameLocks noGrp="1"/>
          </p:cNvGraphicFramePr>
          <p:nvPr/>
        </p:nvGraphicFramePr>
        <p:xfrm>
          <a:off x="735012" y="2543956"/>
          <a:ext cx="7555043" cy="3200400"/>
        </p:xfrm>
        <a:graphic>
          <a:graphicData uri="http://schemas.openxmlformats.org/drawingml/2006/table">
            <a:tbl>
              <a:tblPr firstRow="1" bandRow="1"/>
              <a:tblGrid>
                <a:gridCol w="9184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998288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38329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36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مُعَبِّرَةً عَنِ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ٱلشُّعورِ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بِٱلْفَخْرِ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وَٱلْاِعْتِزازِ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42306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FD-4967-DCA8-0E60-8D76C453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A914CB-396B-71EC-1967-BDB8AD1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762026"/>
            <a:ext cx="7358073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سنكرر القراءة الشعرية جماعيا باحترام قواعد الإيقاع.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7026C-7E17-03D4-6262-CBA5C7E14D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BE377B-743B-FAB2-DABD-EE3679A0AE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6994E-9204-9D37-EE2F-C2A7BC799BE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ED11-8498-AB6C-6DC6-7EEB3708895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130C3-6B0F-95DD-A7E9-92C73DEE35F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A0E90-F6A8-1084-9B58-35DC9E444BD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EBE96EB-FB0B-C7B3-143D-B849EAEC6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0766EA-11F0-8E52-AF2D-3D3E5BE66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B073AA-458A-5B34-7221-FA70E773D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5EB7B0-10AB-3BF8-A27B-5CE67CE5F0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CC65A67-EECD-D78D-20FC-B64C8D1A2DC9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F6BC15-0703-2621-E8E0-D4EDDC9BFFD5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05937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0" y="90839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أَحْواشْ ... لَوْحَةٌ بِأَلْوانِ ٱلتُّراثِ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إغناء المعجم وفهم نص شعري.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C193DC-9925-0D6D-54B0-6DA8789AF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1042" y="1046862"/>
            <a:ext cx="402559" cy="4025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على الصفحة رقم 49 و أجيبوا عن التمرينين التاليين 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B69F73-A579-9898-B541-0CB07421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15F594-42FE-25C5-85CC-E58C36B66A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CAC8AE-389E-CCC0-439C-E46F3A4BEE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7D32E9-DE5C-16AE-A479-F42FEE16BFC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43119-0C05-29F4-9EF8-BC354C27C28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E645146-7A47-0808-BC22-852004DFA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57E12F-1A89-2165-C367-5794DBF8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EE6C61-4980-74D1-3490-8DA0F0F696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170CE9-DB6D-7216-B232-6E6D540C5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47" y="1524153"/>
            <a:ext cx="3372506" cy="517295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3AC60F-C7C4-52F3-5644-8DB224A36D6E}"/>
              </a:ext>
            </a:extLst>
          </p:cNvPr>
          <p:cNvSpPr/>
          <p:nvPr/>
        </p:nvSpPr>
        <p:spPr>
          <a:xfrm>
            <a:off x="3273136" y="2196672"/>
            <a:ext cx="2760042" cy="1128420"/>
          </a:xfrm>
          <a:prstGeom prst="roundRect">
            <a:avLst>
              <a:gd name="adj" fmla="val 666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194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7132F-BDC3-1EB7-6086-C31937B3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69E134B-F2A5-9180-2063-F6757F87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التمرين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الأول:أعوض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الكلمة التي تحتها خط بكلمة تفيد المعنى نفسه.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9FA45-8204-5042-C496-D2AE9E131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EE20A06-C523-375B-4B98-CB3C19D279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316A807-4645-6CDD-FF47-B5DC3946CC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830EF8-1071-7BDE-533D-BC88D14791B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2A4166-A1F4-7928-4C6B-7EE742F101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01C7A5-F59F-E124-E806-AD3165A2BE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6722E5-A4A7-127D-3318-FE985085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5645164-F6E8-D30C-C9A4-5BA6B18E7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E5D0D0-B9D2-63EC-68F6-E53E4824A4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A27132-036D-D4C0-4E6A-240686155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476000"/>
            <a:ext cx="6972904" cy="617273"/>
          </a:xfrm>
          <a:prstGeom prst="rect">
            <a:avLst/>
          </a:prstGeom>
        </p:spPr>
      </p:pic>
      <p:pic>
        <p:nvPicPr>
          <p:cNvPr id="11" name="Image 10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6DAFA79A-81C9-E218-F1BE-7EFD6907A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12" y="2677887"/>
            <a:ext cx="8033657" cy="1259530"/>
          </a:xfrm>
          <a:prstGeom prst="rect">
            <a:avLst/>
          </a:prstGeom>
        </p:spPr>
      </p:pic>
      <p:pic>
        <p:nvPicPr>
          <p:cNvPr id="13" name="Image 12" descr="Une image contenant texte, Police, ligne&#10;&#10;Le contenu généré par l’IA peut être incorrect.">
            <a:extLst>
              <a:ext uri="{FF2B5EF4-FFF2-40B4-BE49-F238E27FC236}">
                <a16:creationId xmlns:a16="http://schemas.microsoft.com/office/drawing/2014/main" id="{FB484046-DD12-BD85-4CBD-6CDBB7F431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991" y="4617539"/>
            <a:ext cx="8144499" cy="1259530"/>
          </a:xfrm>
          <a:prstGeom prst="rect">
            <a:avLst/>
          </a:prstGeom>
        </p:spPr>
      </p:pic>
      <p:sp>
        <p:nvSpPr>
          <p:cNvPr id="17" name="Flèche : courbe vers la gauche 16">
            <a:extLst>
              <a:ext uri="{FF2B5EF4-FFF2-40B4-BE49-F238E27FC236}">
                <a16:creationId xmlns:a16="http://schemas.microsoft.com/office/drawing/2014/main" id="{467B4D25-6304-937F-5A24-C431D3B5F34A}"/>
              </a:ext>
            </a:extLst>
          </p:cNvPr>
          <p:cNvSpPr/>
          <p:nvPr/>
        </p:nvSpPr>
        <p:spPr>
          <a:xfrm>
            <a:off x="8466069" y="3069774"/>
            <a:ext cx="195943" cy="475756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Flèche : courbe vers la gauche 18">
            <a:extLst>
              <a:ext uri="{FF2B5EF4-FFF2-40B4-BE49-F238E27FC236}">
                <a16:creationId xmlns:a16="http://schemas.microsoft.com/office/drawing/2014/main" id="{2F0FA45E-B8D7-F2EC-6F8A-80F80FF3D4A2}"/>
              </a:ext>
            </a:extLst>
          </p:cNvPr>
          <p:cNvSpPr/>
          <p:nvPr/>
        </p:nvSpPr>
        <p:spPr>
          <a:xfrm>
            <a:off x="8574411" y="5139304"/>
            <a:ext cx="195943" cy="475756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92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B3AC8-5642-E07C-1E49-DE124F15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833B668-8CDE-D629-0D7E-6D6A7FBA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F0FD53-3190-C55F-9DE7-D823DCEBC1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AF36FD-6211-CA8E-407C-075CB1EF6E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D2B74E9-9FB1-FF8F-7FB1-92663098C11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354F7-7299-0D68-B2C0-4C71F6ADC77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189ED3-1E0A-CA44-18D8-8768993559C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F76D6D-DE0D-0C0B-7CE3-C4F18D6F1E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6559A02-9760-9F4C-6EF6-CDF71D52B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C284C0-FA02-6763-660D-909D6190E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8D87195-F1AD-E1E8-447A-51F0AE682E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072B380C-3AEC-C943-583D-CE031EF4E4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412" y="2677887"/>
            <a:ext cx="8033657" cy="1259530"/>
          </a:xfrm>
          <a:prstGeom prst="rect">
            <a:avLst/>
          </a:prstGeom>
        </p:spPr>
      </p:pic>
      <p:pic>
        <p:nvPicPr>
          <p:cNvPr id="3" name="Image 2" descr="Une image contenant texte, Police, ligne&#10;&#10;Le contenu généré par l’IA peut être incorrect.">
            <a:extLst>
              <a:ext uri="{FF2B5EF4-FFF2-40B4-BE49-F238E27FC236}">
                <a16:creationId xmlns:a16="http://schemas.microsoft.com/office/drawing/2014/main" id="{67DF91A6-E2AD-C3EC-87C2-5EB6B0CB6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991" y="4617539"/>
            <a:ext cx="8144499" cy="1259530"/>
          </a:xfrm>
          <a:prstGeom prst="rect">
            <a:avLst/>
          </a:prstGeom>
        </p:spPr>
      </p:pic>
      <p:sp>
        <p:nvSpPr>
          <p:cNvPr id="4" name="Flèche : courbe vers la gauche 3">
            <a:extLst>
              <a:ext uri="{FF2B5EF4-FFF2-40B4-BE49-F238E27FC236}">
                <a16:creationId xmlns:a16="http://schemas.microsoft.com/office/drawing/2014/main" id="{40AAD019-1EA7-02E7-9D03-17F3D7699E1B}"/>
              </a:ext>
            </a:extLst>
          </p:cNvPr>
          <p:cNvSpPr/>
          <p:nvPr/>
        </p:nvSpPr>
        <p:spPr>
          <a:xfrm>
            <a:off x="8466069" y="3069774"/>
            <a:ext cx="195943" cy="475756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Flèche : courbe vers la gauche 4">
            <a:extLst>
              <a:ext uri="{FF2B5EF4-FFF2-40B4-BE49-F238E27FC236}">
                <a16:creationId xmlns:a16="http://schemas.microsoft.com/office/drawing/2014/main" id="{33A771DF-8F4C-FED8-DF32-ED6F14F50B78}"/>
              </a:ext>
            </a:extLst>
          </p:cNvPr>
          <p:cNvSpPr/>
          <p:nvPr/>
        </p:nvSpPr>
        <p:spPr>
          <a:xfrm>
            <a:off x="8574411" y="5139304"/>
            <a:ext cx="195943" cy="475756"/>
          </a:xfrm>
          <a:prstGeom prst="curved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13C62-7B54-DD90-B7AB-3A61CCBD98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1476000"/>
            <a:ext cx="6972904" cy="617273"/>
          </a:xfrm>
          <a:prstGeom prst="rect">
            <a:avLst/>
          </a:prstGeom>
        </p:spPr>
      </p:pic>
      <p:sp>
        <p:nvSpPr>
          <p:cNvPr id="7" name="Titre 17">
            <a:extLst>
              <a:ext uri="{FF2B5EF4-FFF2-40B4-BE49-F238E27FC236}">
                <a16:creationId xmlns:a16="http://schemas.microsoft.com/office/drawing/2014/main" id="{FF593F6C-CB20-47B1-FE59-71D492677054}"/>
              </a:ext>
            </a:extLst>
          </p:cNvPr>
          <p:cNvSpPr txBox="1">
            <a:spLocks/>
          </p:cNvSpPr>
          <p:nvPr/>
        </p:nvSpPr>
        <p:spPr>
          <a:xfrm>
            <a:off x="4691743" y="3186553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أَصْبَحَ</a:t>
            </a:r>
            <a:endParaRPr lang="ar-MA" sz="32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Titre 17">
            <a:extLst>
              <a:ext uri="{FF2B5EF4-FFF2-40B4-BE49-F238E27FC236}">
                <a16:creationId xmlns:a16="http://schemas.microsoft.com/office/drawing/2014/main" id="{1E738933-B48F-D794-C7DF-8F4663DDE015}"/>
              </a:ext>
            </a:extLst>
          </p:cNvPr>
          <p:cNvSpPr txBox="1">
            <a:spLocks/>
          </p:cNvSpPr>
          <p:nvPr/>
        </p:nvSpPr>
        <p:spPr>
          <a:xfrm>
            <a:off x="6264008" y="5139304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تَتَأَلَّقُ</a:t>
            </a:r>
            <a:endParaRPr lang="ar-MA" sz="32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Titre 17">
            <a:extLst>
              <a:ext uri="{FF2B5EF4-FFF2-40B4-BE49-F238E27FC236}">
                <a16:creationId xmlns:a16="http://schemas.microsoft.com/office/drawing/2014/main" id="{2AE05249-B322-B8F2-5C9B-22D803372ED7}"/>
              </a:ext>
            </a:extLst>
          </p:cNvPr>
          <p:cNvSpPr txBox="1">
            <a:spLocks/>
          </p:cNvSpPr>
          <p:nvPr/>
        </p:nvSpPr>
        <p:spPr>
          <a:xfrm>
            <a:off x="1772511" y="5060696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يُشْبِهُ</a:t>
            </a:r>
            <a:endParaRPr lang="ar-MA" sz="32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1118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81789-9537-195B-C3F3-DCF153D77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DF4A36F-5F48-4404-D47F-D7CD52E2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التمرين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الثاني:أستخرج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من القصيدة مفردات تنتمي إلى شبكة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كلمة"الموسيقى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"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CEA565-A1C6-FDD5-021F-33A6BE6E85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6C44A5-3FBD-45B8-CBF1-A7E60E8CE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7728EC7-40E6-76B9-CD96-6E574806855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9242DA-2FB2-ACCF-5BE3-7EC11065162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6FA0BE-5BF2-F6A5-E5A1-779D15E2FA0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B27AC3-B358-7DD4-C410-4148D536A89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454C521-A07F-3FF8-447D-F086D4055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EE91F8A-484A-25F6-D943-9802F43906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3C5AE59-BADA-43A5-3C5C-FC4DB7EDA6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DA80F3-C83E-6B04-301E-92B3A9F3A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914223"/>
            <a:ext cx="8370600" cy="67823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6603B7-F0F6-2542-3367-C11D3B9D7DDE}"/>
              </a:ext>
            </a:extLst>
          </p:cNvPr>
          <p:cNvGrpSpPr/>
          <p:nvPr/>
        </p:nvGrpSpPr>
        <p:grpSpPr>
          <a:xfrm>
            <a:off x="1522327" y="2566774"/>
            <a:ext cx="6125533" cy="3766867"/>
            <a:chOff x="1358900" y="1596676"/>
            <a:chExt cx="6125533" cy="376686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F037A47-4167-ECA3-23B7-39C1AA244E42}"/>
                </a:ext>
              </a:extLst>
            </p:cNvPr>
            <p:cNvSpPr/>
            <p:nvPr/>
          </p:nvSpPr>
          <p:spPr>
            <a:xfrm>
              <a:off x="3918635" y="1596676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D988DF-93F6-E7A2-0BC3-8A573B42119A}"/>
                </a:ext>
              </a:extLst>
            </p:cNvPr>
            <p:cNvGrpSpPr/>
            <p:nvPr/>
          </p:nvGrpSpPr>
          <p:grpSpPr>
            <a:xfrm>
              <a:off x="3561127" y="2679700"/>
              <a:ext cx="2021746" cy="2021746"/>
              <a:chOff x="3674378" y="2789072"/>
              <a:chExt cx="2021746" cy="2021746"/>
            </a:xfrm>
          </p:grpSpPr>
          <p:sp>
            <p:nvSpPr>
              <p:cNvPr id="35" name="Soleil 34">
                <a:extLst>
                  <a:ext uri="{FF2B5EF4-FFF2-40B4-BE49-F238E27FC236}">
                    <a16:creationId xmlns:a16="http://schemas.microsoft.com/office/drawing/2014/main" id="{FD975EC2-E1D4-18B2-50B7-1210C29FE6FD}"/>
                  </a:ext>
                </a:extLst>
              </p:cNvPr>
              <p:cNvSpPr/>
              <p:nvPr/>
            </p:nvSpPr>
            <p:spPr>
              <a:xfrm>
                <a:off x="3674378" y="2789072"/>
                <a:ext cx="2021746" cy="2021746"/>
              </a:xfrm>
              <a:prstGeom prst="sun">
                <a:avLst/>
              </a:prstGeom>
              <a:solidFill>
                <a:srgbClr val="DCF3F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highlight>
                    <a:srgbClr val="FFFF00"/>
                  </a:highlight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2B27BF4-3F80-7069-F429-65832C302ACE}"/>
                  </a:ext>
                </a:extLst>
              </p:cNvPr>
              <p:cNvSpPr txBox="1"/>
              <p:nvPr/>
            </p:nvSpPr>
            <p:spPr>
              <a:xfrm>
                <a:off x="4031886" y="3573113"/>
                <a:ext cx="1271982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اَلْموسيقى </a:t>
                </a:r>
                <a:endParaRPr kumimoji="0" lang="fr-MA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34336195-EAD9-0E34-5EB5-97B8D74F35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584" y="2159000"/>
              <a:ext cx="0" cy="52070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A50EFD4A-9C50-9FDF-A564-11FA94D36B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7357" y="3690573"/>
              <a:ext cx="508643" cy="17827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66DF78F-0766-88CB-B2E5-04DB7DA16C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000" y="3689350"/>
              <a:ext cx="593811" cy="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21F21010-9DAA-0A9A-FD75-CAF2EBB0A6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1184" y="2578100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F15343B-D619-9D4D-2C13-4C1BCFEFC0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7428" y="4418871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1DB616E9-7550-F91E-0D96-BB7815C794D0}"/>
                </a:ext>
              </a:extLst>
            </p:cNvPr>
            <p:cNvCxnSpPr>
              <a:cxnSpLocks/>
            </p:cNvCxnSpPr>
            <p:nvPr/>
          </p:nvCxnSpPr>
          <p:spPr>
            <a:xfrm>
              <a:off x="5363856" y="4436698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E712C071-642C-78FA-F3FC-2FC4B9F88B08}"/>
                </a:ext>
              </a:extLst>
            </p:cNvPr>
            <p:cNvCxnSpPr>
              <a:cxnSpLocks/>
            </p:cNvCxnSpPr>
            <p:nvPr/>
          </p:nvCxnSpPr>
          <p:spPr>
            <a:xfrm>
              <a:off x="3377906" y="2661991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E4D8C49-DA84-1285-B446-88AA78FAA860}"/>
                </a:ext>
              </a:extLst>
            </p:cNvPr>
            <p:cNvSpPr/>
            <p:nvPr/>
          </p:nvSpPr>
          <p:spPr>
            <a:xfrm>
              <a:off x="1909822" y="2083262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79DBEE7-44F8-2950-FA86-FB7AD0CA5EEC}"/>
                </a:ext>
              </a:extLst>
            </p:cNvPr>
            <p:cNvSpPr/>
            <p:nvPr/>
          </p:nvSpPr>
          <p:spPr>
            <a:xfrm>
              <a:off x="1358900" y="3315723"/>
              <a:ext cx="1538942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48B47EE-85E7-E78E-9FD6-A207E08C6263}"/>
                </a:ext>
              </a:extLst>
            </p:cNvPr>
            <p:cNvSpPr/>
            <p:nvPr/>
          </p:nvSpPr>
          <p:spPr>
            <a:xfrm>
              <a:off x="1938434" y="4759594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C4F6F93-95AB-61CD-CE7E-B2660C8E8E53}"/>
                </a:ext>
              </a:extLst>
            </p:cNvPr>
            <p:cNvSpPr/>
            <p:nvPr/>
          </p:nvSpPr>
          <p:spPr>
            <a:xfrm>
              <a:off x="5697410" y="4743689"/>
              <a:ext cx="129213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468C6DB-CA58-A097-25E0-8C87B835EA59}"/>
                </a:ext>
              </a:extLst>
            </p:cNvPr>
            <p:cNvSpPr/>
            <p:nvPr/>
          </p:nvSpPr>
          <p:spPr>
            <a:xfrm>
              <a:off x="6096000" y="3429000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CECE785-9E68-2093-2287-A1E1700B5E88}"/>
                </a:ext>
              </a:extLst>
            </p:cNvPr>
            <p:cNvSpPr/>
            <p:nvPr/>
          </p:nvSpPr>
          <p:spPr>
            <a:xfrm>
              <a:off x="5841678" y="2036326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7D7E18D-1307-5CA9-9AC2-EE3BD500C398}"/>
              </a:ext>
            </a:extLst>
          </p:cNvPr>
          <p:cNvSpPr/>
          <p:nvPr/>
        </p:nvSpPr>
        <p:spPr>
          <a:xfrm>
            <a:off x="4156001" y="6015761"/>
            <a:ext cx="1292139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37752F63-8E5A-58CB-2BD4-8EC90D83C530}"/>
              </a:ext>
            </a:extLst>
          </p:cNvPr>
          <p:cNvCxnSpPr>
            <a:cxnSpLocks/>
          </p:cNvCxnSpPr>
          <p:nvPr/>
        </p:nvCxnSpPr>
        <p:spPr>
          <a:xfrm>
            <a:off x="4778011" y="5671544"/>
            <a:ext cx="0" cy="381312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2354092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65C69-32A1-3F68-350E-071502FF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C4CBF7E-EDC4-FAB3-55B0-92F779EF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EF26CE-1EAA-6205-F80A-FB387BE37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2238EE-8A57-CC17-2F99-2EDE27C918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68BB1B0-755F-1289-281F-E6CAD2E7BBA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E957AB-840E-553B-8455-4D2900012F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734CCE-BC4D-0257-3349-7F7A25118D4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AED9F4-768E-144B-DED9-DBB3690D247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2527582-FF17-2DF5-AB10-EC280C4DB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41C157-EA61-747E-CA72-BCC3637A09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E0716CC-904E-2064-3B49-D06F21803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D3453E-EC20-1D81-E681-739253DE5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914223"/>
            <a:ext cx="8370600" cy="67823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47CFEE-771C-B469-CD65-440E50DF4DEA}"/>
              </a:ext>
            </a:extLst>
          </p:cNvPr>
          <p:cNvGrpSpPr/>
          <p:nvPr/>
        </p:nvGrpSpPr>
        <p:grpSpPr>
          <a:xfrm>
            <a:off x="1522327" y="2566774"/>
            <a:ext cx="6125533" cy="3766867"/>
            <a:chOff x="1358900" y="1596676"/>
            <a:chExt cx="6125533" cy="376686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1B35018-D807-77FD-2255-EA671FD32B4C}"/>
                </a:ext>
              </a:extLst>
            </p:cNvPr>
            <p:cNvSpPr/>
            <p:nvPr/>
          </p:nvSpPr>
          <p:spPr>
            <a:xfrm>
              <a:off x="3918635" y="1596676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05DDC41-1088-0FDE-CD2E-45603828715F}"/>
                </a:ext>
              </a:extLst>
            </p:cNvPr>
            <p:cNvGrpSpPr/>
            <p:nvPr/>
          </p:nvGrpSpPr>
          <p:grpSpPr>
            <a:xfrm>
              <a:off x="3561127" y="2679700"/>
              <a:ext cx="2021746" cy="2021746"/>
              <a:chOff x="3674378" y="2789072"/>
              <a:chExt cx="2021746" cy="2021746"/>
            </a:xfrm>
          </p:grpSpPr>
          <p:sp>
            <p:nvSpPr>
              <p:cNvPr id="37" name="Soleil 36">
                <a:extLst>
                  <a:ext uri="{FF2B5EF4-FFF2-40B4-BE49-F238E27FC236}">
                    <a16:creationId xmlns:a16="http://schemas.microsoft.com/office/drawing/2014/main" id="{1DD9E52A-AFCC-F98C-B3DD-6A6259357193}"/>
                  </a:ext>
                </a:extLst>
              </p:cNvPr>
              <p:cNvSpPr/>
              <p:nvPr/>
            </p:nvSpPr>
            <p:spPr>
              <a:xfrm>
                <a:off x="3674378" y="2789072"/>
                <a:ext cx="2021746" cy="2021746"/>
              </a:xfrm>
              <a:prstGeom prst="sun">
                <a:avLst/>
              </a:prstGeom>
              <a:solidFill>
                <a:srgbClr val="DCF3F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highlight>
                    <a:srgbClr val="FFFF00"/>
                  </a:highlight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71BAC22-DA7E-2F8D-F19F-B0B23C16D834}"/>
                  </a:ext>
                </a:extLst>
              </p:cNvPr>
              <p:cNvSpPr txBox="1"/>
              <p:nvPr/>
            </p:nvSpPr>
            <p:spPr>
              <a:xfrm>
                <a:off x="4031886" y="3573113"/>
                <a:ext cx="1271982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اَلْموسيقى </a:t>
                </a:r>
                <a:endParaRPr kumimoji="0" lang="fr-MA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C101306-0CDC-BF0A-30EC-ACDF7041E8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584" y="2159000"/>
              <a:ext cx="0" cy="52070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97BA311-1762-DD16-0B06-DA6211D00B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7357" y="3690573"/>
              <a:ext cx="508643" cy="17827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CA9C8BA-D6FC-62B0-7166-D478F80EF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000" y="3689350"/>
              <a:ext cx="593811" cy="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AA80868D-F26B-A369-D0B1-9215F83E4C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1184" y="2578100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237E74B5-B54A-C8A8-5A4B-A1B6DCF052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7428" y="4418871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00C5496-8D0B-2304-16BA-1C0F433B1B90}"/>
                </a:ext>
              </a:extLst>
            </p:cNvPr>
            <p:cNvCxnSpPr>
              <a:cxnSpLocks/>
            </p:cNvCxnSpPr>
            <p:nvPr/>
          </p:nvCxnSpPr>
          <p:spPr>
            <a:xfrm>
              <a:off x="5363856" y="4436698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A2BB8A4C-F5D2-6A96-686F-594CF3FB4FB3}"/>
                </a:ext>
              </a:extLst>
            </p:cNvPr>
            <p:cNvCxnSpPr>
              <a:cxnSpLocks/>
            </p:cNvCxnSpPr>
            <p:nvPr/>
          </p:nvCxnSpPr>
          <p:spPr>
            <a:xfrm>
              <a:off x="3377906" y="2661991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E16F4E6-0C75-7FD4-D764-C1687B78B796}"/>
                </a:ext>
              </a:extLst>
            </p:cNvPr>
            <p:cNvSpPr/>
            <p:nvPr/>
          </p:nvSpPr>
          <p:spPr>
            <a:xfrm>
              <a:off x="1909822" y="2083262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2C82358-BA5D-935D-5749-FB9A119352F9}"/>
                </a:ext>
              </a:extLst>
            </p:cNvPr>
            <p:cNvSpPr/>
            <p:nvPr/>
          </p:nvSpPr>
          <p:spPr>
            <a:xfrm>
              <a:off x="1358900" y="3315723"/>
              <a:ext cx="1538942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310349B-A194-7461-ED00-CF7D12ED1C1C}"/>
                </a:ext>
              </a:extLst>
            </p:cNvPr>
            <p:cNvSpPr/>
            <p:nvPr/>
          </p:nvSpPr>
          <p:spPr>
            <a:xfrm>
              <a:off x="1938434" y="4759594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A759655-1F64-6E0E-FE85-41FFD5C55745}"/>
                </a:ext>
              </a:extLst>
            </p:cNvPr>
            <p:cNvSpPr/>
            <p:nvPr/>
          </p:nvSpPr>
          <p:spPr>
            <a:xfrm>
              <a:off x="5697410" y="4743689"/>
              <a:ext cx="129213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A172773-9305-7A16-1823-47374EC26504}"/>
                </a:ext>
              </a:extLst>
            </p:cNvPr>
            <p:cNvSpPr/>
            <p:nvPr/>
          </p:nvSpPr>
          <p:spPr>
            <a:xfrm>
              <a:off x="6096000" y="3429000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28D5536-2439-AD2B-AA49-4E091AE79F34}"/>
                </a:ext>
              </a:extLst>
            </p:cNvPr>
            <p:cNvSpPr/>
            <p:nvPr/>
          </p:nvSpPr>
          <p:spPr>
            <a:xfrm>
              <a:off x="5841678" y="2036326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674D47F4-0025-5228-B0A4-D1C1B0BD64B8}"/>
              </a:ext>
            </a:extLst>
          </p:cNvPr>
          <p:cNvSpPr txBox="1"/>
          <p:nvPr/>
        </p:nvSpPr>
        <p:spPr>
          <a:xfrm>
            <a:off x="2295209" y="3025585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36134A3-402F-86B9-9638-3D3ED9F67DE1}"/>
              </a:ext>
            </a:extLst>
          </p:cNvPr>
          <p:cNvSpPr txBox="1"/>
          <p:nvPr/>
        </p:nvSpPr>
        <p:spPr>
          <a:xfrm>
            <a:off x="1738854" y="4256137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صَوْتٍ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B57384-8E9D-8857-2AFE-3DB91A1ACB69}"/>
              </a:ext>
            </a:extLst>
          </p:cNvPr>
          <p:cNvSpPr txBox="1"/>
          <p:nvPr/>
        </p:nvSpPr>
        <p:spPr>
          <a:xfrm>
            <a:off x="2295209" y="5717156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أَشْعارٌ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AC94DCA-6C46-8480-C574-799A8DDDBE1F}"/>
              </a:ext>
            </a:extLst>
          </p:cNvPr>
          <p:cNvSpPr txBox="1"/>
          <p:nvPr/>
        </p:nvSpPr>
        <p:spPr>
          <a:xfrm>
            <a:off x="5919674" y="5665707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اَلْغِناءُ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F0ABF2E-EA4B-55EC-E3A8-F0F2CEEAEDF8}"/>
              </a:ext>
            </a:extLst>
          </p:cNvPr>
          <p:cNvSpPr txBox="1"/>
          <p:nvPr/>
        </p:nvSpPr>
        <p:spPr>
          <a:xfrm>
            <a:off x="6263911" y="4363985"/>
            <a:ext cx="15218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اَلْفَنُّ</a:t>
            </a:r>
            <a:endParaRPr lang="fr-FR" sz="2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492A5A7-99E1-7E40-CC5D-B02BE59C2AE5}"/>
              </a:ext>
            </a:extLst>
          </p:cNvPr>
          <p:cNvSpPr txBox="1"/>
          <p:nvPr/>
        </p:nvSpPr>
        <p:spPr>
          <a:xfrm>
            <a:off x="6140922" y="2945359"/>
            <a:ext cx="113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اَلدُّفوفُ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614F3EA-4228-F5DB-AB16-A162317C59C7}"/>
              </a:ext>
            </a:extLst>
          </p:cNvPr>
          <p:cNvSpPr txBox="1"/>
          <p:nvPr/>
        </p:nvSpPr>
        <p:spPr>
          <a:xfrm>
            <a:off x="4198537" y="5979294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اَلرَّقْصُ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B8EFFF1F-087D-2977-483E-1098BB1D9C75}"/>
              </a:ext>
            </a:extLst>
          </p:cNvPr>
          <p:cNvSpPr/>
          <p:nvPr/>
        </p:nvSpPr>
        <p:spPr>
          <a:xfrm>
            <a:off x="4156001" y="6015761"/>
            <a:ext cx="1292139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2F0C376F-A850-E91E-D840-85212CDCD74D}"/>
              </a:ext>
            </a:extLst>
          </p:cNvPr>
          <p:cNvCxnSpPr>
            <a:cxnSpLocks/>
          </p:cNvCxnSpPr>
          <p:nvPr/>
        </p:nvCxnSpPr>
        <p:spPr>
          <a:xfrm>
            <a:off x="4778011" y="5671544"/>
            <a:ext cx="0" cy="381312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BA3567C8-4F19-3503-9F58-EFE397C2E9CE}"/>
              </a:ext>
            </a:extLst>
          </p:cNvPr>
          <p:cNvSpPr txBox="1"/>
          <p:nvPr/>
        </p:nvSpPr>
        <p:spPr>
          <a:xfrm>
            <a:off x="4259861" y="2557541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بَنْديرٌ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5431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4256-05C4-2FC1-42F1-0F7C4954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8DE71D-C461-CFF0-9E7E-7CDCB9AAD320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التالي:أَيْنَ تُؤَدّى رَقْصَةُ أَحْواشَ؟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23D46D-A262-8A27-AB88-C636365E2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BD1CA2-981E-2B37-F623-A0536CA643A4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	أَيْنَ تُؤَدّى رَقْصَةُ أَحْواشَ؟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00C543-6205-BA58-3957-6E22D8A9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7EE81D-38F9-1EC2-E6B2-377C8678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FC5319-A0A9-73DC-900D-B144566CED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15419F-A92E-6B99-5125-1744060D41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955C3B-4D3E-586B-A807-6597168B53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A16FE7-58F5-D825-0C71-4585F70344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D13F-8E91-2541-C7BE-2B47297794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6AFE0-AD47-6B06-10FA-5E430B175A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3F8D33-7ABC-6E26-38AB-5A307F411A8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9222280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1DB3F-A02C-D2B6-424B-8914EA602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0BBCD9-76EA-B1DF-8689-50B78B0C3651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نصحح:تُؤَدّى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رَقْصَةُ أَحْواشَ في "أَسايْسَ".     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37D8A6-E6D4-DA78-F7E3-7AF7C1F033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2D03A3-2697-BEDC-DB27-EC3058F62CFD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تُؤَدّى رَقْصَةُ أَحْواشَ في "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أَسايْسَ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696A0E-C318-8BD7-76C8-A1FDCCF6E2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DE23CA-8937-846D-1953-8BB6B6BE4A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3B32DE-6341-9A6C-05D9-FA39D56E5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10A098-285D-AC1D-DE61-EB72AE6A3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6E6F5C-41C7-B8CA-8A9E-1068824AB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F871F-1D42-542B-8A34-C7C5165FF7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E9776E-4C1D-3B55-6C57-0BC9111DFB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C50CC2-E3DA-7681-937C-553E77A2CF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C0231C-97CD-D220-D7C2-7E2DBC93409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56703489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CC7AD-7911-C050-6F66-D8B062D5F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E2448D-C41A-CE63-2793-B42A1F27ABE8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سطر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75F76-EEE2-D8DA-446F-41F54BE919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6F367C-2E7A-66FE-88D4-C673BC417B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CAA94F-247B-98A7-302B-ACD2BB4C90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94D6AA-0B21-AF4C-7D9C-73F5EBE5D2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1B6CA5-210C-53A5-3EEB-D8819F4E88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C94AD1-4CD3-8974-8B3A-DB333FB56F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956AE6-4219-2C3B-EB67-742BF2CFDE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624378-1CC8-9CDC-37CF-1F831220A9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BA503C-A9DB-E8EA-D364-9809DC177A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A20CE2-7C39-61CE-A0CD-CD8638FD5A1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61F6084-A5D2-A07D-6577-2469E6009C25}"/>
              </a:ext>
            </a:extLst>
          </p:cNvPr>
          <p:cNvSpPr txBox="1"/>
          <p:nvPr/>
        </p:nvSpPr>
        <p:spPr>
          <a:xfrm>
            <a:off x="4572000" y="2153734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cs typeface="Calibri" panose="020F0502020204030204" pitchFamily="34" charset="0"/>
              </a:rPr>
              <a:t> </a:t>
            </a:r>
            <a:r>
              <a:rPr lang="ar-MA" sz="2400" b="1" dirty="0" err="1"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cs typeface="Calibri" panose="020F0502020204030204" pitchFamily="34" charset="0"/>
              </a:rPr>
              <a:t> </a:t>
            </a:r>
            <a:r>
              <a:rPr lang="ar-MA" sz="2400" b="1" dirty="0" err="1"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cs typeface="Calibri" panose="020F0502020204030204" pitchFamily="34" charset="0"/>
              </a:rPr>
              <a:t>ٱلْغِناءْ</a:t>
            </a:r>
            <a:endParaRPr lang="ar-MA" sz="2400" b="1" dirty="0"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78049BE-10EC-DDDB-E7F3-5CCDC2BA632D}"/>
              </a:ext>
            </a:extLst>
          </p:cNvPr>
          <p:cNvSpPr txBox="1"/>
          <p:nvPr/>
        </p:nvSpPr>
        <p:spPr>
          <a:xfrm>
            <a:off x="694944" y="2817157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38B0D0-3D95-D72A-ECD6-7EF1FC1A4FC0}"/>
              </a:ext>
            </a:extLst>
          </p:cNvPr>
          <p:cNvSpPr/>
          <p:nvPr/>
        </p:nvSpPr>
        <p:spPr>
          <a:xfrm>
            <a:off x="4909456" y="3538728"/>
            <a:ext cx="3041821" cy="83099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9CDB03E8-8500-543E-FB2A-4A240343ADDA}"/>
              </a:ext>
            </a:extLst>
          </p:cNvPr>
          <p:cNvSpPr/>
          <p:nvPr/>
        </p:nvSpPr>
        <p:spPr>
          <a:xfrm>
            <a:off x="8166059" y="3818154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511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781B9-9752-9DC7-D553-D8EFA00D5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BC7A695-F260-6E96-AF61-BD21253A9FC5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مَتى تُؤَدّى هَذِهِ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ٱلرَّقْصَةُ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E3F06A-45DB-EDF3-F3EC-F0C34DC64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9F505D-EAF8-1091-87A5-A78D41E491B1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	مَتى تُؤَدّى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ٱلرَّقْصَةُ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C9C5DD-F02C-9B26-2D11-BB3F4155E6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0A4D4B-7CA0-EDD8-AF2F-4EBB63460B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5BD6A4-DAFC-D622-83B1-060C9BC813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D446A2-86DC-6E7C-9AFB-848E0C8ECE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39CFBC7-84EF-0799-D87A-E0350D6BB1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5D9A06-1C5B-DC0F-68C8-C2EDA119B7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C3C241-53C7-ADD3-BF7C-7B20104E81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CE0316-74FA-27F9-CE6D-C075F41E70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0D2035-66D0-2BC3-09F8-EB1C65630C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0215371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73E1C-31EC-1DAF-6445-0D7BAB0E4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6A73DE-951C-CF5C-46D1-DA6E95E6C674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تُؤَدّى هَذِهِ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ٱلرَّقْصَةُ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ٱلْمَساءِ.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301232-6526-F908-CF2C-2CED681730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84CCCB-57C5-94B5-3041-202F03FBBA4F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تُؤَدّى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ٱلرَّقْصَةُ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0ED38B-C1A4-4AC8-68AB-377E62A9B8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C26FFD-E0D3-136B-EA3A-39717BA78C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546A77-B36C-70FE-0609-5A176806C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01D21E-6EB0-ADF0-7235-D7852123FC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2DACC9-F561-D21F-82FC-F345062CAC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A44AE7-11ED-ABC8-5B3B-519B14242B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6A75D7-61F4-B3AA-301C-D142791674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B4E8D1-773D-2307-96BB-003C88C898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48AE31-5219-9287-ADFC-282849417F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6344555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318F-1163-A298-7F40-68E0F947E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35DCC00-5D2A-9CE5-3F0C-D42381B10E64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سطر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F52335-AC70-19E6-8168-76F302C5BC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EE41EC-586D-D76D-9010-E7EC312562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E7FB67-928B-6ACB-0CF0-26FA66EDD2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DAFC88-C10E-992F-40E6-93829C581F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8249A8-B82E-F84F-EDD6-9CA614A987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8D691FA-1C3E-27EE-C205-FD4E5BAB46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A46F21-6340-8D0C-EE83-66981FDBE1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E0513C-4E30-DB91-CC7E-613B56DC9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3CB6A8-86B3-4B73-BDC1-885304A023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CCF874-3BE0-2274-2A7A-5C6E49C736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EF040BD-BA42-F2EA-C7EB-89C89FEAF5D4}"/>
              </a:ext>
            </a:extLst>
          </p:cNvPr>
          <p:cNvSpPr txBox="1"/>
          <p:nvPr/>
        </p:nvSpPr>
        <p:spPr>
          <a:xfrm>
            <a:off x="4572000" y="2153734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هَلُمّـــــــــــــــــوا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ٱلْعِــــــــــــــــزُّ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وَٱلْكِبْرِيَـــــــــــــــــــاءْ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أُحِبُّ "أسَايْسَ" 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ٱلَّذي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قَدْ غَدا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ٱلْعَــــــــــــراءْ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يُطِـــــــــــــــــــــــلُّ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ٱلرَّئـــــــــــــــيسُ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بِـبَنْديـــــــــــــــــرِهِ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ٱلْغِناءْ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ٱلرِّجـــــــــــــالِ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وَصَفِّ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ٱلنِّساءْ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E9E3C15-372A-16A0-E3CB-321B2B2316FE}"/>
              </a:ext>
            </a:extLst>
          </p:cNvPr>
          <p:cNvSpPr txBox="1"/>
          <p:nvPr/>
        </p:nvSpPr>
        <p:spPr>
          <a:xfrm>
            <a:off x="694944" y="2817157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وَيَعْلو مَعَ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ٱلرَّقْصِ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صَوْتُ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ٱلدُّفوفِ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نُسَــــــــــــــــــــــــطِّرُ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بِٱلْفَــــــــــــــنِّ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مَعْنى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ٱلْوَفــــــــــاءْ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989DB0-B690-5789-8058-C2DC27C61CC1}"/>
              </a:ext>
            </a:extLst>
          </p:cNvPr>
          <p:cNvSpPr/>
          <p:nvPr/>
        </p:nvSpPr>
        <p:spPr>
          <a:xfrm>
            <a:off x="4967396" y="2486965"/>
            <a:ext cx="3041821" cy="761994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F4D0C9FC-B7A3-34FF-3707-FD672388A268}"/>
              </a:ext>
            </a:extLst>
          </p:cNvPr>
          <p:cNvSpPr/>
          <p:nvPr/>
        </p:nvSpPr>
        <p:spPr>
          <a:xfrm>
            <a:off x="8091252" y="2731890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19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A199E-3A8C-036A-06BA-239BB401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6DB2484-B7A5-A346-163E-789DCEF2BCBD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ٱلْمَذْكورَةُ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DF2B9D-0025-B3D0-4C05-D7C8F48870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6272B9-8520-54F3-A1AB-66E816335ABB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	ما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ٱلْآلاتُ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ٱلْمَذْكورَةُ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ٱلْقَصيدَةِ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16D832-04B9-6F28-7373-C9D427FC89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584E0A-F256-7178-2CF3-806EAF2036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6F45B8-5B52-5002-3356-F7E0051EA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CEE63FE-F47F-823A-661F-302A80015C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605310-A869-78BB-6F50-C3EA485C6E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BB0297-5427-750A-A5FB-F333D3FC6D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865B08-31E4-A0A9-7191-8216589312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CDDD23-B84F-9EE8-F114-3C8D60C979A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5A353-4C21-7F9D-501F-9079A790DB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537218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068C2-C35D-8E2C-0E34-25F89F051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421F98-462A-7341-01AA-C323B7F426CF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ٱلْمَذْكورَةُ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ٱلْبَنْديرُ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وَٱلدُّفوفُ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B701C8-CFDE-AE92-855D-033055904E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FEFEC7-D752-B68B-E0A2-C37645CF9940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ٱلْآلاتُ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ٱلْمَذْكورَةُ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ٱلْقَصيدَةِ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هِيَ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ٱلْبَنْديرُ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وَٱلدُّفوفُ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EB439E-2AC7-A584-7231-9DF5BDB1C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3390F3-29A9-8559-F456-388C0F24E9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C2D613-8231-07FC-5432-D0266BEE5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80FB46-1147-50D0-E109-705B77E17E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5824A8-01DD-73D9-0CCE-EE3C7D8873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4EB28E-7E81-AB72-DA69-07C4DB69BE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151167-6C3E-CA28-380F-90DFCB8645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6EDF65-47C0-C120-AA55-352FF990FD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0B54DF-EC40-7B09-48E1-D2DC2EE1B1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1308784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35AD5-B36F-EC75-4C0F-44D440E2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24ECE6-BA33-F849-90FA-95EAD8A25BF2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سطر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377E17-A8D9-0ADC-0E16-F6CFDD0BA2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7132DE-F6F8-554C-E6FA-9E51DE9442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06AC27-C695-3D4B-2611-4FB6B32B3E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187967-E130-818D-D999-764CD8FCAC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58722B-381A-D852-74F6-CA0E0E8F71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F1031F-98D3-6AE9-D606-6AEAAFA6C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3047FB-2839-89B4-D6A4-1E03403E17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12DA83-2FDD-BF30-B2BB-CA6DC486E7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FDB3E5-E8E3-41B9-629C-4A03A498E34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EB9B48-0BC2-CF58-934B-A51B646E3C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9A43D03-EB41-04F3-8CD9-4CA8F4956F6A}"/>
              </a:ext>
            </a:extLst>
          </p:cNvPr>
          <p:cNvSpPr txBox="1"/>
          <p:nvPr/>
        </p:nvSpPr>
        <p:spPr>
          <a:xfrm>
            <a:off x="4572000" y="2153734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هَلُمّـــــــــــــــــوا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ٱلْعِــــــــــــــــزُّ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وَٱلْكِبْرِيَـــــــــــــــــــاءْ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أُحِبُّ "أسَايْسَ" 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ٱلَّذي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قَدْ غَدا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ٱلْعَــــــــــــراءْ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يُطِـــــــــــــــــــــــلُّ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ٱلرَّئـــــــــــــــيسُ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بِـبَنْديـــــــــــــــــرِهِ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ٱلْغِناءْ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ٱلرِّجـــــــــــــالِ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وَصَفِّ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ٱلنِّساءْ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2C8BBA9-8377-7788-E6C2-DE61AE581E18}"/>
              </a:ext>
            </a:extLst>
          </p:cNvPr>
          <p:cNvSpPr txBox="1"/>
          <p:nvPr/>
        </p:nvSpPr>
        <p:spPr>
          <a:xfrm>
            <a:off x="694944" y="2817157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وَيَعْلو مَعَ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ٱلرَّقْصِ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صَوْتُ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ٱلدُّفوفِ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نُسَــــــــــــــــــــــــطِّرُ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بِٱلْفَــــــــــــــنِّ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مَعْنى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ٱلْوَفــــــــــاءْ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A56D84-1608-0910-2FC7-BCE6FA06BF2B}"/>
              </a:ext>
            </a:extLst>
          </p:cNvPr>
          <p:cNvSpPr/>
          <p:nvPr/>
        </p:nvSpPr>
        <p:spPr>
          <a:xfrm>
            <a:off x="4920343" y="4365170"/>
            <a:ext cx="1172567" cy="385551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695AF92A-B0FE-4C44-6F7B-995B25C04BE5}"/>
              </a:ext>
            </a:extLst>
          </p:cNvPr>
          <p:cNvSpPr/>
          <p:nvPr/>
        </p:nvSpPr>
        <p:spPr>
          <a:xfrm>
            <a:off x="8091252" y="4421873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3F0CDA-3127-F5A2-8B34-19EC73196E00}"/>
              </a:ext>
            </a:extLst>
          </p:cNvPr>
          <p:cNvSpPr/>
          <p:nvPr/>
        </p:nvSpPr>
        <p:spPr>
          <a:xfrm>
            <a:off x="1012371" y="4229097"/>
            <a:ext cx="996279" cy="385551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4BCC2C0C-AFF3-E3BA-7070-148F872823AD}"/>
              </a:ext>
            </a:extLst>
          </p:cNvPr>
          <p:cNvSpPr/>
          <p:nvPr/>
        </p:nvSpPr>
        <p:spPr>
          <a:xfrm rot="10800000">
            <a:off x="557353" y="4285800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9639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3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4B9AE-EBBD-B638-D81D-058EA938F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1F0937-87B3-3C53-D9D4-8843ABD7350F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أَصِفُ لِباسَ أَعْضاءَ فِرْقَةِ أَحْواشَ.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3947B8-B387-6CC1-F8D8-5031E0548B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8F6786-6E1D-2364-73E1-D29C01A8A2E3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	أَصِفُ لِباسَ أَعْضاءَ فِرْقَةِ أَحْواشَ.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D3604D-5F1E-B51D-3631-A23B41509B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CF2E94-2E5B-07FC-1AE6-D56B138A1F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ADB3F3-2652-ADE0-6612-4E0EC1C04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884837-E996-9B57-80ED-33E2BD4AA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94D6682-1856-83AA-D8DF-18E3A26E49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AB9CE1-21FE-4C99-4979-2E96C28570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E2338E-2D58-8828-2C2A-04FBD18447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78B3BC-5E1D-0505-0EA6-9E5E055DD2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55E307-F24D-25F8-F327-CC4F2C16D48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2997292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72B7-2BA0-8EEE-E804-516779A5F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4B1B0C3-FC26-03B6-9D06-EE68F1F6F26E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ٱلْمَذْكورَةُ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ٱلْبَنْديرُ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وَٱلدُّفوفُ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0638DC-743A-B512-9B65-CF2353FEF7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2CA73D-804F-9580-3D2E-AB667A6600EA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رِجالٌ تَشِعُّ جَلابيبُهُمْ بَياضاً يُضاهي نُـجومَ ٱلسَّماءِ،</a:t>
            </a:r>
          </a:p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وَتَزْهو "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ٱلْقَفاطينُ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بِـما عِنْدَ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ٱلنِّسْوَةِ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بَـهاءٍ.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7E7FE7-7B43-572C-559B-8DA7D784B5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850999-84A9-427E-BD93-9EDBFBDEFB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1FA41A-86CC-6291-BFE3-F410606004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357FE-D8F3-E619-4F5F-6B66C47634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71E5876-8A75-B3D8-7084-5B6F81F3EE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7BC6D9-DD5B-3F7F-AFBE-A8270B48242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5392A4-2A18-AC51-1291-7EFE05DE9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1896DB-BD6A-42BD-B373-2886984BC6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2CAAFC-26BC-1973-454D-7FB41CA49C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2081073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B448-2D72-AF5A-8ABE-33BAE061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D9BC199-3DFF-2667-E0A4-7A9697D1EFF5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سطر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6FBDC5-592B-7D53-3921-64D42C7BFA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E04937-E8FC-AF57-03B2-4F8A309821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88AD7F-5E14-523C-CFC4-17890DFE70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F85C0B-B01D-364E-B247-372786C4F5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662CBE-4057-1A92-B9F7-B813791B9F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14E45F4-790A-7BB6-B09C-107E711A8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1D4D83-C7B3-C5A9-66FA-153B0549BC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60603D-2D9A-D79F-FFAF-B231F8B71D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5D5604-6A88-1363-F76B-2765BE034F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A20EC6-9507-7466-7F17-3DF97327FAB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17AEB37-478E-EB94-635F-4E3A76E5A571}"/>
              </a:ext>
            </a:extLst>
          </p:cNvPr>
          <p:cNvSpPr txBox="1"/>
          <p:nvPr/>
        </p:nvSpPr>
        <p:spPr>
          <a:xfrm>
            <a:off x="4572000" y="2153734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هَلُمّـــــــــــــــــوا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ٱلْعِــــــــــــــــزُّ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وَٱلْكِبْرِيَـــــــــــــــــــاءْ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أُحِبُّ "أسَايْسَ" 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ٱلَّذي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قَدْ غَدا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ٱلْعَــــــــــــراءْ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يُطِـــــــــــــــــــــــلُّ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ٱلرَّئـــــــــــــــيسُ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بِـبَنْديـــــــــــــــــرِهِ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ٱلْغِناءْ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ٱلرِّجـــــــــــــالِ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وَصَفِّ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ٱلنِّساءْ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90A4B1C-CB24-6F78-E6BB-1CBA62FFC27F}"/>
              </a:ext>
            </a:extLst>
          </p:cNvPr>
          <p:cNvSpPr txBox="1"/>
          <p:nvPr/>
        </p:nvSpPr>
        <p:spPr>
          <a:xfrm>
            <a:off x="694944" y="2817157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وَيَعْلو مَعَ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ٱلرَّقْصِ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صَوْتُ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ٱلدُّفوفِ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نُسَــــــــــــــــــــــــطِّرُ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بِٱلْفَــــــــــــــنِّ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مَعْنى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ٱلْوَفــــــــــاءْ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609D2E6-E487-A9EE-351C-2FACAA777207}"/>
              </a:ext>
            </a:extLst>
          </p:cNvPr>
          <p:cNvSpPr/>
          <p:nvPr/>
        </p:nvSpPr>
        <p:spPr>
          <a:xfrm>
            <a:off x="957944" y="2817156"/>
            <a:ext cx="3447638" cy="1460929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C9D59E33-14F6-719F-BC84-0F21D0896EBC}"/>
              </a:ext>
            </a:extLst>
          </p:cNvPr>
          <p:cNvSpPr/>
          <p:nvPr/>
        </p:nvSpPr>
        <p:spPr>
          <a:xfrm rot="10800000">
            <a:off x="470237" y="3411548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316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7;p5">
            <a:extLst>
              <a:ext uri="{FF2B5EF4-FFF2-40B4-BE49-F238E27FC236}">
                <a16:creationId xmlns:a16="http://schemas.microsoft.com/office/drawing/2014/main" id="{B273B9DE-AFC7-3BE6-375E-8DB0D0CAAC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5370" y="1117342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2030602" y="2677629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4EC68F-C5CA-5FA5-9BE8-018C353F5D18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تَوَقٌّعِ مَضْمونِ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 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ٱلْفَهْمِ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ٱلْعامِّ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096B5F6-A3BA-90CE-CED4-6A89BAA51CC0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2F60B38-B57F-5208-3EED-184A0C72D1B7}"/>
              </a:ext>
            </a:extLst>
          </p:cNvPr>
          <p:cNvCxnSpPr>
            <a:cxnSpLocks/>
            <a:stCxn id="7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B3033D-4D21-E5B4-73B1-7451FE8FEBD8}"/>
              </a:ext>
            </a:extLst>
          </p:cNvPr>
          <p:cNvSpPr/>
          <p:nvPr/>
        </p:nvSpPr>
        <p:spPr>
          <a:xfrm>
            <a:off x="694943" y="4301999"/>
            <a:ext cx="3514905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مُفْرَداتٍ جَديدَةً مُرْتَبِطَةً بِالنَّصِّ الشِّعْرِيِّ «أَحْواشْ ... لَوْحَةٌ بِأَلْوانِ ٱلتُّراثِ».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25804B01-A450-7A03-1B27-E441B89974BC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 rot="5400000">
            <a:off x="3081715" y="2811714"/>
            <a:ext cx="860966" cy="2119604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0AA3-AC24-550E-31D8-9308A016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F1C1519-748B-7284-A457-F90A6C308F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91550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449022-1F8C-CE6A-BADC-0D7C75619864}"/>
              </a:ext>
            </a:extLst>
          </p:cNvPr>
          <p:cNvSpPr txBox="1"/>
          <p:nvPr/>
        </p:nvSpPr>
        <p:spPr>
          <a:xfrm>
            <a:off x="617846" y="84916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48E793-B679-46E1-1C18-B8648B9FC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C7289E-64C4-A689-2BAB-36A8902390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B13DA8-7DC3-3F37-B46D-F3D37C076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F184FB-2AFE-A4FB-27D9-B523FC98C1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2277B4-DF04-200F-350D-10EEA1130C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F80FBE-C0ED-1AA6-F75B-594E7ED498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CF649D-E73D-9299-04BE-A45655B48A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680931-074C-9548-8C1E-CE9EFA6757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0D4153-334B-A06D-AF2F-0EE5A46D282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9C7D87-4074-E281-2A54-EFD121BB15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1AE98CA-BACF-B44E-46AA-8FD115BD46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521" y="3429000"/>
            <a:ext cx="3850654" cy="1183520"/>
          </a:xfrm>
          <a:prstGeom prst="rect">
            <a:avLst/>
          </a:prstGeom>
        </p:spPr>
      </p:pic>
      <p:pic>
        <p:nvPicPr>
          <p:cNvPr id="4" name="Image 3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E92FB74B-26E3-FD6A-4F7C-CE62C83AD0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935" y="1791550"/>
            <a:ext cx="3253843" cy="4990945"/>
          </a:xfrm>
          <a:prstGeom prst="rect">
            <a:avLst/>
          </a:prstGeom>
        </p:spPr>
      </p:pic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9A1C0253-04A7-1831-8A6E-2A43AC6771A1}"/>
              </a:ext>
            </a:extLst>
          </p:cNvPr>
          <p:cNvCxnSpPr>
            <a:cxnSpLocks/>
            <a:endCxn id="13" idx="0"/>
          </p:cNvCxnSpPr>
          <p:nvPr/>
        </p:nvCxnSpPr>
        <p:spPr>
          <a:xfrm rot="10800000" flipV="1">
            <a:off x="2572848" y="2691550"/>
            <a:ext cx="3650578" cy="737450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954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74000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B1C2FD-46D2-11B4-C9A2-F3B4AEA955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1A1346-EDDC-EDB6-24AA-23F49D4D4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78DA02-4540-D442-4EB2-818D3CE92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D03BC4-4542-67A6-7D0E-7A3441772B4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34C6B9C-97F0-8EE3-3F28-0A748070EE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16235-936C-CDD8-FDAC-29F46C2754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BBBCD8-DD0B-CAE3-DA3B-234F19B3BF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E0660-84C7-81EE-8572-8A36FBEABB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65E1D-69DB-0E1B-6FAD-B972135B2A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buClr>
                <a:srgbClr val="000000"/>
              </a:buClr>
              <a:defRPr/>
            </a:pPr>
            <a:r>
              <a:rPr lang="ar-MA" sz="3600" dirty="0">
                <a:solidFill>
                  <a:srgbClr val="424D7B"/>
                </a:solidFill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1686045"/>
            <a:ext cx="8530855" cy="500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تُعْرَفُ ٱلْموسيقى ٱلْأَنْدَلُسِيَّةُ في ٱلْمَغْرِبِ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بِٱسْمِ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"طَرَبِ ٱلْآلَةِ"، وَتُعَدُّ إِرْثاً حَضارِيّاً غَنِيّاً، فَهِيَ جُزْءاً مِنَ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ٱلْهُوِيَّةِ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ٱلثَّقافِيَّةِ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ٱلْمَغْرِبِيَّةِ ٱلْأَصيلَةِ. نُقِلَ هَذا ٱلْفَنُّ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ٱلرّاقي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ٱلْأَنْدَلُسِ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وَتَرَسَّخَ في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ٱلْعَديدِ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ٱلْمُدُنِ ٱلْمَغْرِبِيَّةِ، مِثْلَ فاسَ وَتِطْوانَ َ. وَتَتَمَيَّزُ هَذِهِ ٱلْموسيقى بِتَنَوُّعِ نَوْباتِها وَإيقاعاتِها، وَتُؤَدّى بِواسِطَةِ آلاتِ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ٱلْإيقاعِ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ٱلتَّقْليدِيَّةِ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كَٱلْبَنْديرِ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وَٱلدَّرْبوكَةِ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تُحافِظُ هَذِهِ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ٱلْآلاتُ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عَلى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ٱلْأَصالَةِ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وَتَمْنَحُ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ٱلْأَنْغامَ</a:t>
            </a:r>
            <a:r>
              <a:rPr kumimoji="0" lang="ar-MA" sz="36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طابَعاً فَنِّيّاً فَريداً.</a:t>
            </a:r>
            <a:endParaRPr kumimoji="0" lang="fr-FR" sz="36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11127</TotalTime>
  <Words>2974</Words>
  <Application>Microsoft Office PowerPoint</Application>
  <PresentationFormat>Affichage à l'écran (4:3)</PresentationFormat>
  <Paragraphs>651</Paragraphs>
  <Slides>73</Slides>
  <Notes>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73</vt:i4>
      </vt:variant>
    </vt:vector>
  </HeadingPairs>
  <TitlesOfParts>
    <vt:vector size="111" baseType="lpstr">
      <vt:lpstr>Noto Sans Symbols</vt:lpstr>
      <vt:lpstr>Sakkal Majalla</vt:lpstr>
      <vt:lpstr>Dosis</vt:lpstr>
      <vt:lpstr>Dosis Medium</vt:lpstr>
      <vt:lpstr>Modern Love</vt:lpstr>
      <vt:lpstr>Dosis SemiBold</vt:lpstr>
      <vt:lpstr>Calibri Light</vt:lpstr>
      <vt:lpstr>Air Strip Arabic</vt:lpstr>
      <vt:lpstr>Arial</vt:lpstr>
      <vt:lpstr>Wingdings</vt:lpstr>
      <vt:lpstr>Microsoft Uighur</vt:lpstr>
      <vt:lpstr>Dosis ExtraBold</vt:lpstr>
      <vt:lpstr>Abadi</vt:lpstr>
      <vt:lpstr>Calibri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2_Thème Office</vt:lpstr>
      <vt:lpstr>2_Env-Apprenant_Tmplt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الثاني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شعري بعنوان «أَحْواش... لَوْحَةٌ بِأَلْوانِ ٱلتُّراثِ.».</vt:lpstr>
      <vt:lpstr>من يعرف أسماء بعض الرقصات الفلكلورية المغربية؟</vt:lpstr>
      <vt:lpstr>أحسنتم. من بين الرقصات الفلكلورية المغربية المشهورة: أحواش. اليوم سنقرأ قصيدة شعرية حول هذه الرقصة.</vt:lpstr>
      <vt:lpstr>قبل قراءة النص، ستتعرفون مفرداتٍ ستساعدكم على الفهم.</vt:lpstr>
      <vt:lpstr>ما التعريف المناسب لكل كلمة؟ </vt:lpstr>
      <vt:lpstr>ما التعريف المناسب لكل كلمة؟ </vt:lpstr>
      <vt:lpstr>انطلاقا من العنوان والصورة، ما توقعاتكم حول النص؟</vt:lpstr>
      <vt:lpstr>خذوا كراساتكم على ص 48 اقرأوا النص للتحقق من توقعاتكم.</vt:lpstr>
      <vt:lpstr>من كان توقعه موافقا لمضمون النص ؟ ما الذي يدل على ذلك من النص القرائي؟</vt:lpstr>
      <vt:lpstr>تابعوا معي على كراساتكم ، سأسمعكم قصيدة «أَحْواشْ ... لَوْحَةٌ بِأَلْوانِ ٱلتُّراثِ».</vt:lpstr>
      <vt:lpstr>Présentation PowerPoint</vt:lpstr>
      <vt:lpstr>Présentation PowerPoint</vt:lpstr>
      <vt:lpstr>نتحقق الآن من فهمكم . مِنْ كَمْ مِنْ سَطْرٍ شِعْرِيٍّ تَتَكَوَّنُ ٱلْقَصيدَةُ؟</vt:lpstr>
      <vt:lpstr>أحسنتم، تتكون القصيدة من 20 سطرا شعريا.</vt:lpstr>
      <vt:lpstr>بِأَيِّ رَقْصَةٍ تَتَغَنّى ٱلْقَصيدَةُ؟</vt:lpstr>
      <vt:lpstr>انتبهوا للتصحيح. كيف عرفتم ذلك؟</vt:lpstr>
      <vt:lpstr>ما ٱسْمُ ٱلشّاعِرِ ٱلَّذي كَتَبَ ٱلْقَصيدَةَ؟</vt:lpstr>
      <vt:lpstr>الآن؛ سأعين 5 تلاميذ لقراءة أبيات القصيدة ، أربعة أبيات لكل تلميذ.</vt:lpstr>
      <vt:lpstr>اليوم، ستتعلمون كيف تقرؤون القصيدة بإيقاع شعري معبر. انتبهوا، سأقوم بإنشاد الأبيات بإيقاع شعري معبر.</vt:lpstr>
      <vt:lpstr>من يقوم بمحاكاة قراءتي وينشد الأبيات بإيقاع شعري معبر ؟ -تناوب 4 متعلمين إلى إنشاد الأبيات.</vt:lpstr>
      <vt:lpstr>سأقوم بإنشاد الأبيات بإيقاع شعري معبر.</vt:lpstr>
      <vt:lpstr>من يقوم بمحاكاة قراءتي وينشد الأبيات بإيقاع شعري معبر ؟ -تناوب 4 متعلمين إلى إنشاد الأبيات.</vt:lpstr>
      <vt:lpstr>Présentation PowerPoint</vt:lpstr>
      <vt:lpstr>Présentation PowerPoint</vt:lpstr>
      <vt:lpstr>الآن، سنكرر القراءة الشعرية جماعيا باحترام قواعد الإيقاع.</vt:lpstr>
      <vt:lpstr>قراءة-2</vt:lpstr>
      <vt:lpstr>خذوا كراساتكم على الصفحة رقم 49 و أجيبوا عن التمرينين التاليين :</vt:lpstr>
      <vt:lpstr>التمرين الأول:أعوض الكلمة التي تحتها خط بكلمة تفيد المعنى نفسه.</vt:lpstr>
      <vt:lpstr>انتبهوا للتصحيح. نصحح التمرين الأول. - يضغط الأستاذ على زر جهاز التحكم لتظهر الإجابات تباعا.</vt:lpstr>
      <vt:lpstr>التمرين الثاني:أستخرج من القصيدة مفردات تنتمي إلى شبكة كلمة"الموسيقى"</vt:lpstr>
      <vt:lpstr>انتبهوا للتصحيح. نصحح التمرين الأول. - يضغط الأستاذ على زر جهاز التحكم لتظهر الإجابات تباعا.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360</cp:revision>
  <dcterms:created xsi:type="dcterms:W3CDTF">2023-09-20T21:35:22Z</dcterms:created>
  <dcterms:modified xsi:type="dcterms:W3CDTF">2026-02-22T14:20:56Z</dcterms:modified>
</cp:coreProperties>
</file>