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1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2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3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4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5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8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9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0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1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926" r:id="rId2"/>
    <p:sldMasterId id="2147483897" r:id="rId3"/>
    <p:sldMasterId id="2147483906" r:id="rId4"/>
    <p:sldMasterId id="2147483913" r:id="rId5"/>
    <p:sldMasterId id="2147483923" r:id="rId6"/>
    <p:sldMasterId id="2147483930" r:id="rId7"/>
    <p:sldMasterId id="2147483953" r:id="rId8"/>
    <p:sldMasterId id="2147484012" r:id="rId9"/>
    <p:sldMasterId id="2147483971" r:id="rId10"/>
    <p:sldMasterId id="2147483989" r:id="rId11"/>
    <p:sldMasterId id="2147484030" r:id="rId12"/>
    <p:sldMasterId id="2147484048" r:id="rId13"/>
    <p:sldMasterId id="2147484063" r:id="rId14"/>
    <p:sldMasterId id="2147484076" r:id="rId15"/>
    <p:sldMasterId id="2147484099" r:id="rId16"/>
    <p:sldMasterId id="2147484122" r:id="rId17"/>
    <p:sldMasterId id="2147484149" r:id="rId18"/>
    <p:sldMasterId id="2147484167" r:id="rId19"/>
    <p:sldMasterId id="2147484184" r:id="rId20"/>
    <p:sldMasterId id="2147484196" r:id="rId21"/>
    <p:sldMasterId id="2147484219" r:id="rId22"/>
  </p:sldMasterIdLst>
  <p:notesMasterIdLst>
    <p:notesMasterId r:id="rId87"/>
  </p:notesMasterIdLst>
  <p:sldIdLst>
    <p:sldId id="2134806368" r:id="rId23"/>
    <p:sldId id="2147482483" r:id="rId24"/>
    <p:sldId id="2147482730" r:id="rId25"/>
    <p:sldId id="2147482484" r:id="rId26"/>
    <p:sldId id="2147482488" r:id="rId27"/>
    <p:sldId id="2147482691" r:id="rId28"/>
    <p:sldId id="265" r:id="rId29"/>
    <p:sldId id="2147482725" r:id="rId30"/>
    <p:sldId id="262" r:id="rId31"/>
    <p:sldId id="2147482560" r:id="rId32"/>
    <p:sldId id="2147482566" r:id="rId33"/>
    <p:sldId id="2147482727" r:id="rId34"/>
    <p:sldId id="2147482756" r:id="rId35"/>
    <p:sldId id="2147482757" r:id="rId36"/>
    <p:sldId id="2147482758" r:id="rId37"/>
    <p:sldId id="2147482759" r:id="rId38"/>
    <p:sldId id="267" r:id="rId39"/>
    <p:sldId id="2147482561" r:id="rId40"/>
    <p:sldId id="2147482452" r:id="rId41"/>
    <p:sldId id="2147482543" r:id="rId42"/>
    <p:sldId id="2147482467" r:id="rId43"/>
    <p:sldId id="2147482592" r:id="rId44"/>
    <p:sldId id="2147482453" r:id="rId45"/>
    <p:sldId id="2147482545" r:id="rId46"/>
    <p:sldId id="2147482731" r:id="rId47"/>
    <p:sldId id="2147482732" r:id="rId48"/>
    <p:sldId id="2147482733" r:id="rId49"/>
    <p:sldId id="2147482736" r:id="rId50"/>
    <p:sldId id="2147482548" r:id="rId51"/>
    <p:sldId id="2147482475" r:id="rId52"/>
    <p:sldId id="2147482738" r:id="rId53"/>
    <p:sldId id="2147482737" r:id="rId54"/>
    <p:sldId id="2147482739" r:id="rId55"/>
    <p:sldId id="2147482550" r:id="rId56"/>
    <p:sldId id="2147482575" r:id="rId57"/>
    <p:sldId id="2147482740" r:id="rId58"/>
    <p:sldId id="2147482741" r:id="rId59"/>
    <p:sldId id="2147482489" r:id="rId60"/>
    <p:sldId id="2147482568" r:id="rId61"/>
    <p:sldId id="2147482482" r:id="rId62"/>
    <p:sldId id="2147482551" r:id="rId63"/>
    <p:sldId id="2147482552" r:id="rId64"/>
    <p:sldId id="300" r:id="rId65"/>
    <p:sldId id="301" r:id="rId66"/>
    <p:sldId id="2147482501" r:id="rId67"/>
    <p:sldId id="2147482502" r:id="rId68"/>
    <p:sldId id="2147482504" r:id="rId69"/>
    <p:sldId id="2147482505" r:id="rId70"/>
    <p:sldId id="2147482742" r:id="rId71"/>
    <p:sldId id="2147482509" r:id="rId72"/>
    <p:sldId id="2147482578" r:id="rId73"/>
    <p:sldId id="2147482743" r:id="rId74"/>
    <p:sldId id="2147482746" r:id="rId75"/>
    <p:sldId id="2147482749" r:id="rId76"/>
    <p:sldId id="2147482760" r:id="rId77"/>
    <p:sldId id="2147482761" r:id="rId78"/>
    <p:sldId id="2147482762" r:id="rId79"/>
    <p:sldId id="2147482763" r:id="rId80"/>
    <p:sldId id="2147482557" r:id="rId81"/>
    <p:sldId id="2147482558" r:id="rId82"/>
    <p:sldId id="2147482564" r:id="rId83"/>
    <p:sldId id="2147482518" r:id="rId84"/>
    <p:sldId id="2147482563" r:id="rId85"/>
    <p:sldId id="2147482522" r:id="rId86"/>
  </p:sldIdLst>
  <p:sldSz cx="9144000" cy="6858000" type="screen4x3"/>
  <p:notesSz cx="6858000" cy="9144000"/>
  <p:embeddedFontLst>
    <p:embeddedFont>
      <p:font typeface="Abadi" panose="020B0604020104020204" pitchFamily="34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Dosis SemiBold" pitchFamily="2" charset="0"/>
      <p:bold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Modern Love" panose="04090805081005020601" pitchFamily="82" charset="0"/>
      <p:regular r:id="rId99"/>
    </p:embeddedFont>
    <p:embeddedFont>
      <p:font typeface="Noto Sans Symbols" panose="020B0604020202020204" charset="0"/>
      <p:regular r:id="rId100"/>
      <p:bold r:id="rId101"/>
    </p:embeddedFont>
    <p:embeddedFont>
      <p:font typeface="Wingdings 2" panose="05020102010507070707" pitchFamily="18" charset="2"/>
      <p:regular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A08"/>
    <a:srgbClr val="ECF8FB"/>
    <a:srgbClr val="424D7B"/>
    <a:srgbClr val="D4FBF8"/>
    <a:srgbClr val="009242"/>
    <a:srgbClr val="424D7C"/>
    <a:srgbClr val="2BCAD0"/>
    <a:srgbClr val="00ACA4"/>
    <a:srgbClr val="16AB98"/>
    <a:srgbClr val="FCC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5" autoAdjust="0"/>
    <p:restoredTop sz="93507" autoAdjust="0"/>
  </p:normalViewPr>
  <p:slideViewPr>
    <p:cSldViewPr snapToGrid="0">
      <p:cViewPr>
        <p:scale>
          <a:sx n="70" d="100"/>
          <a:sy n="70" d="100"/>
        </p:scale>
        <p:origin x="1092" y="36"/>
      </p:cViewPr>
      <p:guideLst/>
    </p:cSldViewPr>
  </p:slideViewPr>
  <p:outlineViewPr>
    <p:cViewPr>
      <p:scale>
        <a:sx n="33" d="100"/>
        <a:sy n="33" d="100"/>
      </p:scale>
      <p:origin x="0" y="-56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83" Type="http://schemas.openxmlformats.org/officeDocument/2006/relationships/slide" Target="slides/slide61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font" Target="fonts/font10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font" Target="fonts/font13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19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52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EC8F-A3FF-00F0-B4DC-DB59B98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F7298B1-7E20-60A4-D09A-C2533AC3E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8D38-8754-975F-F7F3-8260140A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27AEC0-607D-ED08-379F-D7816B4A4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157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1" name="Google Shape;22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05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8" name="Google Shape;22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6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7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7.pn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microsoft.com/office/2007/relationships/hdphoto" Target="../media/hdphoto2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38.png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880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1643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46505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53284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80139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774443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68751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81044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38716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950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1608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6260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88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019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11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4015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240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1875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8206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7434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83555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3378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00051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7447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41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9871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62241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94020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61798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34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22478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82634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7862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12335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351104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371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19355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0351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32149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335156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997396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9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98899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64147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1190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08218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38127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67329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449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30380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0695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70033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824042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1580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6515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03049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19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03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85930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8427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53601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28749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37140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1636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29948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2610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4252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61387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84348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7850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8206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594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2938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3896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54303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6156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59323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21776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119936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9734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354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75738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34981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10581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02675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79732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7782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024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841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98594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9294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0114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673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35452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04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10512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05078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23457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442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2842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5084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8609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8633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426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27831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0490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41828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8205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5017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242532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40727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43845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13174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8292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929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2078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04579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61579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072154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240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9969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858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8335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39854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81377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1534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15103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9011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4367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3085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345661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6045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52177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78734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7339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3" name="Google Shape;733;p18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442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484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770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4399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73630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79994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32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73070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1470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4412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8157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3613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91197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59812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79387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52561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5015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196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327618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62332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59926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42669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08802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338039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33746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1829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2480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61896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61477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19833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8583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6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291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349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3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0139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86906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9775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87518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63605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96645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7748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543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7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7218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5583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2327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76714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22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3771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28092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760188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0767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6127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55723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319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5022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65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630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8517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540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4752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412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7957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8990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136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4001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3034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9288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972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98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685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02776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1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4889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75492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75778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15692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22279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1914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0513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91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5183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908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1530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1357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34225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471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115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5047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44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9205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03154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2" name="Google Shape;722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10721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82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5" name="Google Shape;725;p182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80711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Google Shape;842;p196">
            <a:extLst>
              <a:ext uri="{FF2B5EF4-FFF2-40B4-BE49-F238E27FC236}">
                <a16:creationId xmlns:a16="http://schemas.microsoft.com/office/drawing/2014/main" id="{918BBF83-9A2F-5D06-DB31-846CE7B217A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691999" y="1629000"/>
            <a:ext cx="575886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7451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8" name="Google Shape;738;p185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9" name="Google Shape;739;p185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18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355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3" name="Google Shape;743;p18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4" name="Google Shape;744;p18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5" name="Google Shape;745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131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8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8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0" name="Google Shape;750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976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8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3" name="Google Shape;753;p188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4" name="Google Shape;754;p188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5" name="Google Shape;755;p188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6" name="Google Shape;756;p188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7" name="Google Shape;757;p188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88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9" name="Google Shape;759;p188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0" name="Google Shape;760;p188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1" name="Google Shape;761;p188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2" name="Google Shape;762;p188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8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2947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18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7" name="Google Shape;767;p18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8" name="Google Shape;768;p18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8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0" name="Google Shape;770;p18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8584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3" name="Google Shape;773;p19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9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9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9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9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19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19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19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19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408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4" name="Google Shape;784;p191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5" name="Google Shape;785;p191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91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91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91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9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61399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92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92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92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92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92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7" name="Google Shape;797;p192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92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92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92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1" name="Google Shape;801;p192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2" name="Google Shape;802;p19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402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19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9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7" name="Google Shape;807;p19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8" name="Google Shape;808;p19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9" name="Google Shape;809;p19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0" name="Google Shape;810;p19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1" name="Google Shape;811;p19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2" name="Google Shape;812;p19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9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9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7275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7" name="Google Shape;817;p19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8" name="Google Shape;818;p19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9" name="Google Shape;819;p19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0" name="Google Shape;820;p19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1" name="Google Shape;821;p19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2" name="Google Shape;822;p19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3" name="Google Shape;823;p19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4" name="Google Shape;824;p19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5" name="Google Shape;825;p19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6" name="Google Shape;826;p19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7" name="Google Shape;827;p19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8" name="Google Shape;828;p19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9" name="Google Shape;829;p19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0" name="Google Shape;830;p19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1" name="Google Shape;831;p19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2" name="Google Shape;832;p19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9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4" name="Google Shape;834;p19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5" name="Google Shape;835;p19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98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19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9" name="Google Shape;839;p1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5148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19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3" name="Google Shape;843;p1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7002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19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53721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333559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30724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95229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509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252265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2943850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7586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158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61420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333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7415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81879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83488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66234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36572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242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62005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5441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4876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295323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3710334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8104103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42414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888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149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08389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33873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40895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68952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54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270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8421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96318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2883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38407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190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0096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529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44502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456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56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11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82603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0598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3540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65939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16341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3047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39254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96644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5472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06116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965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312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2209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492726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994134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97789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8370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0006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33435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30033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71808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056131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858511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3404063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38760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680540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01084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6055533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61083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58763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56591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05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9.bin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81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4.png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image" Target="../media/image9.bin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216.xml"/><Relationship Id="rId19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Relationship Id="rId22" Type="http://schemas.openxmlformats.org/officeDocument/2006/relationships/slideLayout" Target="../slideLayouts/slideLayout22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19" Type="http://schemas.openxmlformats.org/officeDocument/2006/relationships/image" Target="../media/image29.jpg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image" Target="../media/image34.jpeg"/><Relationship Id="rId2" Type="http://schemas.openxmlformats.org/officeDocument/2006/relationships/slideLayout" Target="../slideLayouts/slideLayout261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slideLayout" Target="../slideLayouts/slideLayout298.xml"/><Relationship Id="rId1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97.xml"/><Relationship Id="rId17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87.xml"/><Relationship Id="rId16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290.xml"/><Relationship Id="rId15" Type="http://schemas.openxmlformats.org/officeDocument/2006/relationships/slideLayout" Target="../slideLayouts/slideLayout300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99.xml"/><Relationship Id="rId22" Type="http://schemas.openxmlformats.org/officeDocument/2006/relationships/slideLayout" Target="../slideLayouts/slideLayout30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314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414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8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9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56037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08874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8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  <p:sldLayoutId id="2147483948" r:id="rId18"/>
    <p:sldLayoutId id="2147483949" r:id="rId19"/>
    <p:sldLayoutId id="2147483950" r:id="rId20"/>
    <p:sldLayoutId id="2147483951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6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32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  <p:sldLayoutId id="214748414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30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14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831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2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164" r:id="rId15"/>
    <p:sldLayoutId id="21474841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93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4" r:id="rId1"/>
    <p:sldLayoutId id="2147484146" r:id="rId2"/>
    <p:sldLayoutId id="21474841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145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049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0698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  <p:sldLayoutId id="2147484114" r:id="rId15"/>
    <p:sldLayoutId id="2147484115" r:id="rId16"/>
    <p:sldLayoutId id="2147484116" r:id="rId17"/>
    <p:sldLayoutId id="2147484117" r:id="rId18"/>
    <p:sldLayoutId id="2147484118" r:id="rId19"/>
    <p:sldLayoutId id="2147484119" r:id="rId20"/>
    <p:sldLayoutId id="2147484120" r:id="rId21"/>
    <p:sldLayoutId id="214748412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02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66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49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5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0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685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8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4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4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188.xml"/><Relationship Id="rId7" Type="http://schemas.openxmlformats.org/officeDocument/2006/relationships/image" Target="../media/image5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11" Type="http://schemas.openxmlformats.org/officeDocument/2006/relationships/image" Target="../media/image62.png"/><Relationship Id="rId5" Type="http://schemas.openxmlformats.org/officeDocument/2006/relationships/image" Target="../media/image53.png"/><Relationship Id="rId10" Type="http://schemas.openxmlformats.org/officeDocument/2006/relationships/image" Target="../media/image45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gif"/><Relationship Id="rId11" Type="http://schemas.openxmlformats.org/officeDocument/2006/relationships/image" Target="../media/image67.png"/><Relationship Id="rId5" Type="http://schemas.openxmlformats.org/officeDocument/2006/relationships/image" Target="../media/image44.png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1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5.xml"/><Relationship Id="rId6" Type="http://schemas.openxmlformats.org/officeDocument/2006/relationships/image" Target="../media/image7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115.xml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3.png"/><Relationship Id="rId5" Type="http://schemas.openxmlformats.org/officeDocument/2006/relationships/image" Target="../media/image45.gif"/><Relationship Id="rId10" Type="http://schemas.openxmlformats.org/officeDocument/2006/relationships/image" Target="../media/image77.png"/><Relationship Id="rId4" Type="http://schemas.openxmlformats.org/officeDocument/2006/relationships/image" Target="../media/image44.png"/><Relationship Id="rId9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5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4.png"/><Relationship Id="rId4" Type="http://schemas.openxmlformats.org/officeDocument/2006/relationships/image" Target="../media/image45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18159-A421-005B-46F5-2CE0561A2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التربوي الأول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</p:spTree>
    <p:extLst>
      <p:ext uri="{BB962C8B-B14F-4D97-AF65-F5344CB8AC3E}">
        <p14:creationId xmlns:p14="http://schemas.microsoft.com/office/powerpoint/2010/main" val="40003044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إستراتيجية مفاتيح السياق.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"الشاي المغربي": الحصة الأولى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 استراتيجية مفاتيح السياق؛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أحداث الحكاية المسموعة.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6BA52DAC-6E68-6695-0BA6-DD9D3704FA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EA1D4D80-9534-5605-5457-CBB5D5002D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5544660-EC9D-07D3-C0CE-4FA204AE4C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DE5656A-BA65-AD00-6F7C-8CD6B47473A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C743D7F-377D-4AB8-20F4-ACDB0E41D0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7411A67-1D95-15C9-DD21-78E51D9AF9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3FF3B6-F238-7F29-F760-2B8577B631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E05FD0F8-3B1E-BC28-33C6-28F8271A5C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8FD5050-1DC0-5DFD-E72D-DEA28A07C8F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F69FA589-D4A9-2101-BD39-7C06B97526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28B68088-2071-C54B-E21C-3CFE71CEDB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EBB40E-E79D-47A8-035A-D2A8F84913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E8DE375D-311D-DEBF-0A60-CC7A2B19D6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1AFEC3D7-2122-CE04-D14D-300594FD8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766B55EE-8E08-4EF4-ECED-7A314E0A082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استـماع وتحدث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0F291E7-ED67-30A0-AB84-526801BDC51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591B643-E0C4-E038-328A-9F425A703E9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معــــــــــجم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960329F-3067-7BB9-7571-38A5D57261D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CB62E60-97CF-6D2E-905B-0A8694F36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488" y="644525"/>
            <a:ext cx="900112" cy="900113"/>
          </a:xfrm>
        </p:spPr>
      </p:pic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DDBF97FC-3A65-3A2E-2793-8A6F64109849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4FC0461-D939-6985-659B-6AB0CD4AF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1FABCEC-04D9-25A7-61BA-3985EAAD4D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Google Shape;1333;p8">
            <a:extLst>
              <a:ext uri="{FF2B5EF4-FFF2-40B4-BE49-F238E27FC236}">
                <a16:creationId xmlns:a16="http://schemas.microsoft.com/office/drawing/2014/main" id="{A8FEB55E-6B43-A013-D578-967DC2C4D8EA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3200" kern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3200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C86716-AA3B-B0F7-07DF-3A96599574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60" y="3596980"/>
            <a:ext cx="2314026" cy="2066473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F796A3FC-B35E-CF13-0C82-54DBE71737C3}"/>
              </a:ext>
            </a:extLst>
          </p:cNvPr>
          <p:cNvSpPr txBox="1"/>
          <p:nvPr/>
        </p:nvSpPr>
        <p:spPr>
          <a:xfrm>
            <a:off x="1216217" y="5623053"/>
            <a:ext cx="628584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99" name="Google Shape;1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9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9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9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9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4" name="Google Shape;1304;p9"/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5" name="Google Shape;1305;p9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9"/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7" name="Google Shape;1307;p9"/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722876F-29F5-225C-36B8-52DEEFF469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52779F1C-E6D6-7732-3EF8-E0D5617ED9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3F0A02B-F806-F48F-7E4A-7D83B97237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1CC4E5DC-F92E-8068-830E-55733906C2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22A3387-53AD-5756-FF69-62468A4A3A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CF536463-710A-6B68-7A0C-48D71E7062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34C4B215-BCB9-3A08-B207-D4DCC871E8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F28369D-DBD4-21D2-DB1B-D3F49ADEC5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A551F99-2395-1E1A-6D26-E9130816A3D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65EEE5-97F7-9D58-48C0-31023C526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66DF946-9498-79B0-9D14-72C6C42E49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9867E42-0964-48BB-9043-6F7B936B13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ED83BAF4-B310-111E-8A5A-AA91050AEE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9E45A511-0E2B-D934-CCBC-F371A4371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8DC8C05-6DCE-D8E9-0509-3EA5D8D344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2CADF58E-F2D8-5023-BB97-D33CF5F1194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2278BE8D-7D71-12E5-D54D-5B227179E0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0AE523D9-A818-0971-30B2-4105730F3D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E4A2AE0-23EE-0BA0-945B-6F47D477412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72D6DE0E-13A0-18C2-DDB0-690BF2C65D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90673B4-A5D9-91D1-C450-6CF39D7DD7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A468E916-6E6C-99FA-2BE5-705C647F03F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649DF223-1E63-3A10-84CA-3A4ED23D32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A6CB5E37-400A-AF48-B25F-CF24EECF9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732C06C-0973-2AEF-194C-BB2C285A229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0E1EFF72-4AC8-4E51-0AFB-1D3689CF8F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6F737693-9369-388F-48B9-A04A3A95892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997F4651-1969-6E47-0613-58356DFB387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77F8E7-0B83-C540-9C81-DF1314E527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985" y="3016099"/>
            <a:ext cx="8330030" cy="168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DE467957-318B-9A47-E64A-2610AD1D91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AEB204D5-C4C9-EC43-EB3C-DD7FB28681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87426688-368A-007A-7A8E-84C549437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E2AF2F54-A2DC-2AB6-B581-A9F08CF704B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99543D87-21FD-732D-D674-890119201C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1403BF3B-8634-A423-354B-E7CEA5A8DFC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28C03FEC-536F-83F2-32AE-3BE9E48420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0F584EDB-8E06-39DB-1535-B8C2E4572B3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1866470F-239A-6101-899B-48F328E08E9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CD43CF-C2B7-2296-D21B-65390538F2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195854"/>
            <a:ext cx="8318895" cy="340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A0A9DE01-AE44-24D7-C67F-9642AF4FD5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0CE8A7A0-8570-53F0-D070-C3DB15D638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903B2F4C-3F9D-03CF-6590-6F93527D13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26328FB2-FD37-27B6-9602-23D67C4B36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DC90AD48-1A8B-DA45-F525-9274F88BB3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07A75799-23A0-6B05-22F5-8CB64487319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F9C5D67D-676A-2A93-EE3B-235F1781E2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693BA937-B3E1-A4E8-08A0-780BE6363CF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E9377619-46D7-AD28-88B8-06860659A6A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E0FE26-1383-E8EE-F6EB-1AE06285FD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985" y="3016099"/>
            <a:ext cx="8330030" cy="168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وجد جميع الإجابات؟ من يشرح جوابه؟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17D27BE8-0D52-C0C4-B173-F1E4BB79E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09502885-695D-9FD2-BE1F-7C3613235A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A50E1439-110F-7A91-E184-979CFCA160B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7053E40-C425-3A15-534A-AA2760B236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60FE54F5-62C1-5886-4AA4-A4E1C8A319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CAFCFA04-C13A-894E-553F-68C1A4D730A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D2087AF8-EFEF-5592-93B4-120286B94F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9E522E1E-E71D-1ED7-DB12-D6C3F612D9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00F127A9-8529-E30C-7FF5-A9F0023869B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B72481-DC14-DB55-6103-83CDDDFD95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985" y="3016099"/>
            <a:ext cx="8330030" cy="1687784"/>
          </a:xfrm>
          <a:prstGeom prst="rect">
            <a:avLst/>
          </a:prstGeom>
        </p:spPr>
      </p:pic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79E58C52-2B3F-A416-AFAE-2ADDC578073F}"/>
              </a:ext>
            </a:extLst>
          </p:cNvPr>
          <p:cNvSpPr txBox="1">
            <a:spLocks/>
          </p:cNvSpPr>
          <p:nvPr/>
        </p:nvSpPr>
        <p:spPr>
          <a:xfrm>
            <a:off x="3524981" y="3980105"/>
            <a:ext cx="386565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لِأَنَّهُمْ لَمْ يَرَوا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ٱلْأَدْغالَ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قَبْلُ.</a:t>
            </a: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588F962-CAE3-A14E-15FB-1081567974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D8418CDA-0651-1F9D-C44D-5F278420E77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2196A67C-8546-BA4A-A9E0-6D19F2823F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DB72876D-8C8A-D7E8-B0B1-C8773BF8FE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D714427-7E1A-E5B4-8A5C-F9733C0C08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D9DD078-83D1-B5C4-9DA0-1339E025BC5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EDC16CE3-FA68-C5D6-7DB2-C0BFCCC6FE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37C71F-9C3C-0558-019B-3AA943D75CC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D9F1857-FC14-FA76-6765-7423E485EE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A4832-919A-74CC-F4F6-142E0A36E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195854"/>
            <a:ext cx="8318895" cy="340205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معجم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</a:t>
            </a: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مفاتيح السياق.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41B0D-54DF-924B-9956-78F7F64D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756000"/>
            <a:ext cx="6945585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درسنا اليوم : استراتيجية مفاتيح السياق؛ تابعوا الشريط.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8CF475E-7329-44C5-460D-EF80B8E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E575EB7-77BA-85AF-602F-078D093BE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EE6509-9B2F-A8A6-718D-BB834B98D1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3245F8-0A1C-F653-0F67-F1F063865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1C8413-7FF4-A5BC-78B5-16888EA8A6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CA483DB-F551-CD8E-B903-EBD91DD3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5310C51-4F4B-FAB9-696E-6007F46A5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7E2ACC94-581E-19A0-D944-3AF3FEB22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5D7683C-7A30-F6B1-C5D1-14101E1B1BDB}"/>
              </a:ext>
            </a:extLst>
          </p:cNvPr>
          <p:cNvSpPr txBox="1"/>
          <p:nvPr/>
        </p:nvSpPr>
        <p:spPr>
          <a:xfrm>
            <a:off x="1559535" y="3218985"/>
            <a:ext cx="6024930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مَفاتيحُ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9F99D6E-F9CE-D03A-271C-EF59C2693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0083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1A70-F59A-80C9-6A77-16B65D7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FC4BB-F32E-4150-7C30-AD807BA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فيديو استراتيجية مفاتيح السياق.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0796CC6-40EE-6503-2538-E1101ED2DE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E53720-3157-EE5B-0DFB-94C6931AC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65CA73-A345-1D03-7272-F3B6C69DE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57C01E-C0EB-83C4-68C2-8354931EA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8BF9E-E01C-B993-6715-6B492CDB60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99EFD8-C3DD-4AC3-8645-083630A5FA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7EC81-EB32-2D76-6660-8193E7C5F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0197E-A5B2-AAC4-DD54-5B01FF4F69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E8252-6FA5-96AE-46AD-53C7534F1B1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E6A40D-95CA-C057-EF86-B7238CEF8F0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AR_N4_P3_SEM3_S1_مفاتيح السياق">
            <a:hlinkClick r:id="" action="ppaction://media"/>
            <a:extLst>
              <a:ext uri="{FF2B5EF4-FFF2-40B4-BE49-F238E27FC236}">
                <a16:creationId xmlns:a16="http://schemas.microsoft.com/office/drawing/2014/main" id="{FF5DA528-6303-4F9E-4AAB-63998D164A5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3399" y="1868602"/>
            <a:ext cx="7558089" cy="4251212"/>
          </a:xfrm>
        </p:spPr>
      </p:pic>
    </p:spTree>
    <p:extLst>
      <p:ext uri="{BB962C8B-B14F-4D97-AF65-F5344CB8AC3E}">
        <p14:creationId xmlns:p14="http://schemas.microsoft.com/office/powerpoint/2010/main" val="332397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87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20D7-E48C-BD0A-645D-D2F219B87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7523458-AEBB-CD4B-9A9C-BE3C892BF68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بالخطوات؟  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95255DDC-1495-C0DE-5DEA-BC80E08A6A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071E3-B0AD-2F87-A6DB-E0C59445E7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AD252D-D262-BAD5-8D71-780AA6EDAC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530013-FE5A-D814-85F5-EADDC3A93F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9F1E45-DE74-1ED6-B62E-CCFB1A63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1BBC6-DD81-45F4-2132-034CE1E1F0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ADF95E-0540-A387-834D-5A113BE56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8673AF-F3A2-DDFD-8302-14653C4A6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BEC55C-196D-BF73-4D13-E14E7AEDCD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A018D10-D148-A61F-EAD8-FE47FC3A2013}"/>
              </a:ext>
            </a:extLst>
          </p:cNvPr>
          <p:cNvSpPr txBox="1"/>
          <p:nvPr/>
        </p:nvSpPr>
        <p:spPr>
          <a:xfrm>
            <a:off x="1559535" y="3218985"/>
            <a:ext cx="6024930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مَفاتيحُ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52101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8B01-5F1C-0AAE-58F4-6190D03B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D1F863B-AFFC-F593-26CA-758CA70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267DBF7E-5C6E-3481-F78B-8935701716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9ED222-DA0C-23E5-F19A-0B1716C6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B0D35C-6982-916B-0F8F-116A53C61D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B3991-E009-C3F2-69E0-E43C8925A4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55785-694F-8AB2-1B4C-0402C8097F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80E44-6680-D3BD-611F-7FEB21773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522C74-8B01-803B-4CE0-A44BD7AF7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76E324-C230-4E62-FB84-9861F442AD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15A808-FBC0-0719-F634-48398BBD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B6840382-AB09-A952-257C-014AD65ED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84" y="1873893"/>
            <a:ext cx="7978831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804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C4AAE-28D4-3937-89FA-E295324E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643336-7697-B84B-BEC8-0222E564389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اَلآن سنطبق خطوات استراتيجية مفاتيح السياق لتحديد معنى بعض الكلمات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3F85DD7-C195-2ABC-CB1A-CFE8443156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145" y="756000"/>
            <a:ext cx="716542" cy="716542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806D23-D101-C44C-699E-B5E2FE865D7B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68FF585-A1E8-E972-C811-C181F4E0B424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588861-EAB3-04C8-EA27-AC80E04BDBB7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4FB20CD-45C8-3215-59DE-9774440ED3E0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A401C9-14D2-2D29-B9E9-87FA2434A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8F9C6-2BCC-D3E4-7D0C-9BC44C137C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67762-8015-2ECB-0F25-DE0A87361C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DAD71-7189-7546-95DE-AF8CA76B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9E607-66E4-1825-6E36-CF3839F0EB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A3B6901-ED99-A78D-B2F5-BBE7A7267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701AB0-82F4-DFE9-8A97-6FF874B68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5FAE34-F375-EAA1-C11F-5857AEB99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B368357-EE68-F941-DB85-5DA2A8ADA7E5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 ٱلْجَدَّةُ ٱلسَّمْنَ في ٱلْجَرَّةِ ٱلطّينِيَّةِ.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928E19-FB5C-119A-FEF2-7ABCC237F5B9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ED410FA-0DEC-7BAF-B50F-CE8335F1A1FF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1404743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1478-2BDE-44D5-0F0A-926391C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DE522-BAA9-F89E-4119-F8EAC48295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علينا أن نفعل في الخطوة الأولى؟  من يقوم إلى السبورة لتحديد الكلمة 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983B4AC1-58DA-F247-C39B-8D0A9A4A6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5488CA-6739-8260-2A9D-0B48BBC54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45F294-D9E8-AFC4-B810-90D667E67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9A170-7123-BE6A-69D8-CF2AC752AE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1AD0C-7E6D-3BFA-C72F-D86F0084B1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95F0-1A5A-3DEE-8FF3-B61EDD8867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F5C00D-CF28-6610-BDBC-095789AC6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30F00F-D6F4-9E5D-3E13-28A57386E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E255FE7-545A-EA26-555C-00C0AF519D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6C0064-ECFE-DCCD-B56E-78AF73EE1594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7530D49-04DF-FC5E-6B7F-4CD6A94C0B8C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1928906-D8DB-E9C6-C2BE-41236C5C352E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A09EF32-5A7E-08A7-0707-955D1F738517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E606F4-DB5B-99A4-58AA-D21BF517D3CF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B1409B5-D258-5E6C-E468-0E67D84B6EFD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D46880-0558-C485-F98E-F6D102F83212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 ٱلْجَدَّةُ ٱلسَّمْنَ في ٱلْجَرَّةِ ٱلطّينِيَّةِ.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08111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1F730-7104-31D5-D9EC-3CE4402E9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6343E9-5CF9-AE4C-6634-B6EC66E8C64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صحيح . الكلمة التي نبحث عن معناها هي: ٱلْجَرَّةِ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489679DB-330C-FC02-B05F-A8F919E4D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732CEB-E08D-36BD-94C6-A4B2B04E7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071D68-5B44-7337-0342-CBAC74CA65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0F60AA-C45A-4859-C18F-F20F468AD6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E48CC6-1221-B1A8-83C8-D77C302BA4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2465DF-A341-D7B7-C3B0-99E7B69A70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AEBBCE-436E-7E0D-DA0E-64AC4F335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735439C-34D8-6441-4071-F48AD8C14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378C191-2E75-6DEE-6414-BC32F57266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D4ECFB-1F05-A703-D192-868F5F30A0D5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90ED454-1375-4141-A50A-C9EB3407D8E6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9155051-D857-0288-7E06-FB3A69B5CE49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F2C4DBB-528E-A6E1-ACB8-7D7182E07BCB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66B6A9-9EE1-3560-2E6E-B0517F49101B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F25AB69-4529-13D8-E34F-D78B56FC2435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3105FBD-DD51-2013-00B9-67C23A076EA3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 ٱلْجَدَّةُ ٱلسَّمْنَ في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ٱلْجَرَّةِ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ٱلطّينِيَّةِ.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731075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E8D9-D88E-C0FD-47F3-8E90605EB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56A31A-3789-909A-B56C-0A09436ED7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. من يحدد  مفاتيح السياق في الجملة؟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32AEBC4C-2E10-4B67-157B-E983290439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CA29CB-5347-09F2-2F9F-A71DB057CF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0EA985-10CD-F87F-8FF8-AC2F0C7147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3BE110-448A-7C43-48E9-E3FA95DDDB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47C481-B464-D149-9BCA-FF117F4057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2B63ED-F954-81C0-0EED-27783DA4D6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782BD18-1525-AA7A-CB43-2D91B7495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18D89B-7C3A-1C4B-25E6-EC50B103BE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E85EF9C-7817-7E5E-1955-10DC530E1F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A0D291-CFAE-8FAB-9615-F1771DA12071}"/>
              </a:ext>
            </a:extLst>
          </p:cNvPr>
          <p:cNvSpPr/>
          <p:nvPr/>
        </p:nvSpPr>
        <p:spPr>
          <a:xfrm>
            <a:off x="4642396" y="1949490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E04C24D-7979-AEA7-3AC6-6D75D7B06F2A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58A799-4239-19B8-5DD6-59CA0D459582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439A041-4E63-E449-CDD7-476B86C6A742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D9FE16B-B31C-1670-DDAF-C87DAFFF167A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953E907-F177-0984-1CC4-1470D43368B3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A72E120-4C3C-E17B-8A53-B689DA233AFC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 ٱلْجَدَّةُ ٱلسَّمْنَ في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ٱلْجَرَّةِ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ٱلطّينِيَّةِ.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417449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AAB4F-1406-D562-837E-1E9E92901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202DC-1700-0257-3940-9F70167007F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 مفاتيح السياق في الجملة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هي:وَضَعَتِ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– ٱلسَّمْنَ - ٱلطّينِيَّةِ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43CB0FA4-F868-8FCB-5902-ED80D7ED2F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BA5DC3-5A7D-8664-7604-F11BB28C3E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E08850-733E-1A1C-3219-21B872C47C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7A32BC-52E8-9B9C-8DE7-CF1960BBB2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6C6AC1-CC65-A914-EC4D-F3DCE99D71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32EF5F-7351-050E-955F-1AA53942A6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8777BB-8C87-AB02-EEC5-31E52118D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B826D5D-2D06-9C34-3967-C3A6C23E0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4B8B232-F562-0FF0-8469-97A30100D0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97BEFF-B79F-F969-C883-D9C9466B85CF}"/>
              </a:ext>
            </a:extLst>
          </p:cNvPr>
          <p:cNvSpPr/>
          <p:nvPr/>
        </p:nvSpPr>
        <p:spPr>
          <a:xfrm>
            <a:off x="4642396" y="1949490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83FEC34A-47D5-6639-7EB6-8272B6BD8152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2CD79C7-AAF1-B96D-9343-235493D4F9DC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4CBEF24-3FAD-A0BF-851D-E5167CD109D5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FBB417D-D47B-019E-9DF5-24DD70CE5E22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D5488FB-A4D5-599D-05D7-016C8C3EBCA4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4DE9402-FF3B-38AE-5D35-EF935EAFCC14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ٱلْجَدَّةُ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ٱلسَّمْنَ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ٱلْجَرَّةِ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ٱلطّينِيَّةِ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073069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9320-47C2-BB4B-62DD-C93CD1301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074D70-F80D-522A-AC64-96B4F86E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23" y="763031"/>
            <a:ext cx="710937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إذن معنى كلمة ٱلْجَرَّةِ  حسب سياق الجملة هو الإناء  الطيني الذي نضع فيه بعض المنتجات الغذائية كالسمن.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5905DF8B-1D34-BADF-3C1A-70A992B64C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BFE70E-CB2C-4CBF-1EE6-64EB47203F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41E7FD-CCFB-DE72-C351-330E3B856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643565-F18E-96A3-1933-D4D59E76E6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6E755-0ACD-66A6-CF1D-12DC73D9A2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5477E3-481B-F648-9BD4-0F856648FE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4694B7-EF61-4A69-4BCD-5D64D88F9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605EF34-1902-CD7A-3ED3-18A30097D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2C0AA0-82F1-4192-7A5D-338E191FE3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E281B7-FFCA-91A7-CE84-CA2563841299}"/>
              </a:ext>
            </a:extLst>
          </p:cNvPr>
          <p:cNvSpPr/>
          <p:nvPr/>
        </p:nvSpPr>
        <p:spPr>
          <a:xfrm>
            <a:off x="4642396" y="1949490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ٱلْكَلِمَةَ الَّتي أَبْحَثُ عَنْ مَعْناها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9706683-08A2-F19D-7878-7ECB207F4CC3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419FD54-D2D6-EF44-F4E8-0B690ED620C2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عَنْ مَفاتيحِ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ٱلْجُمْلَةِ.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835B5125-2EF1-D3A5-4757-519AE130C4BF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27A78A9-43E3-51DB-FCC6-5A56686D74AE}"/>
              </a:ext>
            </a:extLst>
          </p:cNvPr>
          <p:cNvSpPr/>
          <p:nvPr/>
        </p:nvSpPr>
        <p:spPr>
          <a:xfrm>
            <a:off x="2697041" y="273564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مَعْنى ٱلْكَلِمَةِ بِناءً عَلى مَفاتيحِ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3A2CBB5-E831-F7E8-A170-FA7235462A85}"/>
              </a:ext>
            </a:extLst>
          </p:cNvPr>
          <p:cNvSpPr>
            <a:spLocks noChangeAspect="1"/>
          </p:cNvSpPr>
          <p:nvPr/>
        </p:nvSpPr>
        <p:spPr>
          <a:xfrm>
            <a:off x="6356617" y="27356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776573-DF52-4086-385C-2853BC90223A}"/>
              </a:ext>
            </a:extLst>
          </p:cNvPr>
          <p:cNvSpPr txBox="1"/>
          <p:nvPr/>
        </p:nvSpPr>
        <p:spPr>
          <a:xfrm>
            <a:off x="1191162" y="4195238"/>
            <a:ext cx="6902467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وَضَعَتِ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ٱلْجَدَّةُ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ٱلسَّمْنَ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ٱلْجَرَّةِ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ٱلطّينِيَّةِ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798FF16-F985-4EFD-9730-4132AA2C2FF0}"/>
              </a:ext>
            </a:extLst>
          </p:cNvPr>
          <p:cNvSpPr txBox="1"/>
          <p:nvPr/>
        </p:nvSpPr>
        <p:spPr>
          <a:xfrm>
            <a:off x="379140" y="5608323"/>
            <a:ext cx="83512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اَلْجَرَّةُ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اَلْإِناءُ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ٱلطّينِيُّ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نَضَعُ فيهِ بَعَضَ ٱلْمَأْكولاتِ ٱلطّينِيَّةِ.</a:t>
            </a:r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B4E3DC18-11C6-516D-2A47-15DAE71D7380}"/>
              </a:ext>
            </a:extLst>
          </p:cNvPr>
          <p:cNvSpPr/>
          <p:nvPr/>
        </p:nvSpPr>
        <p:spPr>
          <a:xfrm>
            <a:off x="2949848" y="5140449"/>
            <a:ext cx="462640" cy="254969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044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8077-1BAF-B97B-56AC-09C7859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F15C2-FB1D-A7C8-2C1C-49BCC131DD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الآن. على الكراسة ص : 34 ، في ثنائيات أجيبوا عن السؤال التالي: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5F22FBFD-715D-C67C-73BF-EEDA9CA87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FEB742-A0D9-02C6-3F61-9A326D2A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062F01-7F91-A31E-836A-3AC86CC9E1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126C2-3E0D-F37B-FDEA-CC5733ECD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C0F38-8568-AB48-4359-0724B18C95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82F08-CDBE-96AD-E21B-88A5BCAC19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D94689-93A4-9B87-EBF1-77D69C4FF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3B048-E80F-67BC-EEBE-AA0F92FA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431CF8-CE4F-BC8B-E7A6-40DEC95D4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7D999D-A394-B731-BF26-2A7F49549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63" y="1634275"/>
            <a:ext cx="3313220" cy="508202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8C34FCB-D0E0-3363-08C5-AAB760C82AA5}"/>
              </a:ext>
            </a:extLst>
          </p:cNvPr>
          <p:cNvSpPr/>
          <p:nvPr/>
        </p:nvSpPr>
        <p:spPr>
          <a:xfrm>
            <a:off x="3525418" y="3135084"/>
            <a:ext cx="2830286" cy="89262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140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7220-B877-9EAF-48C7-7837446E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EFBC-0B83-E643-8900-52EA8BD1376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أحدد معنى "مَدَّ" في الجمل التالية، اعتمادا على مفاتيح السياق.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8B9A256D-B026-7649-5E5B-9D5D1A98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538119" y="1477056"/>
            <a:ext cx="684000" cy="684000"/>
          </a:xfrm>
          <a:prstGeom prst="rect">
            <a:avLst/>
          </a:prstGeom>
        </p:spPr>
      </p:pic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90FB081A-11E7-9F7A-A84A-27CC3B8B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1BBDE-C061-F229-AE16-FC03EE833C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559FF6-9EB5-F5D2-5D36-4AFDBF37B0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B462D-967C-B4AE-A6C6-A790080D5D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081E2C-2092-5407-7DC2-EAD886D1C9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3B7A81-E008-ADF3-6B21-22549DA261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E0849-C880-5DC2-983C-B404E835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BF86A-C6E4-54EF-8355-4DC6857CC3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291416-626D-7A37-9F3C-A28D4BF55E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F3E6388-4A15-B323-DCCD-36E2074D1F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461" y="2491987"/>
            <a:ext cx="8379077" cy="301958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ACDB0C7-7F17-B6BB-2CA4-722CD82FBD6C}"/>
              </a:ext>
            </a:extLst>
          </p:cNvPr>
          <p:cNvSpPr txBox="1">
            <a:spLocks/>
          </p:cNvSpPr>
          <p:nvPr/>
        </p:nvSpPr>
        <p:spPr>
          <a:xfrm>
            <a:off x="4209848" y="4001780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رِجْلَهُ - كُرْسي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EDF39FA-8EF5-9CD5-2A23-259E98F8BF62}"/>
              </a:ext>
            </a:extLst>
          </p:cNvPr>
          <p:cNvSpPr txBox="1">
            <a:spLocks/>
          </p:cNvSpPr>
          <p:nvPr/>
        </p:nvSpPr>
        <p:spPr>
          <a:xfrm>
            <a:off x="4209848" y="4756676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دِرْهَمٌ - أَخي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9395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AF3E-63F6-E57D-C8EF-53B3A3E76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0795C-117C-D0DD-A14D-73EB2BA34CF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كيف حصل على الكلمات . معكم دقيقة 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4C3EACFA-F3B7-70C8-32A6-72A8E5B62F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905A5E-0BF0-594F-102F-531886055F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F9431DF-627F-9ABA-0ABE-09010EB8E4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1D1238-7165-2F01-3581-AE8C5B82B3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1CDCD9-4A8A-C977-EAA2-F8AC3D7269B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0BCF9-8703-B1FE-FA06-3F0A7A5C04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553FB3-5D29-F839-E3AA-1F5EB84D6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1A3AEE-D1FA-706E-4589-15B62063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E0C828-849F-F36B-1880-0288C30288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5">
            <a:extLst>
              <a:ext uri="{FF2B5EF4-FFF2-40B4-BE49-F238E27FC236}">
                <a16:creationId xmlns:a16="http://schemas.microsoft.com/office/drawing/2014/main" id="{8F3CB473-7A99-DB2F-F9B5-DBE10E66C9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  <a:prstGeom prst="rect">
            <a:avLst/>
          </a:prstGeom>
        </p:spPr>
      </p:pic>
      <p:pic>
        <p:nvPicPr>
          <p:cNvPr id="5" name="Image 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787F51F-56E5-1E1A-22DF-628396DC6C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461" y="2491987"/>
            <a:ext cx="8379077" cy="301958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2A61DDD-F554-9327-4CEC-847F51A11AAF}"/>
              </a:ext>
            </a:extLst>
          </p:cNvPr>
          <p:cNvSpPr txBox="1">
            <a:spLocks/>
          </p:cNvSpPr>
          <p:nvPr/>
        </p:nvSpPr>
        <p:spPr>
          <a:xfrm>
            <a:off x="4209848" y="4001780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رِجْلَهُ - كُرْسي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3A35D-6251-1B7D-EB5E-F0BEBAAF7E1C}"/>
              </a:ext>
            </a:extLst>
          </p:cNvPr>
          <p:cNvSpPr txBox="1">
            <a:spLocks/>
          </p:cNvSpPr>
          <p:nvPr/>
        </p:nvSpPr>
        <p:spPr>
          <a:xfrm>
            <a:off x="4209848" y="4756676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دِرْهَمٌ - أَخي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191349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60E1-37C1-38DF-8B1D-94C382F8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88077-2028-261A-783B-6D18A6E6EF3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انتبهوا للتصحيح.</a:t>
            </a:r>
          </a:p>
        </p:txBody>
      </p:sp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3D4C6253-3B9F-F0DA-9406-2791543AF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438F9F-4F86-860B-451A-331AD9AA8A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D03FB86-D5EA-4847-694A-AF5222DEF5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4D8D0C-A8B8-0CC8-4A4B-BDFE174B11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CE0283-2D81-6458-4D4A-F2BE36EEEC5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035F27-C9A2-460F-D493-C2A216ADC1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D0D50B-F13A-D252-17F6-A5B37FAC7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F3A3F4-EEB7-2C6C-1C81-66CFC3A92A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B782BF-DCD6-73E3-0EDD-E62006AC2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D2990D2-5B5C-D9DE-8A72-F793C2F96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61" y="2491987"/>
            <a:ext cx="8379077" cy="301958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AE58372-C87B-F095-F620-2867C8D64EC4}"/>
              </a:ext>
            </a:extLst>
          </p:cNvPr>
          <p:cNvSpPr txBox="1">
            <a:spLocks/>
          </p:cNvSpPr>
          <p:nvPr/>
        </p:nvSpPr>
        <p:spPr>
          <a:xfrm>
            <a:off x="4209848" y="4001780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رِجْلَهُ - كُرْسي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68BB1BD-60D4-3EB0-EF6C-9252E52952E7}"/>
              </a:ext>
            </a:extLst>
          </p:cNvPr>
          <p:cNvSpPr txBox="1">
            <a:spLocks/>
          </p:cNvSpPr>
          <p:nvPr/>
        </p:nvSpPr>
        <p:spPr>
          <a:xfrm>
            <a:off x="4209848" y="4756676"/>
            <a:ext cx="1782372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دِرْهَمٌ - أَخي</a:t>
            </a:r>
            <a:endParaRPr lang="fr-FR" sz="3600" i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AE035E-F58D-CCEB-3AC4-D7B170C9DAD5}"/>
              </a:ext>
            </a:extLst>
          </p:cNvPr>
          <p:cNvSpPr/>
          <p:nvPr/>
        </p:nvSpPr>
        <p:spPr>
          <a:xfrm>
            <a:off x="1552172" y="3957424"/>
            <a:ext cx="1690038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بَسَطَ - أَرْخى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C9399D-D587-8C93-88BB-1EDAC0FD7022}"/>
              </a:ext>
            </a:extLst>
          </p:cNvPr>
          <p:cNvSpPr/>
          <p:nvPr/>
        </p:nvSpPr>
        <p:spPr>
          <a:xfrm>
            <a:off x="1661029" y="4723452"/>
            <a:ext cx="1690038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أَعْطى - مَنَحَ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773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1E231-6EDA-5A5A-7404-4725767C1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717C1-3250-8148-F84C-AC37E76B44C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التمرينين رقم 1و2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AA2B197C-0BD4-4AA4-47C1-5D24C2618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DFBD87-1C4E-32AE-70A4-6C501830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D70794-02C3-B7CC-38B3-6D380BEEB9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D1D6F8-09E3-6B96-785B-6822D713DAA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7866A1-58CA-B2A6-D366-7622344BA0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E85FE2-6F4E-42D3-C0F7-31AFE77512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B8DC555-28C7-0A8C-495F-F29F8AF76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10EB9DF-9A8B-B087-535C-FC9141056E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122992-BD94-EFF3-D77A-C6FBEE211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DC4C1E-CE55-FBC9-5DB2-F852EE03B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63" y="1634275"/>
            <a:ext cx="3313220" cy="508202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0163FBD-1E94-55EC-CC5C-F5A727C6A138}"/>
              </a:ext>
            </a:extLst>
          </p:cNvPr>
          <p:cNvSpPr/>
          <p:nvPr/>
        </p:nvSpPr>
        <p:spPr>
          <a:xfrm>
            <a:off x="3549335" y="4260346"/>
            <a:ext cx="2830286" cy="1759453"/>
          </a:xfrm>
          <a:prstGeom prst="roundRect">
            <a:avLst>
              <a:gd name="adj" fmla="val 738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382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DDE2-C3B9-8F6C-501E-4842A755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9AC51-6CCC-A408-6C7E-07C189EFFEB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النشاط 1 بشكل فردي.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1145D0D-C58C-8197-5E77-E9312349D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2DFAF-8000-84EB-B5A9-8423CF6C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17CE92-6A69-B689-45E1-FB1D7194E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90CE4-55DC-667E-7BE8-4F5BCBA984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ECF87-FE3B-BAE5-D7CF-916AAA2517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8B3599-14B4-7EDF-A42E-32F3CCEA9E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A087CF-3927-6DA3-BD1F-307F745CC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D498AB-15F4-2D4F-4D94-0E410377A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3551BE-0523-12D3-BC9C-B7939B84A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1A5312A-A210-16BB-F4A4-DD0B034603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14" y="2428216"/>
            <a:ext cx="8335534" cy="312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0198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CDCE7-748F-0D7D-21D9-C8E09535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8E974-4AD4-1F6E-DF11-112917F65E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انتبهوا للتصحيح.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B599C3D3-E207-F512-7F1E-6FF88A146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267E02-D368-F96F-FE13-0D3DCD25CE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928D7B-24E3-DD1C-AB9D-10005497CA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BE30C-1961-44CF-9C2A-7F98DA0A35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1390D2-D41F-D1B9-3B24-DC4C4417009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10BC61-21E0-5829-2E5C-9E9CC792C1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6E0F70-044E-8FFA-0457-5D8114156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1FE8D0-5AE5-4B62-8C5A-29FB15DE9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E4AD-675E-3055-4144-5A855E47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D0C811B-43B4-02B3-865D-F68E90824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14" y="2428216"/>
            <a:ext cx="8335534" cy="31234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2EEE84-A5BA-5492-B278-FEEA969415B9}"/>
              </a:ext>
            </a:extLst>
          </p:cNvPr>
          <p:cNvSpPr/>
          <p:nvPr/>
        </p:nvSpPr>
        <p:spPr>
          <a:xfrm>
            <a:off x="993344" y="3882873"/>
            <a:ext cx="2230019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جَمَعَتْ - قَرَّبَتْ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98E24-8EB6-E72D-06BC-9FFB46EF142E}"/>
              </a:ext>
            </a:extLst>
          </p:cNvPr>
          <p:cNvSpPr/>
          <p:nvPr/>
        </p:nvSpPr>
        <p:spPr>
          <a:xfrm>
            <a:off x="719829" y="4648901"/>
            <a:ext cx="2230019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noProof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كَتَبَتْ - أَنْتَجَتْ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28EF5-A1D8-D0D7-03C6-BD441E1D62FB}"/>
              </a:ext>
            </a:extLst>
          </p:cNvPr>
          <p:cNvSpPr/>
          <p:nvPr/>
        </p:nvSpPr>
        <p:spPr>
          <a:xfrm>
            <a:off x="3223363" y="3943095"/>
            <a:ext cx="1887840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اَلشّايُ - اَلْمَغارِبَةُ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F8B072-56B1-9D23-CDD3-C771ABEB356E}"/>
              </a:ext>
            </a:extLst>
          </p:cNvPr>
          <p:cNvSpPr/>
          <p:nvPr/>
        </p:nvSpPr>
        <p:spPr>
          <a:xfrm>
            <a:off x="3223363" y="4709123"/>
            <a:ext cx="1887840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أُخْتي – قِصَّةً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6901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E37D3-ED90-0C2B-51EA-66E070ED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C9E5F-24C8-88B0-5FEE-6F9C84EBA4B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النشاط2 بشكل فردي.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02D0DF20-C145-885D-F612-374C2C83DF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1CD1AA-EC19-D2D4-9E04-E4A96A944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2C774-BBB7-BBB5-1811-12EE250C57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B54724-9D4B-57A3-EB55-4A92FED8738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43D1E2-AD76-4BA2-97EC-C2515BD16B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0F7EA2-4EC7-FA07-FE20-8A9F31C2AD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0C3261E-C4DB-09FA-7ECA-A13AC6135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1DB276-5085-9F00-CDCE-0318789F32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2D979B-B39D-F55C-D3FA-809F6071C4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02FB7BA8-3EEC-11E5-38BA-E08B3A357E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514" y="2159675"/>
            <a:ext cx="8259334" cy="394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5965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BE69-0185-17C9-F472-3E6C05347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30130-1A86-305F-ECFA-2CFF5647E59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للتصحيح. </a:t>
            </a:r>
            <a:endParaRPr lang="ar-MA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36C28603-D5F1-2E40-C740-96F6C5158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D5D04D-66E6-72B5-D1CC-8FA59F5EF5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D774BD-93F9-336D-F9CE-CFB53D0F4C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0A62F5-F119-3EE9-84FD-AB58958CF1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37719D-8435-BFC2-A0E9-1638505B21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6C5019-CDD3-ACBC-68AD-869152EA9B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BD11682-F8DF-437C-869B-0B0828645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F9BAE6-E018-8B8D-75C1-BBC81BB77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89610F-0856-5143-AEF4-C3C51C7FFB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4FBD9B24-4D43-4FC6-0D6F-29274F682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514" y="2159675"/>
            <a:ext cx="8259334" cy="39423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6536B3-CD87-3786-EC86-B5DA0957C8B6}"/>
              </a:ext>
            </a:extLst>
          </p:cNvPr>
          <p:cNvSpPr/>
          <p:nvPr/>
        </p:nvSpPr>
        <p:spPr>
          <a:xfrm>
            <a:off x="6957515" y="2821379"/>
            <a:ext cx="912668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ٱلرَّبابَةُ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5D4655-C294-9BB7-85F8-A3ED9589A55B}"/>
              </a:ext>
            </a:extLst>
          </p:cNvPr>
          <p:cNvSpPr/>
          <p:nvPr/>
        </p:nvSpPr>
        <p:spPr>
          <a:xfrm>
            <a:off x="6379621" y="3483083"/>
            <a:ext cx="1436815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ٱلْفونوغْرافُ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84D082-FA51-B14D-1406-0AF8A3A9B76B}"/>
              </a:ext>
            </a:extLst>
          </p:cNvPr>
          <p:cNvSpPr/>
          <p:nvPr/>
        </p:nvSpPr>
        <p:spPr>
          <a:xfrm>
            <a:off x="4942806" y="4130837"/>
            <a:ext cx="1436815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ٱلْعَزْفِ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652362-7B91-320A-3668-8874FDB23AEC}"/>
              </a:ext>
            </a:extLst>
          </p:cNvPr>
          <p:cNvSpPr/>
          <p:nvPr/>
        </p:nvSpPr>
        <p:spPr>
          <a:xfrm>
            <a:off x="6143919" y="4806491"/>
            <a:ext cx="1436815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ٱلْمُوَشَّحاتِ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7040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"اَلشّايُ ٱلْمَغْرِبِيُّ": الحصة الأولى</a:t>
            </a: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832A-54E1-71ED-7FFB-05F08732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8FF1CE-F05D-CD22-8405-403B83B388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سنبدأ حصة الاستماع والتحدث. سنستمع إلى حكاية جديدة بعنوان "فَنُّ ٱلْكاريكاتور".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5D96537-E1CB-423B-657D-D9583813A3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0F716144-67CD-C002-3B05-B0507B57150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62C2A098-0B64-B9BB-8C0B-F9A6EB364F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38336CE5-37D7-CD08-E804-79975B7A5BE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7D61E9-1487-FD17-83B5-413754C82B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74172-AD55-68C4-2B0A-7267FA9594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5E94386-FAB1-46A6-78B3-D8F7279C33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3BECD34-EF37-938B-982D-9499E60CEA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56C6412-70B0-3666-37C2-B484996D2F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 9" descr="Une image contenant symbole, Rectangle, Police, texte&#10;&#10;Le contenu généré par l’IA peut être incorrect.">
            <a:extLst>
              <a:ext uri="{FF2B5EF4-FFF2-40B4-BE49-F238E27FC236}">
                <a16:creationId xmlns:a16="http://schemas.microsoft.com/office/drawing/2014/main" id="{93CD9441-ECCA-68E0-E0F7-C5DCCA2BB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420" y="2139796"/>
            <a:ext cx="3119450" cy="3962204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23FD7FC-A616-D17A-1079-E8449D9D88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02257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4F43-0524-55D4-A13B-2661238BE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C631-7B53-F048-A9F7-AFFB4B5217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قبل أن تستمعوا للنص، ستتعرفون على مفردات ستساعدكم على الفهم.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D79A436-CB9E-5A88-EF1D-69438E189E77}"/>
              </a:ext>
            </a:extLst>
          </p:cNvPr>
          <p:cNvSpPr txBox="1"/>
          <p:nvPr/>
        </p:nvSpPr>
        <p:spPr>
          <a:xfrm>
            <a:off x="5333246" y="26676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مَرْصوصَةٌ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53D452C2-822D-EE45-46DD-A43C7CD4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22" y="737847"/>
            <a:ext cx="739402" cy="739402"/>
          </a:xfrm>
          <a:prstGeom prst="rect">
            <a:avLst/>
          </a:prstGeom>
        </p:spPr>
      </p:pic>
      <p:pic>
        <p:nvPicPr>
          <p:cNvPr id="8" name="Google Shape;1299;p9">
            <a:extLst>
              <a:ext uri="{FF2B5EF4-FFF2-40B4-BE49-F238E27FC236}">
                <a16:creationId xmlns:a16="http://schemas.microsoft.com/office/drawing/2014/main" id="{7D56DFE2-9F98-57CB-EF2E-704AA81D6B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13A147A6-2287-D141-5298-471C5C47EB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775C53C4-1363-C1C8-9A82-FD9B67E31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7F11723D-293E-BB7C-AA3C-2F34FF3667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B540C45-4F68-B58D-E964-E012DAEE2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6A8954C6-0849-580F-C952-7535054114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7A4D0D3A-5851-80F9-DB1F-51CC219928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52F164-93C5-3316-E9A2-DE26F8FBAA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5A0A177-4718-B3B5-38AA-9D4B284FF9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2DE8C956-43AC-D4C4-36CB-10D6658B05BE}"/>
              </a:ext>
            </a:extLst>
          </p:cNvPr>
          <p:cNvSpPr txBox="1"/>
          <p:nvPr/>
        </p:nvSpPr>
        <p:spPr>
          <a:xfrm>
            <a:off x="1142246" y="26676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خَلَبَتْ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EB05EDE-91C5-BFF5-9FC4-8645202BCC5B}"/>
              </a:ext>
            </a:extLst>
          </p:cNvPr>
          <p:cNvSpPr txBox="1"/>
          <p:nvPr/>
        </p:nvSpPr>
        <p:spPr>
          <a:xfrm>
            <a:off x="3344295" y="45762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طُقوسٌ</a:t>
            </a:r>
          </a:p>
        </p:txBody>
      </p:sp>
    </p:spTree>
    <p:extLst>
      <p:ext uri="{BB962C8B-B14F-4D97-AF65-F5344CB8AC3E}">
        <p14:creationId xmlns:p14="http://schemas.microsoft.com/office/powerpoint/2010/main" val="93985039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4FC6-60C0-F264-36E3-E2BBCEC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47727-64DF-5F96-37F2-CC2288517E5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التعريف المناسب لكل كلمة؟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5A2F599-D8AD-EA89-DDC5-700DE9EDAD76}"/>
              </a:ext>
            </a:extLst>
          </p:cNvPr>
          <p:cNvSpPr txBox="1"/>
          <p:nvPr/>
        </p:nvSpPr>
        <p:spPr>
          <a:xfrm>
            <a:off x="559109" y="3706906"/>
            <a:ext cx="482400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مُنْتَظِمَةٌ وَمُتَراصَّةٌ.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CED8005-D013-339E-1841-D2380171F2D7}"/>
              </a:ext>
            </a:extLst>
          </p:cNvPr>
          <p:cNvSpPr txBox="1"/>
          <p:nvPr/>
        </p:nvSpPr>
        <p:spPr>
          <a:xfrm>
            <a:off x="449574" y="4984925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اِسْتَمالَتِ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سَحَرَتْهُ.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F9CEDE3-F0ED-73FB-D8E0-8654AC5A0C6D}"/>
              </a:ext>
            </a:extLst>
          </p:cNvPr>
          <p:cNvSpPr txBox="1"/>
          <p:nvPr/>
        </p:nvSpPr>
        <p:spPr>
          <a:xfrm>
            <a:off x="746449" y="2576647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عاداتٌ وَ تَقاليدُ.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A60EB98-ECE3-3A60-7411-E403E7E3A753}"/>
              </a:ext>
            </a:extLst>
          </p:cNvPr>
          <p:cNvSpPr txBox="1"/>
          <p:nvPr/>
        </p:nvSpPr>
        <p:spPr>
          <a:xfrm>
            <a:off x="6331962" y="2570756"/>
            <a:ext cx="2277501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مَرْصوصَةٌ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5DF07680-A452-3CE2-3AD8-1E631A0FF01A}"/>
              </a:ext>
            </a:extLst>
          </p:cNvPr>
          <p:cNvSpPr txBox="1"/>
          <p:nvPr/>
        </p:nvSpPr>
        <p:spPr>
          <a:xfrm>
            <a:off x="6316263" y="4729426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طُقوسٌ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A74D8270-D877-7749-B457-9F68E5D26359}"/>
              </a:ext>
            </a:extLst>
          </p:cNvPr>
          <p:cNvSpPr txBox="1"/>
          <p:nvPr/>
        </p:nvSpPr>
        <p:spPr>
          <a:xfrm>
            <a:off x="6316263" y="3652308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خَلَبَتْ</a:t>
            </a:r>
          </a:p>
        </p:txBody>
      </p:sp>
      <p:pic>
        <p:nvPicPr>
          <p:cNvPr id="20" name="Espace réservé pour une image  14">
            <a:extLst>
              <a:ext uri="{FF2B5EF4-FFF2-40B4-BE49-F238E27FC236}">
                <a16:creationId xmlns:a16="http://schemas.microsoft.com/office/drawing/2014/main" id="{36611D1E-DF02-E022-6E73-AB8456F34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C05075C-658A-32D2-FDC9-DE40104722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855C487-5A13-FB20-2CEB-993A78B2F9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5D7672-9088-52FC-7B2B-DCD93A1F3E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5A6FA18A-D383-F301-BC3B-40ACF74635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11DDF87-05BD-CFE6-0291-F356C58D5F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B3204A74-D7FA-F18B-7780-C9CBE2CE51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3BF39ED-B970-F7B7-DDDF-CFAD125C31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5F3C157-4186-B78E-5E90-5D28AA7DB4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9E1BEC-1E8D-F814-3013-260CF51027E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CB4E99-39A5-7EDC-E993-7B3861235DE9}"/>
              </a:ext>
            </a:extLst>
          </p:cNvPr>
          <p:cNvCxnSpPr>
            <a:cxnSpLocks/>
            <a:stCxn id="34" idx="1"/>
            <a:endCxn id="17" idx="3"/>
          </p:cNvCxnSpPr>
          <p:nvPr/>
        </p:nvCxnSpPr>
        <p:spPr>
          <a:xfrm flipH="1">
            <a:off x="5383109" y="2930756"/>
            <a:ext cx="948853" cy="108155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71B6BCA-519C-9CB5-01F1-0F9C2BB1AF25}"/>
              </a:ext>
            </a:extLst>
          </p:cNvPr>
          <p:cNvCxnSpPr>
            <a:cxnSpLocks/>
            <a:stCxn id="36" idx="1"/>
            <a:endCxn id="22" idx="3"/>
          </p:cNvCxnSpPr>
          <p:nvPr/>
        </p:nvCxnSpPr>
        <p:spPr>
          <a:xfrm flipH="1">
            <a:off x="5273574" y="4012308"/>
            <a:ext cx="1042689" cy="128653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49FCA1D-1A2A-FECA-69A6-22B844E640BB}"/>
              </a:ext>
            </a:extLst>
          </p:cNvPr>
          <p:cNvCxnSpPr>
            <a:cxnSpLocks/>
            <a:stCxn id="35" idx="1"/>
            <a:endCxn id="23" idx="3"/>
          </p:cNvCxnSpPr>
          <p:nvPr/>
        </p:nvCxnSpPr>
        <p:spPr>
          <a:xfrm flipH="1" flipV="1">
            <a:off x="5600693" y="2890563"/>
            <a:ext cx="715570" cy="219886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0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0465-E20F-A0D1-2E53-3B17970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98CB3-EAB3-5540-2F03-735DA54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601274B-18F2-EE1A-6D26-5D5891040B1F}"/>
              </a:ext>
            </a:extLst>
          </p:cNvPr>
          <p:cNvSpPr txBox="1"/>
          <p:nvPr/>
        </p:nvSpPr>
        <p:spPr>
          <a:xfrm>
            <a:off x="774893" y="2587480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مَرْصوصَةٌ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مُنْتَظِمَةٌ وَمُتَراصَّةٌ.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9813DE9-4453-E661-353F-D4FEF57FEE75}"/>
              </a:ext>
            </a:extLst>
          </p:cNvPr>
          <p:cNvSpPr txBox="1"/>
          <p:nvPr/>
        </p:nvSpPr>
        <p:spPr>
          <a:xfrm>
            <a:off x="774893" y="4770032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طُقوسٌ</a:t>
            </a:r>
            <a:r>
              <a:rPr lang="fr-FR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عاداتٌ وَ تَقاليدُ.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209AFB15-1245-8321-E3A4-E42C6BA01710}"/>
              </a:ext>
            </a:extLst>
          </p:cNvPr>
          <p:cNvSpPr txBox="1"/>
          <p:nvPr/>
        </p:nvSpPr>
        <p:spPr>
          <a:xfrm>
            <a:off x="774893" y="3678756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 defTabSz="914400">
              <a:lnSpc>
                <a:spcPts val="4300"/>
              </a:lnSpc>
              <a:defRPr/>
            </a:pPr>
            <a:r>
              <a:rPr lang="ar-MA" sz="3600" kern="0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خَلَبَتْ</a:t>
            </a:r>
            <a:r>
              <a:rPr lang="fr-FR" sz="3600" kern="0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اِسْتَمالَتِ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سَحَرَتْهُ.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2F19A27B-0F3B-AB12-126F-4DDA6827D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ED22E07-E2CE-C958-4D15-89D0AB40ADD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3CEA8B1E-7755-1F5E-0073-18114A21DE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F678640-D819-F19C-59C7-A44D3C1CBA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C9C3965-7342-4BF3-7CAC-34FC73F447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C91C0F6-BF9C-992A-B4D8-C196A27FF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0BE8B28-0BD8-7D38-0602-E24EFCA1902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D1B784-FC70-F09D-0C46-8418736E10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6FDA06B-FA40-972F-9A7E-1B02A45455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FC2069F-1CA5-DAF6-4F6D-50BF1EC0A0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54012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ماهو المشروب المفضل لديكم؟            ما الذي يميزه؟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6E86B61-E722-B5B9-4A64-43F5769F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3" name="Google Shape;1299;p9">
            <a:extLst>
              <a:ext uri="{FF2B5EF4-FFF2-40B4-BE49-F238E27FC236}">
                <a16:creationId xmlns:a16="http://schemas.microsoft.com/office/drawing/2014/main" id="{052F5E8C-F96D-1C39-13C9-47379B03E5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DB30DFBC-5F66-518E-6017-AABB784D15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8440C197-49A5-D505-02EA-EDD015336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40C31ABF-93E2-3A18-7F88-7E8D9FEE5C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B1AA8E3C-608B-36CA-619D-9C1B701CFD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B48029E9-01B2-0B00-B671-2F05E53E6C4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97819556-CD46-5A84-F5B9-ED4492B083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5C228328-817C-0FBE-FEC1-14683810CF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140D344-A954-2254-D65B-69E2844673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5E083E49-55C3-5BF7-A6A8-39704F41B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6877" y="2280430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044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انطلاقا من العنوان والصورة، ما توقعاتكم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حول النص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FC6674C-487B-9665-4879-CAA4298BA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C38DF28-DB82-4108-A750-2D25F2B13C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D64536CA-02F3-3AA2-189D-FFFDD328FD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74C74E38-49F8-42CD-0252-0C961614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D6BAA10C-70F2-149B-7743-6A431AA5A1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6403904-9388-451E-E139-B8BBBADF8D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B980579-6DD8-9ADF-CF10-1747658D964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CB3642D1-DD85-C112-5351-A32581C037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47E70B67-DE85-613F-1D09-092CE3B291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84CC7437-D2EC-920C-1CD8-B2AA6838E1A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D6E6CEDE-A113-BD11-2CE5-9A5809F41792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اَلشّايُ ٱلْمَغْرِبِيُّ</a:t>
            </a:r>
          </a:p>
        </p:txBody>
      </p:sp>
      <p:pic>
        <p:nvPicPr>
          <p:cNvPr id="4" name="Image 3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6D5C6DCA-BC3F-E83C-BE87-D41A9D22B8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2651" y="2704176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65431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5517D-A026-4E75-7BDD-43F71220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81447D-3CB3-4947-B225-9BB3D083EA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استعدوا للاستماع  بتركيز  للنص السماعي كي تتحققوا من توقعاتكم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4">
            <a:extLst>
              <a:ext uri="{FF2B5EF4-FFF2-40B4-BE49-F238E27FC236}">
                <a16:creationId xmlns:a16="http://schemas.microsoft.com/office/drawing/2014/main" id="{C47ECF47-CA48-46B9-E40E-41A78FB1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550547A-20BF-4B52-9AC6-0052B7A182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E2FB79D3-22A2-D4B4-7631-2D87E9E741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DD67ED3-3E24-89F8-1DB9-267629263A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9F57504C-25EA-11AC-F5AA-2387C74D3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DEE35C28-D865-5962-494F-4BF2620999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445A7F1-242B-7BA2-64B4-4030D2C978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FC50AF4-299D-3D6B-56A1-1C2AD6A24C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67FF647-A3EF-9945-4DA9-BCA79024851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4C8FA86C-4B61-076D-4376-E4FFA2BAEA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21E44876-AB9A-F5B3-43F7-A4C04ACE1A04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اَلشّايُ ٱلْمَغْرِبِيُّ</a:t>
            </a:r>
          </a:p>
        </p:txBody>
      </p:sp>
      <p:pic>
        <p:nvPicPr>
          <p:cNvPr id="8" name="Image 7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9E24124A-064D-4F68-BBF1-1EF3CB394D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2651" y="2704176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989931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0C50-31B6-B01F-C9FA-5AC4AA044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7154AD-F0E6-4F42-9177-3C98564710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8F41D437-D962-29D4-866B-3CE6D73202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1C5957-D4D2-DF40-1C1F-2ECB5DF20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2860C6E-3F1D-1906-7A5A-A29D82DDF5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6324E93-E0F5-4E90-BD1A-30290C852C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14C44118-9817-D748-326E-C368DD5444A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C9809500-D0BC-F34B-AFDE-E2AFC1595E6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615611B-3B63-73F8-E9C0-F6F1229ACF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C2C735A-CF81-7DC1-44DD-061F673A52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0783EE5-AE2A-AF17-078F-1695869521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B79D9FF-1D3F-9F43-8F7C-9D0DC36033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7588C97-2CAB-2612-1B30-5D4751DE45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WhatsApp Video 2026-02-11 at 08.53.49">
            <a:hlinkClick r:id="" action="ppaction://media"/>
            <a:extLst>
              <a:ext uri="{FF2B5EF4-FFF2-40B4-BE49-F238E27FC236}">
                <a16:creationId xmlns:a16="http://schemas.microsoft.com/office/drawing/2014/main" id="{97E1952F-4BE7-C060-37E4-0662100386E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6007" y="1853194"/>
            <a:ext cx="7585482" cy="4266620"/>
          </a:xfrm>
        </p:spPr>
      </p:pic>
    </p:spTree>
    <p:extLst>
      <p:ext uri="{BB962C8B-B14F-4D97-AF65-F5344CB8AC3E}">
        <p14:creationId xmlns:p14="http://schemas.microsoft.com/office/powerpoint/2010/main" val="222261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34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F43D-B408-9FA3-09D6-9ADE0BD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A93C5-F942-074F-964E-8CE1A2E303A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كان توقعه موافقا لمضمون النص ؟ ما الذي يدل على ذلك من النص المسموع؟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F11D68D-14D3-F63D-74DC-7ADB3F389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B716115-D750-5C67-FF74-7740624C32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B4F6610-B5F8-A585-173C-8CCD55EE6F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D6D49787-CAB3-E3C6-C4C7-266BDA3CBC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EECD906-7148-8BEC-A2CB-F7E18AE6C3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E8183A9-A1B2-E76F-2550-DAFF909098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9AC3274-D71D-BF0D-4F71-86AF17E12B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8B2F754-A34E-D756-06F1-A29EE4A60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A83511F-BED0-5D63-1C73-4958D68FB8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C4773BE-AA17-BFC7-FFDD-9C355F125E4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CC090336-5EED-F440-2B7C-4CEE0AD32CEB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اَلشّايُ ٱلْمَغْرِبِيُّ</a:t>
            </a:r>
          </a:p>
        </p:txBody>
      </p:sp>
      <p:pic>
        <p:nvPicPr>
          <p:cNvPr id="5" name="Image 4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38AA91E9-A154-5996-BFEE-452FB6A321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2651" y="2704176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85225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DC2B-0B61-73F1-A96D-3B1F021B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062C7-8B76-9D48-85CE-0260E646E9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سأعيد تسميع النص،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أنصتوا جيدا؛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متى سمعتم هذه المفردات  ارفعوا اليد.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DB7A4F-9CD1-188A-3D9E-09C2E62C6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3DA92762-0B54-85B3-28B1-38E2C0461A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CF52C632-0F47-E31C-36D7-9396EC6CE6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4A3811D-FE34-0063-6EC6-B9AED8FFF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5A9B9C0B-60D1-5121-FD94-AC6FAE8341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97C5882-7710-0FBB-C48F-C894236E0C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1E9C15-C3D0-3032-4C1B-F963208382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CDB2689-855F-F640-DB94-359B30FBBB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7FF42FE-2FC5-0443-A004-CC12615A81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F51BBA3-700C-3091-6B42-898988577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5B7EBA4-5FFB-21D0-11F5-45961B7B5AFA}"/>
              </a:ext>
            </a:extLst>
          </p:cNvPr>
          <p:cNvSpPr txBox="1"/>
          <p:nvPr/>
        </p:nvSpPr>
        <p:spPr>
          <a:xfrm>
            <a:off x="5333246" y="26676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مَرْصوصَةٌ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928692C-5F99-400E-0420-7C42DEF8F947}"/>
              </a:ext>
            </a:extLst>
          </p:cNvPr>
          <p:cNvSpPr txBox="1"/>
          <p:nvPr/>
        </p:nvSpPr>
        <p:spPr>
          <a:xfrm>
            <a:off x="1142246" y="26676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خَلَبَتْ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D78E737-5ECF-174E-E2DB-2F45D7B23E6A}"/>
              </a:ext>
            </a:extLst>
          </p:cNvPr>
          <p:cNvSpPr txBox="1"/>
          <p:nvPr/>
        </p:nvSpPr>
        <p:spPr>
          <a:xfrm>
            <a:off x="3344295" y="45762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طُقوسٌ</a:t>
            </a:r>
          </a:p>
        </p:txBody>
      </p:sp>
    </p:spTree>
    <p:extLst>
      <p:ext uri="{BB962C8B-B14F-4D97-AF65-F5344CB8AC3E}">
        <p14:creationId xmlns:p14="http://schemas.microsoft.com/office/powerpoint/2010/main" val="291915403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3B3C6-5D93-72EB-B83E-BB00E4122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2F952-5AEB-EE27-62A8-F573A5558D8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انصوا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0F2A1516-CB22-3E6E-B48A-289F0E2A535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3FB54E10-72AA-1E26-A4FF-65B591143F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C0C9193D-2E33-9BDC-B37A-30FA9365866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0EEFC54-F896-4CAC-12FC-B5199B0EF96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B5A25D2B-43CB-AE50-835D-5C3C69DCFB7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3A62B186-34F0-BF04-6812-759432521BC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403D546-7429-42A1-5C8C-E7CA42CDA3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F4D3E4B4-33DF-7FC2-00BF-CF905CA2BBD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1CFFBB48-490E-561B-35DD-BFC4AAC5E8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4DBBD32-99FA-DEF2-C9A6-63A9198402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527" y="576941"/>
            <a:ext cx="1110343" cy="1110343"/>
          </a:xfrm>
          <a:prstGeom prst="rect">
            <a:avLst/>
          </a:prstGeom>
        </p:spPr>
      </p:pic>
      <p:pic>
        <p:nvPicPr>
          <p:cNvPr id="7" name="WhatsApp Video 2026-02-11 at 08.53.49">
            <a:hlinkClick r:id="" action="ppaction://media"/>
            <a:extLst>
              <a:ext uri="{FF2B5EF4-FFF2-40B4-BE49-F238E27FC236}">
                <a16:creationId xmlns:a16="http://schemas.microsoft.com/office/drawing/2014/main" id="{7075E866-F78E-5341-A5BB-80964FC792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6007" y="1853194"/>
            <a:ext cx="7585482" cy="42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394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4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85F0-7DC4-EDDC-DD7D-D76F24F70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E13E1-1984-A9A3-2D39-7C3578078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684C70-E83E-EB65-0626-052C9EC1C13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خذوا كراساتكم، الصفحة 35.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FB6A447-6675-4CFA-C0B0-FDAC340F73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4DF662C-103E-562A-1DA5-1AB4BFA47C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C086496-B9E0-D44D-5C2B-58FBF10C9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A793BD22-497A-35EC-5633-02BF402CE1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983835-D015-CE98-152E-EA57A83424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47812A5-52C6-C72D-406F-25B76E440E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08225BC-DD04-1649-0C87-56A04CE6B8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BE30437-CAAC-4BB3-F222-6AF053D61B3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F7189F7-6A79-5BDB-2760-310925D99A8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52E5F61F-5B3A-094C-E2A3-B1A2A04308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829" y="1474021"/>
            <a:ext cx="3443848" cy="528238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D6EAC9-CA70-6A7A-5440-EB23E815519A}"/>
              </a:ext>
            </a:extLst>
          </p:cNvPr>
          <p:cNvSpPr/>
          <p:nvPr/>
        </p:nvSpPr>
        <p:spPr>
          <a:xfrm>
            <a:off x="3505200" y="3324174"/>
            <a:ext cx="2994164" cy="2848026"/>
          </a:xfrm>
          <a:prstGeom prst="roundRect">
            <a:avLst>
              <a:gd name="adj" fmla="val 738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4922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D51A-A538-88B9-3174-11043947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0323501-E386-6420-C803-2D500310F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9D82C-4EB4-30DF-DE2F-E9FA8CE4E823}"/>
              </a:ext>
            </a:extLst>
          </p:cNvPr>
          <p:cNvSpPr txBox="1"/>
          <p:nvPr/>
        </p:nvSpPr>
        <p:spPr>
          <a:xfrm>
            <a:off x="398069" y="843525"/>
            <a:ext cx="704774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أجيبوا عن السؤال الأول: أرتب طقوس إعداد الشاي كما جاءت في النص.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571A800D-6B2F-88FC-021D-63594A9C27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7FA89D2-F196-4FC0-FFBD-496FA1BDC5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48A2C2D-5339-2A20-FC29-1814083B93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47508714-832B-80DE-FF23-6C7AC8D43E9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F1E7F7-3108-3F46-FAD8-2F8C29CEFE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BD264560-CA8F-5789-04BB-4D6FE46DD9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0A6B8FFE-1B4C-9561-3788-7EC0D8DBFE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3A29DE40-0F8B-7CA2-6406-602E2ED0E4D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D8BBB918-16DF-7A5D-D0F2-A394E87C0E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 7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C74DDE-78D7-4D96-7790-724542E984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2060108"/>
            <a:ext cx="7872639" cy="40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7078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2D42B-871E-23BE-1B65-E7234455E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49E6A7B-6F15-4BD1-5605-85CDD8401F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F2A41CD-650A-8513-3B1C-7B28AB83FAB6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صححوا. من يركب المراحل لوصف طريقة إعداد الشاي المغربي؟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B7FA665-DEB2-83F1-316F-0CFBA1F25B6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D25EEC8B-18C1-04AB-655B-D1FC5781B6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AA18256A-A669-7121-F19B-4EF98AD818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F68392DC-AD95-248A-6A2B-2761CEB3CD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D4B07E-C703-5613-40BD-9FD65DD64C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EE4DE22F-97D0-C847-FC61-CF69BB5070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16255B7-32E9-89D2-9DD0-2CBB942438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1B1C7F60-7536-9FD3-CFCC-6C70D0636C3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9446BFE-EB7E-97FC-8871-913F6B09CF8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870D86-75C3-EECF-A1B4-C44DD30ACB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2060108"/>
            <a:ext cx="7872639" cy="40385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C82EFE-5379-CC03-0306-754B4D3896E0}"/>
              </a:ext>
            </a:extLst>
          </p:cNvPr>
          <p:cNvSpPr txBox="1"/>
          <p:nvPr/>
        </p:nvSpPr>
        <p:spPr>
          <a:xfrm>
            <a:off x="910179" y="4761507"/>
            <a:ext cx="414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1</a:t>
            </a:r>
            <a:endParaRPr lang="ar-MA" sz="4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225622-5DC8-E42F-6120-2BFCB9B53B3C}"/>
              </a:ext>
            </a:extLst>
          </p:cNvPr>
          <p:cNvSpPr txBox="1"/>
          <p:nvPr/>
        </p:nvSpPr>
        <p:spPr>
          <a:xfrm>
            <a:off x="873301" y="3175342"/>
            <a:ext cx="414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2</a:t>
            </a:r>
            <a:endParaRPr lang="ar-MA" sz="4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0C8BA5-042F-3825-28CA-4D6C7199F24D}"/>
              </a:ext>
            </a:extLst>
          </p:cNvPr>
          <p:cNvSpPr txBox="1"/>
          <p:nvPr/>
        </p:nvSpPr>
        <p:spPr>
          <a:xfrm>
            <a:off x="910179" y="5547649"/>
            <a:ext cx="414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3</a:t>
            </a:r>
            <a:endParaRPr lang="ar-MA" sz="4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3C28CB-1B48-0FF7-F4AE-8B93CB07AFAC}"/>
              </a:ext>
            </a:extLst>
          </p:cNvPr>
          <p:cNvSpPr txBox="1"/>
          <p:nvPr/>
        </p:nvSpPr>
        <p:spPr>
          <a:xfrm>
            <a:off x="873301" y="3945034"/>
            <a:ext cx="41476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4</a:t>
            </a:r>
            <a:endParaRPr lang="a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3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6DAF-9FA0-AF73-52C1-542DD1A8B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35016CF-C99D-FD5F-49CD-835DA0ED1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0CE18F-33A3-AC0F-871D-D9E69121EB0F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2 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3F3B502F-4083-BA5E-0D0D-1229BBB455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5F9AB649-F43B-0AA6-3902-15FD892CF1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781DD147-4237-AC4E-DD99-E047FB1698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EDBFB51D-6A0F-B0DB-06B5-5F7AA72945B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4E8C82-D251-8904-7C94-32393345F2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694C146A-A93F-E31F-87F8-15A7D34D8E7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D5ECBFBD-F199-01F4-7B41-A786793F294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1696D1C8-DBA3-9C6E-3C9F-E66B6DACA9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209B8506-59FB-16F8-BE33-088697F11C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 descr="Une image contenant Police, text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D236BD7D-FE82-F3BD-2529-B8E03A2FE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4180" y="1667387"/>
            <a:ext cx="6275640" cy="9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4949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3C6D3-C766-B928-0B08-90855D3CE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5B4EC5-3CEB-506C-96A6-1FAD99DCFB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2D834E-B16F-F778-9AB8-E062EA3D3579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 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A06F697C-18B2-FAB8-3EF3-9811F4BF93E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91034AA1-35D3-5504-7B21-5D5588261E1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A0FF9C2-61B8-6070-AFDA-6121F5B603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2687EB23-2045-7568-3E29-44EBBCC33FE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B09E5B3F-1C4F-509A-1958-25E1C7A087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5D27826C-9D06-1062-D68C-61BEEBD3EAE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B296514-EEA2-CF36-8C4D-9470D3E3652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8B549FE-64B7-17F8-5652-3CC73DAB2C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3B92D31-72A1-BB9D-48D4-64A71075378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" name="Image 1" descr="Une image contenant Police, text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545BA75F-7B80-6ACA-8C3D-21BB48A94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4180" y="1667387"/>
            <a:ext cx="6275640" cy="97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9D696B-8919-54F0-6089-75F50D271B91}"/>
              </a:ext>
            </a:extLst>
          </p:cNvPr>
          <p:cNvSpPr/>
          <p:nvPr/>
        </p:nvSpPr>
        <p:spPr>
          <a:xfrm>
            <a:off x="334757" y="4214139"/>
            <a:ext cx="775018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أَبْهى مَنْظَرَ كُؤوسِ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ٱلشّايِ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بِزَخارِفِها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ٱلْبَرّاقَةِ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وَٱلْمُتَلَأْلِئَةِ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وَقَدِ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ٱعْتَلَتْها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ٱلرَّغْوَةُ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ٱلْبَيْضاءُ، وَهِيَ مَرْصوصَةٌ وَمُرَتَّبَةٌ بِنِظامٍ فَوْقَ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ٱلصّينِيَّةِ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ٱلْفِضِّيَّةِ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9986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E2EFC-DA55-025E-45DF-0FA98BD4A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28E2BD9-B0D6-7848-8D67-A1099A9AB3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97E31B-A18D-F303-C8B2-859EDA679223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3 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1B2FF6-A7D7-6075-C55B-2A8D50BED5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E01E4C8-D557-1A96-2F2D-A9BECA2C16B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B555142-65E3-1A69-E08D-2085552F6C7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354EF9B2-D43C-D9FB-8967-D6B03FEB302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A443C1FB-1057-0D9F-3A9B-4F6DE010D4F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5BA8940-A85C-4CBC-1601-6FB84157CD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19C3CC20-2DD8-5386-F60C-619C762064E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42F16B10-8521-BF81-F66F-46CB56F1F0A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6DBADBBA-AD25-4648-1A85-1EBAD710F88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2A56D5-2044-3019-B790-169197EC8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621" y="2054209"/>
            <a:ext cx="7927143" cy="7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5900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F232C-DD46-98A2-2C77-C34F65E55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1652FB7-6A63-03D3-20A5-A62D7A6E2B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3099BD-67A0-7B26-C706-AC359861ED64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 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F2E3D573-D7D4-E4EB-9E0A-0930C449AF0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27E15937-FCB9-7C6A-20E0-7F2981E805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B2B850A1-0EE2-FD26-2127-77DD5F8946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E77CF579-2CF5-628D-684D-32FBE537DB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6FC177E-09DB-0F2A-9926-44290B31E2B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9064C20F-619A-CFFF-0538-EEFEACCEBA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B4E2A526-7F22-DF5E-6A4A-A4B0F65F94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B3F8C65-97F6-D220-38E5-C45E22A91AA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D47E6D3-9F95-3472-37C6-28F49E95EAE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A937ED-7902-40F0-1215-81AC0C14E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621" y="2054209"/>
            <a:ext cx="7927143" cy="7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8979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397D8-94FD-6321-9D86-FD37AC7AB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D8F614B-01AD-96E6-4899-96F2DC81B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C57825-6974-EB7E-A04F-84108AF1B771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4 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30C5F5F0-1979-7417-0B80-E6CDBBB75A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E9DD3BF5-D38E-C231-05B9-DB48867381C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EF2D8965-7C71-FCF9-3AAE-FA9E2A78AE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BA3DE23F-8C6F-219F-CE75-DCFC7A0CDE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8A51A9F1-E4DC-2F17-BFD8-5D23CC83A05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79CB33F5-87BE-4153-96B6-FE7935E7539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D5831033-2C95-0128-81FB-AE6946AB16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61C4A92E-B83D-A6DA-CE0E-767EE68192A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6BED4309-B0FD-ECF7-CA85-0115BC6CB41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C84E372A-D46F-8F97-765A-D8270AF848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515" y="1667387"/>
            <a:ext cx="5219848" cy="95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3554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558F2-EEB9-4811-AB90-DDFEA682B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1AF4B1E-2F82-BA3E-535A-E5F97DCEF5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DA887F-D07E-6B5A-F423-7CD5430E4E1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 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0470D8F4-92E2-6E4E-A19B-C572231DA05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60D6E1FF-8D7A-23CE-730A-74AB3BF58DC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C12C0D5-A09C-B36E-9BDB-51C97B989B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C97E1CCD-F1D4-04CD-E913-3AA8B5F64E5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5C517A1A-CE5C-92E0-6C36-1CEBD1ABA07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267AF0FC-39B5-1003-E7A4-CAE3E1B32AE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E626C887-CF48-EBE6-454F-22026AFD8C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C0584FE5-CC0E-1DD9-3413-354175A557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C29C916-02BA-DAF6-FC7A-03B9C58871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" name="Image 1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6D3E0722-3DB2-9620-430C-03A04430D2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515" y="1667387"/>
            <a:ext cx="5219848" cy="9511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07E52C-D1B9-C5A2-6080-590C28CC46BD}"/>
              </a:ext>
            </a:extLst>
          </p:cNvPr>
          <p:cNvSpPr/>
          <p:nvPr/>
        </p:nvSpPr>
        <p:spPr>
          <a:xfrm>
            <a:off x="334757" y="4214139"/>
            <a:ext cx="775018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اَلشّايُ ٱلْمَغْرِبِيُّ أَحَدُ رُموزِ هُوِيَّتِنا ٱلْمَغْرِبِيَّةِ ٱلْأَصيلَةِ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ٱلنّابِعَةِ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تُراثِنا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فَلا عَجَبَ أَنْ تَتَزَيَّنَ بِهِ مَوائِدُنا في مُخْتَلِفِ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ٱللِّقاءاتِ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وَٱلْمُناسَباتِ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39066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؛ هل النص الذي استمعنا إليه  أدبي أم معلوماتي؟  من يجيب مع التعليل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A7A50DA-952B-7BED-8DCC-C3D2764CB5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105C69E0-F9F4-6899-F584-C0D3282C77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616980D7-2078-CBC0-D87F-4F05E6A5BA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79BD72D0-0609-1974-5170-7E8C589EB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00CC8BE9-14FA-0D1B-0199-6FBCC82574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9D37F8C1-2D6A-279F-25E6-F6739AF60C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9B9E5C2F-9959-E977-D5F6-3B02C30BB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D1CF8680-30F3-991F-F21F-C6F7DB9D21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AAACBA5-BEB0-51B0-88A4-A4F5D2913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75E14AE-8DC9-ED3B-9B94-E74641C0620F}"/>
              </a:ext>
            </a:extLst>
          </p:cNvPr>
          <p:cNvSpPr txBox="1"/>
          <p:nvPr/>
        </p:nvSpPr>
        <p:spPr>
          <a:xfrm>
            <a:off x="1620980" y="3366202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أَدَبي       مَعْلوماتي</a:t>
            </a:r>
          </a:p>
        </p:txBody>
      </p:sp>
    </p:spTree>
    <p:extLst>
      <p:ext uri="{BB962C8B-B14F-4D97-AF65-F5344CB8AC3E}">
        <p14:creationId xmlns:p14="http://schemas.microsoft.com/office/powerpoint/2010/main" val="427502668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بالفعل هذا النص معلوماتي لأنه  يقدم معلومات عن الشاي المغربي و ما يميز طقوس إعداده و قيمته بالنسبة للشعب المغربي و لا يحكي أي قصة.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02B194F1-E74D-D8B5-EDDA-D88037891414}"/>
              </a:ext>
            </a:extLst>
          </p:cNvPr>
          <p:cNvSpPr txBox="1"/>
          <p:nvPr/>
        </p:nvSpPr>
        <p:spPr>
          <a:xfrm>
            <a:off x="1620980" y="3366202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مَعْلوماتي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42409D1-8D41-48F5-D818-E0459AD1E89E}"/>
              </a:ext>
            </a:extLst>
          </p:cNvPr>
          <p:cNvSpPr/>
          <p:nvPr/>
        </p:nvSpPr>
        <p:spPr>
          <a:xfrm>
            <a:off x="2111829" y="3164822"/>
            <a:ext cx="1697189" cy="1029854"/>
          </a:xfrm>
          <a:prstGeom prst="ellipse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9E8B7BE1-DB05-EAF6-8E0E-32B03DE92D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F217E32-AA7B-528D-4C68-1A05D523DA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A05FDC53-B19A-DDE2-BB53-5DAEFAB6C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03A0DC7B-B76F-74B9-11CB-7550B31732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FFC9DD72-1022-79EE-22EC-F30D7F535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610C65-D4E4-FF31-1540-B3DB475E53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7342ED-79EB-EB59-030B-08B891CD3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39AA53C-4569-33A1-49EB-C018CAE82C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134B962-D7FC-8DF9-7D0B-FF56E15A672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129797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إِسْتْراتيجِيَّةَ مَفاتيحِ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ٱلسِّياقِ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اِسْتَمَعْتُ لِحِكايَةٍ جَديدَةٍ وَتَدَرَّبْتُ عَلى ٱلْإِجابَةِ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30F849D-3773-B50F-9F19-F234C228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767DF2-E046-7F60-FA4E-FED2A1DCCC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FEFB21-4D17-4FD9-4369-FEB7F0360B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DBBBF4-C276-F6FD-A5BA-615E5A66BD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FCC934-3BF1-0BDE-C590-DD8CD431F4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AA4C07-9F2C-BC49-79E4-F98A560BD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F18AA8-D91C-6339-7D8F-9B3B1EF6AA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9FE193-3767-B786-2787-E05B4AF8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&gt;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23939</TotalTime>
  <Words>1601</Words>
  <Application>Microsoft Office PowerPoint</Application>
  <PresentationFormat>Affichage à l'écran (4:3)</PresentationFormat>
  <Paragraphs>418</Paragraphs>
  <Slides>64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64</vt:i4>
      </vt:variant>
    </vt:vector>
  </HeadingPairs>
  <TitlesOfParts>
    <vt:vector size="99" baseType="lpstr">
      <vt:lpstr>Microsoft Uighur</vt:lpstr>
      <vt:lpstr>Calibri</vt:lpstr>
      <vt:lpstr>Dosis</vt:lpstr>
      <vt:lpstr>Dosis Medium</vt:lpstr>
      <vt:lpstr>Modern Love</vt:lpstr>
      <vt:lpstr>Calibri Light</vt:lpstr>
      <vt:lpstr>Dosis ExtraBold</vt:lpstr>
      <vt:lpstr>Abadi</vt:lpstr>
      <vt:lpstr>Noto Sans Symbols</vt:lpstr>
      <vt:lpstr>Wingdings 2</vt:lpstr>
      <vt:lpstr>Arial</vt:lpstr>
      <vt:lpstr>Wingdings</vt:lpstr>
      <vt:lpstr>Dosis SemiBold</vt:lpstr>
      <vt:lpstr>00_Env-Enseignant</vt:lpstr>
      <vt:lpstr>Office Theme 2013 - 2022</vt:lpstr>
      <vt:lpstr>02- معــــــــــجم</vt:lpstr>
      <vt:lpstr>03- استماع وتحدث</vt:lpstr>
      <vt:lpstr>04- قراءة/ كتابة</vt:lpstr>
      <vt:lpstr>3_Env-Apprenant_Tmplt</vt:lpstr>
      <vt:lpstr>1_01- نشاط اعتيادي</vt:lpstr>
      <vt:lpstr>1_02- معــــــــــجم</vt:lpstr>
      <vt:lpstr>2_03- استماع وتحدث</vt:lpstr>
      <vt:lpstr>1_03- استماع وتحدث</vt:lpstr>
      <vt:lpstr>اختتام الحصة</vt:lpstr>
      <vt:lpstr>&gt;اختتام الحصة</vt:lpstr>
      <vt:lpstr>1_Env-Enseignant</vt:lpstr>
      <vt:lpstr>2_Env-Enseignant</vt:lpstr>
      <vt:lpstr>1_اختتام الحصة</vt:lpstr>
      <vt:lpstr>2_01- نشاط اعتيادي</vt:lpstr>
      <vt:lpstr>3_03- استماع وتحدث</vt:lpstr>
      <vt:lpstr>3_Env-Enseignant</vt:lpstr>
      <vt:lpstr>4_Env-Enseignant</vt:lpstr>
      <vt:lpstr>Thème Office</vt:lpstr>
      <vt:lpstr>01- نشاط اعتيادي</vt:lpstr>
      <vt:lpstr>1_Thème Office</vt:lpstr>
      <vt:lpstr>Présentation PowerPoint</vt:lpstr>
      <vt:lpstr>Présentation PowerPoint</vt:lpstr>
      <vt:lpstr>تنظيم حصص الأسبوع التربوي الأول</vt:lpstr>
      <vt:lpstr>هيكلة حصة اليوم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أنشطة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صححوا. من وجد جميع الإجابات؟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معجم</vt:lpstr>
      <vt:lpstr>درسنا اليوم : استراتيجية مفاتيح السياق؛ تابعوا الشريط.</vt:lpstr>
      <vt:lpstr>عرض فيديو استراتيجية مفاتيح السياق.</vt:lpstr>
      <vt:lpstr>من يذكرنا بالخطوات؟  </vt:lpstr>
      <vt:lpstr>من يقرأ؟</vt:lpstr>
      <vt:lpstr>اَلآن سنطبق خطوات استراتيجية مفاتيح السياق لتحديد معنى بعض الكلمات</vt:lpstr>
      <vt:lpstr>ماذا علينا أن نفعل في الخطوة الأولى؟  من يقوم إلى السبورة لتحديد الكلمة ؟ </vt:lpstr>
      <vt:lpstr>صحيح . الكلمة التي نبحث عن معناها هي: ٱلْجَرَّةِ</vt:lpstr>
      <vt:lpstr>الآن . من يحدد  مفاتيح السياق في الجملة؟</vt:lpstr>
      <vt:lpstr>أحسنتم مفاتيح السياق في الجملة هي:وَضَعَتِ – ٱلسَّمْنَ - ٱلطّينِيَّةِ</vt:lpstr>
      <vt:lpstr>إذن معنى كلمة ٱلْجَرَّةِ  حسب سياق الجملة هو الإناء  الطيني الذي نضع فيه بعض المنتجات الغذائية كالسمن.</vt:lpstr>
      <vt:lpstr>الآن. على الكراسة ص : 34 ، في ثنائيات أجيبوا عن السؤال التالي:</vt:lpstr>
      <vt:lpstr>أحدد معنى "مَدَّ" في الجمل التالية، اعتمادا على مفاتيح السياق. المرور بين الصفوف وتقديم التغذية الراجعة المناسبة.</vt:lpstr>
      <vt:lpstr>انتهى الوقت؛ كل واحد يناقش مع زميله كيف حصل على الكلمات . معكم دقيقة </vt:lpstr>
      <vt:lpstr> انتبهوا للتصحيح.</vt:lpstr>
      <vt:lpstr>الآن بمفردكم أجيبوا عن التمرينين رقم 1و2</vt:lpstr>
      <vt:lpstr>أنجزوا النشاط 1 بشكل فردي. المرور بين الصفوف وتقديم التغذية الراجعة المناسبة.</vt:lpstr>
      <vt:lpstr> انتبهوا للتصحيح. </vt:lpstr>
      <vt:lpstr>أنجزوا النشاط2 بشكل فردي. المرور بين الصفوف وتقديم التغذية الراجعة المناسبة.</vt:lpstr>
      <vt:lpstr>نمر للتصحيح. </vt:lpstr>
      <vt:lpstr>استماع وتحدث</vt:lpstr>
      <vt:lpstr>الآن، سنبدأ حصة الاستماع والتحدث. سنستمع إلى حكاية جديدة بعنوان "فَنُّ ٱلْكاريكاتور".</vt:lpstr>
      <vt:lpstr>قبل أن تستمعوا للنص، ستتعرفون على مفردات ستساعدكم على الفهم.</vt:lpstr>
      <vt:lpstr>ما التعريف المناسب لكل كلمة؟ </vt:lpstr>
      <vt:lpstr>من يقرأ؟ </vt:lpstr>
      <vt:lpstr>ماهو المشروب المفضل لديكم؟            ما الذي يميزه؟</vt:lpstr>
      <vt:lpstr>انطلاقا من العنوان والصورة، ما توقعاتكم حول النص؟</vt:lpstr>
      <vt:lpstr>الآن، استعدوا للاستماع  بتركيز  للنص السماعي كي تتحققوا من توقعاتكم </vt:lpstr>
      <vt:lpstr>عرض شريط الحكاية </vt:lpstr>
      <vt:lpstr>من كان توقعه موافقا لمضمون النص ؟ ما الذي يدل على ذلك من النص المسموع؟</vt:lpstr>
      <vt:lpstr>الآن، سأعيد تسميع النص، أنصتوا جيدا؛ متى سمعتم هذه المفردات  ارفعوا اليد. </vt:lpstr>
      <vt:lpstr>انصوا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؛ هل النص الذي استمعنا إليه  أدبي أم معلوماتي؟  من يجيب مع التعليل </vt:lpstr>
      <vt:lpstr>بالفعل هذا النص معلوماتي لأنه  يقدم معلومات عن الشاي المغربي و ما يميز طقوس إعداده و قيمته بالنسبة للشعب المغربي و لا يحكي أي قصة.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473</cp:revision>
  <dcterms:created xsi:type="dcterms:W3CDTF">2023-09-20T21:35:22Z</dcterms:created>
  <dcterms:modified xsi:type="dcterms:W3CDTF">2026-02-15T17:31:25Z</dcterms:modified>
</cp:coreProperties>
</file>