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6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7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8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9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0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3988" r:id="rId19"/>
    <p:sldMasterId id="2147484011" r:id="rId20"/>
    <p:sldMasterId id="2147484015" r:id="rId21"/>
  </p:sldMasterIdLst>
  <p:notesMasterIdLst>
    <p:notesMasterId r:id="rId79"/>
  </p:notesMasterIdLst>
  <p:sldIdLst>
    <p:sldId id="2147482692" r:id="rId22"/>
    <p:sldId id="2147482483" r:id="rId23"/>
    <p:sldId id="2147482471" r:id="rId24"/>
    <p:sldId id="2147482696" r:id="rId25"/>
    <p:sldId id="2147482488" r:id="rId26"/>
    <p:sldId id="2147482691" r:id="rId27"/>
    <p:sldId id="265" r:id="rId28"/>
    <p:sldId id="2147482760" r:id="rId29"/>
    <p:sldId id="262" r:id="rId30"/>
    <p:sldId id="2147482611" r:id="rId31"/>
    <p:sldId id="2147482626" r:id="rId32"/>
    <p:sldId id="2147482627" r:id="rId33"/>
    <p:sldId id="266" r:id="rId34"/>
    <p:sldId id="2147482542" r:id="rId35"/>
    <p:sldId id="2147482628" r:id="rId36"/>
    <p:sldId id="2147482629" r:id="rId37"/>
    <p:sldId id="2147482649" r:id="rId38"/>
    <p:sldId id="2147482727" r:id="rId39"/>
    <p:sldId id="2147482728" r:id="rId40"/>
    <p:sldId id="267" r:id="rId41"/>
    <p:sldId id="2147482694" r:id="rId42"/>
    <p:sldId id="2147482591" r:id="rId43"/>
    <p:sldId id="2147482592" r:id="rId44"/>
    <p:sldId id="2147482595" r:id="rId45"/>
    <p:sldId id="2147482596" r:id="rId46"/>
    <p:sldId id="2147482597" r:id="rId47"/>
    <p:sldId id="2147482598" r:id="rId48"/>
    <p:sldId id="2147482601" r:id="rId49"/>
    <p:sldId id="2147482633" r:id="rId50"/>
    <p:sldId id="2147482602" r:id="rId51"/>
    <p:sldId id="2147482635" r:id="rId52"/>
    <p:sldId id="2147482765" r:id="rId53"/>
    <p:sldId id="2147482769" r:id="rId54"/>
    <p:sldId id="2147482613" r:id="rId55"/>
    <p:sldId id="2147482770" r:id="rId56"/>
    <p:sldId id="2147482771" r:id="rId57"/>
    <p:sldId id="2147482772" r:id="rId58"/>
    <p:sldId id="2147482774" r:id="rId59"/>
    <p:sldId id="2147482620" r:id="rId60"/>
    <p:sldId id="2147482776" r:id="rId61"/>
    <p:sldId id="2147482777" r:id="rId62"/>
    <p:sldId id="2147482779" r:id="rId63"/>
    <p:sldId id="2147482778" r:id="rId64"/>
    <p:sldId id="2147482489" r:id="rId65"/>
    <p:sldId id="2147482621" r:id="rId66"/>
    <p:sldId id="2147482622" r:id="rId67"/>
    <p:sldId id="2147482623" r:id="rId68"/>
    <p:sldId id="2147482624" r:id="rId69"/>
    <p:sldId id="2147482733" r:id="rId70"/>
    <p:sldId id="2147482767" r:id="rId71"/>
    <p:sldId id="2147482768" r:id="rId72"/>
    <p:sldId id="2147482625" r:id="rId73"/>
    <p:sldId id="2147482643" r:id="rId74"/>
    <p:sldId id="2147482615" r:id="rId75"/>
    <p:sldId id="2147482642" r:id="rId76"/>
    <p:sldId id="2147482563" r:id="rId77"/>
    <p:sldId id="2147482522" r:id="rId78"/>
  </p:sldIdLst>
  <p:sldSz cx="9144000" cy="6858000" type="screen4x3"/>
  <p:notesSz cx="6858000" cy="9144000"/>
  <p:embeddedFontLst>
    <p:embeddedFont>
      <p:font typeface="Abadi" panose="020B0604020104020204" pitchFamily="34" charset="0"/>
      <p:regular r:id="rId80"/>
      <p:bold r:id="rId81"/>
      <p:italic r:id="rId82"/>
      <p:boldItalic r:id="rId83"/>
    </p:embeddedFont>
    <p:embeddedFont>
      <p:font typeface="Arial Rounded MT Bold" panose="020F0704030504030204" pitchFamily="34" charset="0"/>
      <p:regular r:id="rId84"/>
    </p:embeddedFon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</p:embeddedFont>
    <p:embeddedFont>
      <p:font typeface="Dosis SemiBold" pitchFamily="2" charset="0"/>
      <p:bold r:id="rId89"/>
    </p:embeddedFont>
    <p:embeddedFont>
      <p:font typeface="Microsoft Uighur" panose="02000000000000000000" pitchFamily="2" charset="-78"/>
      <p:regular r:id="rId90"/>
      <p:bold r:id="rId91"/>
    </p:embeddedFont>
    <p:embeddedFont>
      <p:font typeface="Modern Love" panose="04090805081005020601" pitchFamily="82" charset="0"/>
      <p:regular r:id="rId92"/>
    </p:embeddedFont>
    <p:embeddedFont>
      <p:font typeface="Noto Sans Symbols" panose="020B0604020202020204" charset="0"/>
      <p:regular r:id="rId93"/>
      <p:bold r:id="rId9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9299B1"/>
    <a:srgbClr val="565F88"/>
    <a:srgbClr val="F6F6F6"/>
    <a:srgbClr val="E6E6E6"/>
    <a:srgbClr val="F2F2F2"/>
    <a:srgbClr val="0097B2"/>
    <a:srgbClr val="FFFFFF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1" autoAdjust="0"/>
    <p:restoredTop sz="94660"/>
  </p:normalViewPr>
  <p:slideViewPr>
    <p:cSldViewPr snapToGrid="0">
      <p:cViewPr varScale="1">
        <p:scale>
          <a:sx n="75" d="100"/>
          <a:sy n="75" d="100"/>
        </p:scale>
        <p:origin x="88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presProps" Target="presProps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8.fntdata"/><Relationship Id="rId61" Type="http://schemas.openxmlformats.org/officeDocument/2006/relationships/slide" Target="slides/slide40.xml"/><Relationship Id="rId82" Type="http://schemas.openxmlformats.org/officeDocument/2006/relationships/font" Target="fonts/font3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font" Target="fonts/font14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2795AB-960A-334D-03CF-4A06FCF4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4ECC806-231D-87E8-C200-1C4242306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C289553-E638-6B21-DA76-98811BDAB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26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03D7F93-3751-2663-705A-7856EAC7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8B5761-B05E-FD02-2B73-F3D32D0F1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28AF6A-632B-E847-FDD7-8FEB9A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47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B5AEB90-DDFC-8423-F2B6-A3C875F4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2BB8CE1-2C5B-6BDB-13E3-0310F8B6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68DE68-3800-CCFD-048A-314BD8A23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694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13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13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13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62572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735091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491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2342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73189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206498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81935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88114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2495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73536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09594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88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7710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85840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9144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98904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46991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77848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0979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35699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90747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6439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36503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88297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332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34061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991572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1990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503218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40418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4704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2673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957071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327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721345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47806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63070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609483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56731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92784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41940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79056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7056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148011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2236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82280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58584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18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17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25.xml"/><Relationship Id="rId16" Type="http://schemas.openxmlformats.org/officeDocument/2006/relationships/slideLayout" Target="../slideLayouts/slideLayout239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33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slideLayout" Target="../slideLayouts/slideLayout23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image" Target="../media/image30.jpeg"/><Relationship Id="rId2" Type="http://schemas.openxmlformats.org/officeDocument/2006/relationships/slideLayout" Target="../slideLayouts/slideLayout243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1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70.xml"/><Relationship Id="rId21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17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69.xml"/><Relationship Id="rId16" Type="http://schemas.openxmlformats.org/officeDocument/2006/relationships/slideLayout" Target="../slideLayouts/slideLayout283.xml"/><Relationship Id="rId20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2.xml"/><Relationship Id="rId15" Type="http://schemas.openxmlformats.org/officeDocument/2006/relationships/slideLayout" Target="../slideLayouts/slideLayout28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7.xml"/><Relationship Id="rId19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slideLayout" Target="../slideLayouts/slideLayout281.xml"/><Relationship Id="rId22" Type="http://schemas.openxmlformats.org/officeDocument/2006/relationships/slideLayout" Target="../slideLayouts/slideLayout28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5" Type="http://schemas.openxmlformats.org/officeDocument/2006/relationships/image" Target="../media/image35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51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  <p:sldLayoutId id="2147484006" r:id="rId18"/>
    <p:sldLayoutId id="2147484007" r:id="rId19"/>
    <p:sldLayoutId id="2147484008" r:id="rId20"/>
    <p:sldLayoutId id="2147484009" r:id="rId21"/>
    <p:sldLayoutId id="21474840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41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95050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  <p:sldLayoutId id="2147484031" r:id="rId16"/>
    <p:sldLayoutId id="2147484032" r:id="rId17"/>
    <p:sldLayoutId id="2147484033" r:id="rId18"/>
    <p:sldLayoutId id="2147484034" r:id="rId19"/>
    <p:sldLayoutId id="2147484035" r:id="rId20"/>
    <p:sldLayoutId id="2147484036" r:id="rId21"/>
    <p:sldLayoutId id="214748403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1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gif"/><Relationship Id="rId11" Type="http://schemas.openxmlformats.org/officeDocument/2006/relationships/image" Target="../media/image54.png"/><Relationship Id="rId5" Type="http://schemas.openxmlformats.org/officeDocument/2006/relationships/image" Target="../media/image57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9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5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2.png"/><Relationship Id="rId7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7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2.png"/><Relationship Id="rId7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2.png"/><Relationship Id="rId7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2.png"/><Relationship Id="rId7" Type="http://schemas.openxmlformats.org/officeDocument/2006/relationships/image" Target="../media/image6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4.png"/><Relationship Id="rId4" Type="http://schemas.openxmlformats.org/officeDocument/2006/relationships/image" Target="../media/image42.gi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04205-4831-B5DC-E221-345DFDE31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نص:قِصَّةُ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ٱلْموناليزا –ج2-(الحصة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وصف شخص</a:t>
            </a:r>
            <a:r>
              <a:rPr kumimoji="0" lang="ar-MA" sz="2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( تصحيح )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374073" y="2908660"/>
            <a:ext cx="7545927" cy="890781"/>
            <a:chOff x="481618" y="2851205"/>
            <a:chExt cx="754592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606309" y="3109935"/>
              <a:ext cx="58886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القرائي " قصة الموناليزا"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4073" y="4022136"/>
            <a:ext cx="7545927" cy="890781"/>
            <a:chOff x="481618" y="2851205"/>
            <a:chExt cx="7545927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941AD-B317-5335-A62E-7A00BBDE3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2C9A80-59ED-6B24-BB71-184EC6169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7F313E-2FDD-C62F-F97A-9BD8580268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3D2E80-9D84-1683-9BE9-9ACB1B5B55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FE26C1-D366-DE62-03FE-1F5331EB3CF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86D364-6136-723E-DE08-D80452DEA2D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74465-0159-9588-E0F7-A8BAD06DA7B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67AD2C-EAA9-187D-3AF7-13913A12FB7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F655F51-FF2C-C6D4-6F7A-7610AA7569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225A5A92-BDB0-B3B0-5FFB-B9A39FD5DC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254" y="3027037"/>
            <a:ext cx="2255979" cy="2255979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B726C41B-BDAB-FF9B-DCE2-905522479E13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93793CB6-1B25-5380-F556-CB2204CF32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A29291BA-1C82-3FFA-7365-A6D54F35CE9E}"/>
              </a:ext>
            </a:extLst>
          </p:cNvPr>
          <p:cNvSpPr txBox="1"/>
          <p:nvPr/>
        </p:nvSpPr>
        <p:spPr>
          <a:xfrm>
            <a:off x="1580321" y="5251021"/>
            <a:ext cx="628584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60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6000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60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E51AD9-D68A-42E3-5E3A-391390AC9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C6780-F683-DD73-407A-C7C9FD49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81027A-AF12-EF87-45F8-300F97D66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791E9-81D6-C09D-92F8-238C8528FD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BA8484-739C-71EE-4E6F-E8A524075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C4CC50-B5E7-8462-9567-C2328A48E7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C77D-6921-3968-5409-3DD1E7CB4C0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89580-0A83-A21D-0121-A6E0606B02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80259-8C39-3F12-D263-7ADEEC166E2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486FC86-3A26-9F54-B3B7-6AD37EC035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38B10EB-A56A-DC04-AFCF-629E30FAEA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976" y="2134267"/>
            <a:ext cx="7517019" cy="40237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BAFF2-B2E5-4ED2-F336-E27770D2F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0C4A50-5957-98D9-DE02-0E0B50F7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D94458-1DB1-E5EA-763C-B0E85DAB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C4794-6DB2-7FC2-3995-C38AF94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63AD59-35A5-B537-2F81-B7E0E893CBB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88208-5203-1A09-F6F8-8B958D92958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6C5F9-D58A-70C9-51E5-334EDA42331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AADDC-1BA2-7F72-70DB-1E5786D798B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7A2E7F11-860A-F00F-FC6F-505C3F015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840364D-82DB-A8B6-2EB5-5AD9C250CE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006" y="2028868"/>
            <a:ext cx="8321987" cy="414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26B1A-AACD-5BD7-79B3-59D5644A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FF2613-B5A6-DD63-D3F2-E4F60588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530D68-4D38-C5A0-1A46-80B86977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2FA0-687F-3906-2FA3-EB62E940F0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CB8D1D-DF80-F3C6-1CB5-4C715E7370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E2BD1E-7F30-690D-9690-438F395D3B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C3DE-5327-30D5-9E72-4FC9FA3698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8E070-BF8B-378C-7CFC-805D0D554D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9531F53-DA34-F1EB-E150-9F778618A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30FAA0-97D3-9416-AE4E-EB4676D703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976" y="2134267"/>
            <a:ext cx="7517019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F8709-4B1E-226D-5996-2FC8CD972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308B9-21E2-FED6-91A6-5C01E500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66B1-3B62-D0DC-C1B8-1D3B4FC129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294211-CF15-C0A0-6048-641FDBDC48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B3D775-5383-EE30-44ED-C875C425A6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F19EB-B91F-9BFE-6313-E9C77884EC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4BB0A-864C-D0BF-FD49-392A9E481B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D9688E-E53C-20AA-B48B-BCCB7DF788C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3455B360-AE96-CE7B-F0A1-838DFA61D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63A9F7-275E-D303-91C4-6329CA708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976" y="2134267"/>
            <a:ext cx="7517019" cy="4023709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5123EDAD-2F07-9ED1-E493-7D4F8363CF86}"/>
              </a:ext>
            </a:extLst>
          </p:cNvPr>
          <p:cNvSpPr txBox="1"/>
          <p:nvPr/>
        </p:nvSpPr>
        <p:spPr>
          <a:xfrm>
            <a:off x="812005" y="4168542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D5F31A9-A30B-D58E-C76C-13242BAC62B7}"/>
              </a:ext>
            </a:extLst>
          </p:cNvPr>
          <p:cNvSpPr txBox="1"/>
          <p:nvPr/>
        </p:nvSpPr>
        <p:spPr>
          <a:xfrm>
            <a:off x="812004" y="4965178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2C845CA-4269-B226-7277-4AE98116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0266-BE39-9787-1A2C-C8CC6399BC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4EBFFC-6DA2-0E00-BC3B-5EF4F4A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DBD01-6E1D-8935-0CBC-67A037F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7A8DF-1B3E-EF93-BB97-811BA56E1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CDB62-51A6-BC12-B0F7-401F917D13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D8D77-EE1C-D872-9950-C3B90C1D2CE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0B70-01C1-B32E-F37E-D8B3DD20A49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D11AC-0520-1411-2C43-ED348C45DC1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069F4-402D-6F1E-82D4-823A5AE625B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1E2B219-AD4B-9903-55FD-D7E22E77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35099816-F033-6B7C-505A-4AD5FE7AF9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9255" y="2048250"/>
            <a:ext cx="6645709" cy="418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200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113FF-9070-9435-BCD9-660A3209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ED479D-9507-0FA6-4841-7A5485DAAC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465DD-E20E-8C51-CD04-01406ABE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97EF0-F11D-5AE8-78D9-5A245E98CC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5064D9-9761-AB8A-3BEC-0644E87FC9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7F3131-2919-4EBA-E05F-6F423233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546566-CF81-88A2-644B-CED5CC860E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5CE99-BE07-458E-B548-24873944E4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61C1B-FAA8-F0A0-BA4D-F2290A5106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7B8858-C496-31CD-9A86-177612570A5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B04D89-D6CC-F919-F25E-87D6FE2B6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15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C262521-8E9F-5A83-4F46-55FA7D6F51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006" y="2028868"/>
            <a:ext cx="8321987" cy="414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9D9DD47-AE01-B74E-A677-82D518D54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C0DDB0-9605-D52C-9402-B99283D62A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D9F0CE-244C-8D17-F86A-0620DB331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C37C5-CE2B-5405-522B-52DDF0B248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3704E6-ADD0-7B6C-4DED-CE49E5227F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B4C93E-6418-B0F9-610F-4AF500DAF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5A7D4-4861-5758-A149-8F79C83DD2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A98BB-CB81-0E1B-B1EF-9BA9DD7AE8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1B53FA-575C-5EE3-AC89-CA7C4FED17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A6E9DD-D661-AAF3-9257-17353250FF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4CA11018-C121-F67A-A6DC-CB0C71143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لماذا في نظركم؟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F3ADCFE1-C559-313B-3A20-9C6D70DB8D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9255" y="2048250"/>
            <a:ext cx="6645709" cy="4187181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FBF0EFD7-2E16-FB4B-78B7-F74194F30EAD}"/>
              </a:ext>
            </a:extLst>
          </p:cNvPr>
          <p:cNvSpPr txBox="1"/>
          <p:nvPr/>
        </p:nvSpPr>
        <p:spPr>
          <a:xfrm>
            <a:off x="7574040" y="3468579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629664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E585A-14FF-DE1B-E436-8C2DE0C83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B87AF4-1AA3-D1D6-6C7B-D8A41C4DB4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36883D-F015-41E0-5060-1C02F2C34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B06713-9A42-15F5-EBD2-1E1EEC56D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C3CE18-012F-48B6-61AC-CEB4C644AA6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65158-1BB0-84E0-E596-4A752140565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18436-D0F5-F03E-C93A-FFF48D7343D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914DD-63EC-EAAF-9961-281D6039CAD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BDE42EA-BFEC-A0A9-4037-73EC234CB3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006" y="2028868"/>
            <a:ext cx="8321987" cy="41451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قِصَّةُ ٱلْموناليزا–ج2-(الحصة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 النص وبعدها سنجيب على مجموعة من الأسئلة.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08AEE3-ECA5-2651-F537-CCE3C4B2F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0986" y="1927306"/>
            <a:ext cx="5698184" cy="434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106DB37B-DBB2-E61E-CEFE-0BE14AE6375F}"/>
              </a:ext>
            </a:extLst>
          </p:cNvPr>
          <p:cNvSpPr/>
          <p:nvPr/>
        </p:nvSpPr>
        <p:spPr>
          <a:xfrm>
            <a:off x="1558700" y="5277500"/>
            <a:ext cx="6026599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بِرَأْيِكَ، ما ٱلشُّعورُ ٱلَّذي تُعَبِّرُ عَنْهُ ٱبْتِسامَةُ ٱلْموناليزا: ٱلْفَرَحُ، ٱلْحُزْنُ، أَمِ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ٱلْغُموضُ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601426" y="760113"/>
            <a:ext cx="6856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بِرَأْيِكَ، ما ٱلشُّعورُ ٱلَّذي تُعَبِّرُ عَنْهُ ٱبْتِسامَةُ ٱلْموناليزا: ٱلْفَرَحُ، ٱلْحُزْنُ، أَمِ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ٱلْغُموضُ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26228BE7-ECE9-F6E8-E0ED-8E59E002F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4795">
            <a:off x="2632983" y="2109674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1248-0927-30CE-6C45-10112690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3A4A53-81DC-0ABA-7987-8652FC5C9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1FC1E7-BF7C-FAA4-3D03-80EA4133EA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ACEFC6-9A87-E343-2A48-E764247C00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53916EE-52BA-FE30-FB4F-2743F6709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BBB68D6-5CB6-F60E-D407-72DCC7089C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5B9800-06AD-F242-18F7-913C04EDA0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BC5B3D-0F51-9A69-4ECB-AF6ACCE8C5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83345F-07D1-A304-E24B-937053A05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E6F557-7F00-57EE-F93E-FAFB7D9750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8A538E1-5D20-A13A-CEE6-3412B0512920}"/>
              </a:ext>
            </a:extLst>
          </p:cNvPr>
          <p:cNvSpPr/>
          <p:nvPr/>
        </p:nvSpPr>
        <p:spPr>
          <a:xfrm>
            <a:off x="-157576" y="5359933"/>
            <a:ext cx="9311501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زُرْتَ مُتْحَفَ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ٱللُّوفْرِ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وَرَأَيْتَ لَوْحَةَ ٱلْموناليزا، ماذا سَتَقولُ لَها؟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40B2E-7C39-DBB1-FB2E-3532D304F836}"/>
              </a:ext>
            </a:extLst>
          </p:cNvPr>
          <p:cNvSpPr txBox="1"/>
          <p:nvPr/>
        </p:nvSpPr>
        <p:spPr>
          <a:xfrm>
            <a:off x="-309475" y="83981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زُرْتَ مُتْحَفَ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ٱللُّوفْرِ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وَرَأَيْتَ لَوْحَةَ ٱلْموناليزا، ماذا سَتَقولُ لَها؟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84648D-59EB-8BC3-6E5A-71AAC7064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F7A61947-271E-3020-32BF-7FE75EB826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4795">
            <a:off x="2632983" y="2109674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4718922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F23DE-C476-548A-2EF3-BE5AA6805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B9B12A0-AB54-5B98-E35D-B83246B757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E64511E-9440-1C63-2DBA-086369E0D3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C88A6F-33FE-01C4-4FBF-144F5A878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1BF39B-D3EF-8A2D-BC77-65289EC33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66FAEC-7DB8-A724-ECFD-3BDDCDA16A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4FB890-FD33-E291-E931-967B786F41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151953-479B-A22C-B9E2-B1C980C70A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26D263-646C-3788-14EA-3C72C59C0E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1CFD92-37BC-B49B-8906-CFA94CEDED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746F8D-45EA-CEB9-C6EA-3CC2D3D6A64C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يَتَذَكَّرُ مَعْلوماتٍ أُخْرى وَرَدَتْ في ٱلنَّصِّ؟ </a:t>
            </a:r>
          </a:p>
          <a:p>
            <a:pPr lvl="0" algn="r" defTabSz="685800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2C6E70F9-E70F-C25F-0DB7-1DA123B92E6B}"/>
              </a:ext>
            </a:extLst>
          </p:cNvPr>
          <p:cNvSpPr/>
          <p:nvPr/>
        </p:nvSpPr>
        <p:spPr>
          <a:xfrm>
            <a:off x="1357323" y="5165838"/>
            <a:ext cx="6566926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يَتَذَكَّرُ مَعْلوماتٍ أُخْرى وَرَدَتْ في ٱلنَّصِّ؟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41D469-BDEC-E116-BEEB-CC73F6FE5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EED74F3C-6F8D-62C6-796C-27E179FB5F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4795">
            <a:off x="2632983" y="2109674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401085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9DA31-BE3B-5554-941D-858A7C14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D9E29DA-E38E-94E8-35C9-296040FE65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78D8D5-752A-632F-47AC-6524D0092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D34B2A-B7D1-1FDC-2235-58F2ED539C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1DFF58-0421-333C-40E1-75C1277DDD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2E5235-A665-CF1D-6498-679CCAC887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58FC8D-FECA-EACD-53C2-86724552A2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CC44BA-A4FC-246B-F8E5-96B722B9FD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AB2869-04EB-5878-2517-3D8683C0BF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DE45B2-CB68-20CF-BA14-B5F980FBBB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849C23-3A0F-9A59-C892-72A3A45CA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590213"/>
              </p:ext>
            </p:extLst>
          </p:nvPr>
        </p:nvGraphicFramePr>
        <p:xfrm>
          <a:off x="398069" y="3099519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sp>
        <p:nvSpPr>
          <p:cNvPr id="3" name="TextBox 7">
            <a:extLst>
              <a:ext uri="{FF2B5EF4-FFF2-40B4-BE49-F238E27FC236}">
                <a16:creationId xmlns:a16="http://schemas.microsoft.com/office/drawing/2014/main" id="{2540BC0D-FAD8-FDDC-A4BC-73DD21B23CDB}"/>
              </a:ext>
            </a:extLst>
          </p:cNvPr>
          <p:cNvSpPr txBox="1"/>
          <p:nvPr/>
        </p:nvSpPr>
        <p:spPr>
          <a:xfrm>
            <a:off x="910560" y="2238153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9F91B5-ED3A-0D4D-200B-38C1E46B7ABC}"/>
              </a:ext>
            </a:extLst>
          </p:cNvPr>
          <p:cNvSpPr txBox="1"/>
          <p:nvPr/>
        </p:nvSpPr>
        <p:spPr>
          <a:xfrm>
            <a:off x="-87083" y="77250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خذوا الكراسة، من يقرأ النص قراءة جهرية سليمة، مع احترام قواعد الوقف؟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تناوب 7 متعلمين آخرين على قراءة النص، مع التركيز على معالجة التعثرات المرصودة.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78641F4-C83D-99BA-F8C1-C5EE0F7CF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05260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17A2F-7C17-4678-D303-5DEEDA82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53BEFA0-AFD3-74A7-3781-8007EDA58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AB90B0-A7CC-3E04-5A08-4AE542FBE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E486A9-CCA0-5445-F3DC-2CCEECE68D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3B6AA-61F6-C296-D8EF-11931B48A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9DE625E-CE89-7DFE-0798-40C8323320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BBA58E8-A962-43F5-EAD8-B532156229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B4CD32-6CB5-1A9D-A4F9-6075C1E4BE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E88684-DEE0-FDE0-C186-6442392F4D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0244B3-C03F-0ECB-649E-760BBB426B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4673EF5-F700-865A-E905-1773E9BB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2727F0-7497-325A-D56A-31937AD21129}"/>
              </a:ext>
            </a:extLst>
          </p:cNvPr>
          <p:cNvSpPr txBox="1"/>
          <p:nvPr/>
        </p:nvSpPr>
        <p:spPr>
          <a:xfrm>
            <a:off x="694944" y="891262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على الصفحة رقم 27 ، ثُمَّ أجيبوا عن الأسئلة التالية:</a:t>
            </a:r>
          </a:p>
        </p:txBody>
      </p: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A5A9D08-9732-B5F0-627D-5AD05305D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31" y="1539762"/>
            <a:ext cx="3357752" cy="515032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7AD865-4FDE-AF2B-CF3C-6A1A96E3D7F9}"/>
              </a:ext>
            </a:extLst>
          </p:cNvPr>
          <p:cNvSpPr/>
          <p:nvPr/>
        </p:nvSpPr>
        <p:spPr>
          <a:xfrm>
            <a:off x="3501736" y="3429000"/>
            <a:ext cx="2977714" cy="2753591"/>
          </a:xfrm>
          <a:prstGeom prst="roundRect">
            <a:avLst>
              <a:gd name="adj" fmla="val 831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34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61703-86E2-C38B-019B-29C6094E8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5D7A5BE-5AB0-D251-CCEA-D090652B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A4B81D-8DFB-38F5-BA6E-422925D4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FFA8FB-E179-A8D8-C7A8-FA5D2AC18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883D80-CE24-5490-B0FB-774095A82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238B2B8-3699-9CBC-D024-8AB9BA0F1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38765A-88D3-2BF9-1955-E6028D14D1A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A08BCC-41CE-EDD0-B8CF-4938B81E24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BF4592-E161-780D-ABBB-F0CFE41BEF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8737CA-7263-A808-5759-AA4DF6A1C6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77E712-50CF-0F4B-7799-0ACE662A78BA}"/>
              </a:ext>
            </a:extLst>
          </p:cNvPr>
          <p:cNvSpPr txBox="1"/>
          <p:nvPr/>
        </p:nvSpPr>
        <p:spPr>
          <a:xfrm>
            <a:off x="694944" y="84258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الأول:ما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المقصود بتقنية "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سْفوماتو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في الرسم؟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78BD56-46A1-2DA8-35AA-A7A65F698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Police, blanc, ligne, texte&#10;&#10;Le contenu généré par l’IA peut être incorrect.">
            <a:extLst>
              <a:ext uri="{FF2B5EF4-FFF2-40B4-BE49-F238E27FC236}">
                <a16:creationId xmlns:a16="http://schemas.microsoft.com/office/drawing/2014/main" id="{13FA97B0-9A38-82DB-1C0C-59403C2EB8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297" y="1727060"/>
            <a:ext cx="6387886" cy="8394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FE4106-8823-F0E6-2FE0-149E2A43A8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2309" y="2566555"/>
            <a:ext cx="5307861" cy="405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767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7467-2985-371A-6BAB-0245B278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0CE8344-8B5B-7516-1295-B4B3B8C59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A922CD-687C-4DDB-30F8-377C227CE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DA0A41-87F8-B799-0174-ADA76EC287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DFD4AD-DFCB-585F-F63C-C8A236822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1821EF-6CC9-2D84-41BE-92982B341E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919605-8863-7619-159C-4614BDCEBE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E8B865-1CBC-0C47-8C83-9F97FC68C4A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FFF383-F412-A491-D717-B6114FAEAA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DEE052-A75F-83FB-9D6F-4B302C2DF6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964830-CD9E-5850-357F-E4BCCD2422A2}"/>
              </a:ext>
            </a:extLst>
          </p:cNvPr>
          <p:cNvSpPr txBox="1"/>
          <p:nvPr/>
        </p:nvSpPr>
        <p:spPr>
          <a:xfrm>
            <a:off x="694944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أية فقرة ستبحثون عن جواب لهذا السؤال؟ من أجاب يعلل جوابه.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متعلمين على تحديد الفقرة المناسبة مع التعليل.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DAF093-733A-D7D5-EDA3-5F29C9BB9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33B89B-795C-CD0E-9E3C-0005D3B7B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069" y="2566555"/>
            <a:ext cx="5511428" cy="4206790"/>
          </a:xfrm>
          <a:prstGeom prst="rect">
            <a:avLst/>
          </a:prstGeom>
        </p:spPr>
      </p:pic>
      <p:pic>
        <p:nvPicPr>
          <p:cNvPr id="8" name="Image 7" descr="Une image contenant Police, blanc, ligne, texte&#10;&#10;Le contenu généré par l’IA peut être incorrect.">
            <a:extLst>
              <a:ext uri="{FF2B5EF4-FFF2-40B4-BE49-F238E27FC236}">
                <a16:creationId xmlns:a16="http://schemas.microsoft.com/office/drawing/2014/main" id="{FC7CEF80-CD38-CBC4-DED5-2AE3A0A8C5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2297" y="1727060"/>
            <a:ext cx="6387886" cy="83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9547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A612-4BC5-0A71-AB1E-8A27AF996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33CA6F9E-EF81-0919-A165-573A42CC13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9C76D5-0BF8-F3DB-0B0E-5CE930A2AA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EEA142-1877-BC82-DD92-34E9CBA568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C3E5FD-B0AD-BDF5-7A59-583DDDC3C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2DF8DEA-9CF6-5669-5843-616357CCC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9E4161-F692-F1D1-7376-9D9F4E27F52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F1C627-AEA3-7236-3951-47A08EFFC1C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639A028-FE16-1C97-B023-5AD0EA2C9C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D7A3C4-726F-EF32-B1E0-84C8C5D90F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499B68-8D23-CCD1-A5BA-245F6735E97B}"/>
              </a:ext>
            </a:extLst>
          </p:cNvPr>
          <p:cNvSpPr txBox="1"/>
          <p:nvPr/>
        </p:nvSpPr>
        <p:spPr>
          <a:xfrm>
            <a:off x="579106" y="842038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يوجد الجواب في الفقرة الثانية من النص. صححوا.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1F105-6A97-00FA-E3DD-23D87C3E7CCD}"/>
              </a:ext>
            </a:extLst>
          </p:cNvPr>
          <p:cNvSpPr/>
          <p:nvPr/>
        </p:nvSpPr>
        <p:spPr>
          <a:xfrm>
            <a:off x="110712" y="5670977"/>
            <a:ext cx="8922576" cy="80021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اَلْمَزْجُ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ٱلنّاعِمُ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ٱلْأَلْوانِ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دونَ أَنْ تَكونَ هُناكَ حُدودٌ واضِحَةٌ بَيْنَها.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85296D-F9C5-A8FF-58A9-61F87C5D2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0E6E0-D15B-2935-135D-E21BA0EA9E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6286" y="1584000"/>
            <a:ext cx="5511428" cy="4206790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20E32C73-F9F9-376B-6D02-D9DADDE88C8F}"/>
              </a:ext>
            </a:extLst>
          </p:cNvPr>
          <p:cNvSpPr/>
          <p:nvPr/>
        </p:nvSpPr>
        <p:spPr>
          <a:xfrm>
            <a:off x="1771111" y="2490403"/>
            <a:ext cx="333125" cy="2836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بدا أ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46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C948-84FD-0001-57F2-89445150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F38A83-2A67-C49C-EE23-18E3A90B3F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B8473-CC4B-9E06-9A3C-5F530D283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D0CD20-F244-3095-D9E3-96B8BFEC2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EBC2EB-A4ED-E72F-A6CB-7377C3AB2D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DFADA9C-F900-0338-407B-4D4738EEF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2C33B9-91E6-829C-EDE7-85E94A91C7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9852CF-33ED-AB35-A417-8AAA9EF69E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F75EC6-8F8B-C38F-508C-0FCF099937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14D739-85EA-7454-0905-2919C945C7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141075-B6A6-9786-4164-1A1619A03A43}"/>
              </a:ext>
            </a:extLst>
          </p:cNvPr>
          <p:cNvSpPr txBox="1"/>
          <p:nvPr/>
        </p:nvSpPr>
        <p:spPr>
          <a:xfrm>
            <a:off x="694944" y="67172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الثاني:كيف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يعتني خبراء المتحف بلوحة الموناليزا؟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9ED104-0F4E-F91E-6A92-16D50BCF3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F49D39-495B-29D2-C9F5-83A48B2C97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6094" y="1584000"/>
            <a:ext cx="6382315" cy="6037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BD70CD-64A2-D990-B64A-BE867C6A6A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2461" y="2297616"/>
            <a:ext cx="5511428" cy="420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0774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6654-A9F7-EF17-32A0-F910819D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4BD53-1047-E3EB-0471-D3434B8044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044274-2C53-E112-9B07-63C9287E8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89EFD31-6A96-34BE-1020-A874ED52A1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9F584A-1397-EE39-E33F-82FE812DC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7547434-139D-8898-C83B-1C88430AE9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E31895-1DFE-C550-3FB3-9069719747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3FA911-D836-C709-22EF-52676D03A4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F04CF2-A259-2F56-95A5-3C3730A663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D194C0-F042-EEB9-D1CE-B297CA1ACF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8381B3-3795-6C7E-2031-D7B24184C66E}"/>
              </a:ext>
            </a:extLst>
          </p:cNvPr>
          <p:cNvSpPr txBox="1"/>
          <p:nvPr/>
        </p:nvSpPr>
        <p:spPr>
          <a:xfrm>
            <a:off x="694944" y="85086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83653E2-D2E4-F57B-11B1-9266EFA60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41C2C3-13F0-B6AB-0920-EA870BF18D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2461" y="2370353"/>
            <a:ext cx="5511428" cy="42067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2E18C6-6685-1BAF-7579-23E8A6ED39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6094" y="1584000"/>
            <a:ext cx="6382315" cy="60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906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95156-3503-FF19-0139-185EB4B9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BDCD759-AD48-1D5A-CD5C-A858F1066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3CDB65-71F7-28E0-3297-147E9704C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F6C5F9-343B-35F8-A5AB-83D8832190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D89E3DA-71F6-4608-3B98-EACCCE6608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0A2658F-03C2-CB8B-1246-125B2994F3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3AD617-1B3C-3849-1D3B-39836393C61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814EE0-39AF-B2AC-B6EC-2F57C73451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4D5262-0E6D-8F62-AC28-85A237ED90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28F3E45-ABA3-C07E-FA1E-05C716E23C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42C78F-7C1A-BDB8-FA6D-D6AA6D97D6F7}"/>
              </a:ext>
            </a:extLst>
          </p:cNvPr>
          <p:cNvSpPr txBox="1"/>
          <p:nvPr/>
        </p:nvSpPr>
        <p:spPr>
          <a:xfrm>
            <a:off x="579106" y="686173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 يوجد الجواب في الفقرة الثالثة من النص. صححوا.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تباعا.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8E19B6-6B35-FB74-BC9B-EDB5284782A2}"/>
              </a:ext>
            </a:extLst>
          </p:cNvPr>
          <p:cNvSpPr/>
          <p:nvPr/>
        </p:nvSpPr>
        <p:spPr>
          <a:xfrm>
            <a:off x="415545" y="1725968"/>
            <a:ext cx="7609121" cy="446173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يَعْتَني خُبَراءُ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ٱلْمُتْحَفِ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بِلَوْحَةِ ٱلْموناليزا مِنْ خِلالِ:</a:t>
            </a:r>
          </a:p>
          <a:p>
            <a:pPr marL="571500" lvl="0" indent="-5715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نَقْلِها بِعِنايَةٍ مِنْ مَكانٍ إِلى آخَرَ.</a:t>
            </a:r>
          </a:p>
          <a:p>
            <a:pPr marL="571500" lvl="0" indent="-5715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تَرْكيبِ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ٱلزُّجاجَةِ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ٱلْواقِيَةِ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لَها.</a:t>
            </a:r>
          </a:p>
          <a:p>
            <a:pPr marL="571500" lvl="0" indent="-5715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تَوْفيرِ حُرّاسٍ دائِمينَ لِحِمايَتِها.</a:t>
            </a:r>
          </a:p>
          <a:p>
            <a:pPr marL="571500" lvl="0" indent="-5715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ٱخْتِيارِ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ٱلْإِضاءَةِ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بِعِنايَةٍ لِإِظْهارِ وَجْهِها بِأَفْضَلِ شَكْلٍ مُمْكِنٍ وَحِمايَةِ أَلْوانِها مِنَ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ٱلتَّلاشي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2744C-2CBD-8C3E-D21D-F93A1D5002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7702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BBCF-2987-B174-4A69-86C76EC99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C433B1E-DB41-B537-F7EC-940261C58D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1404D4-2221-42F6-4174-A37396773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34BB19-50A1-BBAF-4218-5507E6A99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A2EFC9-56B5-DA85-1CB8-2F8E35AEA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0D997F6-87A8-5B34-9D0A-54F7F7CEC8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BC4F30-4178-DFFB-C645-274B22852C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CBEF75-A68D-B65F-5ECA-57502ACAD4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66D8C5-6104-EC61-3412-995EC427C6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86AC5B-1951-20E2-45EA-2F942089C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0595DD-B9F5-DC63-6FC4-7DB39AB94C3B}"/>
              </a:ext>
            </a:extLst>
          </p:cNvPr>
          <p:cNvSpPr txBox="1"/>
          <p:nvPr/>
        </p:nvSpPr>
        <p:spPr>
          <a:xfrm>
            <a:off x="398069" y="89238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الثالث:لماذا لم يخبر ليوناردو أحدا بسر ابتسامة الموناليزا؟</a:t>
            </a:r>
            <a:endParaRPr lang="ar-MA" sz="2400" b="1" dirty="0">
              <a:solidFill>
                <a:prstClr val="white">
                  <a:lumMod val="65000"/>
                </a:prstClr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5BAE824-49CF-6609-42B7-628CE252E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AD3003-52B9-CAAD-51B6-C5D6C19BA7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464" y="1685037"/>
            <a:ext cx="6767351" cy="5697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73B429-EB31-D443-3D8F-4654197A26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6286" y="2394491"/>
            <a:ext cx="5511428" cy="420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818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8208E-B4A8-5805-633C-0B635C7F6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9F34E62-54A5-816F-50C4-868F473A6C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EF446F-D9CE-87B1-7B2D-F764CB2EE5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98B6-5EC3-4026-FEF3-9659D916F1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45BD79-B043-01CA-2610-118EDA827C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249907B-A1AB-455D-67E4-172F0CB6B5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307C21-8780-3306-E4F6-ACC78DE684A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061373-1EFB-90CF-A0D3-1FEEC2408F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67A2FC-2F2D-1B0A-ED81-362A4E5D85E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F83D9E-4315-2459-B5DD-6FFAF4777B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783CAA-4F6C-4031-1A1A-4F76C543A7DA}"/>
              </a:ext>
            </a:extLst>
          </p:cNvPr>
          <p:cNvSpPr txBox="1"/>
          <p:nvPr/>
        </p:nvSpPr>
        <p:spPr>
          <a:xfrm>
            <a:off x="694944" y="85086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9715916-2197-EDDC-0369-29AE88392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9528AA-3139-754F-D2E3-C52DC97218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2461" y="2401525"/>
            <a:ext cx="5511428" cy="420679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6E0452-0569-F6DD-C74A-77BB71845E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464" y="1685037"/>
            <a:ext cx="6767351" cy="56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616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7F312-6D3E-09FD-5417-CD8F35FD5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92CE561-B02E-28B4-BBCC-29B4D7E9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17A147-6D59-C012-7887-864ED330B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255B5C-F695-27AF-0B59-603888D1C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6656F09-D665-6C3E-4200-9CCD73CF31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4725FB-ADE7-DDC0-C23E-FA644B3C06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785294-037C-6FAF-D796-A804A053B7F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C49FA9-8956-792A-36D3-22890D70D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184704-0338-9C9F-8854-0053C5CBB4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2BC018D-86CC-7379-6DAC-7158688CAD3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E151C4-FB89-7695-10B8-3DB7E7C54237}"/>
              </a:ext>
            </a:extLst>
          </p:cNvPr>
          <p:cNvSpPr txBox="1"/>
          <p:nvPr/>
        </p:nvSpPr>
        <p:spPr>
          <a:xfrm>
            <a:off x="579106" y="655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 يوجد الجواب في الفقرة الأولى من النص. صححوا. </a:t>
            </a:r>
          </a:p>
          <a:p>
            <a:pPr lvl="0"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B83D23-961C-7A62-2048-6E3BD938A5E5}"/>
              </a:ext>
            </a:extLst>
          </p:cNvPr>
          <p:cNvSpPr/>
          <p:nvPr/>
        </p:nvSpPr>
        <p:spPr>
          <a:xfrm>
            <a:off x="881739" y="2215977"/>
            <a:ext cx="7609121" cy="320703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179705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حَسَبَ ٱلنَّصِّ، رُبَّما أَرادَ لِيونارْدو أَنْ يُبْقِيَ </a:t>
            </a:r>
            <a:r>
              <a:rPr kumimoji="0" lang="ar-MA" sz="44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ٱلْأَمْرَ غامِضاً ،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حَتّىٰ يَجْعَلَ ٱلْموناليزا أَكْثَرَ سِحْراً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وَجاذِبِيَّةً.فَٱلْغُموضُ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وَعَدَمُ مَعْرِفَةِ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ٱلسِّرِّ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ما جَعَلَ ٱللَّوْحَةَ مُثيرَةً لِلْفُضولِ وَحَيَّرَتِ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ٱلْعُقولَ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عَبْرَ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ٱلْأَجْيالِ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31DBB5-D605-5EEE-F5E2-53E0F7704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0292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B808A-32BF-8C1E-AE75-785BECE9E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F610784-B6AD-25E1-455E-6A30ABC8FF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38E6C7-2880-31ED-D080-C88730758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F542117-104D-4E23-9DE9-39C413DB6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C0019C-6AB1-281D-4A8A-C97D5A741E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422A678-B283-81A8-390D-F7417CE294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964B63-F907-7D0B-DD68-BAAB63D9EF1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70BAE9-6B89-D9EB-6CE9-2A602E94197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C8E1BA-177B-2B01-0515-7CECB75AB9B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AF52E8-E622-DA12-B9A9-C0FBB88C4CE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858AE2-C505-88CB-D9C1-8E942E8D09B7}"/>
              </a:ext>
            </a:extLst>
          </p:cNvPr>
          <p:cNvSpPr txBox="1"/>
          <p:nvPr/>
        </p:nvSpPr>
        <p:spPr>
          <a:xfrm>
            <a:off x="155864" y="877347"/>
            <a:ext cx="7480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الرابع:حسب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رأيك،هل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كان ليوناردو محقا في عدم الكشف عن سر الابتسامة؟ علل جوابك.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5D904E5-2EC3-D4B1-110B-1BCBF38ECE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0FEFEE-2C06-6477-7C54-20077351A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6286" y="2394491"/>
            <a:ext cx="5511428" cy="42067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091668-D4F4-E02D-80D8-C1C192689F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275" y="1853193"/>
            <a:ext cx="826345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3572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2EC9-815C-C222-884C-C6B437F65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EC9AB8E-589E-33BB-5EC8-E5941249DF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0984E4-F352-5677-DE78-1C9155F9F6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6D5D062-B58B-F0DF-D6D0-178A070CCD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E4DC69-709C-FDD4-6E9B-82D1F628BF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91AEF46-4009-9DEB-D690-39151E37D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0B9276-9545-357D-5877-E7B3EAD932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C0F6BC-1DAF-8A63-96C3-639C8860C67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822224-39D9-98DE-8B08-E67783A0DD5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5E0516-D592-676B-5407-46D4280ED3E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5EA335-F476-11C6-670E-91622C18A0D9}"/>
              </a:ext>
            </a:extLst>
          </p:cNvPr>
          <p:cNvSpPr txBox="1"/>
          <p:nvPr/>
        </p:nvSpPr>
        <p:spPr>
          <a:xfrm>
            <a:off x="-93518" y="695347"/>
            <a:ext cx="76811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يتقاسم معنا رأيه؟ هذا نموذج لرأي بخصوص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قرره ليوناردو . هل أنتم متفقون مع هذا الرأي؟-- 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يضغط الأستاذ على زر جهاز التحكم لتظهر الإجابة.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685C33-0D3A-498A-ECFC-E0B3C41EA6AD}"/>
              </a:ext>
            </a:extLst>
          </p:cNvPr>
          <p:cNvSpPr/>
          <p:nvPr/>
        </p:nvSpPr>
        <p:spPr>
          <a:xfrm>
            <a:off x="341865" y="1848226"/>
            <a:ext cx="8312620" cy="462280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نَعَمْ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أَعْتَقِدُ أَنَّ لِيونارْدو كانَ مُحِقّاً في عَدَمِ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ٱلْكَشْفِ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سِرِّ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ٱلِابْتِسامَةِ.وَٱلسَّبَبُ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هَذا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ٱلْغُموضَ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ما جَعَلَ ٱللَّوْحَةَ خالِدَةً وَمُمَيَّزَةً عَنْ بَقِيَّةِ ٱللَّوْحاتِ. فَلَوْ كَشَفَ عَنِ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ٱلسِّرِّ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لَفَقَدَتِ ٱللَّوْحَةُ جُزْءاً كَبيراً مِنْ جاذِبِيَّتِها وَسِحْرِها. ٱلنّاسُ يُحِبّونَ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ٱلْأَلْغازَ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وَيَسْتَمْتِعونَ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بِٱلتَّفْكيرِ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وَٱلتَّأْويلِ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وَكُلُّ شَخْصٍ يَرى في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ٱلِابْتِسامَةِ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شَيْئاً مُخْتَلِفاً حَسَبَ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مِزاجِهِ.كَما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أَنَّ هَذا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ٱلْغُموضَ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جَعَلَ ٱلْموناليزا مَوْضوعاً لِلنِّقاشِ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وَٱلْبَحْثِ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عَبْرَ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ٱلْقُرونِ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مِمّا زادَ مِنْ شُهْرَتِها وَقيمَتِها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ٱلْفَنِّيَّةِ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فَٱلْفَنُّ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ٱلْحَقيقِيُّ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ٱلَّذي يَتْرُكُ لِلْمُشاهِدِ مَجالاً لِلْخَيالِ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وَٱلتَّفْكيرِ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0C1423-07E4-730A-3B4D-7F6A4F4B2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6075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2C230-169A-138D-3531-987164299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FA1BAEA-6526-DDCF-502F-F8DEC367E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93C45E-52B5-B60D-788C-2C528D7B54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4D061DB-3DE2-0E2C-D67E-476FFE5901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AAC6403-E79B-36B1-CF4D-01AF0B5BE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0807DE9-3F8D-175B-B691-C52ED8BB89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F7AA9B-2D04-8EEB-490A-105691C7F7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B1E8C8-C3BB-0A75-4502-E0796013B4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99941A-45D2-4FEF-9C5E-DE046D9DF38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2E495C-6A93-E087-004E-EA7EDCC9A7F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56B05D-BA22-E60B-995E-0AD25061E875}"/>
              </a:ext>
            </a:extLst>
          </p:cNvPr>
          <p:cNvSpPr txBox="1"/>
          <p:nvPr/>
        </p:nvSpPr>
        <p:spPr>
          <a:xfrm>
            <a:off x="398069" y="777519"/>
            <a:ext cx="7199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الخامس:أضع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علامة أمام الأسئلة التي يوجد جواب أو إجابات لها في النص.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0F16E9-0059-FBAB-08C6-8A679B458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26CD30-D4AC-D0F5-A98C-DE0AE19D6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791" y="2002837"/>
            <a:ext cx="8268417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7462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3FC96-9300-48F3-C63B-A9AF1A1A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C6CA792-6614-53D7-6363-3B5B953161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86F307-0B1B-1064-19E7-ABB31D63F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9AD84FD-267F-A666-1785-492ADFF686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1E8D98D-519B-AE44-9840-27A96500F2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0702F5B-34DE-23BB-B146-98784E93D6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B597F9-E1BD-2846-6B6C-0205E40E7D3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41FFEB-2176-E060-955E-4C7B267436B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9B6650-079D-BD2E-DDB8-AE46BD9B2A4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2E2C61-BCCD-5E96-960B-0C4C461E20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90106E-1DA4-CF62-479A-AE0DE3F89285}"/>
              </a:ext>
            </a:extLst>
          </p:cNvPr>
          <p:cNvSpPr txBox="1"/>
          <p:nvPr/>
        </p:nvSpPr>
        <p:spPr>
          <a:xfrm>
            <a:off x="398069" y="725564"/>
            <a:ext cx="7199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نناقش الأسئلة واحدا تلو الآخر . من يجب عن السؤال الأول؟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يتدرج الأستاذ في عرض الإجابات مع مناقشتها مع المتعلمين؟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B13D0C-672A-53CB-B02A-E50EF090B1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67E3EC8-D68B-715F-94FC-4E89D6FD0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791" y="2002837"/>
            <a:ext cx="8268417" cy="424470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800E53-A53C-D7D1-A565-3032FF7F7044}"/>
              </a:ext>
            </a:extLst>
          </p:cNvPr>
          <p:cNvSpPr txBox="1"/>
          <p:nvPr/>
        </p:nvSpPr>
        <p:spPr>
          <a:xfrm>
            <a:off x="550719" y="5553327"/>
            <a:ext cx="6087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lang="ar-MA" sz="4400" b="1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4995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3536-9AEE-AA45-E81E-BC317139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C1013D8-8F5C-7380-03B6-7821857910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178CE2B-B12F-68BC-23B3-72602F5BD5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5C4D3C8-3A77-D8E6-0B8E-8A2FFF69C8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74854F-316B-0BF8-50A1-434B146FE6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93A2F42-7375-76A7-7569-AA1E65F8F5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EA6B-09E8-6A66-E387-C2B33D8D741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7DD105-22B8-06B9-C63A-632FBAD88E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00065E-DBE6-B8FC-9D39-264CD8CB0D8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B7DD545-2280-0D4D-75B4-EB408CB915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A176E6-F58E-4E74-6CB0-2F5A1ED43A07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تَعْتَقِدُ أَنَّ ٱلْفَنّانَ يَجِبُ أَنْ يَشْرَحَ مَعْنى لَوْحَتِهِ لِلنّاسِ، أَمْ يَتْرُكُهُمْ يُفَكِّرونَ بِأَنْفُسِهِمْ؟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10042882-D6FE-1F36-1758-F1A945C5409A}"/>
              </a:ext>
            </a:extLst>
          </p:cNvPr>
          <p:cNvSpPr/>
          <p:nvPr/>
        </p:nvSpPr>
        <p:spPr>
          <a:xfrm>
            <a:off x="1357323" y="5165838"/>
            <a:ext cx="6566926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تَعْتَقِدُ أَنَّ ٱلْفَنّانَ يَجِبُ أَنْ يَشْرَحَ مَعْنى لَوْحَتِهِ لِلنّاسِ، أَمْ يَتْرُكُهُمْ يُفَكِّرونَ بِأَنْفُسِهِمْ؟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CB4B2B-3B62-5265-B00D-0E4126326E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0F33DC17-2394-45F2-8A3B-F6DB5D19C1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4795">
            <a:off x="2632983" y="2109674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331432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9C40-11B6-B6A0-4080-03D16ED8E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D57AE74-8DD6-BD6B-5299-FAAA7BA146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0A0C4-D257-CEB9-D791-CCA3E5848D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F425E8-FBA0-6BFE-6E9F-EF65D9C9DD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0E4390-5224-9884-39C7-23EA313693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B5946D-8ED7-DA15-377D-A2DCE832E6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88E057-3B38-3F7A-ABFF-34ABD76AC9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144FE8-77C9-BD17-A255-7E5AE488E6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576E9F-F229-C0AC-B4BB-7E1075A418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20ECAE8-8D7A-8053-BECD-27ECD3BFAB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CEB14F-0662-9553-6FAA-B8C850A56721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أَكْثَرُ شَيْءٍ أَعْجَبَكَ في قِصَّةِ لَوْحَةِ ٱلْموناليزا؟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E3A7BB44-A3A5-068D-8F54-5E75C83570EE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أَكْثَرُ شَيْءٍ أَعْجَبَكَ في قِصَّةِ لَوْحَةِ ٱلْموناليزا؟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793265-144A-A898-C410-788282609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4975EEF3-BCD9-8422-FF50-1C94456FE1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4795">
            <a:off x="2632983" y="2109674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5129382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B746-2CF1-5B12-1D00-1ED84347F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A5D3353-A6B1-ED00-D0B4-F7C49C02FE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8E0169E-65BD-077D-EDD9-E355C0E1F7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77B2B8-AA58-C1BB-D7A5-3E878ED4DF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9F4164-B397-03B6-F0CB-5DDEC0D18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480525-6C07-648C-818F-10E472A15B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83BF2E-F6BF-AE9A-17E2-1C2CB22F62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04C52-9B9E-4DB9-E09E-B0A52D144A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A7D2F4-9A2B-C00A-AC68-5128D4CD13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4EE79-1AC7-1615-5A77-2447D941EC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695CDF-41AF-D62D-0B16-4B4AA7494C5E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طَلَبَ مِنْكَ أَحَدٌ رَسْمَ لَوْحَةٍ مَشْهورَةٍ، ماذا سَتَرْسُمُ فيها؟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3DBE1E3E-C426-3FA1-C066-3841128A53E3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لَوْ طَلَبَ مِنْكَ أَحَدٌ رَسْمَ لَوْحَةٍ مَشْهورَةٍ، ماذا سَتَرْسُمُ فيها؟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1D3C9D-8932-AF8F-3B49-3BC63F1C64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Visage humain, habits, personne, chapeau&#10;&#10;Le contenu généré par l’IA peut être incorrect.">
            <a:extLst>
              <a:ext uri="{FF2B5EF4-FFF2-40B4-BE49-F238E27FC236}">
                <a16:creationId xmlns:a16="http://schemas.microsoft.com/office/drawing/2014/main" id="{E433DB2F-C2D1-C0DB-E4A5-7CF5136F46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74795">
            <a:off x="2632983" y="2109674"/>
            <a:ext cx="4083675" cy="197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495741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كتابة قصة قصيرة رديفة 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A42BE-7268-0D87-50E3-2F68BA821857}"/>
              </a:ext>
            </a:extLst>
          </p:cNvPr>
          <p:cNvSpPr txBox="1"/>
          <p:nvPr/>
        </p:nvSpPr>
        <p:spPr>
          <a:xfrm>
            <a:off x="14556" y="1479409"/>
            <a:ext cx="8689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أُعيدُ كِتابَةَ ٱلْقِصَّةَ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ٱلرَّديفَةَ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 أَنْتَجْتُها بِدونِ أَخْطاءٍ.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522DD4-076C-D0F9-3515-0606E3281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55" y="2187295"/>
            <a:ext cx="8194568" cy="4414724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8" y="1842970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82CDF94-7FA4-8A67-1890-A94334CAB6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F90E0D-DD72-F723-98B5-48B7D0C878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70183" y="548323"/>
            <a:ext cx="1028385" cy="102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 لوصف شخص نصف الجوانب التالية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45F7D1-1018-4473-1CAD-5AEA01C206BB}"/>
              </a:ext>
            </a:extLst>
          </p:cNvPr>
          <p:cNvSpPr txBox="1"/>
          <p:nvPr/>
        </p:nvSpPr>
        <p:spPr>
          <a:xfrm>
            <a:off x="2484052" y="2133624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DF84DF-67AD-7DB8-A1DB-D5CA895D0242}"/>
              </a:ext>
            </a:extLst>
          </p:cNvPr>
          <p:cNvSpPr txBox="1"/>
          <p:nvPr/>
        </p:nvSpPr>
        <p:spPr>
          <a:xfrm>
            <a:off x="2451034" y="3502307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89AB2C-0512-5CD7-CEEA-8BFEEF58A0E9}"/>
              </a:ext>
            </a:extLst>
          </p:cNvPr>
          <p:cNvSpPr txBox="1"/>
          <p:nvPr/>
        </p:nvSpPr>
        <p:spPr>
          <a:xfrm>
            <a:off x="2357934" y="4870990"/>
            <a:ext cx="4455808" cy="908864"/>
          </a:xfrm>
          <a:prstGeom prst="roundRect">
            <a:avLst>
              <a:gd name="adj" fmla="val 50000"/>
            </a:avLst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ٱلْأَفْعالِ ٱلَّتي يَقومُ بِها شَخْصٌ.</a:t>
            </a:r>
          </a:p>
        </p:txBody>
      </p:sp>
    </p:spTree>
    <p:extLst>
      <p:ext uri="{BB962C8B-B14F-4D97-AF65-F5344CB8AC3E}">
        <p14:creationId xmlns:p14="http://schemas.microsoft.com/office/powerpoint/2010/main" val="36705592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413B8-EFBA-2C48-EF38-68092CFA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0E7CD-5240-7654-CA44-C3A26E99E5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33C542-44B3-B581-BE02-A058BA310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E2E8F3-9BF6-D6E2-5F88-5A8584A90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1B49F5-CDF4-7210-F596-6CE29662D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970006-095B-C871-3FC4-9F0EAEC2A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12C5B0-F754-E965-EE7A-0FA37B449C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63B516-44BA-4E54-BCB0-0C6CFF235C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F86154-21D1-D536-ACF9-1982C161E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0687BD-7C79-98B1-5595-A3A3366685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596C5F-EA6E-C400-C0AB-EA052AA6FA3F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فقرة أصف فيها المظهر الخارجي لشخص أتبع الخطوات التالية: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F970E2-7934-C8DF-17AD-801A124132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0F7B523-9E47-67C5-0F31-2DEBCF234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116" y="1884722"/>
            <a:ext cx="2951059" cy="126436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A4D67F6-B3AD-4B6B-9689-8DF7C7AFDFA4}"/>
              </a:ext>
            </a:extLst>
          </p:cNvPr>
          <p:cNvSpPr txBox="1"/>
          <p:nvPr/>
        </p:nvSpPr>
        <p:spPr>
          <a:xfrm>
            <a:off x="4461541" y="2077263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38D0A8-D1F8-EDE7-441B-AC32DEE62255}"/>
              </a:ext>
            </a:extLst>
          </p:cNvPr>
          <p:cNvSpPr txBox="1"/>
          <p:nvPr/>
        </p:nvSpPr>
        <p:spPr>
          <a:xfrm>
            <a:off x="4494160" y="3747387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8209A49-F932-F23D-35CE-62C324EF26CF}"/>
              </a:ext>
            </a:extLst>
          </p:cNvPr>
          <p:cNvSpPr txBox="1"/>
          <p:nvPr/>
        </p:nvSpPr>
        <p:spPr>
          <a:xfrm>
            <a:off x="4359140" y="5417511"/>
            <a:ext cx="4455808" cy="908864"/>
          </a:xfrm>
          <a:prstGeom prst="roundRect">
            <a:avLst>
              <a:gd name="adj" fmla="val 50000"/>
            </a:avLst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ٱلْأَفْعالِ ٱلَّتي يَقومُ بِها شَخْصٌ.</a:t>
            </a:r>
          </a:p>
        </p:txBody>
      </p:sp>
    </p:spTree>
    <p:extLst>
      <p:ext uri="{BB962C8B-B14F-4D97-AF65-F5344CB8AC3E}">
        <p14:creationId xmlns:p14="http://schemas.microsoft.com/office/powerpoint/2010/main" val="303952003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02179-7BFA-A8A7-E6D5-FD55CE8E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22B1B6F-D968-0AB3-F8B8-C6BC2E1367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0F9FFC-A9C7-8DFD-0B13-3A997777AF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59DB88-5BF4-5FA0-F56A-AA116BFA6F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81CD0A-7A90-A104-B0E6-CE4F067CDA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96D3705-D8CC-59EB-A05D-F76258CF48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3E310E-32E8-F2E0-2BA0-4682327EC2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6AE7BB-92E9-1272-8317-F684B9A501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F66E6C-F632-6094-17E2-8FDF566D8B8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A686CC5-40C1-9248-72CE-C3450DF92A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DD9A6B-58F7-08D1-5C2A-E89A881E5C2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فقرة أصف فيها مشاعر شخص أتبع الخطوات التالية: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128417-867E-95CF-F838-A59ABC1186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5E02A51-3B2A-FDFF-93DB-D8A67CB2C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116" y="1884722"/>
            <a:ext cx="2951059" cy="1264364"/>
          </a:xfrm>
          <a:prstGeom prst="rect">
            <a:avLst/>
          </a:prstGeom>
        </p:spPr>
      </p:pic>
      <p:pic>
        <p:nvPicPr>
          <p:cNvPr id="10" name="Image 9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0DF90E2-271D-F291-F677-D4748E3211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732" y="3619705"/>
            <a:ext cx="4093529" cy="13271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9073F9-FA6A-A0E7-2E54-0065E923F619}"/>
              </a:ext>
            </a:extLst>
          </p:cNvPr>
          <p:cNvSpPr txBox="1"/>
          <p:nvPr/>
        </p:nvSpPr>
        <p:spPr>
          <a:xfrm>
            <a:off x="4461541" y="2077263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BCB1DFC-9B7A-C097-2A34-AE7B837EEF16}"/>
              </a:ext>
            </a:extLst>
          </p:cNvPr>
          <p:cNvSpPr txBox="1"/>
          <p:nvPr/>
        </p:nvSpPr>
        <p:spPr>
          <a:xfrm>
            <a:off x="4494160" y="3747387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45DAD5-9206-58DC-BECC-FA33366CAD27}"/>
              </a:ext>
            </a:extLst>
          </p:cNvPr>
          <p:cNvSpPr txBox="1"/>
          <p:nvPr/>
        </p:nvSpPr>
        <p:spPr>
          <a:xfrm>
            <a:off x="4359140" y="5417511"/>
            <a:ext cx="4455808" cy="908864"/>
          </a:xfrm>
          <a:prstGeom prst="roundRect">
            <a:avLst>
              <a:gd name="adj" fmla="val 50000"/>
            </a:avLst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ٱلْأَفْعالِ ٱلَّتي يَقومُ بِها شَخْصٌ.</a:t>
            </a:r>
          </a:p>
        </p:txBody>
      </p:sp>
    </p:spTree>
    <p:extLst>
      <p:ext uri="{BB962C8B-B14F-4D97-AF65-F5344CB8AC3E}">
        <p14:creationId xmlns:p14="http://schemas.microsoft.com/office/powerpoint/2010/main" val="179685914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600D5-D2C9-AFA6-BE47-E29EABD91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B7BCED6-01BB-9102-B18E-0844A248C7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88FAAD-546B-8343-E462-83881B91E6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EC6A3BD-05DC-ACCA-066C-B94933DDA0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22938FE-692A-3A98-DCAF-7491493473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6E748A4-104B-9758-26F3-96A54AA964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0BF2F5-AD92-2598-ED90-4F612612F1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27C0B42-C3E4-9363-D36C-7B3815926B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900214-8F82-7DC5-5FFD-5DEF739F2A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FB1F9D-8366-6D04-C26E-20B7480CC4E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0F14B6-EB62-9310-1375-FC096B1E9EE4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فقرة أصف فيها الأفعال التي يقوم بها شخص أتبع الخطوات التالية: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BD522-F759-15A4-9E72-ACACF1FA07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B49ADC-0642-46E0-1D59-6498BB435E0F}"/>
              </a:ext>
            </a:extLst>
          </p:cNvPr>
          <p:cNvSpPr txBox="1"/>
          <p:nvPr/>
        </p:nvSpPr>
        <p:spPr>
          <a:xfrm>
            <a:off x="4461541" y="2077263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E30BE1-3CEB-DEE3-15F8-46EB362D1B25}"/>
              </a:ext>
            </a:extLst>
          </p:cNvPr>
          <p:cNvSpPr txBox="1"/>
          <p:nvPr/>
        </p:nvSpPr>
        <p:spPr>
          <a:xfrm>
            <a:off x="4494160" y="3747387"/>
            <a:ext cx="4269608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مَشاعِرِ شَخْصٍ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97820B-93DF-2CB8-6500-B0A08B6B6A2A}"/>
              </a:ext>
            </a:extLst>
          </p:cNvPr>
          <p:cNvSpPr txBox="1"/>
          <p:nvPr/>
        </p:nvSpPr>
        <p:spPr>
          <a:xfrm>
            <a:off x="4359140" y="5417511"/>
            <a:ext cx="4455808" cy="908864"/>
          </a:xfrm>
          <a:prstGeom prst="roundRect">
            <a:avLst>
              <a:gd name="adj" fmla="val 50000"/>
            </a:avLst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وَصْفُ ٱلْأَفْعالِ ٱلَّتي يَقومُ بِها شَخْصٌ.</a:t>
            </a:r>
          </a:p>
        </p:txBody>
      </p:sp>
      <p:pic>
        <p:nvPicPr>
          <p:cNvPr id="3" name="Image 2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27DF3B5-0690-EEC7-F338-CEBD9AA73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116" y="1884722"/>
            <a:ext cx="2951059" cy="1264364"/>
          </a:xfrm>
          <a:prstGeom prst="rect">
            <a:avLst/>
          </a:prstGeom>
        </p:spPr>
      </p:pic>
      <p:pic>
        <p:nvPicPr>
          <p:cNvPr id="4" name="Image 3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CE35D93-2605-F796-6A6B-FA426F693A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732" y="3619705"/>
            <a:ext cx="4093529" cy="1327186"/>
          </a:xfrm>
          <a:prstGeom prst="rect">
            <a:avLst/>
          </a:prstGeom>
        </p:spPr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9FAAE5F-FC0B-CE2C-B2F9-3F35EF7087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224" y="4946891"/>
            <a:ext cx="3739317" cy="170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5163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31 ، أعيدوا كتابة الفقرة.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CEEEA1-B4E7-4F2A-EDF8-5DD88DD4F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304" y="1443429"/>
            <a:ext cx="3440879" cy="527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"قِصَّةُ الْموناليزا.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وَصْفٍ شَخْصٍ.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094F-9C17-EFF5-65C6-99FC5A8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07E0CEE-EDA8-83D4-B4B5-3C6461FC3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FCC3664-F337-C5B2-5D1A-5C406859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E21C0B-0E7A-C37F-8EDD-A84FDFE9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D83C6-3C09-3AA3-F553-BFB9085A0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CACD1B-D176-A822-2713-8591DDE3A5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B88BF-8E6C-04BE-BEDF-1FD7012347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B2F156-7750-14DF-8CD5-2B69747E6B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BE3BC4-5068-63AC-2541-842080F0F5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BC731C-03C2-0694-81A7-C9B634E69F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C5B709-5378-089A-F0BE-278BE9F6B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348" y="1363193"/>
            <a:ext cx="1362456" cy="1362456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9693428-2715-2C9D-F95B-2A37734EE6D0}"/>
              </a:ext>
            </a:extLst>
          </p:cNvPr>
          <p:cNvSpPr txBox="1"/>
          <p:nvPr/>
        </p:nvSpPr>
        <p:spPr>
          <a:xfrm>
            <a:off x="492348" y="3015491"/>
            <a:ext cx="815930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أَسْتَثْمِرُ مَعْلوماتِ ٱلنَّصِّ ٱلْقِرائِـيِّ، وَأَكْتُبُ فَقْرَةً أَتَحَدَّثُ فيها عَنْ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أًهَمِّيّةِ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ٱلْفَنِّ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حَياتِنا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بِأُسْلوبي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ٱلْخاصّ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EE29D8-7BCA-BB80-339E-2DE29068AC3F}"/>
              </a:ext>
            </a:extLst>
          </p:cNvPr>
          <p:cNvSpPr txBox="1"/>
          <p:nvPr/>
        </p:nvSpPr>
        <p:spPr>
          <a:xfrm>
            <a:off x="601853" y="83249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A7810A-5F68-F1C5-008F-70869DEF1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55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10694</TotalTime>
  <Words>1831</Words>
  <Application>Microsoft Office PowerPoint</Application>
  <PresentationFormat>Affichage à l'écran (4:3)</PresentationFormat>
  <Paragraphs>350</Paragraphs>
  <Slides>57</Slides>
  <Notes>12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57</vt:i4>
      </vt:variant>
    </vt:vector>
  </HeadingPairs>
  <TitlesOfParts>
    <vt:vector size="91" baseType="lpstr">
      <vt:lpstr>Dosis</vt:lpstr>
      <vt:lpstr>Modern Love</vt:lpstr>
      <vt:lpstr>Abadi</vt:lpstr>
      <vt:lpstr>Arial</vt:lpstr>
      <vt:lpstr>Wingdings</vt:lpstr>
      <vt:lpstr>Calibri Light</vt:lpstr>
      <vt:lpstr>Noto Sans Symbols</vt:lpstr>
      <vt:lpstr>Dosis ExtraBold</vt:lpstr>
      <vt:lpstr>Arial Rounded MT Bold</vt:lpstr>
      <vt:lpstr>Microsoft Uighur</vt:lpstr>
      <vt:lpstr>Dosis Medium</vt:lpstr>
      <vt:lpstr>Calibri</vt:lpstr>
      <vt:lpstr>Dosis SemiBold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الثاني</vt:lpstr>
      <vt:lpstr>هيكلة حصة اليوم الخامس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15 ثانية.</vt:lpstr>
      <vt:lpstr>صححوا. لماذا في نظركم؟ 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320</cp:revision>
  <dcterms:created xsi:type="dcterms:W3CDTF">2023-09-20T21:35:22Z</dcterms:created>
  <dcterms:modified xsi:type="dcterms:W3CDTF">2026-02-08T08:29:59Z</dcterms:modified>
</cp:coreProperties>
</file>