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9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1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2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3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4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6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7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18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1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27" r:id="rId5"/>
    <p:sldMasterId id="2147483742" r:id="rId6"/>
    <p:sldMasterId id="2147483765" r:id="rId7"/>
    <p:sldMasterId id="2147483788" r:id="rId8"/>
    <p:sldMasterId id="2147483803" r:id="rId9"/>
    <p:sldMasterId id="2147483820" r:id="rId10"/>
    <p:sldMasterId id="2147483843" r:id="rId11"/>
    <p:sldMasterId id="2147483866" r:id="rId12"/>
    <p:sldMasterId id="2147483882" r:id="rId13"/>
    <p:sldMasterId id="2147483905" r:id="rId14"/>
    <p:sldMasterId id="2147483920" r:id="rId15"/>
    <p:sldMasterId id="2147483939" r:id="rId16"/>
    <p:sldMasterId id="2147483956" r:id="rId17"/>
    <p:sldMasterId id="2147483968" r:id="rId18"/>
    <p:sldMasterId id="2147483991" r:id="rId19"/>
    <p:sldMasterId id="2147484014" r:id="rId20"/>
  </p:sldMasterIdLst>
  <p:notesMasterIdLst>
    <p:notesMasterId r:id="rId97"/>
  </p:notesMasterIdLst>
  <p:sldIdLst>
    <p:sldId id="2147482692" r:id="rId21"/>
    <p:sldId id="2147482615" r:id="rId22"/>
    <p:sldId id="2147482469" r:id="rId23"/>
    <p:sldId id="2147482693" r:id="rId24"/>
    <p:sldId id="2147482488" r:id="rId25"/>
    <p:sldId id="2147482691" r:id="rId26"/>
    <p:sldId id="265" r:id="rId27"/>
    <p:sldId id="2147482760" r:id="rId28"/>
    <p:sldId id="262" r:id="rId29"/>
    <p:sldId id="2147482610" r:id="rId30"/>
    <p:sldId id="2147482566" r:id="rId31"/>
    <p:sldId id="2147482584" r:id="rId32"/>
    <p:sldId id="2147482770" r:id="rId33"/>
    <p:sldId id="2147482771" r:id="rId34"/>
    <p:sldId id="2147482772" r:id="rId35"/>
    <p:sldId id="2147482773" r:id="rId36"/>
    <p:sldId id="2147482776" r:id="rId37"/>
    <p:sldId id="2147482726" r:id="rId38"/>
    <p:sldId id="2147482541" r:id="rId39"/>
    <p:sldId id="2147482756" r:id="rId40"/>
    <p:sldId id="2147482779" r:id="rId41"/>
    <p:sldId id="2147482543" r:id="rId42"/>
    <p:sldId id="2147482778" r:id="rId43"/>
    <p:sldId id="2147482780" r:id="rId44"/>
    <p:sldId id="2147482781" r:id="rId45"/>
    <p:sldId id="2147482782" r:id="rId46"/>
    <p:sldId id="2147482783" r:id="rId47"/>
    <p:sldId id="2147482542" r:id="rId48"/>
    <p:sldId id="2147482777" r:id="rId49"/>
    <p:sldId id="2147482544" r:id="rId50"/>
    <p:sldId id="2147482614" r:id="rId51"/>
    <p:sldId id="2147482548" r:id="rId52"/>
    <p:sldId id="2147482549" r:id="rId53"/>
    <p:sldId id="2147482560" r:id="rId54"/>
    <p:sldId id="2147482784" r:id="rId55"/>
    <p:sldId id="2147482607" r:id="rId56"/>
    <p:sldId id="2147482727" r:id="rId57"/>
    <p:sldId id="2147482799" r:id="rId58"/>
    <p:sldId id="2147482800" r:id="rId59"/>
    <p:sldId id="2147482802" r:id="rId60"/>
    <p:sldId id="2147482803" r:id="rId61"/>
    <p:sldId id="2147482728" r:id="rId62"/>
    <p:sldId id="2147482739" r:id="rId63"/>
    <p:sldId id="2147482742" r:id="rId64"/>
    <p:sldId id="2147482785" r:id="rId65"/>
    <p:sldId id="2147482786" r:id="rId66"/>
    <p:sldId id="2147482787" r:id="rId67"/>
    <p:sldId id="2147482788" r:id="rId68"/>
    <p:sldId id="2147482791" r:id="rId69"/>
    <p:sldId id="2147482745" r:id="rId70"/>
    <p:sldId id="2147482746" r:id="rId71"/>
    <p:sldId id="2147482804" r:id="rId72"/>
    <p:sldId id="2147482805" r:id="rId73"/>
    <p:sldId id="2147482792" r:id="rId74"/>
    <p:sldId id="2147482750" r:id="rId75"/>
    <p:sldId id="2147482793" r:id="rId76"/>
    <p:sldId id="2147482794" r:id="rId77"/>
    <p:sldId id="2147482795" r:id="rId78"/>
    <p:sldId id="2147482796" r:id="rId79"/>
    <p:sldId id="2147482751" r:id="rId80"/>
    <p:sldId id="2147482806" r:id="rId81"/>
    <p:sldId id="2147482807" r:id="rId82"/>
    <p:sldId id="2147482797" r:id="rId83"/>
    <p:sldId id="2147482798" r:id="rId84"/>
    <p:sldId id="2147482808" r:id="rId85"/>
    <p:sldId id="2147482592" r:id="rId86"/>
    <p:sldId id="2147482621" r:id="rId87"/>
    <p:sldId id="2147482747" r:id="rId88"/>
    <p:sldId id="2147482748" r:id="rId89"/>
    <p:sldId id="2147482593" r:id="rId90"/>
    <p:sldId id="2147482749" r:id="rId91"/>
    <p:sldId id="2147482620" r:id="rId92"/>
    <p:sldId id="2147482619" r:id="rId93"/>
    <p:sldId id="2147482438" r:id="rId94"/>
    <p:sldId id="2147482563" r:id="rId95"/>
    <p:sldId id="2147482522" r:id="rId96"/>
  </p:sldIdLst>
  <p:sldSz cx="9144000" cy="6858000" type="screen4x3"/>
  <p:notesSz cx="6858000" cy="9144000"/>
  <p:embeddedFontLst>
    <p:embeddedFont>
      <p:font typeface="Abadi" panose="020B0604020104020204" pitchFamily="34" charset="0"/>
      <p:regular r:id="rId98"/>
      <p:bold r:id="rId99"/>
      <p:italic r:id="rId100"/>
      <p:boldItalic r:id="rId101"/>
    </p:embeddedFont>
    <p:embeddedFont>
      <p:font typeface="Arial Rounded MT Bold" panose="020F0704030504030204" pitchFamily="34" charset="0"/>
      <p:regular r:id="rId102"/>
    </p:embeddedFont>
    <p:embeddedFont>
      <p:font typeface="Dosis" pitchFamily="2" charset="0"/>
      <p:regular r:id="rId103"/>
      <p:bold r:id="rId104"/>
    </p:embeddedFont>
    <p:embeddedFont>
      <p:font typeface="Dosis ExtraBold" pitchFamily="2" charset="0"/>
      <p:bold r:id="rId105"/>
    </p:embeddedFont>
    <p:embeddedFont>
      <p:font typeface="Dosis Medium" pitchFamily="2" charset="0"/>
      <p:regular r:id="rId106"/>
    </p:embeddedFont>
    <p:embeddedFont>
      <p:font typeface="Dosis SemiBold" pitchFamily="2" charset="0"/>
      <p:bold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Modern Love" panose="04090805081005020601" pitchFamily="82" charset="0"/>
      <p:regular r:id="rId110"/>
    </p:embeddedFont>
    <p:embeddedFont>
      <p:font typeface="Noto Sans Symbols" panose="020B0604020202020204" charset="0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565F88"/>
    <a:srgbClr val="1F4E79"/>
    <a:srgbClr val="FFFFFF"/>
    <a:srgbClr val="106585"/>
    <a:srgbClr val="9299B1"/>
    <a:srgbClr val="9DA4BA"/>
    <a:srgbClr val="1E3F48"/>
    <a:srgbClr val="F2F2F2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9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font" Target="fonts/font15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0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113" Type="http://schemas.openxmlformats.org/officeDocument/2006/relationships/presProps" Target="presProps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6.fntdata"/><Relationship Id="rId108" Type="http://schemas.openxmlformats.org/officeDocument/2006/relationships/font" Target="fonts/font11.fntdata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9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font" Target="fonts/font12.fntdata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font" Target="fonts/font13.fntdata"/><Relationship Id="rId115" Type="http://schemas.openxmlformats.org/officeDocument/2006/relationships/theme" Target="theme/theme1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08/02/2026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slideMaster" Target="../slideMasters/slideMaster4.xml"/><Relationship Id="rId9" Type="http://schemas.openxmlformats.org/officeDocument/2006/relationships/image" Target="../media/image9.sv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4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png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2.xml"/><Relationship Id="rId4" Type="http://schemas.microsoft.com/office/2007/relationships/hdphoto" Target="../media/hdphoto4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5.wdp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4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6.wdp"/><Relationship Id="rId4" Type="http://schemas.openxmlformats.org/officeDocument/2006/relationships/image" Target="../media/image34.png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4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4.png"/></Relationships>
</file>

<file path=ppt/slideLayouts/_rels/slideLayout3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35.png"/><Relationship Id="rId4" Type="http://schemas.openxmlformats.org/officeDocument/2006/relationships/image" Target="../media/image16.png"/><Relationship Id="rId9" Type="http://schemas.microsoft.com/office/2007/relationships/hdphoto" Target="../media/hdphoto8.wdp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9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018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8500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17841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51401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97110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6903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62331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357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52001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93893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070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2511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71827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67246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790805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0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040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222189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690150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5420205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797549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4027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23305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7936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226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01132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7719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7136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2372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202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53454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90343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52391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01363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58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993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38290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5431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66513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3643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2923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6589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5495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93820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20315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9762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4833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394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4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47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6262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268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6118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89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653108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8645651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638177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322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4889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580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47380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87232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1922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82696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31332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3375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13568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72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42325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60961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792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1184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0180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94528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199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19052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06481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45129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5742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72813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13017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007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24511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4863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498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8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31058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6056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353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9957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69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414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6979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48335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07396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273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0656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5982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810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850198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67457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4378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5606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4172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72263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5782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0685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61346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40464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250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7399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691010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01025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448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9337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1293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6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19130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20596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50180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12862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14299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03309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4864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3338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52264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7468906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680734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046724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2858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91059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5845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4139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65403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90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45924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2051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2381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50835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557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086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6976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659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8196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2957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867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71722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0312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058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4045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87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4095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6928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3833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3888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126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4881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0373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66284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9686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00849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8694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9163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27688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18351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6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2782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02838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6851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98161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98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50274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84212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973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472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7567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58878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56266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65672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07447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0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444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48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54567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3985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498484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067043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4235039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5336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7061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392918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34748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641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98752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570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5843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76901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64277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1558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88165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92418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30615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94322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93170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1079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4870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60484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29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3770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761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40367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18893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7391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28368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3075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499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3487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909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34555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75651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5938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42835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170611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879580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76840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246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23296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09897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00841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7255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38931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1223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9452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56963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59144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01732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4139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3656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7115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880057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03164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5097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22941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85889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3122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6247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31929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20685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62737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32445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05316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74649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4145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95921942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3495251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2437184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44559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29552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3955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78479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19496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38564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65393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645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11860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61850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031728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01980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53188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63012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077485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18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2532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213228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114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36192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14552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66241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32566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72735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0571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68023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627441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9064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43309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63758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57633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557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09734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866319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00028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33773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03533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44425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02260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41333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120084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8064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59209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47989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86529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60295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185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99603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297290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37389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27950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02348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85901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21764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79028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54184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22236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53842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12306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082708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198078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736765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424891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33483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391550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5616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82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1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image" Target="../media/image30.jpeg"/><Relationship Id="rId2" Type="http://schemas.openxmlformats.org/officeDocument/2006/relationships/slideLayout" Target="../slideLayouts/slideLayout25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78.xml"/><Relationship Id="rId21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slideLayout" Target="../slideLayouts/slideLayout2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slideLayout" Target="../slideLayouts/slideLayout310.xml"/><Relationship Id="rId18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00.xml"/><Relationship Id="rId21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04.xml"/><Relationship Id="rId12" Type="http://schemas.openxmlformats.org/officeDocument/2006/relationships/slideLayout" Target="../slideLayouts/slideLayout309.xml"/><Relationship Id="rId17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299.xml"/><Relationship Id="rId16" Type="http://schemas.openxmlformats.org/officeDocument/2006/relationships/slideLayout" Target="../slideLayouts/slideLayout313.xml"/><Relationship Id="rId20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02.xml"/><Relationship Id="rId15" Type="http://schemas.openxmlformats.org/officeDocument/2006/relationships/slideLayout" Target="../slideLayouts/slideLayout31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07.xml"/><Relationship Id="rId19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Relationship Id="rId14" Type="http://schemas.openxmlformats.org/officeDocument/2006/relationships/slideLayout" Target="../slideLayouts/slideLayout311.xml"/><Relationship Id="rId22" Type="http://schemas.openxmlformats.org/officeDocument/2006/relationships/slideLayout" Target="../slideLayouts/slideLayout3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38.jpg"/><Relationship Id="rId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7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37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6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33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1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5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493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52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65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7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9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12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883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0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29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67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65.xml"/><Relationship Id="rId6" Type="http://schemas.openxmlformats.org/officeDocument/2006/relationships/image" Target="../media/image1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5.jp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62.xml"/><Relationship Id="rId7" Type="http://schemas.openxmlformats.org/officeDocument/2006/relationships/image" Target="../media/image6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gif"/><Relationship Id="rId11" Type="http://schemas.openxmlformats.org/officeDocument/2006/relationships/image" Target="../media/image58.png"/><Relationship Id="rId5" Type="http://schemas.openxmlformats.org/officeDocument/2006/relationships/image" Target="../media/image61.png"/><Relationship Id="rId10" Type="http://schemas.openxmlformats.org/officeDocument/2006/relationships/image" Target="../media/image5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1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65.xml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65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8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6.png"/><Relationship Id="rId7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6.png"/><Relationship Id="rId7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8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6.png"/><Relationship Id="rId7" Type="http://schemas.openxmlformats.org/officeDocument/2006/relationships/image" Target="../media/image8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6.png"/><Relationship Id="rId7" Type="http://schemas.openxmlformats.org/officeDocument/2006/relationships/image" Target="../media/image8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317.xml"/><Relationship Id="rId7" Type="http://schemas.openxmlformats.org/officeDocument/2006/relationships/image" Target="../media/image5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7.png"/><Relationship Id="rId5" Type="http://schemas.openxmlformats.org/officeDocument/2006/relationships/image" Target="../media/image46.gif"/><Relationship Id="rId10" Type="http://schemas.openxmlformats.org/officeDocument/2006/relationships/image" Target="../media/image58.png"/><Relationship Id="rId4" Type="http://schemas.openxmlformats.org/officeDocument/2006/relationships/image" Target="../media/image86.png"/><Relationship Id="rId9" Type="http://schemas.openxmlformats.org/officeDocument/2006/relationships/image" Target="../media/image5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8.png"/><Relationship Id="rId4" Type="http://schemas.openxmlformats.org/officeDocument/2006/relationships/image" Target="../media/image46.gi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89359C-A823-3B2A-DAB6-84DF50300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1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</a:t>
            </a:r>
            <a:r>
              <a:rPr lang="ar-MA"/>
              <a:t>الأسبوع  التربوي الثاني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افتتاح الحصة (10)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4" marR="0" lvl="0" indent="-171454" algn="just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الأساليب (30)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4" marR="0" lvl="0" indent="-171454" algn="just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الاستماع والتحدث (30)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افتتاح الحصة (10)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قراءة : التوقع والتحقق الفهم العام 30 د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قراءة </a:t>
            </a:r>
            <a:r>
              <a:rPr kumimoji="0" lang="ar-MA" sz="1200" b="0" i="0" u="none" strike="noStrike" kern="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 تطبيق 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dirty="0"/>
              <a:t>قراءة </a:t>
            </a:r>
            <a:r>
              <a:rPr lang="fr-FR" dirty="0"/>
              <a:t>PIRLS </a:t>
            </a:r>
            <a:r>
              <a:rPr lang="ar-MA" dirty="0"/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الاستراتيجية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</a:t>
            </a:r>
            <a:r>
              <a:rPr lang="ar-MA" dirty="0">
                <a:solidFill>
                  <a:srgbClr val="424D7B"/>
                </a:solidFill>
                <a:cs typeface="Arial" panose="020B0604020202020204" pitchFamily="34" charset="0"/>
              </a:rPr>
              <a:t>التراكيب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50823" y="4561042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تراكيب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41700" y="3279307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نص: قِصَّةُ الْموناليزا–ج2-(الحصة الثالثة)</a:t>
            </a:r>
          </a:p>
          <a:p>
            <a:pPr lvl="0"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استراتيجية تحديد الفكرة الرئيسة.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الفاعل ضميرا.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2908660"/>
            <a:ext cx="729135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تحديد الأفكار الرئيسة.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29135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65061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تمييز الفاعل الضمير في الجمل.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DA30E-535C-CD4D-367B-F27DC698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118FAB-B974-3BFA-6E82-00B2CA280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E347B-3115-ADD1-BABF-BD0316688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71C19-993D-50E2-8B17-204342DC46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A3B0E1-43AE-ED29-4E29-347FB8EF14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63DD-10AD-A0A8-FA6B-A3C5020AE1C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3B5C72-440E-137E-3D9B-DF72C52583E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3BC5A-929E-7824-E25A-25FC1D24C95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F58AA9-C70F-AE53-449F-65B8B0FBA0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54224D-16DF-7D65-3CEE-841798967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2BB817-DF4A-E7B0-68F4-839E19661E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00487D-93F9-CE69-0E2B-6920BFE728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71DF83-5609-7488-EA1A-C8202BCA60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23366F-15DA-487A-46ED-CCAFD8D266F7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840698-0EA2-221C-9212-214E67305913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4F4147-BDAC-AE49-822E-F96DBAA76D92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FR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1 </a:t>
            </a:r>
            <a:endParaRPr lang="ar-MA" sz="2400" b="1" kern="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1D1F23-10D1-CD83-EFA4-DB4DB45C1D7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823C5382-52B8-B2EF-4EB3-75E42F1732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AE24CC45-CF79-CA0A-62E7-28C1ECE92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5254" y="3027037"/>
            <a:ext cx="2255979" cy="2255979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Google Shape;1333;p8">
            <a:extLst>
              <a:ext uri="{FF2B5EF4-FFF2-40B4-BE49-F238E27FC236}">
                <a16:creationId xmlns:a16="http://schemas.microsoft.com/office/drawing/2014/main" id="{4B173AA1-FBC7-B86F-73B6-E49D5119424C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4C4B777D-76B0-6CE3-08D8-51E72A1597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1B923809-155D-9F79-4DB2-7B6C32A654AF}"/>
              </a:ext>
            </a:extLst>
          </p:cNvPr>
          <p:cNvSpPr txBox="1"/>
          <p:nvPr/>
        </p:nvSpPr>
        <p:spPr>
          <a:xfrm>
            <a:off x="1580321" y="5251021"/>
            <a:ext cx="628584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6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60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33EA09-6561-4504-785D-C7944DFF1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FAFB56-4376-EE64-14EA-B55C6BC94B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35D089-EC7E-A7A5-924A-624833F7B50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EBDA31-D454-D125-D090-CF2F7D94FA2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C5B04B0-1FB4-BC50-EA41-0146BECF818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4262E7-E359-A92A-B43C-6D043B62B03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E14457-0CB2-4C2F-6449-1E956EF8B4A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573E39-039F-66B5-5040-38E799510B34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76A5482-7680-4BF0-09BC-F87170E0CB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11B1931-AA3C-AE70-9F99-9B0613D070B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7779D532-5555-253C-8164-3292D421FB1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A0DFAE8F-7671-0CCF-59F4-67EA1F0F475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3E1E03F-0694-0E8A-0AB5-2665BEB5447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C4900D89-85D7-0686-03C5-F9AF68FF795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AF107DC4-034F-096D-FD63-92C2BAD65D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4B937568-F191-D0AB-D449-F431373535D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77C8D813-0F49-8BCD-A36D-1132880171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420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25A4CE3-1214-71A3-57E8-EAD31DD1D1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F0411CC-035F-E414-F1EE-1723AFDC24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58E3420B-641C-2E25-1626-491B61ABE9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FE9229F9-6569-9296-9C82-0FD8015910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FF6414B0-685B-E996-351E-024C698D30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65917F78-DF67-2740-1905-79F1417977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02CFCF67-2350-555B-4DD0-74F4FE7125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B3D3FCCD-430B-42F4-76AB-61F0E1FE702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BF869CB2-B887-E791-A69E-6A38EC47C78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1433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A1993E0-7540-E267-6663-18AEE8F442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823E7E4A-7CDA-266A-CF39-9117193CE9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F607C806-CB12-9146-23C0-CEEABA6415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59762712-EF10-F704-A67A-8900844292D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5924B6B5-2BC6-AA5F-75C7-2634E79210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F1A96BED-DCFA-3CA7-CD78-56375B6E70D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622D696-0928-A418-A21D-13399A4E62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65FAC29-EE2C-7F95-36B8-5FB05AFE02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A826BDA-98DE-C1C6-9CEE-E8A87B6CBF4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C2B909A-4A66-CA44-800F-9DA1FD0F98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83" y="2066140"/>
            <a:ext cx="7963433" cy="390920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4162FB8-2D21-5DF8-F143-B778B83163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0D628FC1-5AA4-80CA-7CAC-164CE27355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B0CDB777-606E-1C22-788D-ADDAC771C3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53C5D532-73E3-6EEB-FF56-766C3B71F2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0738FDB7-CE3D-6C28-7EA9-9FCE0B8048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8D4E2A69-61D3-F57A-D3CE-835ED2681F3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631D1594-3AF8-C6AC-9E7D-C96D501511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C23DC27E-7FA6-8619-E92B-BFA6F010B71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9591A765-4932-8C72-E190-AE508631275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A31E3320-750B-AE38-82A4-C9096817B8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41" y="2259587"/>
            <a:ext cx="8165917" cy="337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701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6781CA7-A4D6-291A-DDEF-BDB3F3C8DF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6B57FC0B-8E6D-6B4A-07D7-C59FB187370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BB3436F-5072-3AD4-2CED-C57C3EC162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32BA0C43-6D0D-2145-FD8C-ACA25A204D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F469071-70D3-DA5E-A027-35875D3F25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A5451714-B105-C1FF-9A8B-03EE617471A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DC6D900-8F9B-9BD2-2C8A-3E529B9CC63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708882FA-8345-34CC-1C48-7EB73635A28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57C4313-DEFF-E342-C717-2FC16BC2C9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91C30C-B346-19AB-9923-915251D17E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83" y="2066140"/>
            <a:ext cx="7963433" cy="390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C48B7A33-0747-2C1A-051F-0B6F493DF6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18520A06-07A7-6C6F-5E0C-1587DF7A8A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1D6E0E33-4F2B-BC0B-DD2B-C2CF160D0A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4EEF97E-2C25-1377-2162-765171DF8F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7B442808-058E-C0C1-CC59-64CB5AA662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A23A4A5-9C27-98FE-5F83-797B973B3BC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0074EA2-44DD-BE3F-CBAF-1275721F93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2EEB48-8CFD-98A1-32CA-F1A7BFDE8A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8DDE9C5-F5ED-CE2F-C969-118F894E359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E2149E-1922-11DD-A574-341C0F8C41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83" y="2066140"/>
            <a:ext cx="7963433" cy="3909202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637651" y="3259545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B45BD6B-1400-6F98-CB5C-6C6DA982A75D}"/>
              </a:ext>
            </a:extLst>
          </p:cNvPr>
          <p:cNvSpPr txBox="1"/>
          <p:nvPr/>
        </p:nvSpPr>
        <p:spPr>
          <a:xfrm>
            <a:off x="637651" y="397812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62965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98EACFB-DFDC-421C-DB17-7DF3E78966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E2F8106-625F-CA09-93CC-36F250A48D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129C4662-3F5A-3F88-5534-5CAB89D2439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D3E69823-AC3A-B1E6-5F8C-C1954EA4A36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278E4D4-837D-75D3-834B-116F78CEC1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9262C81C-EE7A-422B-A56B-76B468A1B3F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82EF784D-E12B-72FD-4603-0938DCBFE9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7302E625-4448-734C-3C0F-585F89B663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3574C49C-79EC-29CF-0D8C-79C3A81A87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Image 1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A1807783-131F-0261-777D-357D0C3229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41" y="2259587"/>
            <a:ext cx="8165917" cy="337228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Microsoft Uighur" panose="02000000000000000000" pitchFamily="2" charset="-78"/>
              </a:rPr>
              <a:t> قراءة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528E62DA-6577-D0A8-DDA3-3893EE50E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1169972" y="2909525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نص: قِصَّةُ ٱلْموناليزا (ج2) (الحصة الثالثة)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استراتيجية تحديد الأفكار الرئيسة</a:t>
            </a:r>
          </a:p>
        </p:txBody>
      </p:sp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1C72-51D3-DEAC-3C4C-F522A2C9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6E706-916C-F5C8-216D-E9BA89179A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69084-E9F6-85FA-6BA8-99A6C3D3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1C9D26-3661-9161-DF83-4B608C0D3D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44CD00F-911D-0E4E-9D97-46038151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D506F9-CD4C-9DF3-5445-25DE11D948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37B129-8E5A-E232-482B-A0230EE74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E8A12-35AF-5EF5-2014-3E2825B2E6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BEA573-8DD5-A7D2-F1AD-F768E2D653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3556D8-A7A6-59BA-EC17-C15D32432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41A57C-F155-57CF-9F4A-11241B8C2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D107AB-3CD3-DC1D-CF4A-10CD065F4C38}"/>
              </a:ext>
            </a:extLst>
          </p:cNvPr>
          <p:cNvSpPr txBox="1"/>
          <p:nvPr/>
        </p:nvSpPr>
        <p:spPr>
          <a:xfrm>
            <a:off x="-309475" y="84321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نص "قصة الموناليزا (ج2) ".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076FB5D-9FEE-C41B-E54A-19D20C7F8E1D}"/>
              </a:ext>
            </a:extLst>
          </p:cNvPr>
          <p:cNvSpPr txBox="1"/>
          <p:nvPr/>
        </p:nvSpPr>
        <p:spPr>
          <a:xfrm>
            <a:off x="1456520" y="1834885"/>
            <a:ext cx="5783663" cy="5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قِصَّةُ ٱلْموناليزا –ج2-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06ED44-3F97-33EC-0612-D3D9483E7D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4183" y="2493133"/>
            <a:ext cx="5227984" cy="399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2970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203E9-E3BC-B9D2-E27B-4F9D5F09F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4586F22-B976-E270-9898-9960C95B93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9CCAEE-A125-E790-CFE4-1D3CE03FBA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1659EC-C586-C8B7-6DFB-5BDCD93399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F19385-62A2-368B-97F2-80A06D53CC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E7631A-8565-ED7C-CC59-BFAE996F7B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F1F5D6-250D-FAB6-A644-2391DB22E5C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B61A63-B535-7500-8426-636A4FEF038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6CEE7A-529A-AA1B-A1D4-0B0A2ABFBE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1053BF-1C53-5B3F-D01D-8A20504C33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823A5C1-1304-7C88-018F-CE30CA838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21DA61-39F5-D953-C043-A69FD7D40B33}"/>
              </a:ext>
            </a:extLst>
          </p:cNvPr>
          <p:cNvSpPr txBox="1"/>
          <p:nvPr/>
        </p:nvSpPr>
        <p:spPr>
          <a:xfrm>
            <a:off x="-309475" y="65617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، من يقرأ النص؟ 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بعض المتعلمين على قراءة فقرات النص.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4070A422-527D-B34C-C908-E5600CB75C5D}"/>
              </a:ext>
            </a:extLst>
          </p:cNvPr>
          <p:cNvSpPr txBox="1"/>
          <p:nvPr/>
        </p:nvSpPr>
        <p:spPr>
          <a:xfrm>
            <a:off x="1606343" y="1834885"/>
            <a:ext cx="5783663" cy="5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قِصَّةُ ٱلْموناليزا –ج2-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7EB86A-8521-B3F4-7778-6240A885E9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4183" y="2493133"/>
            <a:ext cx="5227984" cy="399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4398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60C61-90EC-A2BB-089F-D65D68B8E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E004A37-6C52-0755-BDE2-E9AFF3ADD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44EFF2-6798-7C66-BD80-D201A48416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953999-09B9-BAE0-78BD-CD87290DB3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857C11-DC98-B2E6-84AE-3B87244304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55516D9-31D4-16B8-226A-8E5F11C97F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CCD867-C377-15B9-647A-87B33B9309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7B851B-5682-BE86-70F9-F7D0EAD822F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24B2C2-30F0-6503-F5C6-8D2D4AA4A05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51D5E6-D847-7500-812A-8D35300DB3F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2C79F0-32BE-D6EC-BADD-5F684B6C25EC}"/>
              </a:ext>
            </a:extLst>
          </p:cNvPr>
          <p:cNvSpPr txBox="1"/>
          <p:nvPr/>
        </p:nvSpPr>
        <p:spPr>
          <a:xfrm>
            <a:off x="-423775" y="801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F9FC8-ABF4-B8DA-51F3-3BCCA3E5B9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8C742B-79CA-04BC-0179-19194FDDF0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2078182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396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74355-4976-03C6-63A1-97217FA37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CCE5001-8664-43AD-3CEF-B7620D64F7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B7DC70-C180-73A4-4BED-3D698C0125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13B2F7-358A-A18F-EDE8-83C903A661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E9C837B-F919-4D98-9307-671FB9D4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C3BE5B3-2BF9-6F6D-F7BD-824E10503E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465B12-AF4B-85BC-977B-B07DB2FEDB3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9DE80B-93D3-9A64-9711-207E98A848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0B150A-5BFB-EC45-2D6A-8695C024E3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A00595-A995-F00B-7AA6-066DA9C555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65E870E1-B039-8785-33A9-49049CC0CD84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يُمْكِنُ أَنْ نَسْتَنْتِجَ مِنْ قَوْلِ ٱلْموناليزا: "عَيْنايَ تَتْبَعُكَ أَيْنَما سِرْتَ"؟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5EDDE5-FC81-4B83-CB22-0164826969A1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يُمْكِنُ أَنْ نَسْتَنْتِجَ مِنْ قَوْلِ ٱلْموناليزا: "عَيْنايَ تَتْبَعُكَ أَيْنَما سِرْتَ"؟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D4E62D-96AC-FFC7-8C15-B61CD6244F34}"/>
              </a:ext>
            </a:extLst>
          </p:cNvPr>
          <p:cNvGrpSpPr/>
          <p:nvPr/>
        </p:nvGrpSpPr>
        <p:grpSpPr>
          <a:xfrm>
            <a:off x="2277789" y="2843102"/>
            <a:ext cx="5100043" cy="782944"/>
            <a:chOff x="2369127" y="2905330"/>
            <a:chExt cx="5100043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B966D85D-0004-8C95-E4AC-010B957752CD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 ٱللَّوْحَةَ تَتَحَرَّكُ حَقيقَةً.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BB1C6F1-5FD9-B5F2-68F2-C49F98323B15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FR" sz="24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4B9FA6A-43C0-B4EF-8EF6-5A8AC232DC6E}"/>
              </a:ext>
            </a:extLst>
          </p:cNvPr>
          <p:cNvGrpSpPr/>
          <p:nvPr/>
        </p:nvGrpSpPr>
        <p:grpSpPr>
          <a:xfrm>
            <a:off x="2277789" y="3721437"/>
            <a:ext cx="5100043" cy="782944"/>
            <a:chOff x="2369127" y="2905330"/>
            <a:chExt cx="5100043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8C4CDCC2-CF4B-DDF1-9468-749D0558CA0A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أَنَّ لِيونارْدو رَسَمَها بِطَريقَةٍ فَنِّيَّةٍ مُمَيَّزَةٍ 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144CA0F-F48F-D643-8B5E-953120AF63DA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FR" sz="24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5F5FBF-778E-5B6F-C8F5-337637BC2B8C}"/>
              </a:ext>
            </a:extLst>
          </p:cNvPr>
          <p:cNvGrpSpPr/>
          <p:nvPr/>
        </p:nvGrpSpPr>
        <p:grpSpPr>
          <a:xfrm>
            <a:off x="2241885" y="4599772"/>
            <a:ext cx="5100043" cy="782944"/>
            <a:chOff x="2369127" y="2905330"/>
            <a:chExt cx="5100043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891D58E6-DD04-557A-407E-B653FBE50CC8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أَنَّها تُراقِبُ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ٱلزُّوّارَ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بِكاميراتٍ خَفِيَّةٍ.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824A1CC-5920-5A34-069A-0FFA6A10847C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FR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7D28F0-59D7-671F-4EBE-851D7F5291B0}"/>
              </a:ext>
            </a:extLst>
          </p:cNvPr>
          <p:cNvGrpSpPr/>
          <p:nvPr/>
        </p:nvGrpSpPr>
        <p:grpSpPr>
          <a:xfrm>
            <a:off x="2241885" y="5468188"/>
            <a:ext cx="5100043" cy="782944"/>
            <a:chOff x="2369127" y="2905330"/>
            <a:chExt cx="5100043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F364C539-2CBB-F4C2-C89B-573C71E76BAF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 عَيْنَيْها كَبيرَتانِ جِدّاً.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71EE3E0-3DBF-9FA3-7A12-CDB9BED524B3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FR" sz="2400" b="1" dirty="0"/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0047C1D-8055-9898-FA0C-8558B52357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8171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3D8DA-B5B8-5CD8-9CB8-DE02B49FA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2BB0902-C758-68C5-F725-442BA68D2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242859-ABF7-7288-BB78-5277BB75BC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BB5F4C-D671-5315-BBF3-773D139752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F4E2974-C40A-E912-1714-933C864D09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09A61D-C6F1-7071-D612-C5EDA10D9F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05485DB-F4D4-E735-1C92-6BB79759D4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B1D01C-AE20-2887-93E8-E022AA03F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A6F77D-922E-E029-8DA7-559EDB88336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2C20B2-E2FF-010D-3364-E79F1CA33A1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CD88504B-8284-7C00-E0F4-DF5605CC5213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يُمْكِنُ أَنْ نَسْتَنْتِجَ مِنْ قَوْلِ ٱلْموناليزا: "عَيْنايَ تَتْبَعُكَ أَيْنَما سِرْتَ"؟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127EDF-74C6-9AF7-B477-1575A04E2C45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8E9A696-3F4A-9F8C-8E48-4C4F6C2B1E22}"/>
              </a:ext>
            </a:extLst>
          </p:cNvPr>
          <p:cNvGrpSpPr/>
          <p:nvPr/>
        </p:nvGrpSpPr>
        <p:grpSpPr>
          <a:xfrm>
            <a:off x="2277789" y="2843102"/>
            <a:ext cx="5100043" cy="782944"/>
            <a:chOff x="2369127" y="2905330"/>
            <a:chExt cx="5100043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25B0BCBE-2555-1B64-282B-889791836E66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 ٱللَّوْحَةَ تَتَحَرَّكُ حَقيقَةً.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908047C-6DA6-5E05-2DA8-7E8CCF15B59E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FR" sz="24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973A7C9-7BB9-1F79-A18F-C89DA06459E9}"/>
              </a:ext>
            </a:extLst>
          </p:cNvPr>
          <p:cNvGrpSpPr/>
          <p:nvPr/>
        </p:nvGrpSpPr>
        <p:grpSpPr>
          <a:xfrm>
            <a:off x="2277789" y="3721437"/>
            <a:ext cx="5100043" cy="782944"/>
            <a:chOff x="2369127" y="2905330"/>
            <a:chExt cx="5100043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F705C72A-F811-CDD6-2162-ECB0881F78DD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أَنَّ لِيونارْدو رَسَمَها بِطَريقَةٍ فَنِّيَّةٍ مُمَيَّزَةٍ 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7AA21E0-31C7-C895-E168-7CE78951F695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FR" sz="24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03A5E97-67FC-93CF-0BB7-0E84778DD2F6}"/>
              </a:ext>
            </a:extLst>
          </p:cNvPr>
          <p:cNvGrpSpPr/>
          <p:nvPr/>
        </p:nvGrpSpPr>
        <p:grpSpPr>
          <a:xfrm>
            <a:off x="2241885" y="4599772"/>
            <a:ext cx="5100043" cy="782944"/>
            <a:chOff x="2369127" y="2905330"/>
            <a:chExt cx="5100043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ED921A1E-704E-3C7A-4DC8-AD7B10DC2F0A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أَنَّها تُراقِبُ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ٱلزُّوّارَ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بِكاميراتٍ خَفِيَّةٍ.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BE1A4CF-7959-F558-58E2-7787F194BA79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FR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9BEB18D-2974-226B-0DE7-C6D31A3FCA49}"/>
              </a:ext>
            </a:extLst>
          </p:cNvPr>
          <p:cNvGrpSpPr/>
          <p:nvPr/>
        </p:nvGrpSpPr>
        <p:grpSpPr>
          <a:xfrm>
            <a:off x="2241885" y="5468188"/>
            <a:ext cx="5100043" cy="782944"/>
            <a:chOff x="2369127" y="2905330"/>
            <a:chExt cx="5100043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95FE28B9-9C20-F9DD-5706-6019E691A440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 عَيْنَيْها كَبيرَتانِ جِدّاً.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F9553AB-C203-AF2C-392E-6C1D039BADCA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FR" sz="2400" b="1" dirty="0"/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D9053EB-45E6-CC29-333B-3DDE7DF53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5641025-152B-45E0-F0D1-09832B09DF17}"/>
              </a:ext>
            </a:extLst>
          </p:cNvPr>
          <p:cNvSpPr txBox="1"/>
          <p:nvPr/>
        </p:nvSpPr>
        <p:spPr>
          <a:xfrm>
            <a:off x="7193406" y="3796990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889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658D4-E586-3D21-5A18-93606CA7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5200E1E-B259-0DAC-28B8-819760C08E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386F74-75C4-FB5C-EB88-2F1C8813F4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EF97BD-49EC-4795-0B23-565C5B9B78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7C8DA38-8343-E4BB-435C-E47F20C2DA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D590482-C572-282F-D111-C27F514A21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62D228-BF5C-90F3-A1E5-A8B885A1F5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F39198-3BEE-093A-ACCC-9C53BC9A5B3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069D0F-80B1-C688-4AAC-F0D9C77299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AF3405-6D4F-6D8B-2007-9A578DD1DF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14D82E12-F156-5052-82FC-1F5567DA779B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يَرى ٱلنّاسُ ٱبْتِسامَةَ ٱلْموناليزا بِشَكْلٍ مُخْتَلِفٍ(فَرِحَةً أَوْ حَزينَةً أَوْ ساخِرَةً)؟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2DBB74-1BAC-8A3C-F328-928112AC8DFB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يَرى ٱلنّاسُ ٱبْتِسامَةَ ٱلْموناليزا بِشَكْلٍ مُخْتَلِفٍ؟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8D65999-8C1A-74D5-A07C-DFDEC8EB6966}"/>
              </a:ext>
            </a:extLst>
          </p:cNvPr>
          <p:cNvGrpSpPr/>
          <p:nvPr/>
        </p:nvGrpSpPr>
        <p:grpSpPr>
          <a:xfrm>
            <a:off x="621088" y="2905330"/>
            <a:ext cx="7901824" cy="782944"/>
            <a:chOff x="-432654" y="2905330"/>
            <a:chExt cx="7901824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78CB05CC-7C26-857D-2FF6-53DFBA6A362E}"/>
                </a:ext>
              </a:extLst>
            </p:cNvPr>
            <p:cNvSpPr/>
            <p:nvPr/>
          </p:nvSpPr>
          <p:spPr>
            <a:xfrm>
              <a:off x="-432654" y="2905330"/>
              <a:ext cx="7487258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269875" marR="0" lvl="0" indent="-176213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 كُلَّ شَخْصٍ لَهُ مَشاعِرُهُ وَمِزاجُهُ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ٱلْخاصُّ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ٱلَّذي يُؤَثِّرُ في نَظْرَتِهِ إِلى ٱللَّوْحَةِ.</a:t>
              </a:r>
              <a:endPara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9B7852E-3CB9-F0BC-94F0-0170762A6FA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0DEA726-EFA8-E943-42FB-566FAB3082CF}"/>
              </a:ext>
            </a:extLst>
          </p:cNvPr>
          <p:cNvGrpSpPr/>
          <p:nvPr/>
        </p:nvGrpSpPr>
        <p:grpSpPr>
          <a:xfrm>
            <a:off x="621087" y="3783665"/>
            <a:ext cx="7901825" cy="782944"/>
            <a:chOff x="-432655" y="2905330"/>
            <a:chExt cx="7901825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768F61D9-6489-2E90-94A9-3441CE29E46A}"/>
                </a:ext>
              </a:extLst>
            </p:cNvPr>
            <p:cNvSpPr/>
            <p:nvPr/>
          </p:nvSpPr>
          <p:spPr>
            <a:xfrm>
              <a:off x="-432655" y="2905330"/>
              <a:ext cx="7487258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لِأَنَّ ٱبْتِسامَتَها تَتَغَيَّرُ حَسَبَ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ٱلطَّقْسِ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8A33FA1-82BF-3B55-00F4-F82469941E40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AAE5587-671C-5B4C-5C18-6CC07280A65A}"/>
              </a:ext>
            </a:extLst>
          </p:cNvPr>
          <p:cNvGrpSpPr/>
          <p:nvPr/>
        </p:nvGrpSpPr>
        <p:grpSpPr>
          <a:xfrm>
            <a:off x="656992" y="4662000"/>
            <a:ext cx="7830016" cy="782944"/>
            <a:chOff x="-360846" y="2905330"/>
            <a:chExt cx="7830016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318C9AFA-37E4-5EE3-C3AF-3FA1A840D8A3}"/>
                </a:ext>
              </a:extLst>
            </p:cNvPr>
            <p:cNvSpPr/>
            <p:nvPr/>
          </p:nvSpPr>
          <p:spPr>
            <a:xfrm>
              <a:off x="-360846" y="2905330"/>
              <a:ext cx="7415449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ٱلْإِضاءَةَ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ٱلْمُتْحَفِ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ضَعيفَةٌ.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E52BE88-E70C-7059-9D27-9DBCFB1326E3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35EEEC2-F93C-BC57-B948-CF6ABFF4496B}"/>
              </a:ext>
            </a:extLst>
          </p:cNvPr>
          <p:cNvGrpSpPr/>
          <p:nvPr/>
        </p:nvGrpSpPr>
        <p:grpSpPr>
          <a:xfrm>
            <a:off x="694944" y="5530416"/>
            <a:ext cx="7792064" cy="782944"/>
            <a:chOff x="-322894" y="2905330"/>
            <a:chExt cx="7792064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F6694783-D522-C469-CC64-74430EC8C489}"/>
                </a:ext>
              </a:extLst>
            </p:cNvPr>
            <p:cNvSpPr/>
            <p:nvPr/>
          </p:nvSpPr>
          <p:spPr>
            <a:xfrm>
              <a:off x="-322894" y="2905330"/>
              <a:ext cx="7377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ٱلنّاسَ لا يَفْهَمونَ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ٱلْفَنَّ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جَيِّداً.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EA9DB18-1A78-E006-D7BD-1E69E36E59E1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7D442223-2D67-F0FC-3053-68872C3138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856297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1CA43-6480-B5FA-05CA-526108055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3CF449-2F44-29BB-A560-54DA9BC5FD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8BDF5B-1394-5064-C343-B48EA96F5B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D2CF77-31FD-B12D-8087-2FFAF1CF12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93E3841-5584-392B-2DE8-600D51E1EC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82CE3E6-445F-6557-5FCD-C6CEEB6BFB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1E0B7C-6305-529B-A7B2-456E0D3B6FE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0916DC-F1A8-E5F0-F03D-A5A73BC8EE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A08136-2968-BC6D-2F08-AB02C69148E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F1FE59-FC3C-2666-B5B6-84F89680B7E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01FC06-2BC8-F6CF-E7BD-653656A2C2F9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2C1E8CC0-EA77-09DF-463C-36BFBBF23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113CE24-A1C1-CE6B-2EDB-CF37782DE478}"/>
              </a:ext>
            </a:extLst>
          </p:cNvPr>
          <p:cNvSpPr txBox="1"/>
          <p:nvPr/>
        </p:nvSpPr>
        <p:spPr>
          <a:xfrm>
            <a:off x="8216912" y="2966528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0" name="Rectangle à coins arrondis 8">
            <a:extLst>
              <a:ext uri="{FF2B5EF4-FFF2-40B4-BE49-F238E27FC236}">
                <a16:creationId xmlns:a16="http://schemas.microsoft.com/office/drawing/2014/main" id="{D3ECDFA4-63B4-02A2-6A3B-03B451C26F74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يَرى ٱلنّاسُ ٱبْتِسامَةَ ٱلْموناليزا بِشَكْلٍ مُخْتَلِفٍ(فَرِحَةً أَوْ حَزينَةً أَوْ ساخِرَةً)؟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57B95473-C78B-A092-7963-AB726BC38A93}"/>
              </a:ext>
            </a:extLst>
          </p:cNvPr>
          <p:cNvGrpSpPr/>
          <p:nvPr/>
        </p:nvGrpSpPr>
        <p:grpSpPr>
          <a:xfrm>
            <a:off x="621088" y="2905330"/>
            <a:ext cx="7901824" cy="782944"/>
            <a:chOff x="-432654" y="2905330"/>
            <a:chExt cx="7901824" cy="782944"/>
          </a:xfrm>
        </p:grpSpPr>
        <p:sp>
          <p:nvSpPr>
            <p:cNvPr id="42" name="Rectangle à coins arrondis 8">
              <a:extLst>
                <a:ext uri="{FF2B5EF4-FFF2-40B4-BE49-F238E27FC236}">
                  <a16:creationId xmlns:a16="http://schemas.microsoft.com/office/drawing/2014/main" id="{02D792FE-0095-2692-6B38-2D7807BB26A2}"/>
                </a:ext>
              </a:extLst>
            </p:cNvPr>
            <p:cNvSpPr/>
            <p:nvPr/>
          </p:nvSpPr>
          <p:spPr>
            <a:xfrm>
              <a:off x="-432654" y="2905330"/>
              <a:ext cx="7487258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269875" marR="0" lvl="0" indent="-176213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أَنَّ كُلَّ شَخْصٍ لَهُ مَشاعِرُهُ وَمِزاجُهُ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ٱلْخاصُّ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ٱلَّذي يُؤَثِّرُ في نَظْرَتِهِ إِلى ٱللَّوْحَةِ.</a:t>
              </a:r>
              <a:endPara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200F8EE2-A581-90E3-911E-65BBE35B84BD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FD7005-2891-85C9-7D87-338290FF3CF7}"/>
              </a:ext>
            </a:extLst>
          </p:cNvPr>
          <p:cNvGrpSpPr/>
          <p:nvPr/>
        </p:nvGrpSpPr>
        <p:grpSpPr>
          <a:xfrm>
            <a:off x="621087" y="3783665"/>
            <a:ext cx="7901825" cy="782944"/>
            <a:chOff x="-432655" y="2905330"/>
            <a:chExt cx="7901825" cy="782944"/>
          </a:xfrm>
        </p:grpSpPr>
        <p:sp>
          <p:nvSpPr>
            <p:cNvPr id="45" name="Rectangle à coins arrondis 8">
              <a:extLst>
                <a:ext uri="{FF2B5EF4-FFF2-40B4-BE49-F238E27FC236}">
                  <a16:creationId xmlns:a16="http://schemas.microsoft.com/office/drawing/2014/main" id="{CA4EECB4-329F-7745-4B79-2D1D62F11CD9}"/>
                </a:ext>
              </a:extLst>
            </p:cNvPr>
            <p:cNvSpPr/>
            <p:nvPr/>
          </p:nvSpPr>
          <p:spPr>
            <a:xfrm>
              <a:off x="-432655" y="2905330"/>
              <a:ext cx="7487258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لِأَنَّ ٱبْتِسامَتَها تَتَغَيَّرُ حَسَبَ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ٱلطَّقْسِ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612F9BD-8E70-9F1B-3174-70B882F1998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0704AB05-D301-AAAD-E56E-A3475941ACE2}"/>
              </a:ext>
            </a:extLst>
          </p:cNvPr>
          <p:cNvGrpSpPr/>
          <p:nvPr/>
        </p:nvGrpSpPr>
        <p:grpSpPr>
          <a:xfrm>
            <a:off x="656992" y="4662000"/>
            <a:ext cx="7830016" cy="782944"/>
            <a:chOff x="-360846" y="2905330"/>
            <a:chExt cx="7830016" cy="782944"/>
          </a:xfrm>
        </p:grpSpPr>
        <p:sp>
          <p:nvSpPr>
            <p:cNvPr id="48" name="Rectangle à coins arrondis 8">
              <a:extLst>
                <a:ext uri="{FF2B5EF4-FFF2-40B4-BE49-F238E27FC236}">
                  <a16:creationId xmlns:a16="http://schemas.microsoft.com/office/drawing/2014/main" id="{F0535B41-7E23-DA3E-571F-02849D331EA2}"/>
                </a:ext>
              </a:extLst>
            </p:cNvPr>
            <p:cNvSpPr/>
            <p:nvPr/>
          </p:nvSpPr>
          <p:spPr>
            <a:xfrm>
              <a:off x="-360846" y="2905330"/>
              <a:ext cx="7415449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ٱلْإِضاءَةَ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ٱلْمُتْحَفِ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ضَعيفَةٌ.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53696D55-1DDA-E236-E44A-DA7BF76B9733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7A62A30-F22B-06A7-99D6-F2D4116A8941}"/>
              </a:ext>
            </a:extLst>
          </p:cNvPr>
          <p:cNvGrpSpPr/>
          <p:nvPr/>
        </p:nvGrpSpPr>
        <p:grpSpPr>
          <a:xfrm>
            <a:off x="694944" y="5530416"/>
            <a:ext cx="7792064" cy="782944"/>
            <a:chOff x="-322894" y="2905330"/>
            <a:chExt cx="7792064" cy="782944"/>
          </a:xfrm>
        </p:grpSpPr>
        <p:sp>
          <p:nvSpPr>
            <p:cNvPr id="51" name="Rectangle à coins arrondis 8">
              <a:extLst>
                <a:ext uri="{FF2B5EF4-FFF2-40B4-BE49-F238E27FC236}">
                  <a16:creationId xmlns:a16="http://schemas.microsoft.com/office/drawing/2014/main" id="{6BFEE4A9-0DCB-A8E0-EFD2-C29F85A1C1CF}"/>
                </a:ext>
              </a:extLst>
            </p:cNvPr>
            <p:cNvSpPr/>
            <p:nvPr/>
          </p:nvSpPr>
          <p:spPr>
            <a:xfrm>
              <a:off x="-322894" y="2905330"/>
              <a:ext cx="7377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ٱلنّاسَ لا يَفْهَمونَ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ٱلْفَنَّ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جَيِّداً.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A3F75406-C5A6-B79F-8A69-88220FA01EF2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675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F5231-8CE7-2F72-DDFB-BC811FFA9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9E925F-0D92-6B08-264E-DCA3926DF8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3BE2A9-D31B-90C9-4272-9DCFA8D5D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864AA31-AF5F-EDD0-9357-C544456ABB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8B35049-72FE-16E1-46AB-562EE40244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4C0A44-FD2E-5BAA-B8E8-77B93006BE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387553-CAB3-5441-4CE0-3A4E43C4DD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2FB4AD-253B-B1C6-3D73-FC5D749314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82BD82E-0DA7-329C-87E2-A95E3073E5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1BF2A87-D104-DEF1-54F5-4F469B20DCA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C2245FD2-BA61-5C50-3E32-46452E092088}"/>
              </a:ext>
            </a:extLst>
          </p:cNvPr>
          <p:cNvSpPr/>
          <p:nvPr/>
        </p:nvSpPr>
        <p:spPr>
          <a:xfrm>
            <a:off x="884853" y="1738579"/>
            <a:ext cx="6948573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ٱلشُّعورُ ٱلَّذي تُريدُ ٱلْموناليزا أَنْ تُوصِلَهُ لِلْقارِئِ عِنْدَما تَقولُ: "لا أَحَدَ يَسْتَطيعُ أَنْ يَتَجاهَلَني"؟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48642F-6DC0-9486-7702-8515A404B588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ٱلشُّعورُ ٱلَّذي تُريدُ ٱلْموناليزا أَنْ تُوصِلَهُ لِلْقارِئِ عِنْدَما تَقولُ: "لا أَحَدَ يَسْتَطيعُ أَنْ يَتَجاهَلَني"؟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2C1A921-929E-F088-F4C4-9693C6ADECA9}"/>
              </a:ext>
            </a:extLst>
          </p:cNvPr>
          <p:cNvGrpSpPr/>
          <p:nvPr/>
        </p:nvGrpSpPr>
        <p:grpSpPr>
          <a:xfrm>
            <a:off x="2277789" y="2843102"/>
            <a:ext cx="5100043" cy="782944"/>
            <a:chOff x="2369127" y="2905330"/>
            <a:chExt cx="5100043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4F2D7934-1427-0362-522E-655B4E87574C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اَلْخَوْفَ.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3ECB061-268B-7ACA-13D4-C1EF1C7DFE8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D992834-5B3D-A7CF-ABF0-8912B0B26DE6}"/>
              </a:ext>
            </a:extLst>
          </p:cNvPr>
          <p:cNvGrpSpPr/>
          <p:nvPr/>
        </p:nvGrpSpPr>
        <p:grpSpPr>
          <a:xfrm>
            <a:off x="2277789" y="3721437"/>
            <a:ext cx="5100043" cy="782944"/>
            <a:chOff x="2369127" y="2905330"/>
            <a:chExt cx="5100043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C270FD89-1245-0AFA-F4C3-AEAD893BE10A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اَلْفَخْرَ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وَٱلثِّقَةَ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بِٱلنَّفْسِ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E97D77E-9BFA-69C1-529A-85519443640D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87F97ED-5194-2F55-0E62-8AF47DE41DD9}"/>
              </a:ext>
            </a:extLst>
          </p:cNvPr>
          <p:cNvGrpSpPr/>
          <p:nvPr/>
        </p:nvGrpSpPr>
        <p:grpSpPr>
          <a:xfrm>
            <a:off x="2241885" y="4599772"/>
            <a:ext cx="5100043" cy="782944"/>
            <a:chOff x="2369127" y="2905330"/>
            <a:chExt cx="5100043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D4ECAE45-1BB7-4123-1048-C74DA09EF0BE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اَلْحُزْنَ.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06B877D-055A-F620-CBF0-795713F6CD2D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8D5BDAE-A432-5636-E456-EBF1AD7C5E9B}"/>
              </a:ext>
            </a:extLst>
          </p:cNvPr>
          <p:cNvGrpSpPr/>
          <p:nvPr/>
        </p:nvGrpSpPr>
        <p:grpSpPr>
          <a:xfrm>
            <a:off x="2241885" y="5468188"/>
            <a:ext cx="5100043" cy="782944"/>
            <a:chOff x="2369127" y="2905330"/>
            <a:chExt cx="5100043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9B5A62EA-E3A0-2E1F-0EEE-ECD4AC25C1E6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اَلْغَضَبَ.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4A2CF59-47D8-4370-FB25-1F0F5248B40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B3922352-6A10-31A0-9EC6-1589927184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721422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1A523-109A-3AB9-1F6E-58CCDA892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4DE9FD9-B1E6-0C1D-7DF5-326D24454D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C1A377-E6A8-816A-8D9A-864E30E68D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FC48AAE-FA9F-67FC-B383-BE7DC5E763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DCD5CEA-8D72-1BAC-773D-B4C408E420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05ED29B-BC9C-F4A2-D8AB-9863467597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B0BD88-FE0D-2227-FE09-953BC917F4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B73E4B-F35E-7EBB-D7AA-2CDA36FEEA6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E86047-4B7A-0F30-4179-B820586D514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14F895-00DA-B460-B728-73E896329F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B50681-A3CC-F70E-0860-0D67F13A3D6C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CD819CA-596D-3FF4-343B-19FB7AE1DB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EC8ABD-F9F3-D584-D82D-9207FF45D527}"/>
              </a:ext>
            </a:extLst>
          </p:cNvPr>
          <p:cNvSpPr txBox="1"/>
          <p:nvPr/>
        </p:nvSpPr>
        <p:spPr>
          <a:xfrm>
            <a:off x="7162233" y="3796990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A80D580B-3514-6520-D426-DBC9721A0E74}"/>
              </a:ext>
            </a:extLst>
          </p:cNvPr>
          <p:cNvSpPr/>
          <p:nvPr/>
        </p:nvSpPr>
        <p:spPr>
          <a:xfrm>
            <a:off x="884853" y="1738579"/>
            <a:ext cx="6948573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ٱلشُّعورُ ٱلَّذي تُريدُ ٱلْموناليزا أَنْ تُوصِلَهُ لِلْقارِئِ عِنْدَما تَقولُ: "لا أَحَدَ يَسْتَطيعُ أَنْ يَتَجاهَلَني"؟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CAFF2A3-8462-3248-7E97-7A6C79CA6E67}"/>
              </a:ext>
            </a:extLst>
          </p:cNvPr>
          <p:cNvGrpSpPr/>
          <p:nvPr/>
        </p:nvGrpSpPr>
        <p:grpSpPr>
          <a:xfrm>
            <a:off x="2277789" y="2843102"/>
            <a:ext cx="5100043" cy="782944"/>
            <a:chOff x="2369127" y="2905330"/>
            <a:chExt cx="5100043" cy="782944"/>
          </a:xfrm>
        </p:grpSpPr>
        <p:sp>
          <p:nvSpPr>
            <p:cNvPr id="22" name="Rectangle à coins arrondis 8">
              <a:extLst>
                <a:ext uri="{FF2B5EF4-FFF2-40B4-BE49-F238E27FC236}">
                  <a16:creationId xmlns:a16="http://schemas.microsoft.com/office/drawing/2014/main" id="{EFED788F-DFD1-7EC6-AFCB-66372ECCB59E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اَلْخَوْفَ.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0E8B740-CCD9-6BB5-405E-DB1F0A720F27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AB0C81A-C57B-F00B-091F-7EE6A00FCC0B}"/>
              </a:ext>
            </a:extLst>
          </p:cNvPr>
          <p:cNvGrpSpPr/>
          <p:nvPr/>
        </p:nvGrpSpPr>
        <p:grpSpPr>
          <a:xfrm>
            <a:off x="2277789" y="3721437"/>
            <a:ext cx="5100043" cy="782944"/>
            <a:chOff x="2369127" y="2905330"/>
            <a:chExt cx="5100043" cy="782944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634F05E2-CAD7-EF70-1E9D-B48F3C6CE9C4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اَلْفَخْرَ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وَٱلثِّقَةَ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بِٱلنَّفْسِ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E4209CF-6417-209D-3EB3-56AC65A4F605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919D9CB-0DF7-6895-F81D-3609923ECBBF}"/>
              </a:ext>
            </a:extLst>
          </p:cNvPr>
          <p:cNvGrpSpPr/>
          <p:nvPr/>
        </p:nvGrpSpPr>
        <p:grpSpPr>
          <a:xfrm>
            <a:off x="2241885" y="4599772"/>
            <a:ext cx="5100043" cy="782944"/>
            <a:chOff x="2369127" y="2905330"/>
            <a:chExt cx="5100043" cy="782944"/>
          </a:xfrm>
        </p:grpSpPr>
        <p:sp>
          <p:nvSpPr>
            <p:cNvPr id="35" name="Rectangle à coins arrondis 8">
              <a:extLst>
                <a:ext uri="{FF2B5EF4-FFF2-40B4-BE49-F238E27FC236}">
                  <a16:creationId xmlns:a16="http://schemas.microsoft.com/office/drawing/2014/main" id="{FF28E2B1-9B39-7DB4-68FA-F5A7673527CE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اَلْحُزْنَ.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59F2DBD4-C344-A97D-3F8B-8C8C85B3CA69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20F28161-875D-3706-BAD0-BE9F67E7CD02}"/>
              </a:ext>
            </a:extLst>
          </p:cNvPr>
          <p:cNvGrpSpPr/>
          <p:nvPr/>
        </p:nvGrpSpPr>
        <p:grpSpPr>
          <a:xfrm>
            <a:off x="2241885" y="5468188"/>
            <a:ext cx="5100043" cy="782944"/>
            <a:chOff x="2369127" y="2905330"/>
            <a:chExt cx="5100043" cy="782944"/>
          </a:xfrm>
        </p:grpSpPr>
        <p:sp>
          <p:nvSpPr>
            <p:cNvPr id="38" name="Rectangle à coins arrondis 8">
              <a:extLst>
                <a:ext uri="{FF2B5EF4-FFF2-40B4-BE49-F238E27FC236}">
                  <a16:creationId xmlns:a16="http://schemas.microsoft.com/office/drawing/2014/main" id="{D5C1E3FD-8CED-6975-56DC-12BD99CF2D01}"/>
                </a:ext>
              </a:extLst>
            </p:cNvPr>
            <p:cNvSpPr/>
            <p:nvPr/>
          </p:nvSpPr>
          <p:spPr>
            <a:xfrm>
              <a:off x="2369127" y="2905330"/>
              <a:ext cx="468547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اَلْغَضَبَ.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04698357-AE0D-3AFA-62A2-51154C03F2DA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7404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3623-11EC-4EAD-9800-3E68BB1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EB33D3-73FE-DB32-C66E-CDA0B626F8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06018D-9995-F907-321B-A0724C06C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9B45A9-8C09-50D8-EFBC-321DE67F5D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735AF8E-598D-EF10-F3A5-2FF4FFDD98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C60694-56F0-2522-8FDA-CEB1868E4E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9F33F9-D2FE-CB19-30B0-23CFD319BB3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C0498-2875-8C22-E649-36C0011F1E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79E19E-5886-4017-2B12-77BCFD51E3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8A5F1E-A754-4723-30A3-8F434A49A3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8CBD9CA5-428D-B179-0AC5-E7BED3247C2E}"/>
              </a:ext>
            </a:extLst>
          </p:cNvPr>
          <p:cNvSpPr/>
          <p:nvPr/>
        </p:nvSpPr>
        <p:spPr>
          <a:xfrm>
            <a:off x="889968" y="5274000"/>
            <a:ext cx="7484281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ساعَدَتْ تِقْنِيَّةُ "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سْفوماتو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في جَعْلِ ٱللَّوْحَةِ مُمَيَّزَةً؟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B6CF6-7BCA-AB7C-C92D-80C5DB711F60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     في أي فقرة وجدتم الجواب؟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5E0DB-2BAB-EE34-489B-47311BE57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A5240E-3DD8-6F0B-54A7-E40E776A2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6475" y="1584000"/>
            <a:ext cx="4736188" cy="361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2615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CBB6A-647D-96DD-C882-DED269770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958B00-355D-4759-47E0-F7B591A27E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AB863A-2EAB-2383-E6C6-AA61576142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76E2D4F-E7E6-B1C6-40D9-B9F343E075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817E36-C9A4-5654-5244-0538B52DC3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2DE2D64-B63A-AE90-36FF-B9421D99FB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DF4332-0712-79FC-AE05-3D876ED56C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0850294-7577-19C1-CB44-ED49F7A459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DF5314-E06E-C740-A17D-25E1514C80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529B0C-F8F0-D907-A298-EE6F1373DD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60D3DFB6-32CB-643F-A7BC-5FF26BE3B505}"/>
              </a:ext>
            </a:extLst>
          </p:cNvPr>
          <p:cNvSpPr/>
          <p:nvPr/>
        </p:nvSpPr>
        <p:spPr>
          <a:xfrm>
            <a:off x="1865482" y="5467795"/>
            <a:ext cx="5658174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تَقولُ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إِنَّها "لَيْسَتْ لَوْحَةً مُذْهِلَةً فَحَسْبُ، بَلْ هِيَ قِصَّةٌ وَلُغْزٌ"؟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BB15D5-47D8-C72A-64A2-DB8BB1B07DCA}"/>
              </a:ext>
            </a:extLst>
          </p:cNvPr>
          <p:cNvSpPr txBox="1"/>
          <p:nvPr/>
        </p:nvSpPr>
        <p:spPr>
          <a:xfrm>
            <a:off x="2081337" y="853601"/>
            <a:ext cx="5402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     في أي فقرة وجدتم الجواب؟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50D8FF-BB16-A5CC-D0B7-FAED9F949C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73488C-A04C-53D7-DD24-09EB1FEAE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6475" y="1584000"/>
            <a:ext cx="4736188" cy="361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171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9572C-9A3A-9829-AF85-6141452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C5F51D9-30E2-74FD-5B68-440A3DD4BC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4D2C03-41BA-E8D9-12A6-CC01C50F9B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CBFD20-69A3-759A-20B1-8B5834CF9E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518F6E8-0411-EE89-9C98-6261BDCF5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B656EC2-06B2-A0E2-CC2F-47E0A4DEF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6C2373-9217-2FEB-1D90-62998701EB2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900AF1-6C5D-6310-56C2-8FEE1CE5F5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111A29-A60B-EA9F-F815-9EF27D9B6CD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F3AB98E-3F55-32FC-06B2-D957B0E2477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A4C3B9B4-1007-4470-2637-4949DFF1F539}"/>
              </a:ext>
            </a:extLst>
          </p:cNvPr>
          <p:cNvSpPr/>
          <p:nvPr/>
        </p:nvSpPr>
        <p:spPr>
          <a:xfrm>
            <a:off x="1011630" y="5281965"/>
            <a:ext cx="7120739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ٱعْتَنى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ٱلْخُبَراءُ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بِٱلْموناليزا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عِنايَةً شَديدَةً 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AAA6F1-5CD6-C095-0D5E-A61A9AF2B05C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ٱعْتَنى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ٱلْخُبَراءُ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بِٱلْموناليزا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شَديدَةٍ 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14BD98-6CB6-FEDD-83F8-203F5160BD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D3E60E-10D4-14CC-F4F7-D7F9380F22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6475" y="1584000"/>
            <a:ext cx="4736188" cy="361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902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27E6D-B9EA-A754-594F-EE6E2C8DF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B3AD54A-6477-4307-2087-CEDE9C36F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59148D-93B7-F5C3-E8E9-E2574088F4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161501F-C86F-2423-0A91-1D34E33539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1B5E94-BDEE-9093-E3B8-6B13068AD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49CE5A-000D-B259-5477-24DC0C22D9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331380-6D77-F206-0B45-D3E40B129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72D93F-C01E-C98F-3EBA-C44625E09E7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983AD7-1EDA-5CE3-9008-7425ACCCB23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D6970A-1F6E-A700-1D8E-E08C24985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D4BFF5-A8D9-A6B1-67B3-907C339E1680}"/>
              </a:ext>
            </a:extLst>
          </p:cNvPr>
          <p:cNvSpPr txBox="1"/>
          <p:nvPr/>
        </p:nvSpPr>
        <p:spPr>
          <a:xfrm>
            <a:off x="579106" y="908945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كَتَبَ ٱلنّاسُ عَنِ ٱلْموناليزا مَقالاتٍ وَكُتُباً كَثيرَةً؟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FBF402B-EC1E-39E8-77ED-EBE3C2B9C96D}"/>
              </a:ext>
            </a:extLst>
          </p:cNvPr>
          <p:cNvSpPr txBox="1"/>
          <p:nvPr/>
        </p:nvSpPr>
        <p:spPr>
          <a:xfrm>
            <a:off x="262989" y="5190647"/>
            <a:ext cx="81923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كَتَبَ ٱلنّاسُ عَنِ ٱلْموناليزا مَقالاتٍ وَكُتُباً كَثيرَةً؟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619AFD-8FAB-181E-E757-BA8F015FE4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0EF5BC-14AC-E1ED-8EA8-F688671C37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6475" y="1584000"/>
            <a:ext cx="4736188" cy="361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63179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0DB92-A915-9EE6-F781-BADA2EE7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FD2CAB1-0A78-FDCC-6836-BA845C51EA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223E323-88EB-1F60-853A-71BED3C809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F51FD9-40CC-6E41-9D95-00FF167660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6C12D83-F220-E873-2F3B-6BF450D3F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259B229-C38C-C442-35E8-3CABED44D2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EE35A6-69CB-124D-8694-F3B3A4B52D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A1266D-A5B1-8EB4-B32D-9912683DD0F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6A2F43-56A4-8CC1-A096-E1252FAC2DE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2D13586-947D-E9CC-6C01-43E05ECDFFE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C6005AF-677A-A11F-755E-1C85C2EEBE43}"/>
              </a:ext>
            </a:extLst>
          </p:cNvPr>
          <p:cNvSpPr txBox="1"/>
          <p:nvPr/>
        </p:nvSpPr>
        <p:spPr>
          <a:xfrm>
            <a:off x="527150" y="842038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بخطوات تحديد الأفكار الرئيسة.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96DAC5-AE7F-3418-086C-D75C252973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D1B352-F3D6-89E8-E250-415908B48C60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86265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A4251-F62C-F948-599D-FB16E5705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E71620-1E1B-8861-D681-B2515A797C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BAE015-3E51-DA43-D1AA-EECC529FD6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001006-A96F-9B20-C7D3-851251D8BD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0C911C-4BA9-8820-9A94-12499BAB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96565F4-9508-E2F4-A53D-B1BC3AAC17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F137D3-D8A4-F172-10AE-63DB8CE330D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DDABD7-1164-E19E-44DB-B8155CCD88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2CC491F-0ECF-8F32-C55D-674160770D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195555-9D40-D02D-97AC-66E8E17649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DA77CA-D137-358B-5905-96E0696296B4}"/>
              </a:ext>
            </a:extLst>
          </p:cNvPr>
          <p:cNvSpPr txBox="1"/>
          <p:nvPr/>
        </p:nvSpPr>
        <p:spPr>
          <a:xfrm>
            <a:off x="694944" y="805266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672643-0BD3-6DA9-1143-656B6D0F3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B946881E-E821-BF23-35FD-54A37780DE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314" y="2095151"/>
            <a:ext cx="6989138" cy="378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26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335C-283B-4725-5F2C-E2CA6215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5531FF-1084-02E3-A21C-91FCD8D103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C60639-87B9-6447-FEB7-E3B386F2CD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873875-548B-7754-9C8F-66F0F010C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F625534-8AEE-D936-FE55-E9D617B6DE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3226711-02E8-27F9-6EFC-4A7BD3EA4F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44D030-C351-4477-4999-658684CD4F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261A5C-D5A7-4403-5BE1-6709B15EF6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71C64F1-3620-0C54-F0B0-F5D345DE93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5931DD1-0055-A68F-3C13-65DFD5D68D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40DCC4-FAE6-24F1-A710-692D7BC4ECF4}"/>
              </a:ext>
            </a:extLst>
          </p:cNvPr>
          <p:cNvSpPr txBox="1"/>
          <p:nvPr/>
        </p:nvSpPr>
        <p:spPr>
          <a:xfrm>
            <a:off x="620669" y="83986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كراساتكم على الصفحة رقم 26  لنصحح الواجب المنزلي: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BFEA67-1527-682A-DCAC-52FEC4624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466E8F3-4A65-FFAE-7FEA-6CBA5EE666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965" y="1584000"/>
            <a:ext cx="3348659" cy="513638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5FAC733-6F9B-19A7-CA48-0775BA5B7621}"/>
              </a:ext>
            </a:extLst>
          </p:cNvPr>
          <p:cNvSpPr/>
          <p:nvPr/>
        </p:nvSpPr>
        <p:spPr>
          <a:xfrm>
            <a:off x="3622858" y="5527963"/>
            <a:ext cx="2812872" cy="64767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670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4775F-CE98-D270-DF6B-C18EB3F41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6E89BF-EB8F-1F13-9370-E2158E2388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9DD574-6D2C-62DE-5D59-B84AC8CFFA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5C4646-703F-618B-005C-39434828CB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062784-101F-D8DF-77E3-EC2FCE9834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42BCD69-BC21-23D0-7D11-F0C3721B08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F77C12-40FD-07F7-FF6F-855D95A510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39B218-008A-977F-6EDF-3E5588EFE0B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971FE8-D5E2-3589-7BEF-E5F1DB885C1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C42966-E349-88D4-B97F-D53708D5CC6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933A11-45E7-449D-3CEC-8915B4F1B719}"/>
              </a:ext>
            </a:extLst>
          </p:cNvPr>
          <p:cNvSpPr txBox="1"/>
          <p:nvPr/>
        </p:nvSpPr>
        <p:spPr>
          <a:xfrm>
            <a:off x="620669" y="83986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يعيد قراءة الفقرة الثالثة من النص؟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B97879-1BE1-7772-9716-684867642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1A27FBE-7CAD-E3BF-324B-B6681CD780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377" y="2543223"/>
            <a:ext cx="8131245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1044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97DBA-465A-C2A4-DD7C-A17922105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44342C1-54BA-B8C8-6080-2E6BB944F8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FC9F33-8BBF-99B1-80A3-F6E0E694BE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9D45A3-5143-DEC0-1ED1-CC2CB2080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92E654-1BF0-FCF0-5A7F-60CB1C4ECB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36F9CEB-C8C6-08B3-AFDF-EE9E680A11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969675-DD5D-702E-02F8-1045500E45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79E8BD-2C47-906C-D9E4-658C8BD03A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6799FC7-78BA-BE57-4CCB-CD3FB468C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1286D75-EA85-8401-BCC4-E48F2420C4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DD4E5D-6BE1-45F6-7E8F-14970EF31D64}"/>
              </a:ext>
            </a:extLst>
          </p:cNvPr>
          <p:cNvSpPr txBox="1"/>
          <p:nvPr/>
        </p:nvSpPr>
        <p:spPr>
          <a:xfrm>
            <a:off x="694944" y="611264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يقدم لنا إجابته؟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يضغط الأستاذ على زر جهاز التحكم لتظهر الإجابة النموذجية.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46FC6E-3A0A-2C49-A98B-DB40FD71EF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DE461B-CB8F-8F00-0551-A4CD889E3E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6469" y="1584000"/>
            <a:ext cx="6051061" cy="830997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5D769C1-192A-5932-6312-C746EEEDF82E}"/>
              </a:ext>
            </a:extLst>
          </p:cNvPr>
          <p:cNvSpPr/>
          <p:nvPr/>
        </p:nvSpPr>
        <p:spPr>
          <a:xfrm>
            <a:off x="1028069" y="2668617"/>
            <a:ext cx="7406640" cy="2558011"/>
          </a:xfrm>
          <a:prstGeom prst="roundRect">
            <a:avLst>
              <a:gd name="adj" fmla="val 3771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468AD9-C516-316D-6606-87DFC072C038}"/>
              </a:ext>
            </a:extLst>
          </p:cNvPr>
          <p:cNvSpPr txBox="1"/>
          <p:nvPr/>
        </p:nvSpPr>
        <p:spPr>
          <a:xfrm>
            <a:off x="794855" y="2885793"/>
            <a:ext cx="740663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اَلْعِنايَةُ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ٱلْفائِقَةُ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وَٱلْحِمايَةُ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ٱلْمُسْتَمِرَّةُ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تَلْقاها لَوْحَةُ ٱلْموناليزا في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ٱلْمُتْحَفِ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حافَظَتْ عَلى جَمالِها وَجِدَّتِها رَغْمَ مُرورِ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ٱلسَّنَواتِ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ٱلطَّويلَةِ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i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5785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6191461" y="1777877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06AB55D6-178F-615C-1379-BCAFE01DB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982586" y="299543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</a:pPr>
            <a:r>
              <a:rPr lang="ar-MA" sz="3200" b="1" dirty="0">
                <a:cs typeface="Microsoft Uighur" panose="02000000000000000000" pitchFamily="2" charset="-78"/>
              </a:rPr>
              <a:t>اَلْفاعِلُ ضَميراً.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228600" y="981593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cs typeface="Arial"/>
                <a:sym typeface="Arial"/>
              </a:rPr>
              <a:t>تراكيب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4839101" y="1111108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0B458-B87D-4F14-B51C-6C6FA6116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1CD6428-C7CA-0986-F35A-AF0E55B947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0FF81D-9943-7AF8-413B-A04B64F477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3FA3E56-1A4F-97E7-6CB3-2EAC13BF29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724F39D-1FD0-17B7-FA50-9269B9022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E635D36-700D-5479-85A2-C82B0B5DC4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5A0F1F-E4F8-625A-9B26-13C76106412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3FA9B1-C53E-AF1A-F52A-AF1BC1BB24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75CABB-6D77-4FA6-1541-BF8D05EE9A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DF21F9-8F99-F175-B57A-547C19B22F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08E1C0-31EA-B2D6-3E9F-48F0EA4527AE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تَعَرَّفْنا سابِقاً عَلى الْفاعِلِ، من يقرأ تعريفه؟ من يقرأ الأمثلة؟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FB5F08-11C5-5674-B2BF-27D1893F5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878C18-C83F-B7A6-EFF7-4BBC4FAF46EB}"/>
              </a:ext>
            </a:extLst>
          </p:cNvPr>
          <p:cNvSpPr/>
          <p:nvPr/>
        </p:nvSpPr>
        <p:spPr>
          <a:xfrm>
            <a:off x="1597177" y="2402346"/>
            <a:ext cx="6169780" cy="1488088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اَلْفاعِلُ : اِسْمٌ مَرْفوعٌ قَدْ يَأْتي ظاهِراً بَعْدَ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A35D59-C3A0-7D01-14D7-BBFB674CDA7F}"/>
              </a:ext>
            </a:extLst>
          </p:cNvPr>
          <p:cNvSpPr txBox="1"/>
          <p:nvPr/>
        </p:nvSpPr>
        <p:spPr>
          <a:xfrm>
            <a:off x="2201334" y="3926963"/>
            <a:ext cx="496146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 الْفَنّانُ لَوْحَةَ الْموناليزا.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اِسْتَمْتَعَ بِرُؤْيَةِ اللَّوْحَةِ جَميعُ الزُّوّارِ.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757204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82600-7D75-0FB5-B871-A936F74A3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F771DF3-2AE4-BE4A-6FD5-88D9FDFE66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D4971A-B2EF-A14D-D153-2BD5FAC8C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A11A51-ACF7-63AD-FFED-3B801F3F46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D7E0E34-0264-09FC-3E58-C9C5155A96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3327EF4-3623-EA71-FB50-6C922DF416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8B6CD1-FBAF-9842-29D0-22258BD6B10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43A93E-C498-EA6B-01FF-F11BBCB1EA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36D79D-8DF3-36F2-9467-C5E6269DE71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F63DD3-48C0-DC43-1E27-F42E0BBB5E6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975ACA-A3CC-8F57-511A-28B353655906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بالسؤال الذي نطرحه لتحديد الفاعل؟ 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75D4A6-73CC-8897-2E36-3386E1C43D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A9C82F0-1430-BC09-83FE-BA46BC57F570}"/>
              </a:ext>
            </a:extLst>
          </p:cNvPr>
          <p:cNvSpPr txBox="1"/>
          <p:nvPr/>
        </p:nvSpPr>
        <p:spPr>
          <a:xfrm>
            <a:off x="2278717" y="2386030"/>
            <a:ext cx="496146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 الْفَنّانُ لَوْحَةَ الْموناليزا.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اِسْتَمْتَعَ بِرُؤْيَةِ اللَّوْحَةِ جَميعُ الزُّوّارِ.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000449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AF4E1-A44F-45BC-73AD-085B61079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A6BFC6-0B34-F00A-9D08-4F52ED41A4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AC0DDC-D1DB-9949-9348-2E3DD968AC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43212-08BA-A5A8-724C-A346C0AE0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3D8471A-2067-3BB4-E45B-27E74A73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11E93D-AB75-8502-2C09-66DBB4F44B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FAEC32-D225-C1B0-1E0A-72EC784074F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E76854-2103-EF00-3924-51901370239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F69381-7771-67FA-05FA-E2EF889AC1B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B00371-EFF1-9FD4-7B5E-892728B851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90E5D3-7489-9E01-55DD-4AA9A3A7502B}"/>
              </a:ext>
            </a:extLst>
          </p:cNvPr>
          <p:cNvSpPr txBox="1"/>
          <p:nvPr/>
        </p:nvSpPr>
        <p:spPr>
          <a:xfrm>
            <a:off x="-787785" y="646851"/>
            <a:ext cx="82007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اَلْفاعِلُ يُجيبُنا عَنْ سُؤالِ: مَنِ ٱلَّذي قامَ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بِٱلْفِعْلِ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مَنِ الَّذي رَسَم؟ اَلْفَنّانُ هُوَ الَّذي رَسَمَ.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3A023B-D32B-396E-527E-CA96AAF8E9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52941D-737F-359B-0F28-CACA5B574490}"/>
              </a:ext>
            </a:extLst>
          </p:cNvPr>
          <p:cNvSpPr txBox="1"/>
          <p:nvPr/>
        </p:nvSpPr>
        <p:spPr>
          <a:xfrm>
            <a:off x="2278717" y="2386030"/>
            <a:ext cx="496146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الْفَنّانُ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لَوْحَةَ الْموناليزا.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اِسْتَمْتَعَ بِرُؤْيَةِ اللَّوْحَةِ جَميعُ الزُّوّارِ.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5A3D00FD-1BF7-684E-516C-15D9529695BC}"/>
              </a:ext>
            </a:extLst>
          </p:cNvPr>
          <p:cNvSpPr/>
          <p:nvPr/>
        </p:nvSpPr>
        <p:spPr>
          <a:xfrm rot="9079989">
            <a:off x="5218968" y="1969396"/>
            <a:ext cx="1018825" cy="1365305"/>
          </a:xfrm>
          <a:custGeom>
            <a:avLst/>
            <a:gdLst>
              <a:gd name="csX0" fmla="*/ 383187 w 1018825"/>
              <a:gd name="csY0" fmla="*/ 21289 h 1365305"/>
              <a:gd name="csX1" fmla="*/ 946217 w 1018825"/>
              <a:gd name="csY1" fmla="*/ 331401 h 1365305"/>
              <a:gd name="csX2" fmla="*/ 509413 w 1018825"/>
              <a:gd name="csY2" fmla="*/ 682653 h 1365305"/>
              <a:gd name="csX3" fmla="*/ 383187 w 1018825"/>
              <a:gd name="csY3" fmla="*/ 21289 h 1365305"/>
              <a:gd name="csX0" fmla="*/ 383187 w 1018825"/>
              <a:gd name="csY0" fmla="*/ 21289 h 1365305"/>
              <a:gd name="csX1" fmla="*/ 946217 w 1018825"/>
              <a:gd name="csY1" fmla="*/ 331401 h 1365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18825" h="1365305" stroke="0" extrusionOk="0">
                <a:moveTo>
                  <a:pt x="383187" y="21289"/>
                </a:moveTo>
                <a:cubicBezTo>
                  <a:pt x="594336" y="-56022"/>
                  <a:pt x="834811" y="76696"/>
                  <a:pt x="946217" y="331401"/>
                </a:cubicBezTo>
                <a:cubicBezTo>
                  <a:pt x="832110" y="466465"/>
                  <a:pt x="539538" y="607865"/>
                  <a:pt x="509413" y="682653"/>
                </a:cubicBezTo>
                <a:cubicBezTo>
                  <a:pt x="450989" y="580769"/>
                  <a:pt x="454237" y="313947"/>
                  <a:pt x="383187" y="21289"/>
                </a:cubicBezTo>
                <a:close/>
              </a:path>
              <a:path w="1018825" h="1365305" fill="none" extrusionOk="0">
                <a:moveTo>
                  <a:pt x="383187" y="21289"/>
                </a:moveTo>
                <a:cubicBezTo>
                  <a:pt x="602703" y="-63254"/>
                  <a:pt x="799025" y="40327"/>
                  <a:pt x="946217" y="331401"/>
                </a:cubicBezTo>
              </a:path>
            </a:pathLst>
          </a:custGeom>
          <a:ln w="38100">
            <a:solidFill>
              <a:srgbClr val="0097B2"/>
            </a:solidFill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877046351">
                  <a:prstGeom prst="arc">
                    <a:avLst>
                      <a:gd name="adj1" fmla="val 15551680"/>
                      <a:gd name="adj2" fmla="val 1927175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09511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16A34-01C3-39E8-E935-342A4A154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513EC5-8AEE-2692-3596-66415E3E55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8464B9-86E3-4BA0-14F7-5122E859AD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C79518-9E84-D898-1F57-C8CE51B0E8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28A631C-D343-A7DF-7FA9-49A353E9BF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9F59E02-4EAE-0FF0-F808-6AF527B448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54637D-7D08-14A2-6C43-BA4A5D7D269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E145E62-76B6-6A6E-969A-D7E9791FA3A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F6D07D-A82F-C86F-581F-6CDAD7D0196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CAA1B2F-744B-520B-6DB3-86BFF79E1A4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F73C73-FC62-AD44-0BE6-8267376A9C5C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مَنِ الَّذي اسْتَمْتَعَ؟ جَميعُ الزُّوّارِ هُمُ الَّذينَ اسْتَمْتَعوا.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88A1E0-64B7-EB73-1F5C-F1005809D9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B26928D-169D-B124-E3DA-8A956321E987}"/>
              </a:ext>
            </a:extLst>
          </p:cNvPr>
          <p:cNvSpPr txBox="1"/>
          <p:nvPr/>
        </p:nvSpPr>
        <p:spPr>
          <a:xfrm>
            <a:off x="2278717" y="2386030"/>
            <a:ext cx="496146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الْفَنّانُ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لَوْحَةَ الْموناليزا.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اِسْتَمْتَعَ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بِرُؤْيَةِ اللَّوْحَةِ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جَميعُ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الزُّوّارِ.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E2ED6162-DF4E-0785-380B-50EAF3BE5800}"/>
              </a:ext>
            </a:extLst>
          </p:cNvPr>
          <p:cNvSpPr/>
          <p:nvPr/>
        </p:nvSpPr>
        <p:spPr>
          <a:xfrm rot="10233977">
            <a:off x="2970528" y="-276890"/>
            <a:ext cx="4589246" cy="4826021"/>
          </a:xfrm>
          <a:custGeom>
            <a:avLst/>
            <a:gdLst>
              <a:gd name="csX0" fmla="*/ 1401756 w 4589246"/>
              <a:gd name="csY0" fmla="*/ 190169 h 4826021"/>
              <a:gd name="csX1" fmla="*/ 3883155 w 4589246"/>
              <a:gd name="csY1" fmla="*/ 671723 h 4826021"/>
              <a:gd name="csX2" fmla="*/ 2294623 w 4589246"/>
              <a:gd name="csY2" fmla="*/ 2413011 h 4826021"/>
              <a:gd name="csX3" fmla="*/ 1401756 w 4589246"/>
              <a:gd name="csY3" fmla="*/ 190169 h 4826021"/>
              <a:gd name="csX0" fmla="*/ 1401756 w 4589246"/>
              <a:gd name="csY0" fmla="*/ 190169 h 4826021"/>
              <a:gd name="csX1" fmla="*/ 3883155 w 4589246"/>
              <a:gd name="csY1" fmla="*/ 671723 h 4826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89246" h="4826021" stroke="0" extrusionOk="0">
                <a:moveTo>
                  <a:pt x="1401756" y="190169"/>
                </a:moveTo>
                <a:cubicBezTo>
                  <a:pt x="2230382" y="-190527"/>
                  <a:pt x="3269815" y="48363"/>
                  <a:pt x="3883155" y="671723"/>
                </a:cubicBezTo>
                <a:cubicBezTo>
                  <a:pt x="3089651" y="1314481"/>
                  <a:pt x="2780014" y="1760045"/>
                  <a:pt x="2294623" y="2413011"/>
                </a:cubicBezTo>
                <a:cubicBezTo>
                  <a:pt x="2030558" y="1595451"/>
                  <a:pt x="1833706" y="1096516"/>
                  <a:pt x="1401756" y="190169"/>
                </a:cubicBezTo>
                <a:close/>
              </a:path>
              <a:path w="4589246" h="4826021" fill="none" extrusionOk="0">
                <a:moveTo>
                  <a:pt x="1401756" y="190169"/>
                </a:moveTo>
                <a:cubicBezTo>
                  <a:pt x="2239146" y="-212655"/>
                  <a:pt x="3235958" y="-15630"/>
                  <a:pt x="3883155" y="671723"/>
                </a:cubicBezTo>
              </a:path>
              <a:path w="4589246" h="4826021" fill="none" stroke="0" extrusionOk="0">
                <a:moveTo>
                  <a:pt x="1401756" y="190169"/>
                </a:moveTo>
                <a:cubicBezTo>
                  <a:pt x="2247639" y="-196201"/>
                  <a:pt x="3198954" y="-19032"/>
                  <a:pt x="3883155" y="671723"/>
                </a:cubicBezTo>
              </a:path>
            </a:pathLst>
          </a:custGeom>
          <a:ln w="38100">
            <a:solidFill>
              <a:srgbClr val="0097B2"/>
            </a:solidFill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877046351">
                  <a:prstGeom prst="arc">
                    <a:avLst>
                      <a:gd name="adj1" fmla="val 14886945"/>
                      <a:gd name="adj2" fmla="val 1874240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20300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3B100-F6D8-D780-0ED4-763F43381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519B3B-3778-0F60-F0B9-C217FEAAD9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729B95-5295-81A4-820F-4251E2E2A7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F86FDD-54BA-F0FD-31CE-9BD33C2237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00BE57D-F04D-F758-8085-1AE13926BB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E6D7E4B-34F9-9065-E258-CC19109CF1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67E08F-FBF9-D6C0-FF17-773B72934F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37C94C6-8CF2-C0EB-223D-39FB4F1958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2B3317-28F9-3922-8177-EFCDE1978D0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4A177A-B679-AF8A-8844-88AD3C7C2CA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90CB4-0B50-C669-DD08-357D671792B6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. 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F5E809-EA7E-1414-22CF-6A9BBF803A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072395-CE58-3B41-3E3F-172033559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493" y="2150917"/>
            <a:ext cx="3013364" cy="301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8072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DD98E-EECC-7862-A402-5E71BEAB1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2C5C93-E2EC-2FB8-4810-724787E2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92F3B0-FCC1-3A32-F12E-0624ADD70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060CE4-D758-9EE8-C21C-1AA705B0B1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15F1875-39DC-8A90-86E4-FD136266CA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E3BAEF-6211-CF39-2A74-60D52C218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BA35FE1-B82A-6A54-AA8B-0A85FDC392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8A6BBC-9598-2285-3CA8-ED3D22F81E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2211EA-5974-DA91-3FBD-AB73B3E0E2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02E299-B630-E17F-7786-5E57D06A17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296D75-0F75-068E-8FAA-5983086CE785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الفاعل في هذه الجملة.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3429CF-A022-B399-22F6-AC484DCCE971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أَبْدَعَ ٱلْفَنّانُ لَوْحَةً جَميلَةً.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41E60C-FA36-798D-F843-65B3E3536E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570DD0-2692-E7E1-60AA-F52367FF7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888255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B199D-0FC7-4F7B-AE5B-CA9B7C37A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AF3745-2F87-E0D2-A4F6-6290C69B54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584C73-50EE-D2C3-4FBF-9A1FFF9B00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4EBF73-6ACD-581F-824A-A95B9D998E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7759B52-C1C7-308E-3559-735D38FF5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56E6C0-58F0-2923-0019-4CB236E92C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98D9EB-A2EE-4BE3-B4ED-ECACD5E487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AE9E1D-500C-E89F-FBBC-B548A61676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E5A3F9-E2C4-187F-B78C-01DC7D9DF0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311BFA-2C88-6155-F3EF-BE1C4A4745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32EAB1-6D25-B996-255D-F961B8191147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اخترتم هذا الجواب؟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3A81EB-AC93-1A87-5CA2-FE20354EF7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8DB77E-EC71-B3C9-0777-E6BC5C87B6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B68573-3F49-C0E0-E416-2196C79138DA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أَبْدَعَ </a:t>
            </a: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ٱلْفَنّانُ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لَوْحَةً جَميلَةً.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89498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97A95-0C08-6191-2DA4-1CE4E9A0F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096C5A-9590-9820-F4C0-90246C9FA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9DE8EB-AE44-7AEA-D58B-A4579E1991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9D4B95-84E1-262E-6671-CAEAC858E5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A79149-8326-211F-8D42-8116F2D599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26F3E68-6C33-5DE6-D282-AD1172B1F3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0B2F14-E787-F5BE-7BD8-BB35498A31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9D233D4-9FE3-37F1-5A38-214807BE1A7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AAEA2E-D254-E5EE-7CB6-CDBA23F0C60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6E642-2929-09F2-19D9-9D59270BF8F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B44AE0-7F3E-0BC3-AAF0-3307BA1BC225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الفاعل في هذه الجملة.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8F5D29-3739-5A78-F12E-473B2948309D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أَدْهَشَتِ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ٱلْجوكانْدا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ٱلْعالَمَ.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014686-07C3-7ADD-1BC2-7F3413A1E4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9744C5-1319-8C4B-20A7-D9E4C593B9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626734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DEFFA-395B-75FF-1048-817481929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FFD0292-588E-548A-EF7C-B580D88E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EC896E-F638-C77A-4D55-4233EC9E4E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F38CAC-B551-FCA3-772B-174EA23213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2629E4-2209-7C5F-5D24-79E98E39D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4B40F95-DA13-4203-5EDB-689A9F9214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16C9C4-85CA-37D7-79D5-F50E25FE7D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9AF4A0-1A36-7509-36B5-C0F71D07CD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6A82CF-60CA-6059-5CCF-25E0D558440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3DD2A4B-4C5B-A3EC-73DA-B316D412304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BC8E37-15D6-5F8C-F62D-411067EB1767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اخترتم هذا الجواب؟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6EFF70-6668-41CA-2CCD-E999173A01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BF59DB9-CCC0-C659-AA03-42CB6FA1B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458932C-AA86-8492-5414-325FB7C49B5A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أَدْهَشَتِ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ٱلْجوكانْدا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ٱلْعالَمَ.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936341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BEF88-8215-2498-11DB-69A7D6762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F7AB49-2AF2-F17F-5C0E-AA055117B5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B29800-65A2-3B4F-80F3-C3851FBD98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413566-5F08-923C-C50B-841EE4DA21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0E1B0EC-9F19-3501-390B-C44AE98707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17E3F20-E9D8-9ADD-1F80-488482FB34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2F62E0-6B1C-68DD-5381-4D18499B7A1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EF2D92-3D5D-1D86-2EA1-3FCAE2DD8B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F4086E5-870C-D4A3-9AC9-F6007D631AA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42ABC2-C54D-AB3F-D20B-D2FF4258DD0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DF2B8D-CAF4-AA3A-F790-7122E06834EC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الفاعل في هذه الجملة.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916ABC-DC48-5EE9-4DCC-9A46B910018D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يَزورُ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ٱلْمُتْحَفَ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زَوارُ ٱلْمَدينَةِ.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018AB7-1A3B-A7BD-11EC-127610578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23FB28-AC4D-7A0F-2E93-10F1B592CE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24322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7A9B-F293-C683-314F-358968456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9B91E9F-8A49-F29E-05B5-CEF8BCC1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0DD765-096A-98AA-4F1F-1B70E2DF57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BE9DD9-900F-485B-3B53-880C9188F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710C13E-8B76-3238-1401-D0C2A78550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6962B1D-995C-F7A3-3BC5-44B95E87C6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51BF70-E3B8-D77D-2F63-BB3730F781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01BE263-3B05-457B-2FE8-8BDEC5AB07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E9E2610-4D4D-7C49-E98B-919AB93188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D6ECCB-4C3E-44D8-D7C7-D4BB3301CFC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774E33-0914-5F67-FE24-9E9BB89EF218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اخترتم هذا الجواب؟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DC53A1-2482-FFB7-829F-3C5AEB57F5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9B0DE1-1892-C906-98F1-9D41385C5F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944EDC-1791-6A2D-EBB4-BBBB8612D6C2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يَزورُ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ٱلْمُتْحَفَ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زَوارُ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ٱلْمَدينَةِ.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299995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6BE2F-934C-A8C6-7B88-34DF0620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7971D9-D5AD-9424-43FD-0EAECD496F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5B555CD-9639-3C7F-CBA8-1E5D8ED60D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1BB517-2BDF-3DB2-61CD-1032A4BFB8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2840AE6-5BF3-FCC8-6B50-3E6092CFA7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D680F8A-ABF8-EBC1-5D42-74E345C1C1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B0BBDDA-4B64-A49B-30B2-8784E124B07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6307D4-DDE0-E9F0-2FEC-19E65DD2D0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AA6011-EF23-46E5-4AA5-D8C17F0B151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359622-8293-9FD3-ACA9-40E65F180B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5AED12-7277-ADAE-3DBE-2380E6221A08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الفاعل في هذه الجمل جاء  ظاهر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7D39329-C4B4-9B42-8459-E7BFABF67CF6}"/>
              </a:ext>
            </a:extLst>
          </p:cNvPr>
          <p:cNvSpPr/>
          <p:nvPr/>
        </p:nvSpPr>
        <p:spPr>
          <a:xfrm>
            <a:off x="1100702" y="4619373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يَزورُ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ٱلْمُتْحَفَ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زَوارُ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ٱلْمَدينَةِ.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16209D-21EC-E942-CA3F-A3098401B730}"/>
              </a:ext>
            </a:extLst>
          </p:cNvPr>
          <p:cNvSpPr/>
          <p:nvPr/>
        </p:nvSpPr>
        <p:spPr>
          <a:xfrm>
            <a:off x="1137237" y="3450180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أَدْهَشَتِ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ٱلْجوكانْدا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ٱلْعالَمَ.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67961E-288C-9DA5-C642-80014B4DDA8F}"/>
              </a:ext>
            </a:extLst>
          </p:cNvPr>
          <p:cNvSpPr/>
          <p:nvPr/>
        </p:nvSpPr>
        <p:spPr>
          <a:xfrm>
            <a:off x="1137237" y="2273509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أَبْدَعَ </a:t>
            </a: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ٱلْفَنّانُ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لَوْحَةً جَميلَةً.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BF35E21-E95A-7C0C-848D-133FCFA53D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3500194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031C-EE18-C778-36FD-B4B83619F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2222DC9-F025-02C7-E5DD-C0F802A2B5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FBC55A-CB88-1D44-1DCE-88C4EE5118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DF93C1-7087-C2E9-A0EF-B1653D40B4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B46FEC5-89BA-263D-53C7-3BE6FDC086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002E238-9445-7A8E-9293-428C9C09C6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8BBDE0-9D28-5081-E4AE-539B7B47C4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80E253E-4578-31CD-C408-93B1D3EE5A5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BF1BAC-3627-19B0-B4DE-58998361B06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78F091-5D37-3133-595D-AE57C9D6D06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F54702-665A-B54D-E6E2-86737D2CA258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سنتعرف على شكل آخر من أشكال الفاعل: الفاعل ضميرا . تابعوا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F31CBE-BD79-0B83-A233-AB6B60B3FB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08516F1-689F-4CF7-9B70-7BBF275A717D}"/>
              </a:ext>
            </a:extLst>
          </p:cNvPr>
          <p:cNvSpPr/>
          <p:nvPr/>
        </p:nvSpPr>
        <p:spPr>
          <a:xfrm>
            <a:off x="2805545" y="3219379"/>
            <a:ext cx="3804638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اَلْفاعِلُ ضَميراً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6513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1D787-ADA7-AC4C-48A4-993A232DE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5E29922-C98D-CED9-FB75-B30D9DF6E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456DC0-1531-418F-8B02-BA842156C3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1FAAB2-35F2-91F0-A6D1-691FEC855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F7806D3-C31A-0A03-1C29-AD5D456033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A832252-F8D4-3BD2-50EA-938B12A54E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7C5AA8-8E22-3CBF-12C4-B88FDAC389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945004-4E66-B9DA-7620-015B9FE85B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F6EE71-405C-F5A4-C6C7-D9D9B332B58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63C126-0C86-4B69-E9C5-DB3CC56810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D8790A-E03F-01E2-DDB4-D816F8C3A646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الأمثلة السابقة جاء الفاعل ظاهرا. والآن سنتعرف الفاعل ضميرا.  من يقرأ المثال؟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5553CF-777F-2040-46C0-6D746F3487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49E4095-D168-4B36-1C80-B981FD0381AE}"/>
              </a:ext>
            </a:extLst>
          </p:cNvPr>
          <p:cNvSpPr/>
          <p:nvPr/>
        </p:nvSpPr>
        <p:spPr>
          <a:xfrm>
            <a:off x="2595856" y="2173745"/>
            <a:ext cx="3804638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اَلْفاعِلُ ضَميراً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1FC1107-97C6-856D-5A2B-C72046441D3F}"/>
              </a:ext>
            </a:extLst>
          </p:cNvPr>
          <p:cNvSpPr txBox="1"/>
          <p:nvPr/>
        </p:nvSpPr>
        <p:spPr>
          <a:xfrm>
            <a:off x="2061238" y="2917308"/>
            <a:ext cx="4961466" cy="123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اِسْتَمْتَعوا بِرُؤْيَةِ اللَّوْحَةِ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209791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C9E9-2753-EAB8-226B-9AB670E5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7EA159-0E38-73E3-54D6-16CDFF1418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E1D7AD-2B2E-9CCD-DD4E-CC226453E8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FE0D784-7107-D929-9F92-7400F7431C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CD7B099-F9D5-EF3F-2A94-9457848781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48A4133-CABF-424F-D950-BCED2EBB0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F1DB0E1-CE20-5F03-5E03-BA83CE593A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EEB244-3E26-0883-7CA1-653E12F785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D1374F8-7BB0-8787-8DE5-D9DA1E99370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BDA2C05-7938-140D-FA2E-ECC7C501FBF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AF3C9B-F6F5-8314-A7C2-61AF7712FA39}"/>
              </a:ext>
            </a:extLst>
          </p:cNvPr>
          <p:cNvSpPr txBox="1"/>
          <p:nvPr/>
        </p:nvSpPr>
        <p:spPr>
          <a:xfrm>
            <a:off x="-804718" y="647009"/>
            <a:ext cx="82007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لأحدد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ٱلْفَاعِلَ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أطرح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ٱلسُّؤَالِ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 مَن ٱلَّذِي استمتع؟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الجملة لا أرى الفاعل ظاهرا. أتساءل ما الذي يدل على الفاعل في هذه الجملة؟ 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FAA01F-31E7-BE19-A447-F91B61243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A02F078-0B0A-8828-5F2F-53199CAF4459}"/>
              </a:ext>
            </a:extLst>
          </p:cNvPr>
          <p:cNvSpPr txBox="1"/>
          <p:nvPr/>
        </p:nvSpPr>
        <p:spPr>
          <a:xfrm>
            <a:off x="2061238" y="2917308"/>
            <a:ext cx="4961466" cy="123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اِسْتَمْتَعوا بِرُؤْيَةِ اللَّوْحَةِ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636066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35D6B-2A71-F625-7D14-A5A449867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69CAEE-2249-CC28-6194-6F3C52A5EC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A8B498-2DA9-2990-C693-B21C15F8A4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00AFA0B-F800-8BEE-2847-80D63537A4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08EA55-CEF6-D352-3F75-B8406EED54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FE39A3D-B85E-8703-6EE2-7A5BE5AFCD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A59ECD-AB77-D0F6-2F14-3A5128A9DA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9FAABF-B0C5-AE80-BE8C-5750987C8C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BD82D1-AA5C-029B-D857-165DDF93603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9E0E07E-FF3E-98CE-FC55-6D68E04350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05FB4E-1F77-517A-9903-D29AE591B5AF}"/>
              </a:ext>
            </a:extLst>
          </p:cNvPr>
          <p:cNvSpPr txBox="1"/>
          <p:nvPr/>
        </p:nvSpPr>
        <p:spPr>
          <a:xfrm>
            <a:off x="-715819" y="90316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استمتعوا – أي هم الذين استمتعوا. الذي دل على الفاعل في الجمل هو ضمير واو الجماعة. 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EDBF32-1B18-D1F9-05D2-4A9AA1DE2F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6DCF4A-E60E-C7D3-3E0D-823744CD5C36}"/>
              </a:ext>
            </a:extLst>
          </p:cNvPr>
          <p:cNvSpPr txBox="1"/>
          <p:nvPr/>
        </p:nvSpPr>
        <p:spPr>
          <a:xfrm>
            <a:off x="2061238" y="2917308"/>
            <a:ext cx="4961466" cy="123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بِرُؤْيَةِ اللَّوْحَةِ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916840-07B5-7E42-DCDB-916384E43AFB}"/>
              </a:ext>
            </a:extLst>
          </p:cNvPr>
          <p:cNvSpPr txBox="1"/>
          <p:nvPr/>
        </p:nvSpPr>
        <p:spPr>
          <a:xfrm>
            <a:off x="4676466" y="2312662"/>
            <a:ext cx="1065272" cy="76944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هُمْ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04C9C1E6-BA93-56FE-FD81-2B1272702C5D}"/>
              </a:ext>
            </a:extLst>
          </p:cNvPr>
          <p:cNvSpPr/>
          <p:nvPr/>
        </p:nvSpPr>
        <p:spPr>
          <a:xfrm>
            <a:off x="5083916" y="3128737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31920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91B5F-AFD1-CC99-17D5-3338EFE27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EC82F8-741F-D1E1-5A0C-1138E674DA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8BB7E1-7336-AF66-EB2C-6696EE6F8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F13110-BF6E-C880-1EB6-F8C0635F1A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E49CD3-56DA-4F7C-2B88-44F7F7F7ED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0B38567-B6FB-39D5-893B-CCDF1499B5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49B153-FFDA-63FB-86B9-48904FE1FF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E911758-19D9-12F8-E079-11F2BF04E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4DA5F3-F119-43E8-FE8A-6DCB8918E8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BD701A-53C6-C89A-518D-D7C4611C2F9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9BC19F-3867-699D-6C0C-611CBA276368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نَقُولُ واو الجماعة  فَاعِلٌ ضَمِيرٌ مُتَّصِلٌ للفعل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استتمع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الجملة.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3BDE86-2F8D-A15C-63D4-27F65E6B2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2EBCF00F-045B-B84B-AFC0-2C024C32B383}"/>
              </a:ext>
            </a:extLst>
          </p:cNvPr>
          <p:cNvSpPr/>
          <p:nvPr/>
        </p:nvSpPr>
        <p:spPr>
          <a:xfrm>
            <a:off x="5066975" y="4071391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CAE606-EF7A-8572-B378-09B9529676A4}"/>
              </a:ext>
            </a:extLst>
          </p:cNvPr>
          <p:cNvSpPr/>
          <p:nvPr/>
        </p:nvSpPr>
        <p:spPr>
          <a:xfrm>
            <a:off x="3306783" y="4378460"/>
            <a:ext cx="3804638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فاعِلٌ ضَميرٌ مُتَّصِلٌ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205F565-4197-5134-A505-E645810D2DE3}"/>
              </a:ext>
            </a:extLst>
          </p:cNvPr>
          <p:cNvSpPr txBox="1"/>
          <p:nvPr/>
        </p:nvSpPr>
        <p:spPr>
          <a:xfrm>
            <a:off x="4676466" y="2312662"/>
            <a:ext cx="1065272" cy="76944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هُمْ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7F56353C-FC15-833B-2DF4-778019283223}"/>
              </a:ext>
            </a:extLst>
          </p:cNvPr>
          <p:cNvSpPr/>
          <p:nvPr/>
        </p:nvSpPr>
        <p:spPr>
          <a:xfrm>
            <a:off x="5083916" y="3128737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42A1648-E52F-F3EA-517A-373BD17A8977}"/>
              </a:ext>
            </a:extLst>
          </p:cNvPr>
          <p:cNvSpPr txBox="1"/>
          <p:nvPr/>
        </p:nvSpPr>
        <p:spPr>
          <a:xfrm>
            <a:off x="2061238" y="2917308"/>
            <a:ext cx="4961466" cy="1234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بِرُؤْيَةِ اللَّوْحَةِ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617017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CB58F-764B-AA8D-2720-159955F9F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09E77C1-3740-2165-C1D0-77711D0B01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958B65-B737-7CD3-4901-3A09ACE1B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D4A027-F0D9-FA4D-227D-0FEFDFE9EA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9B55F36-143A-6185-F77C-F5B515FDC1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5E08848-734A-193B-D869-15315AE8C7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2498624-E588-1A10-3E07-27E7EC438FF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F5269AB-7091-838B-777C-EC5EC71483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CE8A05-3474-5D21-9B46-C2D3A13E221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F6EE0EA-7629-3489-799F-3B8D51234C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781C77-1BB7-B30B-3B5B-E0170B77242E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BD4B56-D2F2-068D-CE31-1449CC1036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DAD582-E35D-6356-7C91-429739DCC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848" y="2441862"/>
            <a:ext cx="3335482" cy="277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3165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8B626-A1C1-E44D-3729-4E5C622F7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269210-FE1C-97C3-BA73-3344B79796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C468EC-6AAE-BFD6-A69C-527958742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1B3639-44A0-B4FE-0AE9-1F558B91A9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DE114F-252F-8A31-F694-CCEDCB4253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D3C1D24-9BB0-F0D1-12A0-3705F98C5F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1E9AE9-3DCA-517F-A563-2602BFFFBB9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F74206-D0B4-9522-5EE5-4107726261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92F4EB-B2D3-556C-4A1B-293FFBEDE9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FCA1D99-FDF6-E029-CA54-C4E1E6CBAD3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64FC4B-D4C2-9963-AD9B-41122B0A4C09}"/>
              </a:ext>
            </a:extLst>
          </p:cNvPr>
          <p:cNvSpPr txBox="1"/>
          <p:nvPr/>
        </p:nvSpPr>
        <p:spPr>
          <a:xfrm>
            <a:off x="1049482" y="858517"/>
            <a:ext cx="6371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الفاعل في الجملة التالية:</a:t>
            </a:r>
          </a:p>
        </p:txBody>
      </p:sp>
      <p:pic>
        <p:nvPicPr>
          <p:cNvPr id="22" name="Espace réservé pour une image  2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448075-5A25-995D-BF98-73BBCE45DC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79BAAEC-D535-7E03-8825-A111F2A714DE}"/>
              </a:ext>
            </a:extLst>
          </p:cNvPr>
          <p:cNvSpPr/>
          <p:nvPr/>
        </p:nvSpPr>
        <p:spPr>
          <a:xfrm>
            <a:off x="1225613" y="3204139"/>
            <a:ext cx="6195785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زُرْتُ مُتْحَفَ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ٱللّوفَرِ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856917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57E45-4FFE-8ED2-D9F4-7A8FA41C8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825D18-BA55-2772-05F7-CF9239341B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47144A-DE02-1B1B-702F-1E1D670D37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B2F1C4-E3E1-3819-E83B-62E33A50DB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510F776-7A28-1580-1422-16596C3C3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A151924-5826-05F6-4DFB-35A9377461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8A6AF8-5AFB-A2C9-A1EE-8D8A70EB6A9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4C7207-9B51-40D4-AF7E-3D795AF8A8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898F1C-FC0B-E589-7558-3CCC6CABA33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EB6AFA-FB36-1445-29AE-959FFCF81AE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A07B6E-2469-7D6E-29E7-0B3F0144917C}"/>
              </a:ext>
            </a:extLst>
          </p:cNvPr>
          <p:cNvSpPr txBox="1"/>
          <p:nvPr/>
        </p:nvSpPr>
        <p:spPr>
          <a:xfrm>
            <a:off x="1658069" y="861979"/>
            <a:ext cx="5763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من يدل الضمير "ت"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نوع الفاعل في هذه الجملة؟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9E2B6C-0A4A-33DE-17A9-8BE915A03E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BF63624-78EE-A606-831A-A1D48DE777E0}"/>
              </a:ext>
            </a:extLst>
          </p:cNvPr>
          <p:cNvSpPr/>
          <p:nvPr/>
        </p:nvSpPr>
        <p:spPr>
          <a:xfrm>
            <a:off x="1225613" y="3204139"/>
            <a:ext cx="6195785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مُتْحَفَ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ٱللّوفَرِ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639389C9-5493-56B9-098D-94AC9297242F}"/>
              </a:ext>
            </a:extLst>
          </p:cNvPr>
          <p:cNvSpPr/>
          <p:nvPr/>
        </p:nvSpPr>
        <p:spPr>
          <a:xfrm>
            <a:off x="5337907" y="4071391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046A40-CF79-0AB6-6E19-7F5B43D9FF47}"/>
              </a:ext>
            </a:extLst>
          </p:cNvPr>
          <p:cNvSpPr/>
          <p:nvPr/>
        </p:nvSpPr>
        <p:spPr>
          <a:xfrm>
            <a:off x="3577715" y="4378460"/>
            <a:ext cx="3804638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فاعِلٌ ضَميرٌ مُتَّصِلٌ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C61F431-69B3-35AC-B739-86AEC88ED36F}"/>
              </a:ext>
            </a:extLst>
          </p:cNvPr>
          <p:cNvSpPr txBox="1"/>
          <p:nvPr/>
        </p:nvSpPr>
        <p:spPr>
          <a:xfrm>
            <a:off x="4947398" y="2312662"/>
            <a:ext cx="1065272" cy="76944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أنا</a:t>
            </a: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FDA01608-06AF-2EC9-21B1-C4B16FED0103}"/>
              </a:ext>
            </a:extLst>
          </p:cNvPr>
          <p:cNvSpPr/>
          <p:nvPr/>
        </p:nvSpPr>
        <p:spPr>
          <a:xfrm>
            <a:off x="5354848" y="3128737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98627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4D56A-A299-1793-9E66-454ED99FB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D1000E8-71A5-33AA-260F-8A270ED4A6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73CC54-4E93-CE89-7146-37D6507843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66D0E5-E8AA-B9A2-659D-FCB8793917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2149762-CA2C-50DE-142C-0ECBCFF4F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4EB8B7E-8835-0433-F338-5D3B502440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493250B-E9A2-B498-6D3A-9A16309E00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B7FD67-58C2-6177-C5D3-18EF361486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34E7A8-5E5D-93F1-478D-E26334317B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01F887-2CED-86B4-FD3C-BCBC5733500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EB0916-2029-9324-B1B6-8600898772FE}"/>
              </a:ext>
            </a:extLst>
          </p:cNvPr>
          <p:cNvSpPr txBox="1"/>
          <p:nvPr/>
        </p:nvSpPr>
        <p:spPr>
          <a:xfrm>
            <a:off x="1049482" y="858517"/>
            <a:ext cx="6371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الفاعل في الجملة التالية:</a:t>
            </a:r>
          </a:p>
        </p:txBody>
      </p:sp>
      <p:pic>
        <p:nvPicPr>
          <p:cNvPr id="22" name="Espace réservé pour une image  2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8F230F-4630-D4FE-7474-F87B4BE10C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32CCC30-3BFD-0E58-264E-29893A7EAFE4}"/>
              </a:ext>
            </a:extLst>
          </p:cNvPr>
          <p:cNvSpPr/>
          <p:nvPr/>
        </p:nvSpPr>
        <p:spPr>
          <a:xfrm>
            <a:off x="1225613" y="3204139"/>
            <a:ext cx="6195785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سَمِعْتَ صَوْتاً مُزْعِجاً.</a:t>
            </a:r>
            <a:endParaRPr lang="ar-MA" sz="60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79071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B94A1-078D-2785-CE58-A57DA8A5F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3F14DA-5F13-1753-DE70-04663BDAC6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B7AD28-7EF3-8ED5-D733-D745BE2DB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045BA9F-9765-E36F-7E27-E21ED25352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07F5E7B-D4E1-AB5D-C6FE-EE5E4AF33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0C76F4C-1045-712D-7C3F-2BAA5FF25C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10E10D-7522-EA3E-076A-4CF896EFF3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FFFE6DB-AD8C-DCF0-CA9E-3C5E69671B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20625B8-500E-91C0-A9DA-C26B975629E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0BFD25-5FFF-F96F-9246-E52A275558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CFEEA9-C380-9D7E-8E5A-D37B979A6B3E}"/>
              </a:ext>
            </a:extLst>
          </p:cNvPr>
          <p:cNvSpPr txBox="1"/>
          <p:nvPr/>
        </p:nvSpPr>
        <p:spPr>
          <a:xfrm>
            <a:off x="1658069" y="857745"/>
            <a:ext cx="5763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على من يدل الضمير "ت"  ما نوع الفاعل في هذه الجملة؟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51BC24-75C0-3EC5-316B-21ADE86FD9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08544D-115C-7094-B199-12EB46E30EDE}"/>
              </a:ext>
            </a:extLst>
          </p:cNvPr>
          <p:cNvSpPr/>
          <p:nvPr/>
        </p:nvSpPr>
        <p:spPr>
          <a:xfrm>
            <a:off x="1225613" y="3204139"/>
            <a:ext cx="6195785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سَمِعْ</a:t>
            </a:r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صَوْتاً مُزْعِجاً.</a:t>
            </a:r>
            <a:endParaRPr lang="ar-MA" sz="60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640BDC77-94B0-5205-455C-E87C6DD4B493}"/>
              </a:ext>
            </a:extLst>
          </p:cNvPr>
          <p:cNvSpPr/>
          <p:nvPr/>
        </p:nvSpPr>
        <p:spPr>
          <a:xfrm>
            <a:off x="5337907" y="4071391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7A913C-C11B-5354-93D2-E911F859BD66}"/>
              </a:ext>
            </a:extLst>
          </p:cNvPr>
          <p:cNvSpPr/>
          <p:nvPr/>
        </p:nvSpPr>
        <p:spPr>
          <a:xfrm>
            <a:off x="3577715" y="4378460"/>
            <a:ext cx="3804638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فاعِلٌ ضَميرٌ مُتَّصِلٌ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134A44-57D0-CDC8-C253-71982BE6222F}"/>
              </a:ext>
            </a:extLst>
          </p:cNvPr>
          <p:cNvSpPr txBox="1"/>
          <p:nvPr/>
        </p:nvSpPr>
        <p:spPr>
          <a:xfrm>
            <a:off x="4947398" y="2312662"/>
            <a:ext cx="1065272" cy="76944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أنتَ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69C40AD0-326D-2CC6-368D-DEE605A40DAE}"/>
              </a:ext>
            </a:extLst>
          </p:cNvPr>
          <p:cNvSpPr/>
          <p:nvPr/>
        </p:nvSpPr>
        <p:spPr>
          <a:xfrm>
            <a:off x="5354848" y="3128737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14031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006DC-B1F4-7A75-0B27-A2023C14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AD19815-7651-94D4-283D-7FF851CA1B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9FC590-8226-47B1-7683-23687E2000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D40AF9-7F15-03E7-9C8A-BEDACB60E5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1844DC-5EEA-48DA-78B1-4AC83BBBBB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AC42C95-2175-DAAB-A2F8-CC0C457FF5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465344-440F-F625-3247-A1F084E68F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F79F72-428B-7C00-CCAF-052114142F1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168904-27B6-51CF-2DAF-F3858562F9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ED571E-2A04-8387-9774-184AF244A5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7FA3AC3-37F3-10C3-58BA-2F05A41892D3}"/>
              </a:ext>
            </a:extLst>
          </p:cNvPr>
          <p:cNvSpPr txBox="1"/>
          <p:nvPr/>
        </p:nvSpPr>
        <p:spPr>
          <a:xfrm>
            <a:off x="1658069" y="849279"/>
            <a:ext cx="5763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الآن؛ سأحدد الفاعل في هذه الجملة. من يقرأ؟  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14BAB-5C28-95EA-5768-3EBFEADA4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7BA5D3-8685-8328-AE92-B72175B11155}"/>
              </a:ext>
            </a:extLst>
          </p:cNvPr>
          <p:cNvSpPr/>
          <p:nvPr/>
        </p:nvSpPr>
        <p:spPr>
          <a:xfrm>
            <a:off x="1098248" y="3189792"/>
            <a:ext cx="6947504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سَجَّلَ هَدَفاً في مَرْمى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ٱلْخَصْمِ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461163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E161F-9E19-EE0C-A888-6C45AA46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EE04E5-AA43-9E75-D2DC-44260D59AF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A9B275-8510-B4AE-2FEE-7A1AA1430B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B649DA-1E02-B048-9C0B-AE7A4FC074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403FA38-6F2E-3FB6-2A51-5A544ACB9B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29F3CDA-BF21-3D04-0496-CD4A8C8FD9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3D84EC9-EF85-31CB-A8FB-9E0BA54E284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507C00-0434-F10A-0062-73FC3C401D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4E74A4-3D20-E768-CD19-BD834C3B23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FD8FAA-8268-D7C9-BE17-5004ECAC74F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384753-3D46-D612-08B5-A00F5A244BB4}"/>
              </a:ext>
            </a:extLst>
          </p:cNvPr>
          <p:cNvSpPr txBox="1"/>
          <p:nvPr/>
        </p:nvSpPr>
        <p:spPr>
          <a:xfrm>
            <a:off x="656166" y="857745"/>
            <a:ext cx="68837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أتساءل: من سجل الهدف؟ هو سجل الهدف.  هل أرى في الجملة ضميرا يدل على الفاعل؟ 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665CA3-7D13-AF1F-7E26-170CC3AD4A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EF29C8A-08BD-B45C-423C-856A53F3DE0F}"/>
              </a:ext>
            </a:extLst>
          </p:cNvPr>
          <p:cNvSpPr/>
          <p:nvPr/>
        </p:nvSpPr>
        <p:spPr>
          <a:xfrm>
            <a:off x="1098248" y="3189792"/>
            <a:ext cx="6947504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سَجَّلَ هَدَفاً في مَرْمى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ٱلْخَصْمِ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DFC866-898E-E7C9-FA36-E6B479DEBA18}"/>
              </a:ext>
            </a:extLst>
          </p:cNvPr>
          <p:cNvSpPr txBox="1"/>
          <p:nvPr/>
        </p:nvSpPr>
        <p:spPr>
          <a:xfrm>
            <a:off x="5633198" y="2333829"/>
            <a:ext cx="1065272" cy="76944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هوَ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72FD9C5B-26D1-D1A7-5769-B479AAA60D57}"/>
              </a:ext>
            </a:extLst>
          </p:cNvPr>
          <p:cNvSpPr/>
          <p:nvPr/>
        </p:nvSpPr>
        <p:spPr>
          <a:xfrm>
            <a:off x="6040648" y="3149904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044996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8BEC3-B14F-4F61-A2A8-57376B3EB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D433054-47CF-117E-767C-7FFD902698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C9E672-017B-E065-016D-07DF2325AC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E741F2-C8BF-DFC3-959D-00EB7DCEE0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9E9DEBD-23E7-FDA3-F530-09ED5739D9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9BDE0E6-603A-A4B6-B293-34F8F71C71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F7266F-3823-1C55-B79F-7EB40EE4C09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9FC9F4-56AD-55D0-4B05-3FE161C788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E76038E-898A-A1D1-AE79-8C152566E22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8C10B32-D140-D2DD-82F1-2085B6C9725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C30F7C-0FCD-4CDE-6CDB-253716E036FA}"/>
              </a:ext>
            </a:extLst>
          </p:cNvPr>
          <p:cNvSpPr txBox="1"/>
          <p:nvPr/>
        </p:nvSpPr>
        <p:spPr>
          <a:xfrm>
            <a:off x="160867" y="811179"/>
            <a:ext cx="72605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أرى في الجملة ضميرا يدل على من قام بالفعل. نقول الفاعل ضمير مستتر  تقديره هو.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4AD315-5F95-14F9-73C5-C3450DE75D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BB448D7-E270-9B4D-373D-3313AF1E81E4}"/>
              </a:ext>
            </a:extLst>
          </p:cNvPr>
          <p:cNvSpPr/>
          <p:nvPr/>
        </p:nvSpPr>
        <p:spPr>
          <a:xfrm>
            <a:off x="1098248" y="3189792"/>
            <a:ext cx="6947504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سَجَّلَ هَدَفاً في مَرْمى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ٱلْخَصْمِ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530902-8B5D-3D92-1134-F170F5F1D29C}"/>
              </a:ext>
            </a:extLst>
          </p:cNvPr>
          <p:cNvSpPr txBox="1"/>
          <p:nvPr/>
        </p:nvSpPr>
        <p:spPr>
          <a:xfrm>
            <a:off x="5633198" y="2333829"/>
            <a:ext cx="1065272" cy="76944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هوَ</a:t>
            </a: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E5977E3B-5EDE-36EF-3A12-3424C11AC107}"/>
              </a:ext>
            </a:extLst>
          </p:cNvPr>
          <p:cNvSpPr/>
          <p:nvPr/>
        </p:nvSpPr>
        <p:spPr>
          <a:xfrm>
            <a:off x="6040648" y="3149904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B98221D8-02EA-B268-DACF-F36284BE2D41}"/>
              </a:ext>
            </a:extLst>
          </p:cNvPr>
          <p:cNvSpPr/>
          <p:nvPr/>
        </p:nvSpPr>
        <p:spPr>
          <a:xfrm>
            <a:off x="6027939" y="4071391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A726967-BE40-DC30-F132-CA3F37AC6E3B}"/>
              </a:ext>
            </a:extLst>
          </p:cNvPr>
          <p:cNvSpPr/>
          <p:nvPr/>
        </p:nvSpPr>
        <p:spPr>
          <a:xfrm>
            <a:off x="4267747" y="4378460"/>
            <a:ext cx="3804638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فاعِلٌ ضَميرٌ مُسْتَتِرٌ</a:t>
            </a:r>
          </a:p>
        </p:txBody>
      </p:sp>
    </p:spTree>
    <p:extLst>
      <p:ext uri="{BB962C8B-B14F-4D97-AF65-F5344CB8AC3E}">
        <p14:creationId xmlns:p14="http://schemas.microsoft.com/office/powerpoint/2010/main" val="266946952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0E51C-2841-12EA-52B1-C2F760F0C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C32516-9A4C-7E3D-1771-1E729520C5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48527-45FF-5394-CD2A-29AD578B26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0DFD968-9F68-0D77-72DA-2E0B3DE818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0FC951D-F547-7125-797E-4722CB611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38A8576-C6FA-6984-6E41-BE358B1E3D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57E964-427B-8593-78BE-C48BBF7EB7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EB51FA-B337-AF9C-9D77-4DDA2F6321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E6BD2A-15EC-8EBD-C4C5-DE0FDA57039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EFF2571-74C5-8F98-A2EF-EFEA9D3DDA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87249C-8D36-3A91-4AE7-258A595A2B3E}"/>
              </a:ext>
            </a:extLst>
          </p:cNvPr>
          <p:cNvSpPr txBox="1"/>
          <p:nvPr/>
        </p:nvSpPr>
        <p:spPr>
          <a:xfrm>
            <a:off x="1049482" y="858517"/>
            <a:ext cx="6371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الفاعل في الجملة التالية:</a:t>
            </a:r>
          </a:p>
        </p:txBody>
      </p:sp>
      <p:pic>
        <p:nvPicPr>
          <p:cNvPr id="22" name="Espace réservé pour une image  2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1381CD-D7CF-6C11-3525-71D9448FC7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3148C80-E785-0ED0-9B7D-8FF4B0BE61C4}"/>
              </a:ext>
            </a:extLst>
          </p:cNvPr>
          <p:cNvSpPr/>
          <p:nvPr/>
        </p:nvSpPr>
        <p:spPr>
          <a:xfrm>
            <a:off x="1098248" y="3189792"/>
            <a:ext cx="6947504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حَرَثَ ٱلْحَقْلَ بِكُلِّ هِمَّةٍ.</a:t>
            </a:r>
            <a:endParaRPr lang="ar-MA" sz="60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233601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3FC45-2FD4-E0BF-C211-0C73E85E4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EDFA3A5-D48E-24BA-C5DA-80A41A6A2F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404248-E8DB-FF60-BDF6-6980EBC84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E9FF07-C1F1-6219-8296-2AF2A899A2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2E7C93D-41EE-367E-12BD-FA8DF0E8AE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6674293-AD8A-A70E-6471-184FA2AB03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12FB37-9D59-8BBE-4EE9-7CA111BE00E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C62179C-3DA0-66CC-813E-508249D99A9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0E2C9A-D0AC-25B2-F761-1B8EF76926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27BAE27-0963-A1C4-1D0D-1E8D5D91E66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B82D14-9031-73AA-1609-4CE2A58AB7E9}"/>
              </a:ext>
            </a:extLst>
          </p:cNvPr>
          <p:cNvSpPr txBox="1"/>
          <p:nvPr/>
        </p:nvSpPr>
        <p:spPr>
          <a:xfrm>
            <a:off x="1721568" y="893701"/>
            <a:ext cx="5763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ما نوع الفاعل في هذه الجملة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72826F-BCDD-313B-E927-3E7B227CDD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21E1AAC-9340-02A5-A1F1-17A3ADDD33CC}"/>
              </a:ext>
            </a:extLst>
          </p:cNvPr>
          <p:cNvSpPr/>
          <p:nvPr/>
        </p:nvSpPr>
        <p:spPr>
          <a:xfrm>
            <a:off x="1098248" y="3189792"/>
            <a:ext cx="6947504" cy="107901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حَرَثَ ٱلْحَقْلَ بِكُلِّ هِمَّةٍ.</a:t>
            </a:r>
            <a:endParaRPr lang="ar-MA" sz="60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E30DB6-D114-4C23-F352-2ED090E56928}"/>
              </a:ext>
            </a:extLst>
          </p:cNvPr>
          <p:cNvSpPr txBox="1"/>
          <p:nvPr/>
        </p:nvSpPr>
        <p:spPr>
          <a:xfrm>
            <a:off x="5633198" y="2333829"/>
            <a:ext cx="1065272" cy="76944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هوَ</a:t>
            </a: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18C4677E-EABC-DA88-AD48-4E99014325BB}"/>
              </a:ext>
            </a:extLst>
          </p:cNvPr>
          <p:cNvSpPr/>
          <p:nvPr/>
        </p:nvSpPr>
        <p:spPr>
          <a:xfrm>
            <a:off x="6040648" y="3149904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444F4422-3141-73DD-976C-69F7900B954E}"/>
              </a:ext>
            </a:extLst>
          </p:cNvPr>
          <p:cNvSpPr/>
          <p:nvPr/>
        </p:nvSpPr>
        <p:spPr>
          <a:xfrm>
            <a:off x="6027939" y="4071391"/>
            <a:ext cx="250372" cy="2117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B05F95A-C503-0B15-1C36-B04A868796B8}"/>
              </a:ext>
            </a:extLst>
          </p:cNvPr>
          <p:cNvSpPr/>
          <p:nvPr/>
        </p:nvSpPr>
        <p:spPr>
          <a:xfrm>
            <a:off x="4267747" y="4378460"/>
            <a:ext cx="3804638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فاعِلٌ ضَميرٌ مُسْتَتِرٌ</a:t>
            </a:r>
          </a:p>
        </p:txBody>
      </p:sp>
    </p:spTree>
    <p:extLst>
      <p:ext uri="{BB962C8B-B14F-4D97-AF65-F5344CB8AC3E}">
        <p14:creationId xmlns:p14="http://schemas.microsoft.com/office/powerpoint/2010/main" val="168107237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B6A78-C1BF-75AC-2A7F-6FB525C68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4E59448-3CC9-E0C1-BB71-369CCF93CD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A37097-DB10-BD5A-90AF-DA2773AB34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8F9957-F492-DE49-9C6C-01463B70AA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1194EC7-CD3D-F205-CB8D-D0AA9F5714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3D85574-D901-1883-6B24-E700501B4D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624449-531B-59B1-BF7A-52B79364158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C324E8F-9CB5-975E-8978-BD5F19F078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10C64C-1F7C-3BE9-8FE3-C030589584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EE3707-0473-50D6-D3E8-E21730502B4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285C30-9D54-FABF-E019-B0025257918A}"/>
              </a:ext>
            </a:extLst>
          </p:cNvPr>
          <p:cNvSpPr txBox="1"/>
          <p:nvPr/>
        </p:nvSpPr>
        <p:spPr>
          <a:xfrm>
            <a:off x="1721568" y="893701"/>
            <a:ext cx="5763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كيف يأتي الفاعل. من يقرأ أمثلة الفاعل ضميرا متصلا؟ ضميرا مستترا؟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F133EF-5AB2-8CB2-4A50-8943BB5AFD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52C0423-7209-3C80-C07C-38EE9995C42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0FAFE"/>
              </a:clrFrom>
              <a:clrTo>
                <a:srgbClr val="F0FAFE">
                  <a:alpha val="0"/>
                </a:srgbClr>
              </a:clrTo>
            </a:clrChange>
          </a:blip>
          <a:srcRect l="524" t="33235" r="2120" b="2542"/>
          <a:stretch>
            <a:fillRect/>
          </a:stretch>
        </p:blipFill>
        <p:spPr>
          <a:xfrm>
            <a:off x="457201" y="2523066"/>
            <a:ext cx="8322733" cy="3106799"/>
          </a:xfrm>
          <a:prstGeom prst="snip2SameRect">
            <a:avLst>
              <a:gd name="adj1" fmla="val 20208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87093776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CD4C-90FE-5663-B859-3436E0E8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3BA34B-FAEA-70A5-1D36-822580A7CB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BF64F-395D-489E-0419-142ECC53B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C5F9047-D8A3-939A-21DB-CCEF75CB20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EF4F229-7F3B-658D-DEA0-72B8AE9E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C2C22ED-67C3-1832-1482-25CF69A3B5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EDE3D5-D5BB-31FC-9E89-24F937986E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C46FC0-DF59-932D-E4B6-0529FE778C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17064A3-A249-2B48-1648-C203DB7B057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AF6B60-DC6F-3D34-1D41-EF7B046A97B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C52CEB-E0D8-8B7A-5209-CCE0BBA36ABF}"/>
              </a:ext>
            </a:extLst>
          </p:cNvPr>
          <p:cNvSpPr txBox="1"/>
          <p:nvPr/>
        </p:nvSpPr>
        <p:spPr>
          <a:xfrm>
            <a:off x="589575" y="874549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كراساتكم على الصفحة رقم 28 و في ثنائيات انجزوا التمرين التالي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B7543D-A9C6-5F98-2BF2-77172BAA56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2A87058-97DF-0E6E-FC90-A57867BD19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912" y="1584000"/>
            <a:ext cx="3305798" cy="507063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697D24-89EB-AC2B-AE6F-80E1E70F0FA4}"/>
              </a:ext>
            </a:extLst>
          </p:cNvPr>
          <p:cNvSpPr/>
          <p:nvPr/>
        </p:nvSpPr>
        <p:spPr>
          <a:xfrm>
            <a:off x="3419260" y="3804390"/>
            <a:ext cx="2804166" cy="1162465"/>
          </a:xfrm>
          <a:prstGeom prst="roundRect">
            <a:avLst>
              <a:gd name="adj" fmla="val 81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92089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D991F-6F01-8272-5171-A4B5C7E5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17F417-4023-6B81-5542-C70A0B3ED9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02C77C-DBA1-5AD2-2F93-DEE817BF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1712DD-A82D-56A1-E8DE-AD8F49B964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2813C8-1CED-0C49-63BC-CD1BFCECBA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1A0B7AD-A8C8-303D-DB7C-EE969331AB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A40A92-1C6A-BFD9-7D14-344629BAFA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9E26035-6C97-E6AE-B36D-9DFA0552A83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21B567-9773-8AF2-8CA8-C60A764423C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7F9954-9C91-9C05-017F-A9F1DD8CF4D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DFAC21-69B9-D3E5-BEAF-6F12C72637BB}"/>
              </a:ext>
            </a:extLst>
          </p:cNvPr>
          <p:cNvSpPr txBox="1"/>
          <p:nvPr/>
        </p:nvSpPr>
        <p:spPr>
          <a:xfrm>
            <a:off x="1658068" y="842632"/>
            <a:ext cx="57985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أميز الفاعل في كل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جملة،و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أضعه في الخانة المناسبة.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DA3D26-6B93-59AE-09DF-8DF4B39E5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24B717-5FD9-ED23-C3C9-5F3EB516E1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943" y="1434694"/>
            <a:ext cx="6733809" cy="639044"/>
          </a:xfrm>
          <a:prstGeom prst="rect">
            <a:avLst/>
          </a:prstGeom>
        </p:spPr>
      </p:pic>
      <p:pic>
        <p:nvPicPr>
          <p:cNvPr id="7" name="Image 6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9782B24F-558E-538D-95E2-E0DA70804E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325" y="2188821"/>
            <a:ext cx="8394037" cy="413924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1CE1FE1-AC43-5C8E-937A-5534A8303033}"/>
              </a:ext>
            </a:extLst>
          </p:cNvPr>
          <p:cNvSpPr txBox="1"/>
          <p:nvPr/>
        </p:nvSpPr>
        <p:spPr>
          <a:xfrm>
            <a:off x="2763982" y="3288960"/>
            <a:ext cx="1595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واوُ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ٱلْجَماعَةِ</a:t>
            </a:r>
            <a:endParaRPr lang="ar-MA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749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38BDF-51CF-7BA0-CF32-2AE1D285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8B7DD9D-AD78-D3A1-7EA4-4D2883BD0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7D14D0-F09D-6346-371B-AEFB52950C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CF1716-F2AE-0189-83A4-04A4463D0B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F09EB33-76BA-5F70-2EE3-4D903541E4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1FFDE5F-23BD-5E11-1BCD-7C93EF8DB9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A335FF-DDDC-FB4E-FB06-C7EC31EB80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F554A3-F49A-364C-9167-FC038E62C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A7FEB3-EA8C-0CB7-121A-923978D0A61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B8EB20D-3133-C1AE-0DC7-C9DF6D6A569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C9F939-4550-4A9F-E287-E29D5CFD5457}"/>
              </a:ext>
            </a:extLst>
          </p:cNvPr>
          <p:cNvSpPr txBox="1"/>
          <p:nvPr/>
        </p:nvSpPr>
        <p:spPr>
          <a:xfrm>
            <a:off x="1658068" y="665985"/>
            <a:ext cx="57985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21CD0-7E55-EF13-3663-D58C5E0BD9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A5BC-B81B-2281-23BF-E43A40FB1C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943" y="1434694"/>
            <a:ext cx="6733809" cy="639044"/>
          </a:xfrm>
          <a:prstGeom prst="rect">
            <a:avLst/>
          </a:prstGeom>
        </p:spPr>
      </p:pic>
      <p:pic>
        <p:nvPicPr>
          <p:cNvPr id="14" name="Image 13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CDD1F55C-2ACC-2AFC-C23C-A2CC574D43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325" y="2188821"/>
            <a:ext cx="8394037" cy="413924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49431FA-2B16-95E7-1A05-35E3E9A63C81}"/>
              </a:ext>
            </a:extLst>
          </p:cNvPr>
          <p:cNvSpPr txBox="1"/>
          <p:nvPr/>
        </p:nvSpPr>
        <p:spPr>
          <a:xfrm>
            <a:off x="2763982" y="3288960"/>
            <a:ext cx="1595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واوُ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ٱلْجَماعَةِ</a:t>
            </a:r>
            <a:endParaRPr lang="ar-MA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089AFD-EFE2-14F2-660C-0EDD6440FD16}"/>
              </a:ext>
            </a:extLst>
          </p:cNvPr>
          <p:cNvSpPr txBox="1"/>
          <p:nvPr/>
        </p:nvSpPr>
        <p:spPr>
          <a:xfrm>
            <a:off x="2845724" y="3935276"/>
            <a:ext cx="1595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ــــتُ: أَنا</a:t>
            </a:r>
            <a:endParaRPr lang="ar-MA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1765757-FD2B-3578-EAAA-CBD3B851CC36}"/>
              </a:ext>
            </a:extLst>
          </p:cNvPr>
          <p:cNvSpPr txBox="1"/>
          <p:nvPr/>
        </p:nvSpPr>
        <p:spPr>
          <a:xfrm>
            <a:off x="648113" y="4540112"/>
            <a:ext cx="1595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endParaRPr lang="ar-MA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67FB61F-89AF-4E8D-0AC5-AB2229735B73}"/>
              </a:ext>
            </a:extLst>
          </p:cNvPr>
          <p:cNvSpPr txBox="1"/>
          <p:nvPr/>
        </p:nvSpPr>
        <p:spPr>
          <a:xfrm>
            <a:off x="694944" y="5068967"/>
            <a:ext cx="1595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</a:t>
            </a:r>
            <a:endParaRPr lang="ar-MA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1B83F3-B630-9FDF-690D-763B9F009D6E}"/>
              </a:ext>
            </a:extLst>
          </p:cNvPr>
          <p:cNvSpPr txBox="1"/>
          <p:nvPr/>
        </p:nvSpPr>
        <p:spPr>
          <a:xfrm>
            <a:off x="4489234" y="5629778"/>
            <a:ext cx="1595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اَلْجُمْهورُ</a:t>
            </a:r>
            <a:endParaRPr lang="ar-MA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9170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38987-7661-2EEF-AC10-C19D01628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C8E41D-896F-915D-51C9-3B779D9B15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F617FF-1E47-5637-D238-219020D8E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F11A32-2C5C-3ACE-F45E-91B6AF25AC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56E7FFC-B61F-A7F4-7819-AA345B9342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B0A5AC0-D552-7848-522C-26A778A1AD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442B9C-851D-9581-6B0C-C4E87C2985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86D7519-ED36-AF9A-D406-7805D38760F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154978-895F-CA8F-1675-D95A784413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E2A644-B88E-3EA5-1548-903A7289F73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D20183-B932-788C-16BB-A08A0B4B212E}"/>
              </a:ext>
            </a:extLst>
          </p:cNvPr>
          <p:cNvSpPr txBox="1"/>
          <p:nvPr/>
        </p:nvSpPr>
        <p:spPr>
          <a:xfrm>
            <a:off x="589575" y="874549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بمفردكم أجيبوا عن التمرين التالي: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907D40-E203-3965-5086-8C9614D89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04DD68E-ACB7-6ACA-B492-48A54143A5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912" y="1584000"/>
            <a:ext cx="3305798" cy="507063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3A61697-EE2C-5951-7BBB-4B2071CC5814}"/>
              </a:ext>
            </a:extLst>
          </p:cNvPr>
          <p:cNvSpPr/>
          <p:nvPr/>
        </p:nvSpPr>
        <p:spPr>
          <a:xfrm>
            <a:off x="3425728" y="5174673"/>
            <a:ext cx="2804166" cy="924791"/>
          </a:xfrm>
          <a:prstGeom prst="roundRect">
            <a:avLst>
              <a:gd name="adj" fmla="val 81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9255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4655-6186-C679-B911-275591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B4375A-0383-1E20-F7BB-00F8BB8D0B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8AC833-4BF2-DADC-9D40-BFA4FB4CB6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622B14-3373-8984-CFDA-98D2445217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08CD9D3-B2CF-0E2A-7252-DCBCC2F4E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3802DA5-3469-59D7-80DD-762311DF7F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5F61C2-7456-878B-36F7-512FBD344C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05E559-B9AF-FAB7-AF33-ED927533B47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1EAD37-C1B2-FB7A-DE16-59CCE73295D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3AD2BB-0E5B-EBB5-0C4F-CEF9300268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E8F9E7-1B81-2AD7-C0EB-4712873AF714}"/>
              </a:ext>
            </a:extLst>
          </p:cNvPr>
          <p:cNvSpPr txBox="1"/>
          <p:nvPr/>
        </p:nvSpPr>
        <p:spPr>
          <a:xfrm>
            <a:off x="800100" y="787910"/>
            <a:ext cx="67188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أركب جملا فعلية حسب نوع الفاعل المطلوب.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EE9E-1C15-5DFD-A192-AB50C229C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AFD30C-4EA2-251F-2382-422DCAD922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9511" y="1485179"/>
            <a:ext cx="5966731" cy="728083"/>
          </a:xfrm>
          <a:prstGeom prst="rect">
            <a:avLst/>
          </a:prstGeom>
        </p:spPr>
      </p:pic>
      <p:pic>
        <p:nvPicPr>
          <p:cNvPr id="8" name="Image 7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4A8DD8D9-8C4D-250B-9FE4-E530315656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8" y="2314981"/>
            <a:ext cx="8394037" cy="36494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1FE907C-EF1C-CC1D-BBA1-FF403267513E}"/>
              </a:ext>
            </a:extLst>
          </p:cNvPr>
          <p:cNvSpPr txBox="1"/>
          <p:nvPr/>
        </p:nvSpPr>
        <p:spPr>
          <a:xfrm>
            <a:off x="1080654" y="3144783"/>
            <a:ext cx="32784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تَمَتَّعْنا بِلَوْحَةِ ٱلْموناليزا.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7713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63258-B1D0-9C6D-EBC4-BD4EE89D1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FDBDA0-0B9C-042C-B0A7-258E1A011E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B0D691-BC38-8F94-3612-390D4A2A9C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713A2D5-05C2-2D3E-6B1B-95AA0A4D1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39B1E2A-D71F-640E-7CB1-356CA4E4D7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9ABF043-6854-8E11-71CF-4E74ECA224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B127817-08DD-1B12-4C8E-D3CB1776B2F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2D9379-1878-982D-1B1E-654AB3059C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E370F3-AE66-1062-F9F6-6E39FE3BB56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CAB77F-FC15-D011-E727-0B532EA049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CD5F39-B73D-A90F-1DEC-D539400E220E}"/>
              </a:ext>
            </a:extLst>
          </p:cNvPr>
          <p:cNvSpPr txBox="1"/>
          <p:nvPr/>
        </p:nvSpPr>
        <p:spPr>
          <a:xfrm>
            <a:off x="800100" y="673609"/>
            <a:ext cx="67188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تقبل كل الجمل الصحيحة . يقدم الأستاذ التغذية الراجعة المناسبة.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9119B6-B004-A02F-5A10-CD1F1C3FBC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056CAC-A3BC-537B-B7A0-0D6F1DE84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9511" y="1485179"/>
            <a:ext cx="5966731" cy="728083"/>
          </a:xfrm>
          <a:prstGeom prst="rect">
            <a:avLst/>
          </a:prstGeom>
        </p:spPr>
      </p:pic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66E2D06B-0809-9130-AEB0-04F505E099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8" y="2314981"/>
            <a:ext cx="8394037" cy="364940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39EBE5-D8BD-0129-E2C1-DBC1FE735101}"/>
              </a:ext>
            </a:extLst>
          </p:cNvPr>
          <p:cNvSpPr txBox="1"/>
          <p:nvPr/>
        </p:nvSpPr>
        <p:spPr>
          <a:xfrm>
            <a:off x="1080654" y="3144783"/>
            <a:ext cx="32784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تَمَتَّعْنا بِلَوْحَةِ ٱلْموناليزا.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0474D7-0163-6457-DDDB-B640010E7970}"/>
              </a:ext>
            </a:extLst>
          </p:cNvPr>
          <p:cNvSpPr txBox="1"/>
          <p:nvPr/>
        </p:nvSpPr>
        <p:spPr>
          <a:xfrm>
            <a:off x="210127" y="3754527"/>
            <a:ext cx="5019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رَسَمُ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جِدارِيَّةً كَبيرَةً في ساحَةِ ٱلْمَدْرَسَةِ.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998EF7-6C58-564F-5BE9-75E38E1B5703}"/>
              </a:ext>
            </a:extLst>
          </p:cNvPr>
          <p:cNvSpPr txBox="1"/>
          <p:nvPr/>
        </p:nvSpPr>
        <p:spPr>
          <a:xfrm>
            <a:off x="248062" y="4485508"/>
            <a:ext cx="5019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أَبْدَعَ في تَشْذيبِ ٱلْحَديقَةِ.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254D7E-5523-C1E0-929C-96B4277E705D}"/>
              </a:ext>
            </a:extLst>
          </p:cNvPr>
          <p:cNvSpPr txBox="1"/>
          <p:nvPr/>
        </p:nvSpPr>
        <p:spPr>
          <a:xfrm>
            <a:off x="248062" y="5216489"/>
            <a:ext cx="5019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زَيَّنْ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غُرْفَةَ ٱلْجُلوسِ بِأَزْهارٍ جَميلَةٍ.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34493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 defTabSz="914400"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ٱسْتْراتيجِيَّةِ تَحْديدِ  ٱلْأَفْكارِ ٱلرَّئيسَةِ.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ٱلْفاعِلِ ضَميراً..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31F3CD-57A4-C450-C4B5-952B81D5F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843E8C-8357-E674-F94F-F988121D16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CB0451-C82D-5E97-19C1-6FFF21DF8D0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A0593-41F4-5C03-B309-0ACC9992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AF498-6420-2A73-E32C-D1F5E42C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8D9005-86F6-48A3-B140-5517EC7E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97D6FD-A019-27AE-C52A-A5C2BC4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5F373D-26F2-3349-8C66-2B318F920B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20A6D-D1DD-447E-0B3A-0002EF871DD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4E3F2-3FFB-0FC6-E124-F620147EC8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861907-6FB7-9DC4-B66B-A0A4B60EE2D2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183182" y="738112"/>
            <a:ext cx="7472373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(صديقتكم)........ صفقوا له (لها).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68DFF8-1A8F-202B-7AF9-BF95DA36AC6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9C4F9-F8A9-DF75-76BC-069F355570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C43403-24AB-4220-809A-AF7C482CE7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A553B6-76E6-0D4C-65C4-BDD298C075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CCBEA4-B2B1-27FE-5300-32CC0B9080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4BF8F0-AC55-19FE-BF2C-9EC4C4B9CD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4FB264-68D4-597F-ED5D-4518422984C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E7449B-F34F-D417-7843-F7A5C6426929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F128DF-AF6C-EC6C-2D86-649724F767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096449-764D-8964-96EA-B4CFF47C4FCC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70911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10298</TotalTime>
  <Words>2019</Words>
  <Application>Microsoft Office PowerPoint</Application>
  <PresentationFormat>Affichage à l'écran (4:3)</PresentationFormat>
  <Paragraphs>521</Paragraphs>
  <Slides>76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76</vt:i4>
      </vt:variant>
    </vt:vector>
  </HeadingPairs>
  <TitlesOfParts>
    <vt:vector size="109" baseType="lpstr">
      <vt:lpstr>Dosis</vt:lpstr>
      <vt:lpstr>Modern Love</vt:lpstr>
      <vt:lpstr>Abadi</vt:lpstr>
      <vt:lpstr>Arial</vt:lpstr>
      <vt:lpstr>Wingdings</vt:lpstr>
      <vt:lpstr>Calibri Light</vt:lpstr>
      <vt:lpstr>Noto Sans Symbols</vt:lpstr>
      <vt:lpstr>Dosis ExtraBold</vt:lpstr>
      <vt:lpstr>Arial Rounded MT Bold</vt:lpstr>
      <vt:lpstr>Microsoft Uighur</vt:lpstr>
      <vt:lpstr>Dosis Medium</vt:lpstr>
      <vt:lpstr>Calibri</vt:lpstr>
      <vt:lpstr>Dosis SemiBold</vt:lpstr>
      <vt:lpstr>00_Env-Enseignant</vt:lpstr>
      <vt:lpstr>1_Env-Enseignant</vt:lpstr>
      <vt:lpstr>1_01- نشاط اعتيادي</vt:lpstr>
      <vt:lpstr>Office Theme 2013 - 2022</vt:lpstr>
      <vt:lpstr>2_Env-Enseignant</vt:lpstr>
      <vt:lpstr>sarf wa tahwil (new)</vt:lpstr>
      <vt:lpstr>05- اختتام الحصة</vt:lpstr>
      <vt:lpstr>3_Env-Enseignant</vt:lpstr>
      <vt:lpstr>4_Env-Enseignant</vt:lpstr>
      <vt:lpstr>2_01- نشاط اعتيادي</vt:lpstr>
      <vt:lpstr>1_اختتام الحصة</vt:lpstr>
      <vt:lpstr>5_Env-Enseignant</vt:lpstr>
      <vt:lpstr>اختتام الحصة</vt:lpstr>
      <vt:lpstr>6_Env-Enseignant</vt:lpstr>
      <vt:lpstr>2_03- استماع وتحدث</vt:lpstr>
      <vt:lpstr>7_Env-Enseignant</vt:lpstr>
      <vt:lpstr>Thème Office</vt:lpstr>
      <vt:lpstr>01- نشاط اعتيادي</vt:lpstr>
      <vt:lpstr>04- قراءة/ كتابة</vt:lpstr>
      <vt:lpstr>2_Env-Apprenant_Tmplt</vt:lpstr>
      <vt:lpstr>Présentation PowerPoint</vt:lpstr>
      <vt:lpstr>Présentation PowerPoint</vt:lpstr>
      <vt:lpstr>تنظيم حصص الأسبوع  التربوي الثاني</vt:lpstr>
      <vt:lpstr>هيكلة حصة اليوم الثالث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 الآن. الفائز بنجمة المشاركة بهدوء  هو (هي) صديقكم (صديقتكم)........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314</cp:revision>
  <dcterms:created xsi:type="dcterms:W3CDTF">2023-09-20T21:35:22Z</dcterms:created>
  <dcterms:modified xsi:type="dcterms:W3CDTF">2026-02-08T08:02:10Z</dcterms:modified>
</cp:coreProperties>
</file>