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</p:sldMasterIdLst>
  <p:notesMasterIdLst>
    <p:notesMasterId r:id="rId54"/>
  </p:notesMasterIdLst>
  <p:sldIdLst>
    <p:sldId id="2147482727" r:id="rId8"/>
    <p:sldId id="2147482472" r:id="rId9"/>
    <p:sldId id="2147482473" r:id="rId10"/>
    <p:sldId id="2147482693" r:id="rId11"/>
    <p:sldId id="2134806141" r:id="rId12"/>
    <p:sldId id="2147482706" r:id="rId13"/>
    <p:sldId id="2134806601" r:id="rId14"/>
    <p:sldId id="2147482704" r:id="rId15"/>
    <p:sldId id="2147482351" r:id="rId16"/>
    <p:sldId id="2147482490" r:id="rId17"/>
    <p:sldId id="2147482488" r:id="rId18"/>
    <p:sldId id="2147482489" r:id="rId19"/>
    <p:sldId id="2147482367" r:id="rId20"/>
    <p:sldId id="2147482766" r:id="rId21"/>
    <p:sldId id="2147482496" r:id="rId22"/>
    <p:sldId id="2147482482" r:id="rId23"/>
    <p:sldId id="2147482767" r:id="rId24"/>
    <p:sldId id="2147482768" r:id="rId25"/>
    <p:sldId id="2147482769" r:id="rId26"/>
    <p:sldId id="2147482743" r:id="rId27"/>
    <p:sldId id="2147482738" r:id="rId28"/>
    <p:sldId id="2147482770" r:id="rId29"/>
    <p:sldId id="2147482370" r:id="rId30"/>
    <p:sldId id="2147482476" r:id="rId31"/>
    <p:sldId id="2134806689" r:id="rId32"/>
    <p:sldId id="2147482762" r:id="rId33"/>
    <p:sldId id="2134806963" r:id="rId34"/>
    <p:sldId id="2147482371" r:id="rId35"/>
    <p:sldId id="2147482724" r:id="rId36"/>
    <p:sldId id="2147482739" r:id="rId37"/>
    <p:sldId id="2147482734" r:id="rId38"/>
    <p:sldId id="2147482763" r:id="rId39"/>
    <p:sldId id="2147482764" r:id="rId40"/>
    <p:sldId id="2147482765" r:id="rId41"/>
    <p:sldId id="2147482748" r:id="rId42"/>
    <p:sldId id="2147482749" r:id="rId43"/>
    <p:sldId id="2147482750" r:id="rId44"/>
    <p:sldId id="2147482752" r:id="rId45"/>
    <p:sldId id="2147482753" r:id="rId46"/>
    <p:sldId id="2147482754" r:id="rId47"/>
    <p:sldId id="2147482755" r:id="rId48"/>
    <p:sldId id="2147482756" r:id="rId49"/>
    <p:sldId id="2147482761" r:id="rId50"/>
    <p:sldId id="2147482703" r:id="rId51"/>
    <p:sldId id="2134806712" r:id="rId52"/>
    <p:sldId id="2134806149" r:id="rId53"/>
  </p:sldIdLst>
  <p:sldSz cx="9144000" cy="6858000" type="screen4x3"/>
  <p:notesSz cx="6858000" cy="9144000"/>
  <p:embeddedFontLst>
    <p:embeddedFont>
      <p:font typeface="Dosis" pitchFamily="2" charset="0"/>
      <p:regular r:id="rId55"/>
      <p:bold r:id="rId56"/>
    </p:embeddedFont>
    <p:embeddedFont>
      <p:font typeface="Dosis ExtraBold" pitchFamily="2" charset="0"/>
      <p:bold r:id="rId57"/>
    </p:embeddedFont>
    <p:embeddedFont>
      <p:font typeface="Dosis Medium" pitchFamily="2" charset="0"/>
      <p:regular r:id="rId58"/>
    </p:embeddedFont>
    <p:embeddedFont>
      <p:font typeface="Dosis SemiBold" pitchFamily="2" charset="0"/>
      <p:bold r:id="rId59"/>
    </p:embeddedFont>
    <p:embeddedFont>
      <p:font typeface="Microsoft Uighur" panose="02000000000000000000" pitchFamily="2" charset="-78"/>
      <p:regular r:id="rId60"/>
      <p:bold r:id="rId61"/>
    </p:embeddedFont>
    <p:embeddedFont>
      <p:font typeface="Modern Love" panose="04090805081005020601" pitchFamily="82" charset="0"/>
      <p:regular r:id="rId6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106585"/>
    <a:srgbClr val="257390"/>
    <a:srgbClr val="0070C0"/>
    <a:srgbClr val="FCFDFD"/>
    <a:srgbClr val="F6F6F6"/>
    <a:srgbClr val="F9FCFC"/>
    <a:srgbClr val="498BA2"/>
    <a:srgbClr val="FFFFFF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24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font" Target="fonts/font1.fntdata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font" Target="fonts/font4.fntdata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7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font" Target="fonts/font2.fntdata"/><Relationship Id="rId64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font" Target="fonts/font5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font" Target="fonts/font3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6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0.8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4.3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6.7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10.2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1T23:00:02.592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1T23:00:02.651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1T23:00:02.652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25.912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27.535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1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31.665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10" Type="http://schemas.openxmlformats.org/officeDocument/2006/relationships/image" Target="../media/image19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28.png"/><Relationship Id="rId18" Type="http://schemas.openxmlformats.org/officeDocument/2006/relationships/customXml" Target="../ink/ink7.xml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12" Type="http://schemas.openxmlformats.org/officeDocument/2006/relationships/image" Target="../media/image27.png"/><Relationship Id="rId17" Type="http://schemas.openxmlformats.org/officeDocument/2006/relationships/customXml" Target="../ink/ink6.xml"/><Relationship Id="rId2" Type="http://schemas.openxmlformats.org/officeDocument/2006/relationships/image" Target="../media/image22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2.xml"/><Relationship Id="rId11" Type="http://schemas.openxmlformats.org/officeDocument/2006/relationships/image" Target="../media/image26.png"/><Relationship Id="rId5" Type="http://schemas.openxmlformats.org/officeDocument/2006/relationships/customXml" Target="../ink/ink1.xml"/><Relationship Id="rId15" Type="http://schemas.openxmlformats.org/officeDocument/2006/relationships/customXml" Target="../ink/ink5.xml"/><Relationship Id="rId10" Type="http://schemas.openxmlformats.org/officeDocument/2006/relationships/customXml" Target="../ink/ink4.xml"/><Relationship Id="rId4" Type="http://schemas.openxmlformats.org/officeDocument/2006/relationships/image" Target="../media/image35.png"/><Relationship Id="rId9" Type="http://schemas.openxmlformats.org/officeDocument/2006/relationships/customXml" Target="../ink/ink3.xml"/><Relationship Id="rId1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23.png"/><Relationship Id="rId7" Type="http://schemas.openxmlformats.org/officeDocument/2006/relationships/image" Target="../media/image38.png"/><Relationship Id="rId12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customXml" Target="../ink/ink8.xml"/><Relationship Id="rId11" Type="http://schemas.openxmlformats.org/officeDocument/2006/relationships/image" Target="../media/image27.png"/><Relationship Id="rId5" Type="http://schemas.openxmlformats.org/officeDocument/2006/relationships/image" Target="../media/image35.png"/><Relationship Id="rId10" Type="http://schemas.openxmlformats.org/officeDocument/2006/relationships/image" Target="../media/image26.png"/><Relationship Id="rId4" Type="http://schemas.openxmlformats.org/officeDocument/2006/relationships/image" Target="../media/image36.png"/><Relationship Id="rId9" Type="http://schemas.openxmlformats.org/officeDocument/2006/relationships/customXml" Target="../ink/ink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3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3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Relationship Id="rId9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6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47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9.png"/><Relationship Id="rId5" Type="http://schemas.openxmlformats.org/officeDocument/2006/relationships/image" Target="../media/image46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.png"/><Relationship Id="rId5" Type="http://schemas.openxmlformats.org/officeDocument/2006/relationships/image" Target="../media/image46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8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1.png"/><Relationship Id="rId9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1.png"/><Relationship Id="rId9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54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55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6.png"/><Relationship Id="rId5" Type="http://schemas.openxmlformats.org/officeDocument/2006/relationships/image" Target="../media/image58.png"/><Relationship Id="rId4" Type="http://schemas.openxmlformats.org/officeDocument/2006/relationships/image" Target="../media/image21.png"/><Relationship Id="rId9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6.png"/><Relationship Id="rId5" Type="http://schemas.openxmlformats.org/officeDocument/2006/relationships/image" Target="../media/image60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EBEC4E3-C469-2DC9-B9AE-23BF4583D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9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الفهم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الكتابي: (30د)</a:t>
            </a:r>
            <a:endParaRPr lang="fr-FR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إثرائية 25 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A8752E-FC57-D355-6ED5-F7BCD7E3F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7340" y="331878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4005B5-89C0-2B87-6C93-260EF885E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3341" y="3304180"/>
            <a:ext cx="540000" cy="41852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478107" y="3318787"/>
            <a:ext cx="1273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إنتاج كتابي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234790" y="36573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التعبير على المشاعر (4)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128" y="2120414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57108" y="2100563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734587" y="2149631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03- 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234790" y="24642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Tx/>
            </a:pPr>
            <a:r>
              <a:rPr lang="ar-MA" dirty="0"/>
              <a:t>قراءة: قراءات فردية وفهم.</a:t>
            </a:r>
          </a:p>
        </p:txBody>
      </p:sp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5817A276-BD07-BCBE-8A74-6E4D1B2DCB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31510" y="3150205"/>
            <a:ext cx="468000" cy="46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B873B3D-699A-D78A-29FC-72FAC4956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128" y="450782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9C7962E-F2CE-8824-2416-C423926CE71F}"/>
              </a:ext>
            </a:extLst>
          </p:cNvPr>
          <p:cNvSpPr txBox="1"/>
          <p:nvPr/>
        </p:nvSpPr>
        <p:spPr>
          <a:xfrm>
            <a:off x="5209460" y="4520375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pic>
        <p:nvPicPr>
          <p:cNvPr id="2" name="Espace réservé pour une image  20">
            <a:extLst>
              <a:ext uri="{FF2B5EF4-FFF2-40B4-BE49-F238E27FC236}">
                <a16:creationId xmlns:a16="http://schemas.microsoft.com/office/drawing/2014/main" id="{82648C5E-4FF1-261A-ADC4-ADCA2A4F59D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31510" y="1993915"/>
            <a:ext cx="468000" cy="46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832A41-87B8-016E-12E9-BEDFD431FF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053" y="4436273"/>
            <a:ext cx="440457" cy="506757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B98E4205-8AEB-526D-793D-10A0FF63BBE7}"/>
              </a:ext>
            </a:extLst>
          </p:cNvPr>
          <p:cNvSpPr txBox="1">
            <a:spLocks/>
          </p:cNvSpPr>
          <p:nvPr/>
        </p:nvSpPr>
        <p:spPr>
          <a:xfrm>
            <a:off x="2234790" y="478207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عنوان القصة: </a:t>
            </a:r>
            <a:r>
              <a:rPr lang="ar-MA" b="1" dirty="0">
                <a:solidFill>
                  <a:schemeClr val="accent1">
                    <a:lumMod val="50000"/>
                  </a:schemeClr>
                </a:solidFill>
              </a:rPr>
              <a:t>الظل</a:t>
            </a:r>
            <a:r>
              <a:rPr lang="ar-MA" dirty="0"/>
              <a:t> (ص 4 و5 من كراسة "نصوصي القرائية للسنة الثالثة)</a:t>
            </a:r>
          </a:p>
        </p:txBody>
      </p:sp>
      <p:pic>
        <p:nvPicPr>
          <p:cNvPr id="21" name="Image 20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AF0953EE-94A2-8727-3FCA-B5D9FCBCAB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468731">
            <a:off x="1869949" y="5076034"/>
            <a:ext cx="859122" cy="12124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950033" y="3063025"/>
            <a:ext cx="6969967" cy="2348205"/>
            <a:chOff x="1152574" y="1408797"/>
            <a:chExt cx="6969967" cy="234820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6541" y="2866221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152574" y="1408797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29003" y="3038132"/>
            <a:ext cx="6790997" cy="2164739"/>
            <a:chOff x="1236548" y="3460262"/>
            <a:chExt cx="6790997" cy="14234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3460262"/>
              <a:ext cx="6696000" cy="46952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8" y="4620629"/>
              <a:ext cx="5234473" cy="2631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القصة واستثمار مضامينها؛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176500" y="3264536"/>
            <a:ext cx="6743500" cy="1324164"/>
            <a:chOff x="1284045" y="2417822"/>
            <a:chExt cx="6743500" cy="132416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284045" y="2417822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والإجابة عن أسئلة الفهم؛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DF68E9B-7C18-80E1-EBDF-570CF3C8D338}"/>
              </a:ext>
            </a:extLst>
          </p:cNvPr>
          <p:cNvSpPr/>
          <p:nvPr/>
        </p:nvSpPr>
        <p:spPr>
          <a:xfrm>
            <a:off x="1129003" y="4079008"/>
            <a:ext cx="52344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جمل/ فقرة للتعبير عن مشاعر مرتبطة بشخص.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3"/>
            <a:ext cx="898525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DAB962-E5E7-C090-5C6D-9CDA83841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956328D-DD80-C9AA-FD89-3DED8562A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92C5A2-5C3D-8666-0A8F-A771E4D02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2F23B1-CC09-04B2-F1B7-674181FDE41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36A1FD1-6AE7-ED77-0EA3-B36ECE036A3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D63F6-7274-792E-39E8-6641B813BBB5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4AE726-1932-725E-902F-DC024A012CA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04C6BF7-61BB-4F59-E96F-519926D99BB4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136" y="12680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776170" y="1124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5D10D5AD-97EE-05AB-8450-91FD582FE6D6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6A8D266-589D-C534-D21C-C416A0F3AAF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F2A2531-930D-FDFD-DB8E-255271C05B30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974F1C-AB40-EC46-76A5-5BA1351B77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D58400-364C-6832-4084-117494FDE76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7EE7AD-4258-9397-CAEA-AFA778E5173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E64BA4-F2CE-FEC1-FCE4-607CCD4B5D3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DC52D-6367-F287-0317-A08F4289334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83D55F5-0157-F83D-6F44-0B2CD672390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C578F4-C6F7-1746-B858-F018A63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969382-1DE0-666D-7659-C63B1B8BD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3A0E02-BAE4-7074-DBDF-58A5D2647A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04399B-A5CE-94AF-9709-35C6A057F8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DC6D6-6713-4A53-F53F-E526A2EDB5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ABE2125B-4632-D160-0769-CE7958182A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AFF19F-ED1E-0C7A-FEFF-C003A716AFD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6D68C9-1CE6-C619-1EB5-0331E0C6E76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2C346AD-AE68-B982-6D1A-203D3DA2079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10427F-BEB1-A4A0-4B88-F8F8EE78CFD3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2D7E02-C21B-1027-F056-0C30FFC3AAB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7644BB-5CED-7A73-75AF-BCFF2CC0286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مراجعة وتوليف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03- 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E62B67-1634-3AE3-6B3C-25F4A2F0E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0020" y="1063718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C366EE-12E0-4637-798C-0D66602458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35" y="2184885"/>
            <a:ext cx="62543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نصا وتجيبون عن أسئلة. افتحوا كراساتكم على الصفحة 56.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B5CFA-4742-4EF9-D0E3-0D7AC307F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706740-DA75-8C2C-B9DD-0F1EE03D28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9BBDAE-7A3E-BDD8-7D4C-E1C3F40E83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4B0CA1-E159-ED97-BEAD-4A8E68B312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905180-7688-DEA2-E63A-716CA7ED0017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2BCC7A-A17F-A7C1-47A3-6E440BA607D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ABFF79-C92A-F585-F48F-ED9C40E0647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3BC46CF-1332-E9DF-562B-B6C4BC1A3B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89B907-38B8-F5E1-F9BE-562187F24B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36" y="1972909"/>
            <a:ext cx="2503527" cy="384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F43CBF-CC7E-8682-E5B2-C910FC03C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36" y="1972909"/>
            <a:ext cx="2503527" cy="3840064"/>
          </a:xfrm>
          <a:prstGeom prst="rect">
            <a:avLst/>
          </a:prstGeom>
        </p:spPr>
      </p:pic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النص، ضعوا أصابعكم تحت كل كلمة أقرؤها.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B72F21-CC08-509A-C57C-CFF7F4771B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7BE3C4-7D2E-C302-3620-1CC271973B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7B8483-1C22-8979-3285-82C703208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A4667E-1542-744D-169E-91C1E31D83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34B716-C9B8-697D-1EEB-E96C105B005E}"/>
              </a:ext>
            </a:extLst>
          </p:cNvPr>
          <p:cNvSpPr/>
          <p:nvPr/>
        </p:nvSpPr>
        <p:spPr>
          <a:xfrm>
            <a:off x="3428836" y="2379305"/>
            <a:ext cx="2471102" cy="12223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AC62933A-F60B-08B6-BB42-E0D4F0B11225}"/>
              </a:ext>
            </a:extLst>
          </p:cNvPr>
          <p:cNvSpPr/>
          <p:nvPr/>
        </p:nvSpPr>
        <p:spPr>
          <a:xfrm>
            <a:off x="5975401" y="2524995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B05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BA4C17-01E4-F08D-19B7-4604B402DC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1DCCC4-8EBD-A9E8-6FD6-5742A54A6C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A0F4B89-639B-28B5-7E4F-CB9CBF1F88A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D5A1B4-41E5-94E8-B0D7-75BE3311E7B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7F2830-9D01-3D93-AE2F-CD52E6559CD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F07FEBD-A009-1DD7-DC37-757285BA28B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CC21D-0B68-6E2D-201A-0B3AE5A21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2823E81-EC93-2566-DA1A-A143C1FF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لقراءة النص ثلاثة تلاميذ. تابعوا بأصابعكم.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تمنح الفرصة للفئة المتعثرة.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5B34AA-F5CD-9E8F-A627-CE308218E4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64979-090F-B7FA-4AF6-E8D68E9DD2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F71ECB-2CD0-D80C-DCBB-0C4637095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83D744-B594-44B7-BFC7-2CF1641E7C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26D90FB-E9BA-B66D-742A-AE9018EA8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27A53EEE-F701-5A21-6C58-2C185D5C1992}"/>
                  </a:ext>
                </a:extLst>
              </p14:cNvPr>
              <p14:cNvContentPartPr/>
              <p14:nvPr/>
            </p14:nvContentPartPr>
            <p14:xfrm>
              <a:off x="7697917" y="2929790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27A53EEE-F701-5A21-6C58-2C185D5C199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29117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A141D88C-05A6-DB3A-42FA-B0561C06937F}"/>
                  </a:ext>
                </a:extLst>
              </p14:cNvPr>
              <p14:cNvContentPartPr/>
              <p14:nvPr/>
            </p14:nvContentPartPr>
            <p14:xfrm>
              <a:off x="7697917" y="370415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A141D88C-05A6-DB3A-42FA-B0561C0693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368651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FD6EEC74-8F54-75D4-BFD7-7F667D5A7D41}"/>
                  </a:ext>
                </a:extLst>
              </p14:cNvPr>
              <p14:cNvContentPartPr/>
              <p14:nvPr/>
            </p14:nvContentPartPr>
            <p14:xfrm>
              <a:off x="7688197" y="4478870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FD6EEC74-8F54-75D4-BFD7-7F667D5A7D4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0197" y="446087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363CC082-5647-7986-B044-8EB19869A099}"/>
                  </a:ext>
                </a:extLst>
              </p14:cNvPr>
              <p14:cNvContentPartPr/>
              <p14:nvPr/>
            </p14:nvContentPartPr>
            <p14:xfrm>
              <a:off x="7697917" y="5234150"/>
              <a:ext cx="360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363CC082-5647-7986-B044-8EB19869A09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5216510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Image 18">
            <a:extLst>
              <a:ext uri="{FF2B5EF4-FFF2-40B4-BE49-F238E27FC236}">
                <a16:creationId xmlns:a16="http://schemas.microsoft.com/office/drawing/2014/main" id="{46E1F22B-6177-28C0-E4C3-5D3F9CE949E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CC6AAB-CA78-DC81-D75F-E25A4D58021C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8E95F3B-6043-17B4-D61B-0E65CD39031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728D82-8C10-25A3-170B-133D748C029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D77D65-942E-C28D-FFF4-637EC33E9ED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203E567-0D59-8EC3-3FB2-71E941EEE4F2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75141A42-A238-D0BE-408D-9B458B6994B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6894" y="2262101"/>
            <a:ext cx="7750212" cy="35283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277EADF2-3E54-21EE-E27B-B0549509AE0C}"/>
                  </a:ext>
                </a:extLst>
              </p14:cNvPr>
              <p14:cNvContentPartPr/>
              <p14:nvPr/>
            </p14:nvContentPartPr>
            <p14:xfrm>
              <a:off x="8518710" y="2547014"/>
              <a:ext cx="360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277EADF2-3E54-21EE-E27B-B0549509AE0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80550" y="2508854"/>
                <a:ext cx="76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E078FC06-238F-8A4A-A538-C37E55F1CC07}"/>
                  </a:ext>
                </a:extLst>
              </p14:cNvPr>
              <p14:cNvContentPartPr/>
              <p14:nvPr/>
            </p14:nvContentPartPr>
            <p14:xfrm>
              <a:off x="8518710" y="3582631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E078FC06-238F-8A4A-A538-C37E55F1CC0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80550" y="3544471"/>
                <a:ext cx="76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1E09059-497D-C4D2-52A7-4B00D15D9861}"/>
                  </a:ext>
                </a:extLst>
              </p14:cNvPr>
              <p14:cNvContentPartPr/>
              <p14:nvPr/>
            </p14:nvContentPartPr>
            <p14:xfrm>
              <a:off x="8527872" y="4609249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1E09059-497D-C4D2-52A7-4B00D15D986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89712" y="4571089"/>
                <a:ext cx="76320" cy="7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10914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28519-087C-2483-9D41-A5B62C513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EDED6D-CCAD-B3EB-E5A3-2794AFBDE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تلاميذ آخرين للقراءة.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B5B763-912F-46CB-F1D0-1E3F972B2C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48B6F2-0DE1-2AB2-3C29-6658C0C896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B1C3E2-2A2B-6596-0C58-1F32351DD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38B9A809-7253-42F8-31EA-2E4FE4ED4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894" y="2262101"/>
            <a:ext cx="7750212" cy="35283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4A8FFA-FEEF-CA91-0966-2F04FC87F8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B696C0A-E89D-95DD-F424-22AFA1E069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2FEBBAF-A896-3BBF-80C8-FF23FD819795}"/>
                  </a:ext>
                </a:extLst>
              </p14:cNvPr>
              <p14:cNvContentPartPr/>
              <p14:nvPr/>
            </p14:nvContentPartPr>
            <p14:xfrm>
              <a:off x="8518710" y="2547014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D2FEBBAF-A896-3BBF-80C8-FF23FD8197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80550" y="2508854"/>
                <a:ext cx="76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7E1A8FD6-A574-928B-8379-E55CD2849C52}"/>
                  </a:ext>
                </a:extLst>
              </p14:cNvPr>
              <p14:cNvContentPartPr/>
              <p14:nvPr/>
            </p14:nvContentPartPr>
            <p14:xfrm>
              <a:off x="8518710" y="3582631"/>
              <a:ext cx="360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7E1A8FD6-A574-928B-8379-E55CD2849C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80550" y="3544471"/>
                <a:ext cx="76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30EE671-3E39-C9C5-16E2-8CDECB89F0D9}"/>
                  </a:ext>
                </a:extLst>
              </p14:cNvPr>
              <p14:cNvContentPartPr/>
              <p14:nvPr/>
            </p14:nvContentPartPr>
            <p14:xfrm>
              <a:off x="8527872" y="4609249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30EE671-3E39-C9C5-16E2-8CDECB89F0D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89712" y="4571089"/>
                <a:ext cx="76320" cy="7632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Image 22">
            <a:extLst>
              <a:ext uri="{FF2B5EF4-FFF2-40B4-BE49-F238E27FC236}">
                <a16:creationId xmlns:a16="http://schemas.microsoft.com/office/drawing/2014/main" id="{911A99EA-D771-94EA-100B-C0446ADCFE7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FD50EF-AA80-6765-98FE-BF7B79A649D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B456813-7CB0-B8E5-56E4-B101B0190F4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43A2C2-60BC-67A4-86AB-C71A536D549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60D9F9-F487-79E3-FCA9-3AA3F8AAD41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63165ED-A0EE-080C-CDD9-0F04A83F515D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492441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D0A2225-FC33-FA57-3446-D32D3732B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36" y="1972909"/>
            <a:ext cx="2503527" cy="384006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من يقرأ التعليمة الأولى؟ ما المطلوب منكم؟ 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43DBCA-22D0-F75E-B49E-9928436CFF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97E596-410D-6EBD-70CF-70E769E4AB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652FB-A138-F35E-BC9A-C364A4AE0E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56F34C0-E1F8-D867-D4C0-01177272F8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C4E1DA3E-9825-1AB8-8666-550EA1EF85CE}"/>
              </a:ext>
            </a:extLst>
          </p:cNvPr>
          <p:cNvSpPr/>
          <p:nvPr/>
        </p:nvSpPr>
        <p:spPr>
          <a:xfrm>
            <a:off x="6048196" y="3892941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B050"/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88D0D2-6D76-693F-C5F3-087D23B8291F}"/>
              </a:ext>
            </a:extLst>
          </p:cNvPr>
          <p:cNvSpPr/>
          <p:nvPr/>
        </p:nvSpPr>
        <p:spPr>
          <a:xfrm>
            <a:off x="3463133" y="3704254"/>
            <a:ext cx="2331178" cy="7277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26F81D-AFE0-AB9A-6101-C915FEA857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1090C1-FAD2-C5DD-1DEC-1FC11312DF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B26999-870E-A526-35E4-A6638C17E88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FDBF58-57CB-5637-342B-C66136459FF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2C98E4-787A-B42C-3E22-2CE76D8E9D7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F95138-9F82-DC9E-77B5-4F0B46B3F1C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8C2C60C-A494-F713-BDE8-FC78291F7257}"/>
              </a:ext>
            </a:extLst>
          </p:cNvPr>
          <p:cNvCxnSpPr>
            <a:cxnSpLocks/>
          </p:cNvCxnSpPr>
          <p:nvPr/>
        </p:nvCxnSpPr>
        <p:spPr>
          <a:xfrm flipH="1" flipV="1">
            <a:off x="1711758" y="3429000"/>
            <a:ext cx="2490827" cy="619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EF3EEDB2-E66C-0960-EB25-72A2B72817CB}"/>
              </a:ext>
            </a:extLst>
          </p:cNvPr>
          <p:cNvSpPr txBox="1"/>
          <p:nvPr/>
        </p:nvSpPr>
        <p:spPr>
          <a:xfrm>
            <a:off x="632373" y="3051110"/>
            <a:ext cx="1653627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FF0000"/>
                </a:solidFill>
              </a:rPr>
              <a:t>خَفيفٍ بدل رُكْنٍ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14225-7675-8316-8D05-899209306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85324-336C-69D7-E71D-2917EE808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على النص للبحث عن الكلمات المطلوبة ثم أكملوا الجدول. (ثلاث دقائق)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26C59F-9E3F-DB9D-76EA-94D749D275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20B66AE-100A-31E7-EB0C-D63C833979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23155D-B5A1-33D3-141B-450138553E3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FD5C6B-B697-F4E4-9F74-43CBC07AE8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9AEE0F6E-DCA2-4DF8-D839-4305FB0F6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8B95BC-24E7-AB94-7DE6-AB5EDD8F24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E06937-B9E3-E638-5BA8-E0D46B7F5E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93C226F-E3A2-39CB-ABEF-0E17ED1B3EA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55E5F2-72BF-C6C0-C7A7-205C82335B12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F0EA2B-3B33-9D24-F5A7-74249884332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8F0607B-614C-42DD-B817-1583B134421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101A908-71EC-EF81-223A-C77C5C857F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419262"/>
            <a:ext cx="7839823" cy="260993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3A16435-9C4C-17A0-3113-74FFDCDC0D59}"/>
              </a:ext>
            </a:extLst>
          </p:cNvPr>
          <p:cNvSpPr txBox="1"/>
          <p:nvPr/>
        </p:nvSpPr>
        <p:spPr>
          <a:xfrm>
            <a:off x="2791984" y="3724231"/>
            <a:ext cx="86985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خَفيفٍ</a:t>
            </a:r>
            <a:r>
              <a:rPr lang="ar-MA" sz="2400" b="1" dirty="0">
                <a:solidFill>
                  <a:srgbClr val="FF0000"/>
                </a:solidFill>
              </a:rPr>
              <a:t>:</a:t>
            </a:r>
            <a:endParaRPr lang="fr-FR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03773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F3C8A-F5BB-A89F-931B-62CD2420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F8183-4809-CEA2-0A7E-21154B96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ضد مضيء؟ يقوي؟ ما مرادف ...؟  ...  هل أنتم متفقون؟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804157-40E1-8FE2-BF14-15DBC7566E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D0BDEE-3F73-7A9F-0EDB-45ACEFE762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72A97D-59EE-B892-A7FB-DC15902E6F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F933F16-F45F-C40A-5262-0D2638C3C0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5223285-35B0-0F55-BB4A-C958B03B39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92537A-8443-DD8A-8B41-A81E1486BE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4721E7-6083-3FA6-DF05-8D0A433516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A4EB9D-CA6E-E63C-1EC8-28C8EC17980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2F457E-A080-8EDD-C93A-70D7D78901B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F7E8D1-6526-F5E9-AE3D-9DDD01DADE17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4D3D80A-17BF-B0AD-45BF-6B32CDB622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545CA71-373E-7C06-CD02-9B8FA7209A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419262"/>
            <a:ext cx="7839823" cy="26099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6191813-0790-221C-A552-CE496B41A375}"/>
              </a:ext>
            </a:extLst>
          </p:cNvPr>
          <p:cNvSpPr txBox="1"/>
          <p:nvPr/>
        </p:nvSpPr>
        <p:spPr>
          <a:xfrm>
            <a:off x="4297277" y="3110722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مُظْلِمٌ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85B319F-8E85-94DC-66AD-2BABC650AF66}"/>
              </a:ext>
            </a:extLst>
          </p:cNvPr>
          <p:cNvSpPr txBox="1"/>
          <p:nvPr/>
        </p:nvSpPr>
        <p:spPr>
          <a:xfrm>
            <a:off x="1573127" y="3084326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يُضْعِفُ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522279-6B17-0060-E2EE-9350511D6D13}"/>
              </a:ext>
            </a:extLst>
          </p:cNvPr>
          <p:cNvSpPr txBox="1"/>
          <p:nvPr/>
        </p:nvSpPr>
        <p:spPr>
          <a:xfrm>
            <a:off x="4340177" y="3622818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يُجْبِرُني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238CD7-929A-A296-5D1D-6B9BCE740E1B}"/>
              </a:ext>
            </a:extLst>
          </p:cNvPr>
          <p:cNvSpPr txBox="1"/>
          <p:nvPr/>
        </p:nvSpPr>
        <p:spPr>
          <a:xfrm>
            <a:off x="1668327" y="3670788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شَديدٍ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90911D9-9480-6A57-8E91-D09F734AC74A}"/>
              </a:ext>
            </a:extLst>
          </p:cNvPr>
          <p:cNvSpPr txBox="1"/>
          <p:nvPr/>
        </p:nvSpPr>
        <p:spPr>
          <a:xfrm>
            <a:off x="4705195" y="4269149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أَفْرادٌ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54A59CB-0C3A-BE32-D89C-F4CD01B3F0F8}"/>
              </a:ext>
            </a:extLst>
          </p:cNvPr>
          <p:cNvSpPr txBox="1"/>
          <p:nvPr/>
        </p:nvSpPr>
        <p:spPr>
          <a:xfrm>
            <a:off x="1807361" y="4290471"/>
            <a:ext cx="1279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أَلْوانٌ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3E8E5E-A857-5155-F0FF-3CCDEC14E018}"/>
              </a:ext>
            </a:extLst>
          </p:cNvPr>
          <p:cNvSpPr txBox="1"/>
          <p:nvPr/>
        </p:nvSpPr>
        <p:spPr>
          <a:xfrm>
            <a:off x="2791984" y="3724231"/>
            <a:ext cx="86985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خَفيفٍ</a:t>
            </a:r>
            <a:r>
              <a:rPr lang="ar-MA" sz="2400" b="1" dirty="0">
                <a:solidFill>
                  <a:srgbClr val="FF0000"/>
                </a:solidFill>
              </a:rPr>
              <a:t>:</a:t>
            </a:r>
            <a:endParaRPr lang="fr-FR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924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5" grpId="0"/>
      <p:bldP spid="21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A3D7-8A00-CD50-E1AB-FA6206A46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D8112-8E90-B214-7B02-A77FC315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الفهم. من يقرأ التعليمة رقم 1؟ من يقرأ السؤالين؟ ما المطلوب؟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192CBC-D61D-FF6D-224E-FAA3C669DC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0D0000-DB35-FC56-9808-E691A3D38F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A14EE-159A-0B19-A23B-E72FECB23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ADC466-B264-C013-9D9E-E4B7146DA2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DDB6A7D-0E3A-89F0-C1D0-E32D4C702E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A7A20-FBB6-7241-58A4-80EB54FDC5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32E21B-F588-6875-C675-EB36EA0BB4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EDBFF2-DD52-EBEE-1C17-282404EC9B0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8FEE94-B82C-0C09-7557-C3A2D3E3CAE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743F4D-19D3-E0E6-3147-6009B5E5B90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9FF1212-35C1-9D74-64A5-584EBD07A7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8D517D-F52A-CDBF-1AE3-03539129FA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36" y="1972909"/>
            <a:ext cx="2503527" cy="3840064"/>
          </a:xfrm>
          <a:prstGeom prst="rect">
            <a:avLst/>
          </a:prstGeom>
        </p:spPr>
      </p:pic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67294539-E22C-AF14-2F53-A0C1E0109DD9}"/>
              </a:ext>
            </a:extLst>
          </p:cNvPr>
          <p:cNvSpPr/>
          <p:nvPr/>
        </p:nvSpPr>
        <p:spPr>
          <a:xfrm>
            <a:off x="6048196" y="3892941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2F98455-50D6-413B-7617-02662EF1013A}"/>
              </a:ext>
            </a:extLst>
          </p:cNvPr>
          <p:cNvSpPr/>
          <p:nvPr/>
        </p:nvSpPr>
        <p:spPr>
          <a:xfrm>
            <a:off x="3501562" y="4460032"/>
            <a:ext cx="2331178" cy="9890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0442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48E8-05F6-2406-7B79-067895170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A3DA63-ADEF-425C-E903-31DA2361C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 ستضعون خطا تحت العبارة في النص التي تدل على كل جواب. (دقيقتان) 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E7721A-9701-9EC1-5890-9F7D4BCD32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A9D2ED-8EC8-F932-42A0-0CBF46471F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0DE5C3-9721-6589-C588-AFCDB69925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3F2B259-AC60-E217-2127-B601B83DAC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937D9B-F10B-A627-C7FD-0F7651AD1F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F21097-F809-B49B-1C27-265D97A852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9BC3E95-25A3-ED74-F830-B407149A9839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61442D-EE0D-73ED-D9CA-27DF5E70C1DE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24F514-AD91-1954-62E1-BA7846E783E4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BFA728F-D053-9756-E427-34DB837427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6254E45-A03E-3AC9-AB6C-DEE0F539A6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739" y="2464986"/>
            <a:ext cx="7644667" cy="275906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CDABC414-5A70-31F1-EF0E-014AEDF6E0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6050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A6286-B36F-0748-C7FE-EE62C68C0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05F52-E774-6E42-1C55-E0A0A09A9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 الأول؟ ما المقطع الذي يدل على الجواب في النص؟ 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78C2CE-9DB5-C658-3A1B-E3FF1D3DB0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F555AF-4E3C-E93E-EB94-17BFE75A7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5A0A54-3915-4D68-3C31-A9D0E0599AF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26B73F3-C093-74AF-9F25-8CA879F2CD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37FB6F-EBC3-D741-D1CB-B11227BC8E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60D966-8066-84CD-32C3-72C3758ABE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1EA8CF9-CAAB-BD88-4BB8-83F6497B9217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C51FFF-3129-674F-4F3E-D91E2F5D37FE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4C934F-A9AA-86E8-32C8-9199A9E6887B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645ED51-7FB8-1F58-A388-EB88226B42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6BF22BC-0601-09C6-5888-E3F87C1C8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739" y="2464986"/>
            <a:ext cx="7644667" cy="275906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2DC7E0E-9B84-6B4D-1919-B702460883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84377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46633-D87A-54D0-1A31-15671952C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9B8B19-2208-99DC-43F0-93235150E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529CF3-DBED-4806-A783-D5EDC5052A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718551-1AE0-F539-92DA-FFD381CC53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6DEB2B-15C4-5CA4-45AB-1754528578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67C01EC-3BB6-4BB8-21DA-AAC54A5609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5DB31A9-92B1-BDBA-5BBE-4B211F0E16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9BEED1-60A2-E38C-08BB-7429D3A3AF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556AF6-2411-0611-54D0-6C2E5718B981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79919F-9BF1-324D-B16B-BCDB16CED28D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BA1D2-6CDF-70FD-9964-0A32E7FA7323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4E68687-BFE9-4771-73E9-ACF66B6075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FC2918F-2E70-039B-DF18-205048ECC0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739" y="2464986"/>
            <a:ext cx="7644667" cy="2759060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D476E0D6-7E46-A1D9-89CE-787319E94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6F30A95-F5E1-5FF3-4504-0251D8C386F0}"/>
              </a:ext>
            </a:extLst>
          </p:cNvPr>
          <p:cNvSpPr txBox="1"/>
          <p:nvPr/>
        </p:nvSpPr>
        <p:spPr>
          <a:xfrm>
            <a:off x="5345055" y="4192710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B73034-D4B7-DA61-49FB-2C980B65E316}"/>
              </a:ext>
            </a:extLst>
          </p:cNvPr>
          <p:cNvSpPr txBox="1"/>
          <p:nvPr/>
        </p:nvSpPr>
        <p:spPr>
          <a:xfrm>
            <a:off x="632373" y="3844516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64483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D3D8F-E10C-9A0C-B8EB-CC75C03E6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E117F2-A206-919B-82FB-A10D9154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من يقرأ المثال؟ ما المطلوب؟ -أنجزوا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731748-0F9B-37EC-4250-B041F361D4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C44837-68A6-0244-9C42-BDB33B0362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62980-B709-0174-50F4-8D5D6B0880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6E8461-FCB5-2969-F50B-49B0884DE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492" y="2188029"/>
            <a:ext cx="2235534" cy="3429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F963E7-C2AF-806A-F0EB-AE01952211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F22B59C-3D1F-7DD4-CB32-C36962F5FE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574CAF7-1036-4940-C295-9F8B9BE2ED6D}"/>
              </a:ext>
            </a:extLst>
          </p:cNvPr>
          <p:cNvSpPr/>
          <p:nvPr/>
        </p:nvSpPr>
        <p:spPr>
          <a:xfrm>
            <a:off x="3716492" y="3299859"/>
            <a:ext cx="2242338" cy="6120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DF585D-A530-95F5-01CE-23E65514D3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646F1F-D0E3-9271-1D35-F493A0AE42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FBFFF2-7EA4-12D8-1C2B-A117E21D2FE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5DB1DB-B8AB-AE70-7EC3-5E0ACF5ABF4C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C32F9B-0F40-62D9-4B21-F1984A8AA6B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009AE0A-499D-E716-DF1C-083436E2609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591396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CAF7E-6F4A-E9D0-2F75-DAE9C6A0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DFC4AB-9EC0-B3F3-ADF2-931543907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السؤال الأول؟ هل تتفقون؟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2C1D8E-2564-3794-C8AB-1F831FFD65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ligne, reçu&#10;&#10;Le contenu généré par l’IA peut être incorrect.">
            <a:extLst>
              <a:ext uri="{FF2B5EF4-FFF2-40B4-BE49-F238E27FC236}">
                <a16:creationId xmlns:a16="http://schemas.microsoft.com/office/drawing/2014/main" id="{63BFDC5B-F8E0-AC55-C81F-87D05D78D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57" y="2446962"/>
            <a:ext cx="7930086" cy="25342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A306FA-B28C-561A-F22B-63F3B22018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AE5632-826C-B954-172B-0650F9DC531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BA66C7E-D85D-4EEE-2D42-D61C9A0D55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FF5562B-5A38-FE37-25DC-E9F92A56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8" name="ZoneTexte 1">
            <a:extLst>
              <a:ext uri="{FF2B5EF4-FFF2-40B4-BE49-F238E27FC236}">
                <a16:creationId xmlns:a16="http://schemas.microsoft.com/office/drawing/2014/main" id="{F3D09E9D-1115-DF60-6071-FA02B7F2B123}"/>
              </a:ext>
            </a:extLst>
          </p:cNvPr>
          <p:cNvSpPr txBox="1"/>
          <p:nvPr/>
        </p:nvSpPr>
        <p:spPr>
          <a:xfrm>
            <a:off x="793101" y="3667518"/>
            <a:ext cx="4019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لَيْسَتِ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ٱلْفَتاةُ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حَزينَةً </a:t>
            </a:r>
            <a:r>
              <a:rPr kumimoji="0" lang="ar-MA" sz="3600" b="1" i="0" u="none" strike="noStrike" kern="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ٱلْيَوْمَ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1DCF86-DE51-DF84-466A-E22E9B4829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182485-D0BB-1892-A4FF-590D99B6AC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6126859-6060-06FF-9F47-D46565B234E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567B2E-2DB4-1D36-8C1D-060BADA24711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EA51F2-F6B6-DB43-6431-CED88ABB790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B21F95F-0095-DA93-5D71-822E5443B2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1">
            <a:extLst>
              <a:ext uri="{FF2B5EF4-FFF2-40B4-BE49-F238E27FC236}">
                <a16:creationId xmlns:a16="http://schemas.microsoft.com/office/drawing/2014/main" id="{10525A94-9AF3-8D45-8C95-F9C0186E7FEB}"/>
              </a:ext>
            </a:extLst>
          </p:cNvPr>
          <p:cNvSpPr txBox="1"/>
          <p:nvPr/>
        </p:nvSpPr>
        <p:spPr>
          <a:xfrm>
            <a:off x="766496" y="4307625"/>
            <a:ext cx="4019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أَمسى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ٱلْجَوُّ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مُمْتِعاً </a:t>
            </a:r>
            <a:r>
              <a:rPr kumimoji="0" lang="ar-MA" sz="3600" b="1" i="0" u="none" strike="noStrike" kern="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ٱلرِّحْلَةِ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8860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E4D3A-0BAF-DD86-312F-1BA07C518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5E659D-D0D7-53E2-7BCC-4FB3DFEC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السؤال الأول؟ هل تتفقون؟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7BDD68-23DA-A8BA-2E4E-75303EF290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ligne, reçu&#10;&#10;Le contenu généré par l’IA peut être incorrect.">
            <a:extLst>
              <a:ext uri="{FF2B5EF4-FFF2-40B4-BE49-F238E27FC236}">
                <a16:creationId xmlns:a16="http://schemas.microsoft.com/office/drawing/2014/main" id="{D0F2867A-30DB-966E-2756-91FB09FE6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57" y="2446962"/>
            <a:ext cx="7930086" cy="25342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F5A124A-3A2B-799F-ED34-A9C9E8D9D7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108691-CE2D-217B-1886-BD8216BC06A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4D2D212-E457-28AF-2C6F-2C289E42A2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ZoneTexte 1">
            <a:extLst>
              <a:ext uri="{FF2B5EF4-FFF2-40B4-BE49-F238E27FC236}">
                <a16:creationId xmlns:a16="http://schemas.microsoft.com/office/drawing/2014/main" id="{B19DF053-D380-9105-546B-001B33C97749}"/>
              </a:ext>
            </a:extLst>
          </p:cNvPr>
          <p:cNvSpPr txBox="1"/>
          <p:nvPr/>
        </p:nvSpPr>
        <p:spPr>
          <a:xfrm>
            <a:off x="793101" y="3667518"/>
            <a:ext cx="4019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لَيْسَتِ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ٱلْفَتاةُ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حَزينَةً </a:t>
            </a:r>
            <a:r>
              <a:rPr kumimoji="0" lang="ar-MA" sz="3600" b="1" i="0" u="none" strike="noStrike" kern="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ٱلْيَوْمَ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86D0B5-4007-123E-C850-9F0374FF30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3AE0E0-854C-8B32-950F-477702509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4873AD9-8123-BC9C-ABE7-DF7052F21FE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E68FA4-8407-7398-F43A-550CAB50964D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EF18A7-1E7A-FF99-82C2-AA34F7D99354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772F2C6-5526-535F-04DF-A591DF680A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1">
            <a:extLst>
              <a:ext uri="{FF2B5EF4-FFF2-40B4-BE49-F238E27FC236}">
                <a16:creationId xmlns:a16="http://schemas.microsoft.com/office/drawing/2014/main" id="{5EB9F412-D568-9BE3-72BE-4A1BAA9D97E9}"/>
              </a:ext>
            </a:extLst>
          </p:cNvPr>
          <p:cNvSpPr txBox="1"/>
          <p:nvPr/>
        </p:nvSpPr>
        <p:spPr>
          <a:xfrm>
            <a:off x="766496" y="4307625"/>
            <a:ext cx="4019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أَمسى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ٱلْجَوُّ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مُمْتِعاً </a:t>
            </a:r>
            <a:r>
              <a:rPr kumimoji="0" lang="ar-MA" sz="3600" b="1" i="0" u="none" strike="noStrike" kern="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ٱلرِّحْلَةِ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71E32503-7E81-2225-CF43-DBEE312B3D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9674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ننشد جماعة.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441525-1406-26A0-B079-229994CB14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76A84-8F80-1FBD-563B-7B3F8EE9C577}"/>
              </a:ext>
            </a:extLst>
          </p:cNvPr>
          <p:cNvSpPr txBox="1"/>
          <p:nvPr/>
        </p:nvSpPr>
        <p:spPr>
          <a:xfrm>
            <a:off x="3266640" y="2761862"/>
            <a:ext cx="3610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قَصيدَةُ "هَداياي"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F0918B-720A-0BDC-93BE-2201765CCA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2DF444-A9FD-6999-876F-B1979D7976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0401264-6DC0-4F45-09B1-7A0D8B6FB2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B0526B-0EF1-68FD-ADB2-C4BDA59BEE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2F72B87-C477-FB58-83DA-949987F96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E14C2B-2ECE-F015-1067-DF40919B29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992670-815A-6EA3-2879-92BF4E60AAC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07BD70-3EDB-B39F-1CD3-398C04EB55C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4807E2-6B72-B11D-51DB-47D4976892C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8D9515E-5A3D-1CD4-F009-6EBAF27837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التعبير عن المشاعر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D7BED264-B628-E58A-0A62-5168EEABA2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492898" y="2193215"/>
            <a:ext cx="539999" cy="539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18D1D-C7E3-FC95-1DC8-8EFD7FB370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1614" y="1015545"/>
            <a:ext cx="479081" cy="47908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اليوم التدرب على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التعبير عن مشاعر تجاه بشخص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DD8E75E-4E94-4972-8F9F-1004619E7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24C703-F573-D8A4-5B8A-CB8079939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6D45DB-A105-3798-3533-C37DF9695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B59B7D-EEA0-CD23-3E1C-722D1B9D794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0D4724-8212-3373-C5D3-3E1F16B7E19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98CC39-C7CD-DFCC-6BCE-527A9558FC4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75B926-D9A1-EA58-8C4C-E4BA2FF8104F}"/>
              </a:ext>
            </a:extLst>
          </p:cNvPr>
          <p:cNvSpPr txBox="1"/>
          <p:nvPr/>
        </p:nvSpPr>
        <p:spPr>
          <a:xfrm>
            <a:off x="2848410" y="2720018"/>
            <a:ext cx="3761772" cy="194095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أُعَبِّرُ عَنْ مَشاعِري تُجاهَ شَخْصٍ.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2946FA6-F006-E59C-92AA-1230E63A36E7}"/>
              </a:ext>
            </a:extLst>
          </p:cNvPr>
          <p:cNvSpPr txBox="1"/>
          <p:nvPr/>
        </p:nvSpPr>
        <p:spPr>
          <a:xfrm>
            <a:off x="1296955" y="1801218"/>
            <a:ext cx="1521297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أَبي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22D6942-D309-62AA-7821-818CF003A774}"/>
              </a:ext>
            </a:extLst>
          </p:cNvPr>
          <p:cNvSpPr txBox="1"/>
          <p:nvPr/>
        </p:nvSpPr>
        <p:spPr>
          <a:xfrm>
            <a:off x="7068596" y="3850810"/>
            <a:ext cx="135193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أُسْتاذي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0E39B7C-69E4-4DC8-93C8-B0014EC4C45B}"/>
              </a:ext>
            </a:extLst>
          </p:cNvPr>
          <p:cNvSpPr txBox="1"/>
          <p:nvPr/>
        </p:nvSpPr>
        <p:spPr>
          <a:xfrm>
            <a:off x="4299639" y="5181996"/>
            <a:ext cx="128757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صَديقي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D4A2AD-E725-950B-83B9-0D40F2303A9C}"/>
              </a:ext>
            </a:extLst>
          </p:cNvPr>
          <p:cNvSpPr txBox="1"/>
          <p:nvPr/>
        </p:nvSpPr>
        <p:spPr>
          <a:xfrm>
            <a:off x="907712" y="4350999"/>
            <a:ext cx="1799298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غَريبٌ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37D6D11-BDDC-C32B-1987-903C800DA540}"/>
              </a:ext>
            </a:extLst>
          </p:cNvPr>
          <p:cNvSpPr txBox="1"/>
          <p:nvPr/>
        </p:nvSpPr>
        <p:spPr>
          <a:xfrm>
            <a:off x="5444471" y="1704227"/>
            <a:ext cx="135193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أُمّي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CA1D5C-F839-92D1-093C-B8701A8BC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554407-B486-7857-E7EC-793A0079A6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1A91C-4C73-6937-F573-803F634F6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85D2893-E526-1C0C-4A30-54B546D87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نفعل لكي نعبر عن شعورنا تجاه شخص معين؟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411448B-E082-4636-217D-E26BF26D52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5D65377-965B-805B-F4FC-825BF5852C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6C03463-C5DB-7C14-DC09-32185F51E5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32772F-BA86-8B70-BB6C-97F07C2F517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2802A2-D969-12D9-6E8C-C08478ECD7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53E4DB-CAE7-F530-ED48-9F0A16CC4573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E46C14-83A0-1E9F-9DB7-0107A61F819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0EF2B5-B07A-5D7F-018A-80BC04F8C2E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3BE641C-EDBA-1A99-FADC-74E476CC1504}"/>
              </a:ext>
            </a:extLst>
          </p:cNvPr>
          <p:cNvSpPr txBox="1"/>
          <p:nvPr/>
        </p:nvSpPr>
        <p:spPr>
          <a:xfrm>
            <a:off x="1324947" y="2720018"/>
            <a:ext cx="6736701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كَيْفَ أُعَبِّرُ عَنْ مَشاعِري تُجاهَ شَخْصٍ؟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EBFFD228-FDC6-F8D3-A2C0-0F8AEBEABC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FE52D6-D677-8315-638E-28B4ECFEFB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8788F2-2A5F-E200-2AD7-B3C701CFFE6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621507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79DC0-D221-B586-D087-1E7435621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EE06BCC-CF3C-704C-8D3E-5151EDE67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48AD3F-A1EA-C981-D830-314738BA94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D1A91B-B90E-0947-3852-1329246518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41B97F-93D1-C7B7-BC1C-0D7F3B5E5A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3E5378-A8C0-61EB-118F-0C1CA426E6C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332533-B91A-873E-08C8-1598DBC20A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F6BDBFFA-7201-FA53-3CC5-0AD96946E1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CA75304-909E-D4BE-2A4A-4FDE01FD604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69E5D3-4D3B-7FC6-2662-29D196ECED9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0C8A9E-07F4-6C93-7F5F-8B6D8CEBA7F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B852F46-7891-03DE-15DB-47980DBD81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3" y="2588168"/>
            <a:ext cx="7856211" cy="317191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 8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B3198378-BEF6-3E0E-8CDF-98F13D0BE1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5479" y="1704227"/>
            <a:ext cx="630000" cy="9207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178704-BC95-A90C-FF0A-723F16E2ED2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22018E-7DF7-E805-1A0A-E43F497D3CC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3494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A529-ECF0-5EA4-8A52-5F2FA8F4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CEB6BBC-741A-3A42-A568-217685CB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افتحوا كراساتكم ص 55. نبدأ بتصحيح التمرين الذي بدأناه الحصة الماضية.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74459E-9D60-FB49-F1BF-DF45D31633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5F6EE2-2F79-A8D5-99B1-C8D4F0B04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348F05-3220-DB89-1686-5CDFD166E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D6DBFA-45FB-B4B5-73D4-EB274EE596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AAD0EE0-77E4-8161-7EDD-3FC3C40D54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9B02932-51A9-7471-02A1-4DB9CA7341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3538" y="684213"/>
            <a:ext cx="900112" cy="90011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1A2E27-CDCB-04D3-3683-73FA2FB7D42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04137C-1811-9B44-E2F8-138ED09A9DBE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9A41BB-CB3D-E677-9250-808EC202375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8152F6-93EB-38F9-AD20-42874D32EA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00" y="1940547"/>
            <a:ext cx="2713056" cy="416145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A4C436-A1E9-07F5-4EFE-D3B6E948F207}"/>
              </a:ext>
            </a:extLst>
          </p:cNvPr>
          <p:cNvSpPr/>
          <p:nvPr/>
        </p:nvSpPr>
        <p:spPr>
          <a:xfrm>
            <a:off x="3352499" y="2472613"/>
            <a:ext cx="2713057" cy="8864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B7B32D-D794-84F4-CF5E-868327468C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57B4E6-1ED8-8E37-C862-D16A79D571A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441855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65C6-B83B-D53B-850C-10B0FD2FB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363973B-55B4-EA6B-5356-14022879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نستمع لإجاباتكم ونناقشها. سأعين من يقرأ إجابته. آخر؟ ما رأيكم؟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B69AE5-D0E7-8957-AEE4-64A661E513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3836D6-7016-EFEA-1C4E-267313BB0E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05CE9B-624E-E301-9C74-6D44C9FE6F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C680A-9AA8-ABEA-B528-DFED6A5D967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8A827F3-FA24-4C25-06AD-16F39C711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628713-CE13-38C7-B7E5-F9C5BCCD39B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691888-16E3-39C2-709B-AB21299FEBF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7CD34D-49C8-107B-948A-D67E2AF2D70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9" name="Image 8" descr="Une image contenant texte, ligne, Police, reçu&#10;&#10;Le contenu généré par l’IA peut être incorrect.">
            <a:extLst>
              <a:ext uri="{FF2B5EF4-FFF2-40B4-BE49-F238E27FC236}">
                <a16:creationId xmlns:a16="http://schemas.microsoft.com/office/drawing/2014/main" id="{61A83EBB-2328-5C19-13A6-F05FF3974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791" y="2304952"/>
            <a:ext cx="7826418" cy="27709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31559B1-31CE-630B-A463-E3A8079F0F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4E5A45-C8A1-FA40-E277-57184E99D8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130956-AE3F-8C08-5648-65ECF8C876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878653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20530-4283-927C-909F-FFF6D6486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1A570A1-8ECD-D19A-E555-E2ECAE8CB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إجابة أخرى.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8FA31BD-744F-6FF4-5C00-33BC54572694}"/>
              </a:ext>
            </a:extLst>
          </p:cNvPr>
          <p:cNvGrpSpPr/>
          <p:nvPr/>
        </p:nvGrpSpPr>
        <p:grpSpPr>
          <a:xfrm>
            <a:off x="398069" y="126808"/>
            <a:ext cx="7750183" cy="292965"/>
            <a:chOff x="398069" y="126808"/>
            <a:chExt cx="7750183" cy="29296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C6647C-EECA-6987-B12D-878CBD3F3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4E8B57D-A105-83D0-F5B0-9376868BD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6B6459C-E47C-FFE4-8C89-B510532B5EE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1ED137C-9FCA-4E50-AE36-4EA40E49502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F1B770B-441D-CD3C-076A-FE78203ACAA4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 إثرائية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18C1593-39C4-DAFD-A522-BCE5B45AB08D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A78FC88-0020-68D0-EACB-9BBA168D66B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6774895-C50B-DB8B-36B7-47CDD9C14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" name="Image 2" descr="Une image contenant texte, ligne, Police, reçu&#10;&#10;Le contenu généré par l’IA peut être incorrect.">
            <a:extLst>
              <a:ext uri="{FF2B5EF4-FFF2-40B4-BE49-F238E27FC236}">
                <a16:creationId xmlns:a16="http://schemas.microsoft.com/office/drawing/2014/main" id="{C4D4E6EF-B301-1264-60F5-3486C80E3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791" y="2454241"/>
            <a:ext cx="7826418" cy="277090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8BB256E-066C-82FB-0D37-DD94805E68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514F102-10E7-24D9-AD7F-AFD225C3E2C6}"/>
              </a:ext>
            </a:extLst>
          </p:cNvPr>
          <p:cNvSpPr txBox="1"/>
          <p:nvPr/>
        </p:nvSpPr>
        <p:spPr>
          <a:xfrm>
            <a:off x="5549513" y="3048525"/>
            <a:ext cx="19184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طَيِّبٌ وَحَكيمٌ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07E22A8-44E3-791D-FFC0-2773D7E8E2F0}"/>
              </a:ext>
            </a:extLst>
          </p:cNvPr>
          <p:cNvSpPr txBox="1"/>
          <p:nvPr/>
        </p:nvSpPr>
        <p:spPr>
          <a:xfrm>
            <a:off x="2113625" y="3035369"/>
            <a:ext cx="2558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بِٱلْحُبِّ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وَٱلِاطْمِئْنَانِ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4B9401-7E3B-E110-26F9-1D1918F80031}"/>
              </a:ext>
            </a:extLst>
          </p:cNvPr>
          <p:cNvSpPr txBox="1"/>
          <p:nvPr/>
        </p:nvSpPr>
        <p:spPr>
          <a:xfrm>
            <a:off x="3226912" y="4537202"/>
            <a:ext cx="2558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ٱهْتِمامٍ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87C7DFD-2467-D830-7AE6-C3ED2E7BD6C3}"/>
              </a:ext>
            </a:extLst>
          </p:cNvPr>
          <p:cNvSpPr txBox="1"/>
          <p:nvPr/>
        </p:nvSpPr>
        <p:spPr>
          <a:xfrm>
            <a:off x="1096588" y="3769477"/>
            <a:ext cx="45409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يَحْكي لي قِصَصاً جَميلَةً وَمُفيدَةً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386BA7-85A0-5CF6-3083-1819DF0CCC42}"/>
              </a:ext>
            </a:extLst>
          </p:cNvPr>
          <p:cNvSpPr txBox="1"/>
          <p:nvPr/>
        </p:nvSpPr>
        <p:spPr>
          <a:xfrm>
            <a:off x="5590002" y="3769477"/>
            <a:ext cx="2558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رَأَيْتُهُ أَوِ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ٱلْتَقَيْتُهُ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1C2012-A171-B2D1-D625-C08AC7D9FC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BDACD6-E85A-56DD-907E-23A7482E2B6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963148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531B6-D89D-E004-424F-0957FA2F3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E36EFDF-D217-D325-7A91-1DE581DAC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للنشاط الموالي. من يقرأ التعليمة رقم 1؟ ما المطلوب؟ -أنجزوا (أربع دقائق)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AC48372-CB29-7102-CCC3-17BEC931AA71}"/>
              </a:ext>
            </a:extLst>
          </p:cNvPr>
          <p:cNvGrpSpPr/>
          <p:nvPr/>
        </p:nvGrpSpPr>
        <p:grpSpPr>
          <a:xfrm>
            <a:off x="398069" y="126808"/>
            <a:ext cx="7750183" cy="292965"/>
            <a:chOff x="398069" y="126808"/>
            <a:chExt cx="7750183" cy="2929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65A31DC-AC69-E784-301F-73F1AC4F3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5D02697-6117-D672-5D34-E218289FA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B20C9B-018A-09AB-3697-B6AED80E63D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2183645-0806-36C8-64C3-EE5BB5B747D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اختــتام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3376788-CF3A-2576-496C-989F3AC135C5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 إثرائية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A46025F-181B-B9CD-CE53-231EE5EC0A44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F903E1-FF08-98D5-F77F-12F9325EE78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FC2EE99-97C6-1665-3715-3D8078E62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2AFFF16-4EA3-1737-3F33-038F2BBBD5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00" y="1940547"/>
            <a:ext cx="2713056" cy="4161453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84D61E5-1262-BAE7-9AF2-A40CCB5F279A}"/>
              </a:ext>
            </a:extLst>
          </p:cNvPr>
          <p:cNvSpPr/>
          <p:nvPr/>
        </p:nvSpPr>
        <p:spPr>
          <a:xfrm>
            <a:off x="3365946" y="3429000"/>
            <a:ext cx="2713057" cy="90040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431AD8CD-52F0-782C-7E93-B481D5D8AD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18ADFF-643D-8B10-A9A5-F4CE9CB593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281A9A-76C0-11F5-101D-53E5C4FDB3B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09252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E0868-654F-D428-BBB0-A6E33818A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E40C849-8F60-D875-1EE8-8A8589173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راجعوا إنجازاتكم (دقيقة واحدة)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33AD402-E675-1D14-5067-E77F47D51542}"/>
              </a:ext>
            </a:extLst>
          </p:cNvPr>
          <p:cNvGrpSpPr/>
          <p:nvPr/>
        </p:nvGrpSpPr>
        <p:grpSpPr>
          <a:xfrm>
            <a:off x="398069" y="126808"/>
            <a:ext cx="7750183" cy="292965"/>
            <a:chOff x="398069" y="126808"/>
            <a:chExt cx="7750183" cy="2929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DE0687F-6307-5F9F-7867-E6DDFE136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ED2E296-A15D-FB2E-52D2-08A89C137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D085CFB-6289-7C1E-2C91-825ECA2D3C9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687395-657D-965F-638E-59DE9CFC753B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اختــتام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322836-5176-5FEE-96F6-AE7091FF759A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 إثرائية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C727E8-4B00-E2E6-3924-53C838219854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5513A08-D2CA-BCEB-DCBB-10AB70F22D18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C73A16C-BDCC-4D46-4214-AC683112F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B562B64-DE2B-5862-402C-54DCEDF3F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00" y="1940547"/>
            <a:ext cx="2713056" cy="4161453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00BFE74-8462-801C-ABED-52C194E1F31D}"/>
              </a:ext>
            </a:extLst>
          </p:cNvPr>
          <p:cNvSpPr/>
          <p:nvPr/>
        </p:nvSpPr>
        <p:spPr>
          <a:xfrm>
            <a:off x="3365946" y="3429000"/>
            <a:ext cx="2713057" cy="90040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CE6A298-8DDB-43AD-37B5-EBB3C12868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AF6B22-668C-6B29-B78B-BA42AA9EA3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DD5F66-EE58-C1E3-DA14-B30D8248FA9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818876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CC4C0-0F0B-EDFF-695A-EF16AB76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B7AEDF6-D54A-09D2-E1E0-0E1466570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يتقاسم إجابته؟ ما رأيكم؟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تصحح الأخطاء اللغوية والإملائية على السبورة. 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30334F8-2CE5-74F9-EFFE-7BA7F3DB78F9}"/>
              </a:ext>
            </a:extLst>
          </p:cNvPr>
          <p:cNvGrpSpPr/>
          <p:nvPr/>
        </p:nvGrpSpPr>
        <p:grpSpPr>
          <a:xfrm>
            <a:off x="398069" y="126808"/>
            <a:ext cx="7750183" cy="292965"/>
            <a:chOff x="398069" y="126808"/>
            <a:chExt cx="7750183" cy="2929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FEBBC5E-9597-8CD2-6FFB-589C1CFF2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62E1206-6E30-1700-E89E-0346E816F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1AC2191-AC2B-6632-124B-5E2DEA5B410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C055151-43C3-6F13-7591-9FBBF7C00FE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اختــتام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7C5AE69-E2CC-F4DB-2A9E-F64A3FE85A13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 إثرائية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83F030-8041-BF64-7949-097FD97D29A4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CBDD24-282D-56B4-1714-753DC741AF32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F8BD3EB-B34C-6576-4201-643222804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9E7AF8C-F9C3-E7C6-CBEC-5308826B55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 descr="Une image contenant texte, ligne, Police, reçu&#10;&#10;Le contenu généré par l’IA peut être incorrect.">
            <a:extLst>
              <a:ext uri="{FF2B5EF4-FFF2-40B4-BE49-F238E27FC236}">
                <a16:creationId xmlns:a16="http://schemas.microsoft.com/office/drawing/2014/main" id="{E45C7BD7-EC4C-C863-9A01-CE386A3FAF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514" y="2278280"/>
            <a:ext cx="7936023" cy="290954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5DDF95-1193-B5D9-4DD2-B41A2736CB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F22F52-86E5-48B0-D84D-1299ADC26FA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180956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C4A42-5B02-2C26-86EB-006C6F7C7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3230D1-CB6D-4105-4ED1-5FB2CAADE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هذه أجوبة أخرى. من يقرأ؟                           -أكملوا التصحيح.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92B20BB-4EA8-1CEF-C98E-B04997740DF7}"/>
              </a:ext>
            </a:extLst>
          </p:cNvPr>
          <p:cNvGrpSpPr/>
          <p:nvPr/>
        </p:nvGrpSpPr>
        <p:grpSpPr>
          <a:xfrm>
            <a:off x="398069" y="126808"/>
            <a:ext cx="7750183" cy="292965"/>
            <a:chOff x="398069" y="126808"/>
            <a:chExt cx="7750183" cy="2929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37C08E0-67AC-E6BD-7E7B-D72AF3F64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4A53FAE-805C-0C3D-516E-50DBB335A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6672D7-DDCF-80D7-C1F6-9AAC0D527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AC4891B-B19C-8795-9732-85370820B8B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C6CF70-1D6E-41FD-E276-808EB6C99817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اختــتام الحــصة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C33176-EA27-61BB-3D7C-FCC28E5D7C5C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 إثرائية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1FC66D4-AB2C-9CC2-067B-AD0D0E9BEF5C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1779AC-F631-D162-0641-F104C048A556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11C0597-B2B1-7A08-5682-12DB5D002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D6029D3-7944-4C25-86F6-167B0A308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A740A79-CA6B-4174-47E2-2DC30D1CA9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 descr="Une image contenant texte, ligne, Police, reçu&#10;&#10;Le contenu généré par l’IA peut être incorrect.">
            <a:extLst>
              <a:ext uri="{FF2B5EF4-FFF2-40B4-BE49-F238E27FC236}">
                <a16:creationId xmlns:a16="http://schemas.microsoft.com/office/drawing/2014/main" id="{285ADF04-0ED1-A747-D203-740E23EC6B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996" y="2321095"/>
            <a:ext cx="7572577" cy="290954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573D0C4-14D7-456B-CCCE-9EBDD6F22093}"/>
              </a:ext>
            </a:extLst>
          </p:cNvPr>
          <p:cNvSpPr txBox="1"/>
          <p:nvPr/>
        </p:nvSpPr>
        <p:spPr>
          <a:xfrm>
            <a:off x="5810770" y="3019628"/>
            <a:ext cx="19184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حَنونٌ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2902D7-C821-9E45-2CA3-69BA19B6C5C1}"/>
              </a:ext>
            </a:extLst>
          </p:cNvPr>
          <p:cNvSpPr txBox="1"/>
          <p:nvPr/>
        </p:nvSpPr>
        <p:spPr>
          <a:xfrm>
            <a:off x="3031752" y="2955292"/>
            <a:ext cx="2558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بِٱلْأَمانِ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68FF54D-E1AF-B0AA-15AF-C3B369B1D177}"/>
              </a:ext>
            </a:extLst>
          </p:cNvPr>
          <p:cNvSpPr txBox="1"/>
          <p:nvPr/>
        </p:nvSpPr>
        <p:spPr>
          <a:xfrm>
            <a:off x="288981" y="3775865"/>
            <a:ext cx="2558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تُشَجِّعُني وَتُرْشِدُني.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6B92C3-608C-C174-ACF9-E47BF013D544}"/>
              </a:ext>
            </a:extLst>
          </p:cNvPr>
          <p:cNvSpPr txBox="1"/>
          <p:nvPr/>
        </p:nvSpPr>
        <p:spPr>
          <a:xfrm>
            <a:off x="6130120" y="3775865"/>
            <a:ext cx="16167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طَيِّبَةٌ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366D6C3-6477-06C0-EE8F-3DBD91240D2B}"/>
              </a:ext>
            </a:extLst>
          </p:cNvPr>
          <p:cNvSpPr txBox="1"/>
          <p:nvPr/>
        </p:nvSpPr>
        <p:spPr>
          <a:xfrm>
            <a:off x="752260" y="3005035"/>
            <a:ext cx="2558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يَهْتَمُّ بي وَيُساعِدُني.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1D7F31D-15AC-C0B2-7C7B-CCB590E92F1A}"/>
              </a:ext>
            </a:extLst>
          </p:cNvPr>
          <p:cNvSpPr txBox="1"/>
          <p:nvPr/>
        </p:nvSpPr>
        <p:spPr>
          <a:xfrm>
            <a:off x="4083652" y="3727514"/>
            <a:ext cx="16167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بِٱلْحَماسَةِ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36085B-56E0-00E3-953F-66BFD9DDB05F}"/>
              </a:ext>
            </a:extLst>
          </p:cNvPr>
          <p:cNvSpPr txBox="1"/>
          <p:nvPr/>
        </p:nvSpPr>
        <p:spPr>
          <a:xfrm>
            <a:off x="6130120" y="4564072"/>
            <a:ext cx="930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كَريمٌ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80F6336-7CA9-3D02-CA2A-4DCE14A02896}"/>
              </a:ext>
            </a:extLst>
          </p:cNvPr>
          <p:cNvSpPr txBox="1"/>
          <p:nvPr/>
        </p:nvSpPr>
        <p:spPr>
          <a:xfrm>
            <a:off x="3463309" y="4541137"/>
            <a:ext cx="12406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ٱلْفَرَحِ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4B328AE-F42A-05FE-1D29-2C2E6F56E786}"/>
              </a:ext>
            </a:extLst>
          </p:cNvPr>
          <p:cNvSpPr txBox="1"/>
          <p:nvPr/>
        </p:nvSpPr>
        <p:spPr>
          <a:xfrm>
            <a:off x="288981" y="4543411"/>
            <a:ext cx="22943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يُحَيّينِي 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بِٱبْتِسَامَةٍ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383508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C9C8D-B176-2089-66CD-A9598F73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EE5FDB-651E-388F-D6F0-C784D8E63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79AF126-D1DD-B464-68CE-5A760FF9EE50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عنوان القصة: الظل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5D0662-12CD-C8B0-8EAA-4E3CE44891F5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03- 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61ACEE-004F-ECFE-E482-3B426C0FA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692474C8-DB5A-533D-6260-FC83E801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 إثرائية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835E94-F94C-3AFF-2D83-ADA5F51495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7180" y="1070492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5303D9-D522-164E-C652-AEB414ADF8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96" y="2186404"/>
            <a:ext cx="652713" cy="75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1238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327B4-F806-FB94-D7F8-9B53F6A8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81DFE8A-EC03-B7C1-1F24-ADCB934EC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سنواصل قراءة القصة، سنستثمر مضامينها. قبل ذلك من يذكرنا بعنوانها؟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1722985-8B53-6949-1EDA-E8DF616A03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323D791-8662-8A9A-F8F2-AD2510B2F2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184B4C-DBA9-A3D8-C898-715967C956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25A9BE-276D-8109-12AA-176788EC25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F0288E1-5BAE-4435-7E3F-14B025DE08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texte, personne, capture d’écran, herbe&#10;&#10;Le contenu généré par l’IA peut être incorrect.">
            <a:extLst>
              <a:ext uri="{FF2B5EF4-FFF2-40B4-BE49-F238E27FC236}">
                <a16:creationId xmlns:a16="http://schemas.microsoft.com/office/drawing/2014/main" id="{C785BF50-4179-F975-CAE4-3325F2802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84966">
            <a:off x="4746294" y="2508779"/>
            <a:ext cx="1721435" cy="2711344"/>
          </a:xfrm>
          <a:prstGeom prst="rect">
            <a:avLst/>
          </a:prstGeom>
        </p:spPr>
      </p:pic>
      <p:pic>
        <p:nvPicPr>
          <p:cNvPr id="23" name="Image 22" descr="Une image contenant texte, capture d’écran, ciel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8BC0C740-3F39-3B80-E077-4F4BA7DA11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57567">
            <a:off x="2549951" y="2537826"/>
            <a:ext cx="1628548" cy="256275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31CFA8-1E01-8EF3-217E-4F69CBE962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DEE0C0-06FA-79B9-865F-39DD11D1A03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BF7A6E8-8C22-AE68-F5DF-AFF14EC9389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7EC2D4-C6F8-DA60-FD55-7888A160F6BB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66C20D-D6DD-7F7B-6E9B-C8814845D32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8614853-DA40-B649-B6AA-3B706E7EFC9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542102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9ABED-1178-13B4-E0ED-F4EE8306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D043C3A-427A-B7DE-997B-D6FFA8BC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عنون القصة هو : الظل.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389403A-8424-5374-ECBF-409C22D0BE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27CE9E8-5DA7-B463-F897-DBFDD4A219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7486E3-45F6-1C7F-7C79-C4379A021B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D379A6-33BE-2997-8052-20B1309C08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EF53DB6-BF36-DEE4-832A-3FD181D6B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ciel, plein air, dessin humoristique, coucher de soleil&#10;&#10;Le contenu généré par l’IA peut être incorrect.">
            <a:extLst>
              <a:ext uri="{FF2B5EF4-FFF2-40B4-BE49-F238E27FC236}">
                <a16:creationId xmlns:a16="http://schemas.microsoft.com/office/drawing/2014/main" id="{89FE5D07-6D51-903E-A2EC-77584F2C0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965" y="4229518"/>
            <a:ext cx="4019566" cy="2321460"/>
          </a:xfrm>
          <a:prstGeom prst="rect">
            <a:avLst/>
          </a:prstGeom>
        </p:spPr>
      </p:pic>
      <p:pic>
        <p:nvPicPr>
          <p:cNvPr id="7" name="Image 6" descr="Une image contenant herbe, plein air, ciel, plante&#10;&#10;Le contenu généré par l’IA peut être incorrect.">
            <a:extLst>
              <a:ext uri="{FF2B5EF4-FFF2-40B4-BE49-F238E27FC236}">
                <a16:creationId xmlns:a16="http://schemas.microsoft.com/office/drawing/2014/main" id="{C802785E-8268-0C11-88A0-8FD526A9E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983" y="1704227"/>
            <a:ext cx="4242817" cy="24482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786DFE-F667-CBA0-D279-0A44C4D17936}"/>
              </a:ext>
            </a:extLst>
          </p:cNvPr>
          <p:cNvSpPr txBox="1"/>
          <p:nvPr/>
        </p:nvSpPr>
        <p:spPr>
          <a:xfrm>
            <a:off x="6423013" y="1988442"/>
            <a:ext cx="1586204" cy="132802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7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اَلظِّلُّ</a:t>
            </a:r>
            <a:endParaRPr lang="fr-FR" sz="7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CD3B45-AB2A-035D-4573-6D44857357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991BD8-20E4-D530-44BC-24621092E3D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EA0080-0D94-EAB3-7C8A-9CBD4F9C1AB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FED81F-08EC-D6F8-ECE2-E5E639CA9D5E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D07E91-5BF5-8923-E03D-6BFD61EAC683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E86524-C8A4-58FA-C4A1-63614B56FD0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884834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15FC0-CD5C-9F98-207C-6C13A3B0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08790F4-6BD3-EBD3-65F6-7F7B465BB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اقرؤا القصة قراءة هامسة وحاولوا أن تحددوا أحداث القصة. (الجزء الأول) دقيقتان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9BF9723-1CED-727E-1AFB-37EA96987F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9950FA1-A758-B38A-1A5E-F2C2835477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81659CF-35F0-730A-1359-B33E5EC6AA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EAC99E-F98A-EB8B-2472-519C3CEC8D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03DC37-F385-AB4B-32F1-F2B3C7C1A3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B0B8E-6A30-30C7-E97D-0BE43C0742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863153D-2BF0-CB19-5C05-53939839DA6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60B4CB-D2E2-FE56-82F6-27CD6125C4A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1A0D9D-E777-650E-210A-CC9EE7FCB08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635D81-B17B-8ED4-E543-23D883DB7A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FF0E3B6-94F3-9561-5DFF-8E2946AB89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1" name="Image 2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6222518A-CB1C-3A96-20B3-1C720B9711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14" y="2041525"/>
            <a:ext cx="8095771" cy="392073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9667499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B0E1-4C4D-1139-389A-B8493516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BD4AD09-280D-C938-B84E-D28E23E05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اقرؤا الجزء الثاني. دقيقتان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4BFF207-3BC9-FFA8-3A77-185189D6FC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EB765F6-4FA9-7819-9FF7-6ACF639798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10900FF-CBF9-B3B8-A2E5-51047ECE5B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8EFD89-C4B4-60D9-1EAE-690D9E87F7C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97C98B-531B-98C7-AED7-49179B446F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187EF8-AEAD-4FA0-2E85-7AC065F3BB4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061408-0FF3-BD4F-131A-D65C06AB99E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143AF6-FF36-2FA1-EA71-803A9C0EF9A3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678B469-C787-CE93-194E-21D9C90847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2163F58C-AA24-C411-81D6-1C50257A2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177" y="1931539"/>
            <a:ext cx="8098970" cy="40443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0D6852-A663-8F52-F5B1-1CC72C0510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984A5-B798-A452-5EFF-ADEFCD51BC0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26344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B14F2-4763-BCCF-0153-5DD68418A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41062D3-08EE-A28E-E30C-B2810484F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اقرؤا الجزء الأخير. دقيقة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A9AF61A-2CD2-12E7-5A7B-52A442127C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B71FD7-83A7-417B-F1BD-A8A30D087C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73181AB-98E3-0318-C452-EB389F4CBE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4B3E8F-56EC-8818-39FF-8CE70F1299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FD952A-0B8A-17B4-A34C-00768D586F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C2E3489-E8BC-C672-00B8-1A6AEF4DCA33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DA12F6-C37B-5DCF-6A9A-4B8A0A1489D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9327AD-6D4C-A7E4-1639-BE1B964C395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C48F374-9D29-132E-7DD8-3FEBD1D936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 descr="Une image contenant ciel,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A1A7B07-D088-F0EA-3F12-4713027532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4346" y="1704227"/>
            <a:ext cx="6354789" cy="46159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7B522F-0489-EA66-D877-10B20CCD53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77A4F6-5126-A1DD-54A4-773581A7D2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703908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8B089-86C9-A58D-C5D4-299386DAE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60D463E-EBBB-CD2A-CC33-08707C0D6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استثمار القصة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12ADFA6-E819-D437-8F58-25E0090260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79985-6B8A-1D25-4769-3B953F9188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D043E3-7796-6FCC-836F-DA0CFA8DD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BD5791-AF2E-B916-5476-A84296E52A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CD5BCE-6625-BF16-9FE4-244E2B2972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107ADF-EA5A-815A-4A19-9E43FB26698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73940-B868-4B21-D3E6-DF66D2F0882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F0D04-4F66-92FE-51D0-1B035A16C1F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123212A1-5079-E51A-A224-F2B88BD74B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9121BD6-9B26-606D-1CB2-368F780B7CC0}"/>
              </a:ext>
            </a:extLst>
          </p:cNvPr>
          <p:cNvSpPr txBox="1"/>
          <p:nvPr/>
        </p:nvSpPr>
        <p:spPr>
          <a:xfrm>
            <a:off x="2024743" y="3144416"/>
            <a:ext cx="5281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أَسْتَثْمِرُ </a:t>
            </a:r>
            <a:r>
              <a:rPr lang="ar-MA" sz="6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ٱلْقِصَّةَ</a:t>
            </a:r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E76F6C-7711-50D8-8F10-B5F5336509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ADDAA3-27A7-D740-38E4-925C771F4D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722068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A3542-A9A6-4EB5-6932-251A1BEEC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18F9274-804F-427E-4383-AFD356CE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يطرح سؤالا يوجد جوابه في القصة؟ واحد يسأل وآخر يجيب. (خمس دقائق)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578ABAD-A78D-25A6-63A6-474EC6064A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4AE0A5-3540-6C30-434F-1634C22D18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BE51ED-62F5-EB14-A65E-0B205D02E5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BFBF5E-E1D5-26A7-F6CA-BC01188E1D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9E5478-4ACD-2BA4-E4A7-789DB35073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B3CB9C-4C19-B043-EFF5-3C1FFF8B12A5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FC67EC-C8BE-7656-FCD0-3FF3F0F7085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AED23D-987D-96FD-3B71-031F76E7DEB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E9F04A3-6F4E-E3E8-F6BC-57AE0F188A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2BB62A-81B9-3DA2-3B09-3D6FA74452B5}"/>
              </a:ext>
            </a:extLst>
          </p:cNvPr>
          <p:cNvSpPr txBox="1"/>
          <p:nvPr/>
        </p:nvSpPr>
        <p:spPr>
          <a:xfrm>
            <a:off x="2738534" y="3013501"/>
            <a:ext cx="3666931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طَرْحُ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ٱلْأَسْئِلَةِ</a:t>
            </a:r>
            <a:endParaRPr lang="ar-MA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7D1957-40F6-CBB3-C02E-1FF12BC487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FAC2F6-392C-D594-9423-3A1A44A85B4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376259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03EFC-0361-20F4-C4CB-70FCB692C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19A62BC-3F6B-50DF-1206-CAB94ABF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أسئلة أخرى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BF3BF91-086E-C110-DAED-D52E0927BE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6A36AC-9517-6F78-1EE7-5D99EB665E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E655A49-8D98-1DF1-1C2C-B21D7B2D5D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0303BC-2629-DBB9-270B-D9F85F78861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5F3CBD-52EA-10F4-F5E3-C6B01B4831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5627F3C-F922-C967-C72A-1997D231922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8F5E09-3D19-8B58-FA73-CC399D531AA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A57144-69E7-8A27-087B-F2C51A6E0FA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80362A1-40FF-F832-9E9B-3619F699E0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5E0A8B-F150-302B-D4F3-C88CA95B0182}"/>
              </a:ext>
            </a:extLst>
          </p:cNvPr>
          <p:cNvSpPr txBox="1"/>
          <p:nvPr/>
        </p:nvSpPr>
        <p:spPr>
          <a:xfrm>
            <a:off x="558614" y="2310392"/>
            <a:ext cx="7815635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ٱلظَّاهِرَةُ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ٱلْعِلْمِيَّةُ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يَتَحَدَّثُ عَنْها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يَكونُ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ٱلظِّلُّ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طَويلاً؟ لِماذا يَقْصُرُ؟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يُمْكِنُ أَنْ نَقولُ عَنْ شَخْصِيَّةِ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مُناقَشَةُ قيمَتَيْ حُبِّ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ٱلاكْتِشافِ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وَٱلْمُلاحَظَةِ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E76AE5-8FC3-F551-0288-963B44647E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7BE4AC-DF7B-4292-87AB-CCF17CA7B1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404081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على الصفحة 55، ضعوا علامة أمام الواجب المنزلي.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CFA2EC2-3F8E-15FB-E689-206F8D41A9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Espace réservé pour une image  3">
            <a:extLst>
              <a:ext uri="{FF2B5EF4-FFF2-40B4-BE49-F238E27FC236}">
                <a16:creationId xmlns:a16="http://schemas.microsoft.com/office/drawing/2014/main" id="{B602C43C-D11B-82FF-6275-6699D1E572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6764" y="2018369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E83E59C-09A8-4394-08C4-C685DE4F5D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00" y="1940547"/>
            <a:ext cx="2713056" cy="416145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7CAAB8-0B31-6802-F06C-3D382FE9F80D}"/>
              </a:ext>
            </a:extLst>
          </p:cNvPr>
          <p:cNvSpPr/>
          <p:nvPr/>
        </p:nvSpPr>
        <p:spPr>
          <a:xfrm>
            <a:off x="3352499" y="4324738"/>
            <a:ext cx="2713057" cy="125496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F8EC66-95FD-4E49-AAFA-4AD163E8CE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C5FDFA-48B1-C7FA-1561-9E2E3EE6D7C1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6B0406-7C9A-F5A9-CC25-0D2977F3A74C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D75B4B-6894-E102-17FA-DC873DD767A4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550ACA6-3852-CE65-7B6B-F4497DFB8B2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F46C9B-BFAC-3E48-ECE9-DF44F98B96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926B1D5-38C8-004C-86FE-3D141E615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1C7837-3C06-01BD-30E6-20EB24709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1AC0B5-A10D-3E90-F703-3B81CE54EE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86E01-9EB8-D754-3A6C-7FBF006EF3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57A435-38BA-257E-56B9-89041A277A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0FAC23B-37EE-0BA0-BA79-1AC11BE19F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BDC617-A4BA-0268-C135-C172ED524DFA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0CF09E-4225-0901-5430-BE1DEE551CAB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8F1149-1055-11F3-CCA0-011D9E68DB0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F9CCC32-D5C7-83BA-4BBB-0C2D14A7E6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691037-F41D-392F-E850-CC580BCFEAE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14965</TotalTime>
  <Words>1111</Words>
  <Application>Microsoft Office PowerPoint</Application>
  <PresentationFormat>Affichage à l'écran (4:3)</PresentationFormat>
  <Paragraphs>324</Paragraphs>
  <Slides>46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Calibri Light</vt:lpstr>
      <vt:lpstr>Dosis</vt:lpstr>
      <vt:lpstr>Arial</vt:lpstr>
      <vt:lpstr>Modern Love</vt:lpstr>
      <vt:lpstr>Dosis Medium</vt:lpstr>
      <vt:lpstr>Microsoft Uighur</vt:lpstr>
      <vt:lpstr>Dosis ExtraBold</vt:lpstr>
      <vt:lpstr>Wingdings</vt:lpstr>
      <vt:lpstr>Calibri</vt:lpstr>
      <vt:lpstr>Dosis SemiBold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Présentation PowerPoint</vt:lpstr>
      <vt:lpstr>تنظيم حصص الأسبوع</vt:lpstr>
      <vt:lpstr>هيكلة حصة اليوم</vt:lpstr>
      <vt:lpstr>عند نهاية الحصة</vt:lpstr>
      <vt:lpstr> مرحبا بكم. سننطلق في حصة اللغة العربية.</vt:lpstr>
      <vt:lpstr>من يذكر شروط الحصول على نجمة التميز؟</vt:lpstr>
      <vt:lpstr>ضعوا اللوحة والكراسة في القمطر.</vt:lpstr>
      <vt:lpstr>قــــراءة</vt:lpstr>
      <vt:lpstr>الآن ستقرؤون نصا وتجيبون عن أسئلة. افتحوا كراساتكم على الصفحة 56. </vt:lpstr>
      <vt:lpstr>سأقرأ النص، ضعوا أصابعكم تحت كل كلمة أقرؤها.  </vt:lpstr>
      <vt:lpstr>سأعين لقراءة النص ثلاثة تلاميذ. تابعوا بأصابعكم. تمنح الفرصة للفئة المتعثرة.</vt:lpstr>
      <vt:lpstr>سأعين تلاميذ آخرين للقراءة. </vt:lpstr>
      <vt:lpstr>الآن من يقرأ التعليمة الأولى؟ ما المطلوب منكم؟ </vt:lpstr>
      <vt:lpstr>عودوا على النص للبحث عن الكلمات المطلوبة ثم أكملوا الجدول. (ثلاث دقائق)</vt:lpstr>
      <vt:lpstr>نصحح. ما ضد مضيء؟ يقوي؟ ما مرادف ...؟  ...  هل أنتم متفقون؟</vt:lpstr>
      <vt:lpstr>نمر إلى الفهم. من يقرأ التعليمة رقم 1؟ من يقرأ السؤالين؟ ما المطلوب؟</vt:lpstr>
      <vt:lpstr>أنجزوا. ستضعون خطا تحت العبارة في النص التي تدل على كل جواب. (دقيقتان) </vt:lpstr>
      <vt:lpstr>نصحح. من يقرأ السؤال الأول؟ ما المقطع الذي يدل على الجواب في النص؟ </vt:lpstr>
      <vt:lpstr>صححوا.</vt:lpstr>
      <vt:lpstr>من يقرأ التعليمة؟ من يقرأ المثال؟ ما المطلوب؟ -أنجزوا</vt:lpstr>
      <vt:lpstr>نصحح جملة جملة. من يقرأ السؤال الأول؟ هل تتفقون؟ </vt:lpstr>
      <vt:lpstr>نصحح جملة جملة. من يقرأ السؤال الأول؟ هل تتفقون؟ </vt:lpstr>
      <vt:lpstr>ننشد جماعة. </vt:lpstr>
      <vt:lpstr>إنتاج كتابي</vt:lpstr>
      <vt:lpstr>سنواصل اليوم التدرب على التعبير عن مشاعر تجاه بشخص. </vt:lpstr>
      <vt:lpstr>ماذا نفعل لكي نعبر عن شعورنا تجاه شخص معين؟</vt:lpstr>
      <vt:lpstr>نتذكر. من يقرأ؟</vt:lpstr>
      <vt:lpstr>افتحوا كراساتكم ص 55. نبدأ بتصحيح التمرين الذي بدأناه الحصة الماضية.</vt:lpstr>
      <vt:lpstr>نستمع لإجاباتكم ونناقشها. سأعين من يقرأ إجابته. آخر؟ ما رأيكم؟</vt:lpstr>
      <vt:lpstr>هذه إجابة أخرى.</vt:lpstr>
      <vt:lpstr>نمر للنشاط الموالي. من يقرأ التعليمة رقم 1؟ ما المطلوب؟ -أنجزوا (أربع دقائق)</vt:lpstr>
      <vt:lpstr>الآن راجعوا إنجازاتكم (دقيقة واحدة) </vt:lpstr>
      <vt:lpstr>نصحح جملة جملة. من يتقاسم إجابته؟ ما رأيكم؟ تصحح الأخطاء اللغوية والإملائية على السبورة. </vt:lpstr>
      <vt:lpstr>أحسنتم. هذه أجوبة أخرى. من يقرأ؟                           -أكملوا التصحيح.</vt:lpstr>
      <vt:lpstr>قــــراءة إثرائية</vt:lpstr>
      <vt:lpstr>اليوم سنواصل قراءة القصة، سنستثمر مضامينها. قبل ذلك من يذكرنا بعنوانها؟</vt:lpstr>
      <vt:lpstr>عنون القصة هو : الظل.</vt:lpstr>
      <vt:lpstr>الآن اقرؤا القصة قراءة هامسة وحاولوا أن تحددوا أحداث القصة. (الجزء الأول) دقيقتان</vt:lpstr>
      <vt:lpstr>الآن اقرؤا الجزء الثاني. دقيقتان</vt:lpstr>
      <vt:lpstr>الآن اقرؤا الجزء الأخير. دقيقة</vt:lpstr>
      <vt:lpstr>نمر الآن إلى استثمار القصة</vt:lpstr>
      <vt:lpstr>من يطرح سؤالا يوجد جوابه في القصة؟ واحد يسأل وآخر يجيب. (خمس دقائق)</vt:lpstr>
      <vt:lpstr>هذه أسئلة أخرى</vt:lpstr>
      <vt:lpstr>اختتام الحصة</vt:lpstr>
      <vt:lpstr> على الصفحة 55، ضعوا علامة أمام الواجب المنزلي. 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140</cp:revision>
  <dcterms:created xsi:type="dcterms:W3CDTF">2023-09-20T21:35:22Z</dcterms:created>
  <dcterms:modified xsi:type="dcterms:W3CDTF">2026-02-22T14:04:17Z</dcterms:modified>
</cp:coreProperties>
</file>