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57"/>
  </p:notesMasterIdLst>
  <p:sldIdLst>
    <p:sldId id="2147482791" r:id="rId9"/>
    <p:sldId id="2147482471" r:id="rId10"/>
    <p:sldId id="2147482779" r:id="rId11"/>
    <p:sldId id="2147482693" r:id="rId12"/>
    <p:sldId id="2147482691" r:id="rId13"/>
    <p:sldId id="2134806141" r:id="rId14"/>
    <p:sldId id="2147482705" r:id="rId15"/>
    <p:sldId id="2134806601" r:id="rId16"/>
    <p:sldId id="2147482838" r:id="rId17"/>
    <p:sldId id="2147482861" r:id="rId18"/>
    <p:sldId id="2147482873" r:id="rId19"/>
    <p:sldId id="2147482790" r:id="rId20"/>
    <p:sldId id="2147482792" r:id="rId21"/>
    <p:sldId id="2134806690" r:id="rId22"/>
    <p:sldId id="2147482732" r:id="rId23"/>
    <p:sldId id="2147482862" r:id="rId24"/>
    <p:sldId id="2147482840" r:id="rId25"/>
    <p:sldId id="2147482863" r:id="rId26"/>
    <p:sldId id="2147482805" r:id="rId27"/>
    <p:sldId id="2147482807" r:id="rId28"/>
    <p:sldId id="2147482864" r:id="rId29"/>
    <p:sldId id="2147482865" r:id="rId30"/>
    <p:sldId id="2147482808" r:id="rId31"/>
    <p:sldId id="2147482664" r:id="rId32"/>
    <p:sldId id="2147482493" r:id="rId33"/>
    <p:sldId id="2147482781" r:id="rId34"/>
    <p:sldId id="2134806689" r:id="rId35"/>
    <p:sldId id="2147482799" r:id="rId36"/>
    <p:sldId id="2147482866" r:id="rId37"/>
    <p:sldId id="2147482821" r:id="rId38"/>
    <p:sldId id="2147482867" r:id="rId39"/>
    <p:sldId id="2147482868" r:id="rId40"/>
    <p:sldId id="2147482825" r:id="rId41"/>
    <p:sldId id="2147482800" r:id="rId42"/>
    <p:sldId id="2147482801" r:id="rId43"/>
    <p:sldId id="2147482871" r:id="rId44"/>
    <p:sldId id="2147482784" r:id="rId45"/>
    <p:sldId id="2147482785" r:id="rId46"/>
    <p:sldId id="2147482822" r:id="rId47"/>
    <p:sldId id="2147482846" r:id="rId48"/>
    <p:sldId id="2147482872" r:id="rId49"/>
    <p:sldId id="2147482828" r:id="rId50"/>
    <p:sldId id="2147482874" r:id="rId51"/>
    <p:sldId id="2147482783" r:id="rId52"/>
    <p:sldId id="2134806870" r:id="rId53"/>
    <p:sldId id="2147482836" r:id="rId54"/>
    <p:sldId id="2134806941" r:id="rId55"/>
    <p:sldId id="2147482628" r:id="rId56"/>
  </p:sldIdLst>
  <p:sldSz cx="9144000" cy="6858000" type="screen4x3"/>
  <p:notesSz cx="6858000" cy="9144000"/>
  <p:embeddedFontLs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</p:embeddedFont>
    <p:embeddedFont>
      <p:font typeface="Dosis SemiBold" pitchFamily="2" charset="0"/>
      <p:regular r:id="rId62"/>
      <p:bold r:id="rId63"/>
    </p:embeddedFont>
    <p:embeddedFont>
      <p:font typeface="Microsoft Uighur" panose="02000000000000000000" pitchFamily="2" charset="-78"/>
      <p:regular r:id="rId64"/>
      <p:bold r:id="rId65"/>
    </p:embeddedFont>
    <p:embeddedFont>
      <p:font typeface="Modern Love" panose="04090805081005020601" pitchFamily="82" charset="0"/>
      <p:regular r:id="rId6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pos="3651" userDrawn="1">
          <p15:clr>
            <a:srgbClr val="A4A3A4"/>
          </p15:clr>
        </p15:guide>
        <p15:guide id="4" pos="217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  <p15:guide id="6" orient="horz" pos="2704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424D7B"/>
    <a:srgbClr val="00ACA4"/>
    <a:srgbClr val="FFFFFF"/>
    <a:srgbClr val="106585"/>
    <a:srgbClr val="0097B2"/>
    <a:srgbClr val="FCFDFD"/>
    <a:srgbClr val="F6F6F6"/>
    <a:srgbClr val="F9FCFC"/>
    <a:srgbClr val="498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8" y="30"/>
      </p:cViewPr>
      <p:guideLst>
        <p:guide pos="4649"/>
        <p:guide orient="horz" pos="686"/>
        <p:guide pos="3651"/>
        <p:guide pos="2177"/>
        <p:guide orient="horz" pos="1820"/>
        <p:guide orient="horz" pos="2704"/>
        <p:guide orient="horz" pos="24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6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4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7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2.fntdata"/><Relationship Id="rId67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5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91046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1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3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5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2.gif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078C06-DE7D-5D48-9E94-BB3FA56DB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8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25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 (40د).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الإنتاج الكتابي (35د).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تحدي  السرد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النص "هداياي".</a:t>
            </a:r>
          </a:p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استثمار الظاهرة اللغوية: كان وأخواتها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15652" y="33802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التعبير عن المشاعر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59829" y="4692778"/>
            <a:ext cx="14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979062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2366"/>
              <a:ext cx="49918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قصة؛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53035"/>
              <a:ext cx="51394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الظاهرة اللغوية: كان وأَخواتها.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62366"/>
              <a:ext cx="52344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التعبير عن المشاعر مرتبطة بشخص انطلاقا من مشهد.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116674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0904" y="684000"/>
            <a:ext cx="828000" cy="828000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808431-FC85-F1AE-0F24-2103D399F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E493F3-39C6-CFCA-2F27-7D791B27B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3C65A5-06D0-B449-2A5B-EC959D80E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5C3A51-C0D1-3F21-3F7E-3CB0EB64D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285FD9-47CA-2420-F385-F3BEF683E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CD792F7-D4F0-13CD-07E3-02A4DDAA2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41FDC3-9AFD-2F7E-BF0B-DA8E6CC3579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64E183-9418-63FF-9BBB-02DFBA82E9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1D2E3D-EDD7-5ACF-7EEC-ED48C076AA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867692-50C9-D2C6-7FDC-18576D21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67DE12-0777-9FB5-81EC-45AEB0D44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A427E3-39E3-BBA8-C001-E50269B15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A26578-F295-7024-B283-C6B500C6D8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CFC417-ADCD-BA9C-C642-B513FE67B4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EADD87-C335-E9B6-379A-B33CD7E3FA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E7C89-9739-8E76-637B-F6C0F60AC2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25DB2E-4199-5B0C-8F2D-09C1457322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D61F5FC4-FD4F-A9A6-FEDF-4B091CBB1716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1448C607-4FAF-036B-5987-A709072CC79E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0C00031-8BC5-7D6F-AFF6-45D61B8C8D7A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BB1E736-D73A-82D6-B119-A7B7754DCB0D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0FBA39-9F97-C1C6-2AAD-C56442DA7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C27EE6A6-B887-E910-8987-0FE11DA2243A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7882953" y="551390"/>
            <a:ext cx="928767" cy="974261"/>
            <a:chOff x="498143" y="776756"/>
            <a:chExt cx="928767" cy="974261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7"/>
              <a:ext cx="828000" cy="82800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8AE368A2-FAF1-1DF1-FF85-5ED2A1CC6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1839" y="1842167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F74F23-896C-4218-BDE1-A7BEA00957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552FD-38EE-39F4-1C4E-104B14532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F8BC373-08EE-D893-781C-1C2C506C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نبدأ حصة اليوم بنشاط سرد قصة.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A9846C-74D2-5C89-1E87-EC46A733E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ABE443-802C-4E85-02FF-1C775B154A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A135F6-C363-871C-2EDE-AC59F0B6E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C56F0D-F6BD-1929-8061-1CAE1CEA0C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8CEA81-F027-4E1A-C6C4-2660E87C88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8E145D-AA98-8880-BE6A-31C70439CD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D770E1-3D95-227A-8E1C-DEA9739C72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0714DA-B895-235A-EB23-91339ABDF7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8AC424D-99EB-AA1C-A6CC-EAE0C3FBB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FBFFFFF-C265-3562-B09E-B171EA3A4560}"/>
              </a:ext>
            </a:extLst>
          </p:cNvPr>
          <p:cNvSpPr txBox="1"/>
          <p:nvPr/>
        </p:nvSpPr>
        <p:spPr>
          <a:xfrm>
            <a:off x="2385628" y="2855167"/>
            <a:ext cx="3679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تَحَدّي </a:t>
            </a:r>
            <a:r>
              <a:rPr lang="ar-MA" sz="7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ٱلسَّرْدِ</a:t>
            </a:r>
            <a:endParaRPr lang="fr-FR" sz="7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65338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FCF15-7DF0-D90D-6C60-9BC0FF638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F4A7619-5304-8B16-7E55-2CA2B6FF4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يريد أن يسرد أمام زملائه الحكاية الجديدة التي أنتجها (هذه مشاهدها). (عشر دقائق)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7A1C35-4947-71A7-5341-E89475336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E51214-3A0E-B8DE-BB1D-4658994B23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00B337-2ECB-7637-FCBF-D88544EA45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619949-4A53-0F69-C11C-E2F6386889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0B336E-1733-00ED-A44D-1E1406F31E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584506-E32B-5171-2840-3809B99AA0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40A0FD-2BD1-DE69-4242-08AFB7701A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EEC0C5-A24D-0566-E788-C93F27638D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8C3113E-7C7F-BD4F-36CC-656E379B9E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FD8B54-F641-6B53-AE6D-DAB614CA48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254" y="2668167"/>
            <a:ext cx="2380230" cy="19450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0AAA2F-D9E0-B192-FE30-1D94F69BAA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2784" y="2668167"/>
            <a:ext cx="2305295" cy="19450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674ED8-2655-35D1-F14B-42B8CD9A0B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687" y="2668167"/>
            <a:ext cx="2410686" cy="194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2273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B0173-4307-74B7-25F1-98AB03ADD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3F83C7D-9BFD-3BDD-A222-E985A3871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بأفضل سرد هم ... (تعلق أفضل الحكايات على مجلة القسم).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C6EB1D-07DE-29EB-42ED-8229F34EF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80FEC2-9C03-BE60-8763-68EA1B8761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F8632D-3543-197F-9ACF-7100F1E706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7BE51A-F6D0-FC6B-15A6-3BBA42D5DA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705F1B-0704-7ECC-CB10-D1D1F4D7E8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F934B0-A98D-3292-5DD7-097D59EACA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5661DD-5F98-5072-233B-35082BD1B7E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3F3251-B859-07DC-68A2-FD222AA7F4B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D40ACF6-6B44-D026-3983-62BF5E14AF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34DF5C-C9D7-3C25-4EAB-9C93E6A460CA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ٱلسَّرْدِ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659B5C-3191-8CCA-9809-1E66BF344D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0642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12818-EC5B-62BE-2AA7-EF103D8A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9CF2C-B2C6-45D9-8613-62A1DF982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863" y="956969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8FC5CE9B-838C-3E23-F883-947E6D8C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0" y="809034"/>
            <a:ext cx="6607129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2DF02B-1D4F-EEF5-BAAF-1F65FB16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AFFED779-F501-084B-1312-EE514FEF90F4}"/>
              </a:ext>
            </a:extLst>
          </p:cNvPr>
          <p:cNvSpPr txBox="1">
            <a:spLocks/>
          </p:cNvSpPr>
          <p:nvPr/>
        </p:nvSpPr>
        <p:spPr>
          <a:xfrm>
            <a:off x="1767016" y="3098468"/>
            <a:ext cx="50549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النص "هداياي"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الظاهرة اللغوية: كان وأخواتها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515AA7-D6CB-512E-1597-492CA1438C55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162A73D-2D65-9A56-1EA3-D2A379E40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4D524EF-04AE-7BEA-297E-5D52D1832A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0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ستتدربون على توظيف كان وأخواتها.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B4EF46-4513-CE7F-95E8-B2ECEE97CA01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وَأَخَواتُها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336106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سؤال، من يقرؤه؟ من يجيب عنه؟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0EFD57-C3DC-3E55-A6B7-2E14EFBDA793}"/>
              </a:ext>
            </a:extLst>
          </p:cNvPr>
          <p:cNvSpPr txBox="1"/>
          <p:nvPr/>
        </p:nvSpPr>
        <p:spPr>
          <a:xfrm>
            <a:off x="709127" y="2812486"/>
            <a:ext cx="7215122" cy="255389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هي كانَ وَأَخَواتُها؟</a:t>
            </a:r>
          </a:p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ماذا يَحْدُثُ لِلْجُمْلَةِ عِنْدَما تَدْخُلُ عَلَيْها كانَ وَأَخواتُها؟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7B9EA66-0CED-7273-98DF-ABDD511FB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2017913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C8A19E0-A1BD-45AC-DC5E-6A9CB6E75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206141"/>
            <a:ext cx="8062659" cy="3696020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8E8E2-AA94-41B7-579E-F30CACA95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605B7-9524-CF7E-F503-EB3BAA521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كان وأخواتها تسمى أيضا نواسخ فعلية.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649C10-C035-D6DA-39B4-33E144A9F2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5F8FF4-713D-9C72-5298-51FEB10DF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AAA0D9-ABF0-D9CB-3184-4002CD758B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99C87E-965C-80AD-A4BC-5A65BD48E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F31DE8-004F-F134-4904-740A7D92DE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E5108D-9B25-FC02-90C5-06D56FC9794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8F0CD0-4665-85B7-EADE-4C597525BB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اختــتــام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8761D-7622-D379-6CCA-C40C4BF9CC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الإنتـــــــاج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الكتـابي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412752-0FB1-7C49-E8F6-EF61154743CC}"/>
              </a:ext>
            </a:extLst>
          </p:cNvPr>
          <p:cNvSpPr txBox="1"/>
          <p:nvPr/>
        </p:nvSpPr>
        <p:spPr>
          <a:xfrm>
            <a:off x="1221637" y="2896461"/>
            <a:ext cx="6222455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وَأَخَواتُها تُسَمّى أَيْضاً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نَواسِخَ فِعْلِيَّةً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E519404-9211-BB1E-3043-5AFDA11AD6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81319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0A045-C78C-342E-1037-F9E4F39EC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4D2E6-729D-EEEF-3F49-F221D601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خذوا كراساتكم على الصفحة 52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3AB5FA-FBD5-3510-0DD8-58EC75282F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290784-B0BA-260E-4414-76744FB87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23706E-F3EF-D08C-4DD4-5B3F0EF6C9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03849D-8E9B-D763-DC8F-06CED3E262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850E85-A2BC-A1BD-5F68-5B77E311CC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86C60-A940-8C6A-EB1C-FB3C1F11B5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57FB3E-2AD1-A975-E6A0-0579F77C85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551CB-4FD0-90CA-61F4-1F4694A5E6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D065921-D8CE-5F7D-DC4A-B2779A053B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320D99-85B2-0FE0-E0C9-89091B442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04" y="2078070"/>
            <a:ext cx="2472612" cy="379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4505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C0BE1-8F13-1D3C-809E-59C6E81F1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3E1506-8D91-41B7-9703-CCFCBBF1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التعليمة 1؟ ما المطلوب؟                   -أنجزوا بشكل فردي. (ثلاث دقائق)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A990B6-8BCF-2BFB-17E7-49C3395813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CE75F3-5E57-9AE9-EF4C-7DE6C4101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44C09F-44F0-37FA-F648-45BB5BEAC0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795DFC-9E8A-6307-9E08-84E0F705D7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2A6E9E-28EC-CF96-96BF-0C4DBD9DE1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7D6D61-663D-28F6-A0C3-DE2D0887884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0264C9-ED89-5F71-82C0-E3CF19DFE4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086E82-7E52-C217-93E2-7A17DB473E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330EBF5-6AAA-0FC3-E3CD-FB8A14217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04" y="2078070"/>
            <a:ext cx="2472612" cy="379264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45FC15-AE75-27DD-4A13-AFF11B7898C1}"/>
              </a:ext>
            </a:extLst>
          </p:cNvPr>
          <p:cNvSpPr/>
          <p:nvPr/>
        </p:nvSpPr>
        <p:spPr>
          <a:xfrm>
            <a:off x="3135087" y="2715208"/>
            <a:ext cx="2240026" cy="71379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79280E2-D19D-F944-023C-6C175C1622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6497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3A668-6CC9-0E69-8D48-B6FA56D5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07DD03-80D0-1F56-1AC4-7A211F846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756211-7589-247E-30A3-140EDC4C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F85D07-9F9F-6EF6-27B1-7C1B2AA627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908F3-2E10-7A67-44DF-E59C38E06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987E76-F3A7-5511-9594-2EC8CC56BA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1F3EEC-B92E-DC4E-619B-0B71DF06D3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981D0F-E986-ECAA-420C-F9F4E51ED1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325BA-2D33-5647-E48D-33799EE5CAF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5C37149E-F8D8-CF2C-A099-109FB2FD5042}"/>
              </a:ext>
            </a:extLst>
          </p:cNvPr>
          <p:cNvSpPr txBox="1">
            <a:spLocks/>
          </p:cNvSpPr>
          <p:nvPr/>
        </p:nvSpPr>
        <p:spPr>
          <a:xfrm>
            <a:off x="401216" y="684000"/>
            <a:ext cx="717605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توصلت إلى الجواب. (دقيقة واحدة)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7DFD786-9955-E06A-E011-15C4A6760B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 descr="Une image contenant texte, écriture manuscrite, Police, ligne&#10;&#10;Le contenu généré par l’IA peut être incorrect.">
            <a:extLst>
              <a:ext uri="{FF2B5EF4-FFF2-40B4-BE49-F238E27FC236}">
                <a16:creationId xmlns:a16="http://schemas.microsoft.com/office/drawing/2014/main" id="{EE2769D4-3721-B5CC-ACD3-6C4D2AB27F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205" y="2252053"/>
            <a:ext cx="7963590" cy="28577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3845238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E96-96C8-7034-604D-BBCDC58F6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49396C-B38A-7A13-4EF9-8CD46951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8879E5-7E8E-1BBB-D453-B1990E681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2799D5-0D28-99F0-5256-9E1E5DE551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CB8BFC-8E51-4360-D8A0-91ADD26BBA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85B08F-2122-8974-96D2-C4E910A26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19717C-98B1-1E4A-4A40-A6D6AB1EC6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9859BB-AE60-50C1-BE6E-11030E10A2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CD691C-D95C-A901-1A89-542EC5632C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85C9A109-305B-D11D-C8E1-5F1C19B997CF}"/>
              </a:ext>
            </a:extLst>
          </p:cNvPr>
          <p:cNvSpPr txBox="1">
            <a:spLocks/>
          </p:cNvSpPr>
          <p:nvPr/>
        </p:nvSpPr>
        <p:spPr>
          <a:xfrm>
            <a:off x="401216" y="793102"/>
            <a:ext cx="7176059" cy="502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من يقرأ الجملة الأولى؟ ...            - هل تتفقون؟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DCF796F-15F1-551A-D9DE-B2DC99B86B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ligne&#10;&#10;Le contenu généré par l’IA peut être incorrect.">
            <a:extLst>
              <a:ext uri="{FF2B5EF4-FFF2-40B4-BE49-F238E27FC236}">
                <a16:creationId xmlns:a16="http://schemas.microsoft.com/office/drawing/2014/main" id="{505F7E8D-8B02-050C-DC55-5483FBF5F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205" y="2252053"/>
            <a:ext cx="7963590" cy="28577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135413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83423-E94E-D86A-B88A-A7661B102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24782D1-3D70-43C9-3E75-F1EB02D04C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21DFF7-B6D5-C208-7CBB-490691613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288767-B347-A30D-A387-A6F3E0B761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17FF0C-1232-4376-262C-B972F0ECC0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811F24-6F6B-83E9-E13A-069EAE07DA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6AB2B-9881-8A7F-BCF5-0C50A730679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A0E8E9-3D63-0E14-120D-7BECA4CC48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FFA52A-E13F-151B-E1CC-8C369A1843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A83202C2-E615-F149-AACF-131D72E9BB72}"/>
              </a:ext>
            </a:extLst>
          </p:cNvPr>
          <p:cNvSpPr txBox="1">
            <a:spLocks/>
          </p:cNvSpPr>
          <p:nvPr/>
        </p:nvSpPr>
        <p:spPr>
          <a:xfrm>
            <a:off x="401216" y="793102"/>
            <a:ext cx="7176059" cy="502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يمكن أن نقول كذلك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4723B1D-89C0-1A17-879A-E80D378823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écriture manuscrite, Police, ligne&#10;&#10;Le contenu généré par l’IA peut être incorrect.">
            <a:extLst>
              <a:ext uri="{FF2B5EF4-FFF2-40B4-BE49-F238E27FC236}">
                <a16:creationId xmlns:a16="http://schemas.microsoft.com/office/drawing/2014/main" id="{8EDC3131-A9CA-2952-31D1-AA9D7E23B7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205" y="2252053"/>
            <a:ext cx="7963590" cy="28577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DD78871-A82A-8794-7DEB-73683A78F59B}"/>
              </a:ext>
            </a:extLst>
          </p:cNvPr>
          <p:cNvSpPr txBox="1"/>
          <p:nvPr/>
        </p:nvSpPr>
        <p:spPr>
          <a:xfrm>
            <a:off x="6410130" y="3508311"/>
            <a:ext cx="1035699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حَزيناً.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91589B-E628-93AE-8215-5B2A1D81C509}"/>
              </a:ext>
            </a:extLst>
          </p:cNvPr>
          <p:cNvSpPr txBox="1"/>
          <p:nvPr/>
        </p:nvSpPr>
        <p:spPr>
          <a:xfrm>
            <a:off x="6050169" y="3994915"/>
            <a:ext cx="1035699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سَعيداً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3B382E-426A-FBE4-46DD-7D1421ABB835}"/>
              </a:ext>
            </a:extLst>
          </p:cNvPr>
          <p:cNvSpPr txBox="1"/>
          <p:nvPr/>
        </p:nvSpPr>
        <p:spPr>
          <a:xfrm>
            <a:off x="2579937" y="3471695"/>
            <a:ext cx="94703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مُتَفائِلاً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B5DF4A-4D57-AF47-BC99-1C6CD32200C9}"/>
              </a:ext>
            </a:extLst>
          </p:cNvPr>
          <p:cNvSpPr txBox="1"/>
          <p:nvPr/>
        </p:nvSpPr>
        <p:spPr>
          <a:xfrm>
            <a:off x="2432236" y="3994915"/>
            <a:ext cx="87707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فَرِحاً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4934D94-AE80-FD1A-62DF-860D96C51C13}"/>
              </a:ext>
            </a:extLst>
          </p:cNvPr>
          <p:cNvSpPr txBox="1"/>
          <p:nvPr/>
        </p:nvSpPr>
        <p:spPr>
          <a:xfrm>
            <a:off x="2579938" y="4481519"/>
            <a:ext cx="80707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جَريئاً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7CD215-666F-8F62-0991-98D20811D9BB}"/>
              </a:ext>
            </a:extLst>
          </p:cNvPr>
          <p:cNvSpPr txBox="1"/>
          <p:nvPr/>
        </p:nvSpPr>
        <p:spPr>
          <a:xfrm>
            <a:off x="6410130" y="4481519"/>
            <a:ext cx="87707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قَلِقاً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2258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3B61C-F382-6B70-2741-65285373D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5C06B-2539-4F90-5A7E-5E483E897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 التعليمة 2 ضمن "أنجز بمفردي"؟           -أنجزوا بشكل فردي. (ثلاث دقائق)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AEBFA6-1E72-3D81-574B-90C68A7724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4BC8B-ECEF-058B-E20B-7E763E186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8B20E9-EDF9-F2FD-74E1-01B3B046ED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117040-D57C-A0CD-A9C1-0C84F446A5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E49FB5-35C3-9830-3628-A39F4B7855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958626-EADE-FF2F-8F29-61A62DD3BF1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E921BE-D163-868B-9ACE-B462E4AE3B7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0557B4-4662-9BB5-2F72-B07574189D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6EDB029-5296-D66D-A51A-3091EB2E71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04" y="2078070"/>
            <a:ext cx="2472612" cy="379264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FE8D5E4-2169-BB2D-70EB-A1A2139584B1}"/>
              </a:ext>
            </a:extLst>
          </p:cNvPr>
          <p:cNvSpPr/>
          <p:nvPr/>
        </p:nvSpPr>
        <p:spPr>
          <a:xfrm>
            <a:off x="3118150" y="4413379"/>
            <a:ext cx="2356319" cy="104457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3297257-99FA-06ED-5758-9D3A3F6D8D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7469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6039-75DD-053C-A7D5-8B7F0A75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E49982-D202-9E74-CC0F-EE6263D5AB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5BA4D4-2C54-EFAA-8391-6894C5C1D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3C8A7C-7566-F469-3903-BA27615F22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7DBA2C-EABC-AFC7-994E-00774D4253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01DA0A-7FFD-1AD2-C0C6-AC00F67106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4D9FA3-C0BE-8594-0F97-CC00049CFE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A14B6B-3763-D132-4C8E-99AEC8F4C6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B706A-C3CE-7064-5B11-32A2882400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2" name="Titre 11">
            <a:extLst>
              <a:ext uri="{FF2B5EF4-FFF2-40B4-BE49-F238E27FC236}">
                <a16:creationId xmlns:a16="http://schemas.microsoft.com/office/drawing/2014/main" id="{FE27093B-D697-E081-443F-9DC151C4216C}"/>
              </a:ext>
            </a:extLst>
          </p:cNvPr>
          <p:cNvSpPr txBox="1">
            <a:spLocks/>
          </p:cNvSpPr>
          <p:nvPr/>
        </p:nvSpPr>
        <p:spPr>
          <a:xfrm>
            <a:off x="319751" y="787644"/>
            <a:ext cx="725752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الوقت. من يتقاسم الجملة الأولى؟ هل تتفقون؟ لماذا؟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يبرر المتعلمون اختياراتهم.  </a:t>
            </a:r>
            <a:endParaRPr lang="ar-MA" sz="20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A34F78DF-D138-E1E3-130A-00DB1B3DF8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863" y="2395096"/>
            <a:ext cx="7856901" cy="346740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5DC286A-F3FE-755B-21DE-9E7D322A3E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CAE243E-6519-8F4F-5059-5860CE238D5F}"/>
              </a:ext>
            </a:extLst>
          </p:cNvPr>
          <p:cNvSpPr txBox="1"/>
          <p:nvPr/>
        </p:nvSpPr>
        <p:spPr>
          <a:xfrm>
            <a:off x="1357894" y="3798266"/>
            <a:ext cx="689532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ظَلَّ  </a:t>
            </a:r>
            <a:r>
              <a:rPr lang="ar-MA" sz="2800" b="1" dirty="0" err="1">
                <a:solidFill>
                  <a:srgbClr val="FF0000"/>
                </a:solidFill>
              </a:rPr>
              <a:t>ٱلْمُعَلِّمُ</a:t>
            </a:r>
            <a:r>
              <a:rPr lang="ar-MA" sz="2800" b="1" dirty="0">
                <a:solidFill>
                  <a:srgbClr val="FF0000"/>
                </a:solidFill>
              </a:rPr>
              <a:t> فَخوراً بِإِنْجازاتِ تَلامِذَتِهِ.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2834EE-8F1B-F1DF-9F09-9980B7634AA5}"/>
              </a:ext>
            </a:extLst>
          </p:cNvPr>
          <p:cNvSpPr txBox="1"/>
          <p:nvPr/>
        </p:nvSpPr>
        <p:spPr>
          <a:xfrm>
            <a:off x="1357893" y="5201436"/>
            <a:ext cx="689532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أَصْبَحَتِ </a:t>
            </a:r>
            <a:r>
              <a:rPr lang="ar-MA" sz="2800" b="1" dirty="0" err="1">
                <a:solidFill>
                  <a:srgbClr val="FF0000"/>
                </a:solidFill>
              </a:rPr>
              <a:t>ٱلسَّماءُ</a:t>
            </a:r>
            <a:r>
              <a:rPr lang="ar-MA" sz="2800" b="1" dirty="0">
                <a:solidFill>
                  <a:srgbClr val="FF0000"/>
                </a:solidFill>
              </a:rPr>
              <a:t> صافِيَةً بَعْدَ </a:t>
            </a:r>
            <a:r>
              <a:rPr lang="ar-MA" sz="2800" b="1" dirty="0" err="1">
                <a:solidFill>
                  <a:srgbClr val="FF0000"/>
                </a:solidFill>
              </a:rPr>
              <a:t>ٱلْمَطَرِ</a:t>
            </a:r>
            <a:r>
              <a:rPr lang="ar-MA" sz="2800" b="1" dirty="0">
                <a:solidFill>
                  <a:srgbClr val="FF0000"/>
                </a:solidFill>
              </a:rPr>
              <a:t>.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783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2D82A1-DB35-5F68-3066-4F4F6A7D54A7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riddle 3">
            <a:hlinkClick r:id="" action="ppaction://media"/>
            <a:extLst>
              <a:ext uri="{FF2B5EF4-FFF2-40B4-BE49-F238E27FC236}">
                <a16:creationId xmlns:a16="http://schemas.microsoft.com/office/drawing/2014/main" id="{A42132FF-0C03-0A37-1FC1-E75492EF0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8DD137-9370-9542-5E10-E56F7C1BE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ننشد قصيدة "هداياي".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823E29-EC60-F715-6E23-265B5DBF41C0}"/>
              </a:ext>
            </a:extLst>
          </p:cNvPr>
          <p:cNvSpPr txBox="1"/>
          <p:nvPr/>
        </p:nvSpPr>
        <p:spPr>
          <a:xfrm>
            <a:off x="454192" y="2560677"/>
            <a:ext cx="8239065" cy="91940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قَصيدَةُ "هَدايايَ"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التعبير عن المشاعر (4)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5329204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C309522-A2A3-C36C-BEFE-7CD93310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04" y="2008019"/>
            <a:ext cx="720000" cy="713457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83F18D44-CF95-B9B8-E4A6-2CBB090549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6412" y="1790904"/>
            <a:ext cx="540000" cy="540000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723" y="103015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ستتعلمون كيف تعبرون عن المشاعر تجاه شخص.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848410" y="2720018"/>
            <a:ext cx="3761772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أُعَبِّرُ عَنْ مَشاعِري تُجاهَ شَخْصٍ.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E80500-CEDE-E5AE-6194-C996D7C63AE6}"/>
              </a:ext>
            </a:extLst>
          </p:cNvPr>
          <p:cNvSpPr txBox="1"/>
          <p:nvPr/>
        </p:nvSpPr>
        <p:spPr>
          <a:xfrm>
            <a:off x="1296955" y="1801218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776C0A-468C-B416-1A7D-5A6ED53CF566}"/>
              </a:ext>
            </a:extLst>
          </p:cNvPr>
          <p:cNvSpPr txBox="1"/>
          <p:nvPr/>
        </p:nvSpPr>
        <p:spPr>
          <a:xfrm>
            <a:off x="7127529" y="3429000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أُسْتاذي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561DBD-AEAA-A2D8-5837-8F2EA01E2DD2}"/>
              </a:ext>
            </a:extLst>
          </p:cNvPr>
          <p:cNvSpPr txBox="1"/>
          <p:nvPr/>
        </p:nvSpPr>
        <p:spPr>
          <a:xfrm>
            <a:off x="4832869" y="5097306"/>
            <a:ext cx="128757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صَديقي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587920E-A8BB-F9EA-F60A-7FA77BD93827}"/>
              </a:ext>
            </a:extLst>
          </p:cNvPr>
          <p:cNvSpPr txBox="1"/>
          <p:nvPr/>
        </p:nvSpPr>
        <p:spPr>
          <a:xfrm>
            <a:off x="1018954" y="4480067"/>
            <a:ext cx="1799298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غَريبٌ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C7A6F8-3CE7-AA1D-AC56-46394D59BCC8}"/>
              </a:ext>
            </a:extLst>
          </p:cNvPr>
          <p:cNvSpPr txBox="1"/>
          <p:nvPr/>
        </p:nvSpPr>
        <p:spPr>
          <a:xfrm>
            <a:off x="6120439" y="1719744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أُمّي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A491-5658-A7B9-564B-79E1CE2C0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9E773D-2D72-7903-A3E4-E34329B70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شعورا شعر به تجاه شخص ما؟ (دقيقة)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D5D037-8200-D99C-BC99-220CE57EBE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AB9814-88CB-B6B1-53CF-953D722E50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6631C0-E321-B9FE-DBD6-7B9930E1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4BDF22-987D-082D-3107-ACCB8B1BB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6969F9-FFED-7385-0C92-F3B83B4809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D2657-0A70-B4CD-BBF3-3DCC5E4808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1B91EC-955F-2959-241D-B70F1A3F0A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540290-5AAA-9CAD-8DC1-28F6AFB72B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D6A35-ABC7-3E15-F965-4093AA7EABC9}"/>
              </a:ext>
            </a:extLst>
          </p:cNvPr>
          <p:cNvSpPr txBox="1"/>
          <p:nvPr/>
        </p:nvSpPr>
        <p:spPr>
          <a:xfrm>
            <a:off x="2848410" y="2720018"/>
            <a:ext cx="3761772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أُعَبِّرُ عَنْ مَشاعِري تُجاهَ شَخْصٍ.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6A3D66-36D0-3254-41B9-BE85B54C37EB}"/>
              </a:ext>
            </a:extLst>
          </p:cNvPr>
          <p:cNvSpPr txBox="1"/>
          <p:nvPr/>
        </p:nvSpPr>
        <p:spPr>
          <a:xfrm>
            <a:off x="1296955" y="1801218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2D58A5-78CC-6573-6C71-6A76F82EB6D3}"/>
              </a:ext>
            </a:extLst>
          </p:cNvPr>
          <p:cNvSpPr txBox="1"/>
          <p:nvPr/>
        </p:nvSpPr>
        <p:spPr>
          <a:xfrm>
            <a:off x="7127529" y="3429000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أُسْتاذي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250D10-1EE2-A138-34CC-8DA41ACBABB6}"/>
              </a:ext>
            </a:extLst>
          </p:cNvPr>
          <p:cNvSpPr txBox="1"/>
          <p:nvPr/>
        </p:nvSpPr>
        <p:spPr>
          <a:xfrm>
            <a:off x="4832869" y="5097306"/>
            <a:ext cx="128757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صَديقي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46330-3683-C4E3-0E8C-C01BC26C1E39}"/>
              </a:ext>
            </a:extLst>
          </p:cNvPr>
          <p:cNvSpPr txBox="1"/>
          <p:nvPr/>
        </p:nvSpPr>
        <p:spPr>
          <a:xfrm>
            <a:off x="1018954" y="4480067"/>
            <a:ext cx="1799298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غَريبٌ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84963B-8BD7-69BE-27BB-1DD885BE4F6D}"/>
              </a:ext>
            </a:extLst>
          </p:cNvPr>
          <p:cNvSpPr txBox="1"/>
          <p:nvPr/>
        </p:nvSpPr>
        <p:spPr>
          <a:xfrm>
            <a:off x="6120439" y="1719744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أُمّي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CE9B7D86-6381-3256-A2FC-9E0D92D07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0277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F037B-B915-FEE5-CAAC-0BFF7272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60338F-234E-A286-9F2B-4F1D3E9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تابعوا معي كيف سأعبر عن مشاعري تجاه شخص.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E04A45-AF9B-75FE-5129-0AF72477EA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8C18FE-76EE-74FC-EDDC-9D5E9AE087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E345E1-0D0A-759C-7DC2-70883381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ACAF42-D993-B11E-9051-3F152848DC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334F38-EBE2-C83D-EC1F-1F18E9198B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9A1BE-581E-3DEE-9A19-1D2A247E52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C83BB-F0D2-FC86-31FB-E891F83008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CDDC73-2BD9-DC6C-9339-DCFBD8CFA3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A457BCE-6F8E-A12E-BBC5-C4D8653B3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art, croquis, dessin, peinture&#10;&#10;Le contenu généré par l’IA peut être incorrect.">
            <a:extLst>
              <a:ext uri="{FF2B5EF4-FFF2-40B4-BE49-F238E27FC236}">
                <a16:creationId xmlns:a16="http://schemas.microsoft.com/office/drawing/2014/main" id="{12D3C414-C829-4D97-800E-F92B01514E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2646" y="2282051"/>
            <a:ext cx="3482642" cy="320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380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7FB5-D766-0E70-61A5-7BDAE6BE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E2C67-A29A-0AEE-89AB-24A5BDA3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من هو هذا الشخص. هذا الشخص هو أخي أحمد.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A9FE88-86EF-8C7A-C186-24F4274888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1CDF5F-CD25-79D1-D60B-41BDFC37F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AC6800-64B1-12A9-4060-69BACFDD6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B0D586-E001-0CDF-5347-8D20D7061B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5E4BFD-8BE2-CC98-450A-86FE07C960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B3DFE-1D92-0035-32CD-DA79F1B41E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7C883D-846B-6F66-E640-F018B47BD3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63EDC-5534-B56B-43A5-A696D2716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41056EB-692B-B979-BFA5-7A13011C82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68754EE-970F-8478-8E45-FA394A0A39C7}"/>
              </a:ext>
            </a:extLst>
          </p:cNvPr>
          <p:cNvSpPr txBox="1"/>
          <p:nvPr/>
        </p:nvSpPr>
        <p:spPr>
          <a:xfrm>
            <a:off x="2687214" y="2062065"/>
            <a:ext cx="2425961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مَنْ هذا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ٱلشَّخْصُ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9588433-D3B4-D75C-1D79-BFA02A775F5E}"/>
              </a:ext>
            </a:extLst>
          </p:cNvPr>
          <p:cNvSpPr/>
          <p:nvPr/>
        </p:nvSpPr>
        <p:spPr>
          <a:xfrm rot="5400000">
            <a:off x="2334322" y="2244922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04D271F-F80B-E415-8D12-72EAC860E99B}"/>
              </a:ext>
            </a:extLst>
          </p:cNvPr>
          <p:cNvSpPr txBox="1"/>
          <p:nvPr/>
        </p:nvSpPr>
        <p:spPr>
          <a:xfrm>
            <a:off x="531845" y="2062065"/>
            <a:ext cx="1898923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 أَحْمَدُ.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B7D6A30-6718-E2DE-FD14-A8A08792B87A}"/>
              </a:ext>
            </a:extLst>
          </p:cNvPr>
          <p:cNvSpPr txBox="1"/>
          <p:nvPr/>
        </p:nvSpPr>
        <p:spPr>
          <a:xfrm>
            <a:off x="5928048" y="3105507"/>
            <a:ext cx="2295332" cy="11237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 أَحْمَدُ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112532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86FE6-4F4E-9952-BD7D-6E365B111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B0921-E120-EE02-0272-57C01038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أحدد شعوري عندما أراه. أي بماذا أشعر؟ أقول: أشعر بالفرح عندما أرى أخي.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66E368-C6AE-7689-F491-B71CF2D3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AA183A-6A1F-7B43-323D-A4B2BD522A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A0006C-281D-5C64-F768-CD1A775A3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5F55F-BFEF-76B7-8B59-C6EE393D10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0D4491-BC7C-DEFC-FC4A-2D7BE7D554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730017-25A5-2248-FDBF-CB0E9C5B57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7E61A8-7BCD-7BCA-1534-FC8A90318A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8B6023-B216-6373-6C61-996E75D979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91C0C64-4CF6-2D34-BC68-6C83BE30A5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3D98F279-9250-994F-9B37-D8EAEDBA43BD}"/>
              </a:ext>
            </a:extLst>
          </p:cNvPr>
          <p:cNvSpPr/>
          <p:nvPr/>
        </p:nvSpPr>
        <p:spPr>
          <a:xfrm rot="5400000">
            <a:off x="2921836" y="217989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F5C50A7-A536-0D3E-5679-68FDE25D1B95}"/>
              </a:ext>
            </a:extLst>
          </p:cNvPr>
          <p:cNvSpPr txBox="1"/>
          <p:nvPr/>
        </p:nvSpPr>
        <p:spPr>
          <a:xfrm>
            <a:off x="3274729" y="2850118"/>
            <a:ext cx="2580984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شُعوري عِنْدَما أَراهُ؟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B6F75E47-7646-3088-C520-1980E2E3FDEF}"/>
              </a:ext>
            </a:extLst>
          </p:cNvPr>
          <p:cNvSpPr/>
          <p:nvPr/>
        </p:nvSpPr>
        <p:spPr>
          <a:xfrm rot="5400000">
            <a:off x="2921836" y="2985604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7E0DC8-DB1C-869B-9DF9-441794BF5537}"/>
              </a:ext>
            </a:extLst>
          </p:cNvPr>
          <p:cNvSpPr txBox="1"/>
          <p:nvPr/>
        </p:nvSpPr>
        <p:spPr>
          <a:xfrm>
            <a:off x="367884" y="2789277"/>
            <a:ext cx="2598912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أَرى أَخي أَحْمَدَ.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DDE7A0-7076-AD8C-922C-E58A51426A2B}"/>
              </a:ext>
            </a:extLst>
          </p:cNvPr>
          <p:cNvSpPr txBox="1"/>
          <p:nvPr/>
        </p:nvSpPr>
        <p:spPr>
          <a:xfrm>
            <a:off x="3274729" y="2044468"/>
            <a:ext cx="258098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مَنْ هذا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ٱلشَّخْصُ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67F8248-2692-51A5-DD9A-50B72398BB75}"/>
              </a:ext>
            </a:extLst>
          </p:cNvPr>
          <p:cNvSpPr txBox="1"/>
          <p:nvPr/>
        </p:nvSpPr>
        <p:spPr>
          <a:xfrm>
            <a:off x="385836" y="2010359"/>
            <a:ext cx="2526082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 أَحْمَدُ.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D0BCE1-03DD-7281-A367-9CB39D1C4F5F}"/>
              </a:ext>
            </a:extLst>
          </p:cNvPr>
          <p:cNvSpPr txBox="1"/>
          <p:nvPr/>
        </p:nvSpPr>
        <p:spPr>
          <a:xfrm>
            <a:off x="5928048" y="3105507"/>
            <a:ext cx="2295332" cy="11237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 أَحْمَدُ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43862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75789-819B-0D1B-027A-4BFE16735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DDB742-A683-04EC-2958-485E74E9E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84" y="756000"/>
            <a:ext cx="6959189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أحدد لماذا ينتابني الفرح. ما الشيء الذي يجعلني أفرح؟  أقول: لأن أخي طيب ولطيف.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ABB425-91AF-4905-6967-7CB540C013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0992C8-F0AC-3C81-4F6C-775270391E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4DCBCE-6282-427D-0045-500C2A515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B9B476-0C37-B901-652B-B07F4356A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E1FF81-91CC-3CCE-EFC8-6042A4CD8A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70F708-BCE5-56FB-76EC-F35372ECEE7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7EEE6B-91F2-5330-BA1B-BE78FDCE4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051767-A5AD-D081-53A8-AD9151A876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7619CF3-C2A5-7841-CA5A-5DF5C41B21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7457B7E-5CA0-6B02-9CF9-9CB7CF177AF3}"/>
              </a:ext>
            </a:extLst>
          </p:cNvPr>
          <p:cNvSpPr/>
          <p:nvPr/>
        </p:nvSpPr>
        <p:spPr>
          <a:xfrm rot="5400000">
            <a:off x="2988575" y="2200274"/>
            <a:ext cx="397876" cy="2412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59B502D6-8694-A8FF-2B7B-9F486CD2763E}"/>
              </a:ext>
            </a:extLst>
          </p:cNvPr>
          <p:cNvSpPr/>
          <p:nvPr/>
        </p:nvSpPr>
        <p:spPr>
          <a:xfrm rot="5400000">
            <a:off x="2984068" y="3010488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F62536-7261-884F-17E3-3E40C1C7EFB9}"/>
              </a:ext>
            </a:extLst>
          </p:cNvPr>
          <p:cNvSpPr txBox="1"/>
          <p:nvPr/>
        </p:nvSpPr>
        <p:spPr>
          <a:xfrm>
            <a:off x="3299130" y="4233536"/>
            <a:ext cx="276642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 يَنْتابُني هذا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ٱلشُّعورُ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1A8AB95E-CD7A-650D-C6CB-518CCC448B97}"/>
              </a:ext>
            </a:extLst>
          </p:cNvPr>
          <p:cNvSpPr/>
          <p:nvPr/>
        </p:nvSpPr>
        <p:spPr>
          <a:xfrm rot="5400000">
            <a:off x="2993082" y="4406853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E399C7E-9F6C-DD70-871F-07E7FE68D562}"/>
              </a:ext>
            </a:extLst>
          </p:cNvPr>
          <p:cNvSpPr txBox="1"/>
          <p:nvPr/>
        </p:nvSpPr>
        <p:spPr>
          <a:xfrm>
            <a:off x="318484" y="4141374"/>
            <a:ext cx="2652643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لِأَنَّهُ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طَيِّبٌ وَلَطيفٌ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4AAA74-4CBB-A497-D110-CE67FF856814}"/>
              </a:ext>
            </a:extLst>
          </p:cNvPr>
          <p:cNvSpPr txBox="1"/>
          <p:nvPr/>
        </p:nvSpPr>
        <p:spPr>
          <a:xfrm>
            <a:off x="3274729" y="2850118"/>
            <a:ext cx="2580984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شُعوري عِنْدَما أَراهُ؟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D2239DC-56C5-AA39-B4C8-7B4A43C5D407}"/>
              </a:ext>
            </a:extLst>
          </p:cNvPr>
          <p:cNvSpPr txBox="1"/>
          <p:nvPr/>
        </p:nvSpPr>
        <p:spPr>
          <a:xfrm>
            <a:off x="242596" y="2789277"/>
            <a:ext cx="2724200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بِالْفَرَحِ عِنْدَما أَرى أَخي أَحْمَدَ.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717F0A4-942F-41CD-8E19-F0AB4CC7E8B6}"/>
              </a:ext>
            </a:extLst>
          </p:cNvPr>
          <p:cNvSpPr txBox="1"/>
          <p:nvPr/>
        </p:nvSpPr>
        <p:spPr>
          <a:xfrm>
            <a:off x="3274729" y="2044468"/>
            <a:ext cx="258098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ٱلشَّخْصُ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5B2270B-1BA1-7435-194C-B343651BDF50}"/>
              </a:ext>
            </a:extLst>
          </p:cNvPr>
          <p:cNvSpPr txBox="1"/>
          <p:nvPr/>
        </p:nvSpPr>
        <p:spPr>
          <a:xfrm>
            <a:off x="425962" y="1997412"/>
            <a:ext cx="2526082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 أَحْمَدُ.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2E99272-85B0-36EB-3B95-7110B08ADE75}"/>
              </a:ext>
            </a:extLst>
          </p:cNvPr>
          <p:cNvSpPr txBox="1"/>
          <p:nvPr/>
        </p:nvSpPr>
        <p:spPr>
          <a:xfrm>
            <a:off x="5928048" y="3105507"/>
            <a:ext cx="2295332" cy="11237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 أَحْمَدُ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6479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E98C7-CFFE-C439-60CB-08C6C4B6B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EF20CF-940A-7BCA-F2CE-E2DCE1B8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 أحدد ما أفعله عندما ألتقيه. أَتَبادَلُ مَعَهُ أَطْرافَ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أُصْغي إِلَيْهِ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43FD4F-FE27-BB3C-0193-645319EAD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BA5DB8-9B25-94F5-65F0-8318B781D9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DD628E-6C06-E391-82C8-F17D9879E8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47AC62-C660-9849-A747-7719F151EE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6EBB51-B443-FF5E-0106-30AFA56EE8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E1E298-0883-077D-70B5-98982F30CF1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822DED-A713-5679-1E1A-B0D95B45F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ED2BC8-08E1-B37A-0739-B1D9E70A57C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A620525-1129-99F0-C2BB-065ECE6A50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D212C6D5-D0D8-99E0-CF80-B2240AE31F8D}"/>
              </a:ext>
            </a:extLst>
          </p:cNvPr>
          <p:cNvSpPr/>
          <p:nvPr/>
        </p:nvSpPr>
        <p:spPr>
          <a:xfrm rot="5400000">
            <a:off x="2988575" y="2200274"/>
            <a:ext cx="397876" cy="2412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80F8EF9F-E769-79EA-13F8-957B8A842709}"/>
              </a:ext>
            </a:extLst>
          </p:cNvPr>
          <p:cNvSpPr/>
          <p:nvPr/>
        </p:nvSpPr>
        <p:spPr>
          <a:xfrm rot="5400000">
            <a:off x="2984068" y="3010488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E778B36A-F4CD-3011-E7D4-0CF3BF48747E}"/>
              </a:ext>
            </a:extLst>
          </p:cNvPr>
          <p:cNvSpPr/>
          <p:nvPr/>
        </p:nvSpPr>
        <p:spPr>
          <a:xfrm rot="5400000">
            <a:off x="2993082" y="4406853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E82B276-593B-5176-F2D7-B3389E1B9574}"/>
              </a:ext>
            </a:extLst>
          </p:cNvPr>
          <p:cNvSpPr txBox="1"/>
          <p:nvPr/>
        </p:nvSpPr>
        <p:spPr>
          <a:xfrm>
            <a:off x="3278572" y="4971025"/>
            <a:ext cx="276642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ماذا أَفْعَلُهُ عِنْدَما أَلْتَقيهِ؟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30918E4B-6F32-D030-7A26-C784777ECAAA}"/>
              </a:ext>
            </a:extLst>
          </p:cNvPr>
          <p:cNvSpPr/>
          <p:nvPr/>
        </p:nvSpPr>
        <p:spPr>
          <a:xfrm rot="5400000">
            <a:off x="2972524" y="5144342"/>
            <a:ext cx="397876" cy="232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2B653D3-B2C3-B699-4739-C779051065C9}"/>
              </a:ext>
            </a:extLst>
          </p:cNvPr>
          <p:cNvSpPr txBox="1"/>
          <p:nvPr/>
        </p:nvSpPr>
        <p:spPr>
          <a:xfrm>
            <a:off x="331115" y="4910184"/>
            <a:ext cx="2724200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أَتَبادَلُ مَعَهُ أَطْرافَ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أُصْغي إِلَيْهِ </a:t>
            </a:r>
            <a:r>
              <a:rPr lang="ar-MA" sz="32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1DF9A60-91F6-F6A2-4135-4122DC0CD361}"/>
              </a:ext>
            </a:extLst>
          </p:cNvPr>
          <p:cNvSpPr txBox="1"/>
          <p:nvPr/>
        </p:nvSpPr>
        <p:spPr>
          <a:xfrm>
            <a:off x="3299130" y="4233536"/>
            <a:ext cx="2766426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لِماذا يَنْتابُني هذا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ٱلشُّعورُ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E9C3EBB-A9AA-254A-B99D-FF00D8C8E51F}"/>
              </a:ext>
            </a:extLst>
          </p:cNvPr>
          <p:cNvSpPr txBox="1"/>
          <p:nvPr/>
        </p:nvSpPr>
        <p:spPr>
          <a:xfrm>
            <a:off x="632373" y="4141374"/>
            <a:ext cx="233875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لِأَنَّهُ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طَيِّبٌ وَلَطيفٌ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0A7F16F-EA2E-79FE-F0BC-6DACFB9114B3}"/>
              </a:ext>
            </a:extLst>
          </p:cNvPr>
          <p:cNvSpPr txBox="1"/>
          <p:nvPr/>
        </p:nvSpPr>
        <p:spPr>
          <a:xfrm>
            <a:off x="3274729" y="2850118"/>
            <a:ext cx="2580984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ما شُعوري عِنْدَما أَراهُ؟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FABBC6-4DBC-F6D9-5061-A875A05CAC51}"/>
              </a:ext>
            </a:extLst>
          </p:cNvPr>
          <p:cNvSpPr txBox="1"/>
          <p:nvPr/>
        </p:nvSpPr>
        <p:spPr>
          <a:xfrm>
            <a:off x="242596" y="2789277"/>
            <a:ext cx="2724200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بِالْفَرَحِ عِنْدَما أَرى أَخي أَحْمَدَ.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8EDC1B6-47BE-335D-D4BA-67E7B97F1130}"/>
              </a:ext>
            </a:extLst>
          </p:cNvPr>
          <p:cNvSpPr txBox="1"/>
          <p:nvPr/>
        </p:nvSpPr>
        <p:spPr>
          <a:xfrm>
            <a:off x="3274729" y="2044468"/>
            <a:ext cx="258098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هذا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ٱلشَّخْصُ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9D90C30-3A8E-BD44-6EF1-04756ABFD55C}"/>
              </a:ext>
            </a:extLst>
          </p:cNvPr>
          <p:cNvSpPr txBox="1"/>
          <p:nvPr/>
        </p:nvSpPr>
        <p:spPr>
          <a:xfrm>
            <a:off x="425962" y="1997412"/>
            <a:ext cx="2526082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 أَحْمَدُ.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A100083-F1B6-413E-9A9D-1C18B25BA621}"/>
              </a:ext>
            </a:extLst>
          </p:cNvPr>
          <p:cNvSpPr txBox="1"/>
          <p:nvPr/>
        </p:nvSpPr>
        <p:spPr>
          <a:xfrm>
            <a:off x="6324707" y="3200327"/>
            <a:ext cx="2295332" cy="11237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أَخي أَحْمَدُ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92312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52D50-1E29-7C13-0F05-4F14C3AF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8BDC30-F00A-101F-2390-0DD21751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أجمع العناصر وأكتب فقرة أعبر فيها عن مشاعري.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BAD065-3734-A161-DA72-992EC1FC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2B5C39-7A0F-A5BC-F1DF-3C97A4E77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313D8-A557-B4F8-544A-094F69CC0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24D64C-CDA3-CF2D-9FC7-781A078E1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97AC55-2B94-2D30-12BF-CF360EB4E9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038E8C-AEA2-8CAD-E2CC-5C9A4174A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80EBE-4F94-297D-9E6E-AF9F25D1CD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6DEC3F-9EDF-CB90-051C-D1FEDB2D6E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0BE4A53-D218-8A90-3A47-F1863720D9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C7EDBB3-BC06-B1A2-4270-C9D0283D7A66}"/>
              </a:ext>
            </a:extLst>
          </p:cNvPr>
          <p:cNvSpPr txBox="1"/>
          <p:nvPr/>
        </p:nvSpPr>
        <p:spPr>
          <a:xfrm>
            <a:off x="1067799" y="2254210"/>
            <a:ext cx="7008401" cy="2349579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بِٱلْفَرَحِ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أَرى أَخي لِأَنَّهُ طَيِّبٌ وَلَطيفٌ. عِنْدَما أَلْتَقيهِ، أَتَبادَلُ مَعَهُ أَطْرافَ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4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أُصْغي إِلَيْهِ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بِٱهْتِمامٍ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115228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BBA2-C029-2667-BCFE-029224CF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48BA2-8414-59DF-F319-3F2D8412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934754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سأقرأ.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1E050B-B11C-9EBB-5225-CCB5C81049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29331-A8E4-F57A-CE9A-DD699C51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8CB928-7EFD-24F2-3AAE-547BFE167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8F93F-710D-E368-1DDC-DC7AB1A6A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6A343F-D6CF-CE1A-F730-EE827AFBF3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7806A8-2F4E-3CF8-9AC9-F270C4753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175D5-1595-9121-2C57-D130AD69FA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43523-EB8D-6FD7-32FE-4D61BFF45B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76D958F-1F0C-CBDA-C04D-1638B0C1D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1F8281A-5A07-C947-9E78-FDF59D30A9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133" y="2365572"/>
            <a:ext cx="7856211" cy="317191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age 12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519C818C-03F6-1BFB-6D78-CEC93D4F4B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5239" y="1481631"/>
            <a:ext cx="630000" cy="92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41397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7161-F67E-CCFA-11D4-0A09574E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80CAA-EC4A-43D3-3898-5D4850C7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54. من يقرأ التعليمة 1؟ ما المطلوب؟      - أنجزوا بشكل فردي كما في المثال.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BB90E6-423A-9119-B4A0-5BB096411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8C344-118E-C60C-0853-8AE5217A2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C546A2-B561-6E4F-5F7C-0F4340F32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32911C-8151-5B7F-9964-7F8233E0A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FAA6D0-40CB-D78B-B6B1-D60804E60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A56B69-A300-81E5-4F43-93F2D227E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0A56D4-D2A5-7180-7207-D44A4A59A3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CBFA7-6D3A-E2CB-3613-B24E5E6AFE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A54FB49-D8B3-7BD3-47A4-195C384A97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5" y="1744604"/>
            <a:ext cx="2840801" cy="435739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1A973AB-221F-5EA7-2DA5-2C31D6A0F05C}"/>
              </a:ext>
            </a:extLst>
          </p:cNvPr>
          <p:cNvSpPr/>
          <p:nvPr/>
        </p:nvSpPr>
        <p:spPr>
          <a:xfrm>
            <a:off x="3367409" y="3573624"/>
            <a:ext cx="2824239" cy="1073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755E7BB-1A79-BD23-15CB-AAB271C9BB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714274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B552-04C0-1F40-2703-F11154FE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04E5-FC55-8D9C-DFE1-68DC32D1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إجاباتكم. أمامكم دقيقة واحدة.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A829D9-0AD7-BEBE-D3EB-AEAEBF6E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486AC1-840A-8B65-F027-F7C09805A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B24740-E384-8D77-0C01-29A59DABE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477DA9-6669-BFBF-0E1B-38F888797A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E89F17-F696-1409-93BA-5B11D10C1E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56D0AA-4B03-25FE-7EC5-861966EDA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39BBF-99CC-BC1E-E0A3-1A083182C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08C8DF-B90F-27BC-BD76-B42FD54DB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5828C64-6A74-56E5-9E0E-F4FECF378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24A07E8-D07B-CC18-F585-C2A8976038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816" y="2301438"/>
            <a:ext cx="7966739" cy="283039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1465509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2F9AA-5F03-08C0-F4DD-D8D945787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AA2E8-0630-F7C0-7898-FBFF6FE4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الشعور المرتبط بالمعلمة اللطيفة؟ لماذا؟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7FC108-AD1E-55E3-4A43-3CB1179FBC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45A18A-C239-C0B2-86FA-ABD3C20F4E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FE3D54-835E-BDB4-2714-7A6E35EB6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E4AA42-F13F-8EDC-F883-4530807610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56C95A-45BC-2F79-D809-47FFC17F6C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A8A00-BEB3-C6EB-E79F-B63E559999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00AE4F-72B3-F715-A012-0525E93D54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Image 14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0E8FE49-0F8E-9466-943C-74D2FB3610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2316239"/>
            <a:ext cx="7970795" cy="283184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B3DCA5-BA28-F5CE-FA44-83003A8878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133E3FD-892F-CC5C-511F-79EC1361A8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AFF4195-0761-FE66-D87A-57D10DC16A8F}"/>
              </a:ext>
            </a:extLst>
          </p:cNvPr>
          <p:cNvCxnSpPr>
            <a:cxnSpLocks/>
          </p:cNvCxnSpPr>
          <p:nvPr/>
        </p:nvCxnSpPr>
        <p:spPr>
          <a:xfrm flipH="1">
            <a:off x="5657482" y="3780838"/>
            <a:ext cx="857369" cy="5367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A22B2F6-F671-C5DD-0533-AF3B8F80C2DF}"/>
              </a:ext>
            </a:extLst>
          </p:cNvPr>
          <p:cNvCxnSpPr>
            <a:cxnSpLocks/>
          </p:cNvCxnSpPr>
          <p:nvPr/>
        </p:nvCxnSpPr>
        <p:spPr>
          <a:xfrm flipH="1">
            <a:off x="5670732" y="4823927"/>
            <a:ext cx="84411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B7F4AD7-4318-36E2-CBA5-7C41A9AE45A7}"/>
              </a:ext>
            </a:extLst>
          </p:cNvPr>
          <p:cNvCxnSpPr>
            <a:cxnSpLocks/>
          </p:cNvCxnSpPr>
          <p:nvPr/>
        </p:nvCxnSpPr>
        <p:spPr>
          <a:xfrm>
            <a:off x="3032449" y="3264466"/>
            <a:ext cx="851175" cy="516372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3C6B478-917D-FA85-3F16-B4FE3DF8A9B2}"/>
              </a:ext>
            </a:extLst>
          </p:cNvPr>
          <p:cNvCxnSpPr>
            <a:cxnSpLocks/>
          </p:cNvCxnSpPr>
          <p:nvPr/>
        </p:nvCxnSpPr>
        <p:spPr>
          <a:xfrm flipH="1" flipV="1">
            <a:off x="3032449" y="4823927"/>
            <a:ext cx="985792" cy="2536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6D1A6B8-D7AA-8C1B-DC35-2C7D396CB7FE}"/>
              </a:ext>
            </a:extLst>
          </p:cNvPr>
          <p:cNvCxnSpPr>
            <a:cxnSpLocks/>
          </p:cNvCxnSpPr>
          <p:nvPr/>
        </p:nvCxnSpPr>
        <p:spPr>
          <a:xfrm flipH="1" flipV="1">
            <a:off x="3032449" y="3780838"/>
            <a:ext cx="851175" cy="5366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1D44774-0B89-3147-20C9-E2458759D985}"/>
              </a:ext>
            </a:extLst>
          </p:cNvPr>
          <p:cNvCxnSpPr>
            <a:cxnSpLocks/>
          </p:cNvCxnSpPr>
          <p:nvPr/>
        </p:nvCxnSpPr>
        <p:spPr>
          <a:xfrm flipH="1" flipV="1">
            <a:off x="5657482" y="3780838"/>
            <a:ext cx="857369" cy="536664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430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B5A07-3731-4921-0CD4-EC71030E3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72C43-5ACF-26B2-5924-55389073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 الثانية؟ أنجزوا فرديا. أمامكم ثلاث دقائق.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938BD7-F33D-F98D-23EB-CF97CD24FF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9ABAAB-376F-3696-1EDC-6D6B47697C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55E1EF-A682-61E5-7BC3-FB75A550CA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A8B3C7-CFB7-1D67-81F1-929154C8E2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FB27DA-0417-E794-801C-54E9855540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AA9F14-B49E-31EE-EADD-6081C6DEE6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60CA30-5C35-0127-02FF-CE6BBE8CA4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FFA2ED-6E35-CE08-FAF1-E859438C4A6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552A47A-9418-77AA-8E28-FEC4667276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55" y="1744604"/>
            <a:ext cx="2840801" cy="435739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2007E35-F11E-320E-33EE-3BC21F98F7A5}"/>
              </a:ext>
            </a:extLst>
          </p:cNvPr>
          <p:cNvSpPr/>
          <p:nvPr/>
        </p:nvSpPr>
        <p:spPr>
          <a:xfrm>
            <a:off x="3364964" y="4618653"/>
            <a:ext cx="2824239" cy="10730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2466B816-577D-2748-0FFA-D64ED901E3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1066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71AA1-1A9E-7BA2-DCB5-295306FBA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F15B8-C240-BA42-8220-9AC76F1C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سنرى من كتب الجمل كلها بشكل صحيح. من يقرأ الجملة الأولى؟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2AF729-15DF-7440-6CC3-292B2EBE6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30E5AE-3D5D-BC78-07EF-D2890C180F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FE07E5-4E9C-CF8B-5977-97287BF33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65755C-237A-3868-DC16-2A859AE737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18037F-70EC-DA8A-7FCF-A23F9AE1BF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440960-32F0-78A7-4AB9-FE9346F10B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D510CB-67AD-DA0D-9EC7-7B478B679A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A33658-5769-EDDD-AE0E-41B4361339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5E52DBC-F96A-8E28-5E2C-36CB5C4539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84" y="2226250"/>
            <a:ext cx="7978831" cy="378266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C40EFABA-635D-6F19-5024-6B2459E59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438" y="3841167"/>
            <a:ext cx="80658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M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أَلْتَقي </a:t>
            </a:r>
            <a:r>
              <a:rPr lang="ar-S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مُعَلِّمَتي </a:t>
            </a:r>
            <a:r>
              <a:rPr lang="ar-SA" altLang="fr-FR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ٱللَّطيفَة</a:t>
            </a:r>
            <a:r>
              <a:rPr lang="ar-M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َ، </a:t>
            </a:r>
            <a:r>
              <a:rPr lang="ar-M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شْعُرُ </a:t>
            </a:r>
            <a:r>
              <a:rPr lang="ar-SA" altLang="fr-FR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</a:t>
            </a:r>
            <a:r>
              <a:rPr lang="ar-M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ِامْتِنانِ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تُعَلِّمُني أَشْياءَ مُفيدَةً</a:t>
            </a:r>
            <a:r>
              <a:rPr lang="fr-FR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86D513A3-E1E6-CED4-C4BF-DBDF7C37A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438" y="3058099"/>
            <a:ext cx="8056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أَرى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صَديقي </a:t>
            </a:r>
            <a:r>
              <a:rPr lang="ar-SA" altLang="fr-FR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مُخْلِص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َشْعُرُ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بِٱلسَّعادَةِ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رُفْقَتَهُ تُسَلّيني.</a:t>
            </a:r>
            <a:endParaRPr lang="fr-FR" alt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0402263D-EE4A-F635-D2BA-E54C6C7BC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31" y="5271582"/>
            <a:ext cx="791027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أَكونُ مَعَ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أُمّي </a:t>
            </a:r>
            <a:r>
              <a:rPr lang="ar-SA" altLang="fr-FR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ٱلطَّيِّبَة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ِ،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حُبِّ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ت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غْم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رُني بِحَنانِها</a:t>
            </a:r>
            <a:r>
              <a:rPr lang="fr-FR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9EDB8BCF-1B33-3C53-3CA9-ADE35C6C8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02" y="4540320"/>
            <a:ext cx="80658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أَكونُ مَعَ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أَبي </a:t>
            </a:r>
            <a:r>
              <a:rPr lang="ar-SA" altLang="fr-FR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حَنون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ِ، أ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َشْعُرُ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أَمانِ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لِأَنَّهُ 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يُشَجِّعُني دائِماً.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alt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79FB3059-74E6-1AD9-5857-3DF7F5A569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710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F3734-4E44-66A0-FA4E-0B3CEDE6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9A39A-09C8-987B-1BA0-5C406D6D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            -صححوا.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8C5CD3-4A4C-741D-2091-BA76F52F38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278A6B-51CF-A221-CA3D-BE071CEEEA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3BC5B5-FDAB-33A6-F881-DB9089CB5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8A3B8F-FD21-13B7-DA4D-856B2B24A1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531E8A2-5CAB-01E0-1C4A-3275DDFA0A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F12221-AB82-7720-B445-9E55873876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102E40-C648-79C5-3AF7-2640660A24A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2BC5DA-3564-B418-CF82-09D9FAB404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F553915-4FE4-7C05-2D87-7016D3D6E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84" y="2226250"/>
            <a:ext cx="7978831" cy="378266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2932EA0E-1F5F-7D23-913E-11E304AD8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438" y="3841167"/>
            <a:ext cx="80658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M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أَلْتَقي </a:t>
            </a:r>
            <a:r>
              <a:rPr lang="ar-S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مُعَلِّمَتي </a:t>
            </a:r>
            <a:r>
              <a:rPr lang="ar-SA" altLang="fr-FR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ٱللَّطيفَة</a:t>
            </a:r>
            <a:r>
              <a:rPr lang="ar-M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َ، </a:t>
            </a:r>
            <a:r>
              <a:rPr lang="ar-M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شْعُرُ </a:t>
            </a:r>
            <a:r>
              <a:rPr lang="ar-SA" altLang="fr-FR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</a:t>
            </a:r>
            <a:r>
              <a:rPr lang="ar-M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ِامْتِنانِ</a:t>
            </a:r>
            <a:r>
              <a:rPr lang="ar-SA" alt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تُعَلِّمُني أَشْياءَ مُفيدَةً</a:t>
            </a:r>
            <a:r>
              <a:rPr lang="fr-FR" altLang="fr-FR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301FB34D-AEDB-F1F3-11F8-6F1CC81D1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438" y="3058099"/>
            <a:ext cx="80566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أَرى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صَديقي </a:t>
            </a:r>
            <a:r>
              <a:rPr lang="ar-SA" altLang="fr-FR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مُخْلِص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َشْعُرُ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بِٱلسَّعادَةِ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 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رُفْقَتَهُ تُسَلّيني.</a:t>
            </a:r>
            <a:endParaRPr lang="fr-FR" alt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B5B50ACC-8518-F402-C186-3FA090831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31" y="5271582"/>
            <a:ext cx="791027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أَكونُ مَعَ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أُمّي </a:t>
            </a:r>
            <a:r>
              <a:rPr lang="ar-SA" altLang="fr-FR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ٱلطَّيِّبَة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ِ، 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حُبِّ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لِأَنَّها ت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غْم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رُني بِحَنانِها</a:t>
            </a:r>
            <a:r>
              <a:rPr lang="fr-FR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4F3E39FB-3F08-6DCE-8CEF-5852DB1D7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02" y="4540320"/>
            <a:ext cx="80658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أَكونُ مَعَ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أَبي </a:t>
            </a:r>
            <a:r>
              <a:rPr lang="ar-SA" altLang="fr-FR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حَنون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ِ، أ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َشْعُرُ </a:t>
            </a:r>
            <a:r>
              <a:rPr lang="ar-S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</a:t>
            </a:r>
            <a:r>
              <a:rPr lang="ar-M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alt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أَمانِ 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لِأَنَّهُ </a:t>
            </a:r>
            <a:r>
              <a:rPr lang="ar-M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يُشَجِّعُني دائِماً.</a:t>
            </a:r>
            <a:r>
              <a:rPr lang="ar-SA" altLang="fr-FR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altLang="fr-FR" sz="40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A3B82DD-82A8-6158-02FF-492E9BE217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044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04D47-4931-CE5E-8C3A-D6BCD87FF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D1B6D7-B0E7-7C02-7234-D74AA4BF6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78" y="756000"/>
            <a:ext cx="7052495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الموالي ص 55 . من يقرأ التعليمة؟ ما المطلوب.                    - أنجزوا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E38905-95DA-813E-61FC-29EA92FB9E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962B50-7EE2-C07E-E95B-317302A3F6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4ACFC0-88B4-E58A-2A2D-71E053EF4E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835DE2-9189-2157-0F86-DC35B7D141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014FEF-1AA9-E0DB-8CCF-66F105E488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C905F0-B9A4-040F-A956-A053E9EB75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E513C2-637D-5274-A7B6-D0D65B8251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F87AB2-75E2-1272-787C-384A08E9B7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B331210-589E-42F9-FCD6-A52E15401D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3AA615-DCAC-F610-1867-628B3FF95B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00" y="1940547"/>
            <a:ext cx="2713056" cy="416145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F50ACCC-4E11-0B4E-BD83-F698AE18EF2E}"/>
              </a:ext>
            </a:extLst>
          </p:cNvPr>
          <p:cNvSpPr/>
          <p:nvPr/>
        </p:nvSpPr>
        <p:spPr>
          <a:xfrm>
            <a:off x="3352499" y="2472613"/>
            <a:ext cx="2713057" cy="8864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796008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42CD3-2708-C64B-951A-3C79DD729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BD1BFB-3ADE-68B1-2350-F7406EB63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78" y="756000"/>
            <a:ext cx="7052495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التصحيح في الحصة الموالية. راجعوا إنتاجاتكم في البيت.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7EFC3E-C6A4-BCA1-3415-5E3448B8A4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650D61-1BD1-1D5E-4D65-06237A1A6B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3CF7E2-96CC-D189-FAC3-F5B1882C8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47E0E6-4670-8D98-DF04-70382B7EFE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818FBB-728E-B9A8-2F87-C42FC55C58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BE335-F0EB-42FD-8FE7-94E8A9D7F5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9EAA34-9EDF-B755-3AD4-6CD063E02A5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81D2D3-F1D0-5528-E93C-87619632213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F959845-2488-55CF-6480-57A73F3283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Image 17" descr="Une image contenant texte, ligne, Police, reçu&#10;&#10;Le contenu généré par l’IA peut être incorrect.">
            <a:extLst>
              <a:ext uri="{FF2B5EF4-FFF2-40B4-BE49-F238E27FC236}">
                <a16:creationId xmlns:a16="http://schemas.microsoft.com/office/drawing/2014/main" id="{8A6D82A1-64B0-63BB-F3D4-8A843B9CF2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791" y="2304952"/>
            <a:ext cx="7826418" cy="27709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5116592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1453804" y="3140685"/>
            <a:ext cx="6694448" cy="811763"/>
          </a:xfrm>
          <a:prstGeom prst="roundRect">
            <a:avLst/>
          </a:prstGeom>
          <a:noFill/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يُعَبِّرُ عَنْ شُعورِهِ تُجاهِ شَخْصٍ يَخْتارُهُ؟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4C986-1789-D8E9-0366-01ABA6F4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447FB-942F-1E0A-B04F-95E3268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22" y="756000"/>
            <a:ext cx="6977851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إكمال هذا التمرين ص 55.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084193-FF9F-7ACF-540E-B984EB0E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43ED2C-ED87-C068-F5AC-7CF471E63F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A1FC41-1C99-A114-AC4D-D57889AB81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983A52-D80B-ADDA-8B29-1267BBF62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240F90-A6F7-B086-2FB2-75066778F1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9A25FE-2978-2439-1B86-E4D7FEC2E4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EBE96-7131-66A9-A7B5-84411396C8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FA7B7A-C13C-7154-E49F-48DCB74190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Espace réservé pour une image  5">
            <a:extLst>
              <a:ext uri="{FF2B5EF4-FFF2-40B4-BE49-F238E27FC236}">
                <a16:creationId xmlns:a16="http://schemas.microsoft.com/office/drawing/2014/main" id="{1E6986D6-4D5A-7B99-CD7A-333A57323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249" y="1965151"/>
            <a:ext cx="828000" cy="82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1B0D74-A5B6-3C0D-2E8B-915BC165F8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9166A6-EBCB-9BB6-1FA2-06667A8D49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00" y="1940547"/>
            <a:ext cx="2713056" cy="416145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C8D38B0-DD6E-94DA-EBA9-AF9A4BE980E2}"/>
              </a:ext>
            </a:extLst>
          </p:cNvPr>
          <p:cNvSpPr/>
          <p:nvPr/>
        </p:nvSpPr>
        <p:spPr>
          <a:xfrm>
            <a:off x="3352499" y="2472613"/>
            <a:ext cx="2713057" cy="8864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83601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573" y="684000"/>
            <a:ext cx="828000" cy="828000"/>
          </a:xfrm>
        </p:spPr>
      </p:pic>
      <p:pic>
        <p:nvPicPr>
          <p:cNvPr id="13" name="Espace réservé pour une image  8">
            <a:extLst>
              <a:ext uri="{FF2B5EF4-FFF2-40B4-BE49-F238E27FC236}">
                <a16:creationId xmlns:a16="http://schemas.microsoft.com/office/drawing/2014/main" id="{EA029593-7425-AC97-90AE-06E324CD64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17316</TotalTime>
  <Words>1335</Words>
  <Application>Microsoft Office PowerPoint</Application>
  <PresentationFormat>Affichage à l'écran (4:3)</PresentationFormat>
  <Paragraphs>316</Paragraphs>
  <Slides>48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48</vt:i4>
      </vt:variant>
    </vt:vector>
  </HeadingPairs>
  <TitlesOfParts>
    <vt:vector size="66" baseType="lpstr">
      <vt:lpstr>Calibri Light</vt:lpstr>
      <vt:lpstr>Dosis</vt:lpstr>
      <vt:lpstr>Microsoft Uighur</vt:lpstr>
      <vt:lpstr>Modern Love</vt:lpstr>
      <vt:lpstr>Dosis Medium</vt:lpstr>
      <vt:lpstr>Arial</vt:lpstr>
      <vt:lpstr>Dosis ExtraBold</vt:lpstr>
      <vt:lpstr>Wingdings</vt:lpstr>
      <vt:lpstr>Calibri</vt:lpstr>
      <vt:lpstr>Dosis SemiBold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 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انتبهوا نبدأ حصة اليوم بنشاط سرد قصة.</vt:lpstr>
      <vt:lpstr>من يريد أن يسرد أمام زملائه الحكاية الجديدة التي أنتجها (هذه مشاهدها). (عشر دقائق)</vt:lpstr>
      <vt:lpstr>الفائزون بأفضل سرد هم ... (تعلق أفضل الحكايات على مجلة القسم).</vt:lpstr>
      <vt:lpstr>قراءة</vt:lpstr>
      <vt:lpstr>اليوم ستتدربون على توظيف كان وأخواتها.</vt:lpstr>
      <vt:lpstr>هذا سؤال، من يقرؤه؟ من يجيب عنه؟ </vt:lpstr>
      <vt:lpstr>نتذكر جميعا. من يقرأ؟</vt:lpstr>
      <vt:lpstr>انتبهوا، كان وأخواتها تسمى أيضا نواسخ فعلية.</vt:lpstr>
      <vt:lpstr>أحسنتم. خذوا كراساتكم على الصفحة 52</vt:lpstr>
      <vt:lpstr>من يقرأ التعليمة 1؟ ما المطلوب؟                   -أنجزوا بشكل فردي. (ثلاث دقائق)</vt:lpstr>
      <vt:lpstr>Présentation PowerPoint</vt:lpstr>
      <vt:lpstr>Présentation PowerPoint</vt:lpstr>
      <vt:lpstr>Présentation PowerPoint</vt:lpstr>
      <vt:lpstr>من يقرأ التعليمة 2 ضمن "أنجز بمفردي"؟           -أنجزوا بشكل فردي. (ثلاث دقائق)</vt:lpstr>
      <vt:lpstr>Présentation PowerPoint</vt:lpstr>
      <vt:lpstr>Présentation PowerPoint</vt:lpstr>
      <vt:lpstr>ننشد قصيدة "هداياي".</vt:lpstr>
      <vt:lpstr>إنتاج كتابي</vt:lpstr>
      <vt:lpstr>في حصة الإنتاج الكتابي اليوم ستتعلمون كيف تعبرون عن المشاعر تجاه شخص. </vt:lpstr>
      <vt:lpstr>من يذكر شعورا شعر به تجاه شخص ما؟ (دقيقة) </vt:lpstr>
      <vt:lpstr>أحسنتم. تابعوا معي كيف سأعبر عن مشاعري تجاه شخص. </vt:lpstr>
      <vt:lpstr>أولا أحدد من هو هذا الشخص. هذا الشخص هو أخي أحمد.</vt:lpstr>
      <vt:lpstr>ثانيا أحدد شعوري عندما أراه. أي بماذا أشعر؟ أقول: أشعر بالفرح عندما أرى أخي.</vt:lpstr>
      <vt:lpstr>ثالثا أحدد لماذا ينتابني الفرح. ما الشيء الذي يجعلني أفرح؟  أقول: لأن أخي طيب ولطيف.</vt:lpstr>
      <vt:lpstr>رابعا أحدد ما أفعله عندما ألتقيه. أَتَبادَلُ مَعَهُ أَطْرافَ ٱلْحَديثِ. أُصْغي إِلَيْهِ بِٱهْتِمامٍ. </vt:lpstr>
      <vt:lpstr>أجمع العناصر وأكتب فقرة أعبر فيها عن مشاعري.</vt:lpstr>
      <vt:lpstr>نتذكر جميعا. سأقرأ.</vt:lpstr>
      <vt:lpstr> خذوا الصفحة 54. من يقرأ التعليمة 1؟ ما المطلوب؟      - أنجزوا بشكل فردي كما في المثال.</vt:lpstr>
      <vt:lpstr>في ثنائيات، تقاسموا إجاباتكم. أمامكم دقيقة واحدة. </vt:lpstr>
      <vt:lpstr>نصحح. ما الشعور المرتبط بالمعلمة اللطيفة؟ لماذا؟ </vt:lpstr>
      <vt:lpstr>من يقرأ التعليمة الثانية؟ أنجزوا فرديا. أمامكم ثلاث دقائق.</vt:lpstr>
      <vt:lpstr>نصحح. سنرى من كتب الجمل كلها بشكل صحيح. من يقرأ الجملة الأولى؟ ...</vt:lpstr>
      <vt:lpstr>من يقرأ؟              -صححوا.</vt:lpstr>
      <vt:lpstr>نمر إلى النشاط الموالي ص 55 . من يقرأ التعليمة؟ ما المطلوب.                    - أنجزوا</vt:lpstr>
      <vt:lpstr>نواصل التصحيح في الحصة الموالية. راجعوا إنتاجاتكم في البيت.</vt:lpstr>
      <vt:lpstr>اختتام الحصة</vt:lpstr>
      <vt:lpstr>من يجيب عن السؤال التالي؟ </vt:lpstr>
      <vt:lpstr>تذكروا إكمال هذا التمرين ص 55.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185</cp:revision>
  <dcterms:created xsi:type="dcterms:W3CDTF">2023-09-20T21:35:22Z</dcterms:created>
  <dcterms:modified xsi:type="dcterms:W3CDTF">2026-02-22T13:58:05Z</dcterms:modified>
</cp:coreProperties>
</file>