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61"/>
  </p:notesMasterIdLst>
  <p:handoutMasterIdLst>
    <p:handoutMasterId r:id="rId62"/>
  </p:handoutMasterIdLst>
  <p:sldIdLst>
    <p:sldId id="2147482740" r:id="rId7"/>
    <p:sldId id="2147482617" r:id="rId8"/>
    <p:sldId id="2147482469" r:id="rId9"/>
    <p:sldId id="2147482716" r:id="rId10"/>
    <p:sldId id="2147482727" r:id="rId11"/>
    <p:sldId id="2147482480" r:id="rId12"/>
    <p:sldId id="2147482694" r:id="rId13"/>
    <p:sldId id="2134806929" r:id="rId14"/>
    <p:sldId id="2147482481" r:id="rId15"/>
    <p:sldId id="2134806896" r:id="rId16"/>
    <p:sldId id="2147482761" r:id="rId17"/>
    <p:sldId id="2147482643" r:id="rId18"/>
    <p:sldId id="2147482765" r:id="rId19"/>
    <p:sldId id="2147482783" r:id="rId20"/>
    <p:sldId id="2147482784" r:id="rId21"/>
    <p:sldId id="2147482776" r:id="rId22"/>
    <p:sldId id="2147482777" r:id="rId23"/>
    <p:sldId id="2147482778" r:id="rId24"/>
    <p:sldId id="2147482779" r:id="rId25"/>
    <p:sldId id="2147482728" r:id="rId26"/>
    <p:sldId id="2134806145" r:id="rId27"/>
    <p:sldId id="2147482496" r:id="rId28"/>
    <p:sldId id="2147482697" r:id="rId29"/>
    <p:sldId id="2147482698" r:id="rId30"/>
    <p:sldId id="2147482736" r:id="rId31"/>
    <p:sldId id="2147482699" r:id="rId32"/>
    <p:sldId id="2147482707" r:id="rId33"/>
    <p:sldId id="2147482737" r:id="rId34"/>
    <p:sldId id="2147482709" r:id="rId35"/>
    <p:sldId id="2147482710" r:id="rId36"/>
    <p:sldId id="2147482738" r:id="rId37"/>
    <p:sldId id="2147482712" r:id="rId38"/>
    <p:sldId id="2147482713" r:id="rId39"/>
    <p:sldId id="2147482753" r:id="rId40"/>
    <p:sldId id="2147482730" r:id="rId41"/>
    <p:sldId id="2134806538" r:id="rId42"/>
    <p:sldId id="2147482772" r:id="rId43"/>
    <p:sldId id="2147482720" r:id="rId44"/>
    <p:sldId id="2147482719" r:id="rId45"/>
    <p:sldId id="2147482341" r:id="rId46"/>
    <p:sldId id="2147482497" r:id="rId47"/>
    <p:sldId id="2147482773" r:id="rId48"/>
    <p:sldId id="2147482780" r:id="rId49"/>
    <p:sldId id="2147482723" r:id="rId50"/>
    <p:sldId id="2147482739" r:id="rId51"/>
    <p:sldId id="2147482781" r:id="rId52"/>
    <p:sldId id="2147482774" r:id="rId53"/>
    <p:sldId id="2147482775" r:id="rId54"/>
    <p:sldId id="2147482782" r:id="rId55"/>
    <p:sldId id="2147482731" r:id="rId56"/>
    <p:sldId id="2134806936" r:id="rId57"/>
    <p:sldId id="2134806939" r:id="rId58"/>
    <p:sldId id="2147482629" r:id="rId59"/>
    <p:sldId id="2147482628" r:id="rId60"/>
  </p:sldIdLst>
  <p:sldSz cx="9144000" cy="6858000" type="screen4x3"/>
  <p:notesSz cx="6858000" cy="9144000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dern Love" panose="04090805081005020601" pitchFamily="82" charset="0"/>
      <p:regular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B"/>
    <a:srgbClr val="424D7B"/>
    <a:srgbClr val="00ACA4"/>
    <a:srgbClr val="424D7C"/>
    <a:srgbClr val="565F88"/>
    <a:srgbClr val="0097B2"/>
    <a:srgbClr val="4E7FBD"/>
    <a:srgbClr val="936D93"/>
    <a:srgbClr val="ECF8FB"/>
    <a:srgbClr val="257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6" autoAdjust="0"/>
    <p:restoredTop sz="94668" autoAdjust="0"/>
  </p:normalViewPr>
  <p:slideViewPr>
    <p:cSldViewPr snapToGrid="0">
      <p:cViewPr varScale="1">
        <p:scale>
          <a:sx n="71" d="100"/>
          <a:sy n="71" d="100"/>
        </p:scale>
        <p:origin x="1068" y="28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4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5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handoutMaster" Target="handoutMasters/handoutMaster1.xml"/><Relationship Id="rId70" Type="http://schemas.openxmlformats.org/officeDocument/2006/relationships/font" Target="fonts/font8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3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57.xml"/><Relationship Id="rId6" Type="http://schemas.microsoft.com/office/2007/relationships/hdphoto" Target="../media/hdphoto4.wdp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6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63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2FBA08-74E7-443C-F1C0-81ADA187F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7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25 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تشبه حكاية «هواياتنا»؛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33027" y="4943039"/>
            <a:ext cx="4990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«هداياي» من خلال الإجابة عن أسئلة الفهم.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الظواهر اللغوية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هداياي: 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57807" y="3380220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667B545-62DA-389E-E246-DD7879735F5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9A2A1DF-C4EB-ED30-21CE-1950B67C1C83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0E2894-616D-A5BC-04CC-13451767FC65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46AE382-107B-A895-3391-F32EE54AEF11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8D97D4-147B-0CFB-3483-B3D7D67A36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A48E6546-EBD2-7DB5-1D63-4B2825DEB48C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كان وأخواتها. من يذكر بالكلمات البصرية لهذا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E7CE-FC80-12B6-B6E4-7897B71B1F7B}"/>
              </a:ext>
            </a:extLst>
          </p:cNvPr>
          <p:cNvSpPr txBox="1"/>
          <p:nvPr/>
        </p:nvSpPr>
        <p:spPr>
          <a:xfrm>
            <a:off x="1913474" y="2826690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كانَ وَأَخواتِها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9644894-47A3-105E-5019-43DF5F1D2A9F}"/>
              </a:ext>
            </a:extLst>
          </p:cNvPr>
          <p:cNvSpPr txBox="1"/>
          <p:nvPr/>
        </p:nvSpPr>
        <p:spPr>
          <a:xfrm>
            <a:off x="1024846" y="3159451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– ظَلَّ – أَصْبَحَ – باتَ – صارَ – لَيْسَ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136811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اقرؤوا الجملة ثم أدخلوا عليها "أصبح". انتبهوا للحركات.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C0A1296E-B042-5087-1ADA-C72E32639065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اَلْجَوُّ مُمْطِرٌ.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748522-D81F-E185-3345-635A061474BF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99313-85B8-7624-CC6C-69774027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E3902-3ED4-3B8C-5FAF-3A4DCC84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من يقرأ إجابته؟  هل تتفقون؟                                -صححوا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F3A51D-BD64-DD1C-BD46-853B51ED8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F3685-68EA-BF28-C144-2579695772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40DDE-6242-196D-C660-766C3DB78B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9784C-6695-A7E7-6C9D-CA54185FD0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AA5F9-C7EC-2B0B-61FE-BC527E76B2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37604B3-A24A-7266-AC5E-ED83DF1FC62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7D84BD-AD53-C06E-8733-54A50557D1F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5F7ECC-EC95-89EE-3B48-9E021928FED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40FFECCF-8E62-B283-1676-FD0B3C45F299}"/>
              </a:ext>
            </a:extLst>
          </p:cNvPr>
          <p:cNvSpPr txBox="1"/>
          <p:nvPr/>
        </p:nvSpPr>
        <p:spPr>
          <a:xfrm>
            <a:off x="507747" y="4584861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أَصْبَحَ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وُّ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مُمْطِر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اً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C3B815-D4CA-0CBD-1A86-49DBA68B7A0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5C57B022-CEAA-9ACC-E57A-9703C8BF31A1}"/>
              </a:ext>
            </a:extLst>
          </p:cNvPr>
          <p:cNvSpPr txBox="1"/>
          <p:nvPr/>
        </p:nvSpPr>
        <p:spPr>
          <a:xfrm>
            <a:off x="534745" y="4584861"/>
            <a:ext cx="8128505" cy="9193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9D57573-C263-B5D8-E643-8A1F86AC47C5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7568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F6F0-4E6A-2836-0210-5573D2035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0125E-07B4-47EC-693B-B9078BEA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اقرؤوا الجملة ثم أدخلوا عليها "أصبح". انتبهوا للحركات.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755D8A-A376-B0A9-2EBA-A81196B48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8FB83A-0772-16D5-3D01-D99034F1D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BB4AE0-6875-0317-9AE6-CD6C2C8F3B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F2A0FA-D169-2F9D-695C-FDB1C21AF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12E688-6EF1-F4E1-E24F-7D0F36198F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3B67504-B434-369C-9F89-3918C7FEB8C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C8140B-1F1E-A862-0425-808BE850225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D9C63E-43C7-E92B-D740-0CA5349877C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F1F4FC-62AA-F2F6-2D7A-8EAC3CDC481D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1B3D0BB9-00E6-AA40-3307-78E5E9A1EFFD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اَلطِّفْلُ مُسْتَيْقِظٌ.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78683AE-2522-E568-2073-205A29BD59BB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باتَ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94291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DE98F-18D7-A9B0-1DCF-C92730CC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694A9-44E7-0A2D-3EBD-DE7DD6A7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من يقرأ إجابته؟  هل تتفقون؟                       -صححوا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4AA21B-2C13-A9CB-5034-A512165DE7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598E15-5755-2970-E2FA-C201590991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A66535-DF2A-1F1C-9E91-A4CA17CB27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BA43EA-E305-FFD8-F25B-593ECB7A30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CD8EDF-0DBE-D5BE-6FFF-D0717F80D3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17FE99-CD11-31C3-B6AD-C35D70A605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D6B072-DB62-6BAC-F88E-74F0DA7887F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BB628D-1C08-C8B4-C61F-39E2BCDC6CB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77D7D53F-3E17-4500-A763-FBB6C7C368AC}"/>
              </a:ext>
            </a:extLst>
          </p:cNvPr>
          <p:cNvSpPr txBox="1"/>
          <p:nvPr/>
        </p:nvSpPr>
        <p:spPr>
          <a:xfrm>
            <a:off x="507747" y="4584861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باتَ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ٱلطِّفْ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مُسْتَيْقِظ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اً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0CCC58-0B42-1686-4F86-AFD8992C1F7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026A8418-0AFD-BBF8-94D5-2D96338084AB}"/>
              </a:ext>
            </a:extLst>
          </p:cNvPr>
          <p:cNvSpPr txBox="1"/>
          <p:nvPr/>
        </p:nvSpPr>
        <p:spPr>
          <a:xfrm>
            <a:off x="507746" y="4584861"/>
            <a:ext cx="8128505" cy="9193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8B710AD-B7CA-DC9B-F562-9E0F60EB4438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باتَ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76575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C351D-1368-DDC0-F327-AC0023CBA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1BBC5C-78A9-BB18-0F86-2382990E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الآن اقرؤوا الجملة ثم اكتبوا الفعل (إحدى أخوات كان)  المناسب مكان النقط.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D67F8E-50A7-B86A-BA63-435977D29D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F3D49D-21EE-F28F-CA01-AC0B95C7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507A6E-7D6A-064B-2CE9-514639AD01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216BE2-CCE4-F48E-B8EF-958B79334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457E8-B375-DAB7-09B3-44F0AFB54E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1104EE-E605-FC2E-1A08-9127CD7E4A9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E5EFAE-629F-0E4E-93CA-5F2FF9CD38A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F8FA17-C94D-5E86-FA71-5C140FE5D0C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3E9C08-995B-DE0F-67D1-8B0C502B1F1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387FC86D-9D9C-AAF1-EB3E-5248FA399873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كِتابُ مُمَزَّقًا، بَلْ جَديدًا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EB90534-C20C-715C-86AD-23056A63A1B5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– ظَلَّ – أَصْبَحَ – باتَ – صارَ - لَيْسَ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843238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9BDC2-E22A-2394-298E-28325023F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C0421E-B835-1B7F-325B-B2B10860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595EEB-944E-BEB5-C438-BA0EEDCFA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D0DBCC-DDDA-66A3-1AE4-CAB947A3C8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294282-8DE5-507B-0C17-964165531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7E138C-5CDD-DD81-1197-6704EF946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5BF3CB-68FB-E4F6-1023-FEC1314BC7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1505FE-62B0-0AE2-16DF-FB584BE3649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EA0A1E-8510-B6F9-4791-724E6C28CD0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A977C8-EA47-A01E-888A-79BE9732576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20A27D-3AA3-CC5C-30D3-07E9B984DC7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BEB8A8BA-9B29-2271-5E29-510D8A607076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كِتابُ مُمَزَّقًا، بَلْ جَديدًا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8236F12-12CA-475E-29D5-D2D9E69D51F3}"/>
              </a:ext>
            </a:extLst>
          </p:cNvPr>
          <p:cNvSpPr txBox="1"/>
          <p:nvPr/>
        </p:nvSpPr>
        <p:spPr>
          <a:xfrm>
            <a:off x="6058506" y="4582641"/>
            <a:ext cx="1128119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لَيْسَ</a:t>
            </a:r>
            <a:endParaRPr lang="fr-FR" sz="5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04EAEB-0627-92AA-73D3-4434D61A48B1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– ظَلَّ – أَصْبَحَ – باتَ – صارَ - لَيْسَ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8738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11015-4666-0680-9265-2742DFD86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F82AE-655C-0238-3B62-2235CC21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اقرؤوا الجملة ثم اكتبوا الفعل (إحدى أخوات كان)  المناسب مكان النقط.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A83DAA-8C8E-A7EB-D82C-37AF820EA0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48171C-95D2-3EA0-7C35-82947E0083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579A9F-5F74-72EE-96A2-4A1339333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05D158-88FF-FE1A-E325-A8073DDBAD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E8B087-2657-4DA9-66D7-762E0E7BE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26A185-C7C4-FBF5-29E6-86DA5F877B6E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94EF96-344F-9498-9640-43450DEC5CD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9C477E-7C2D-2EF8-67C9-595FD4D213F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16E1D0-A72F-E12D-7A63-30A96CAD3DC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F1F5F8DC-07C7-CF31-5F54-5C5A7B8FD5D1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ٱلتِّلميذُ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مُجتَهِدًا بَعْدَ أَنْ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مُهْمِلًا.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C7AC0E-53B3-6AEF-9DE4-472DB2C08433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– ظَلَّ – أَصْبَحَ – باتَ – صارَ - لَيْسَ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541298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78F47-5EAA-1B6C-1C3C-E7AD242E8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50EA4-B8B4-BCC7-71D4-C8EAD8E5D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09E297-E1E2-68CA-9333-DFF33E688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6D3B37-AB3D-00D7-17E2-E7D7D376F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370FFC-0755-2EA9-FE82-9B97371030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6C4A2F-35FC-135C-80D1-4A75AF771C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6D0387-611F-BD6E-854D-36175B9E6E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27DD2F-F250-2A0F-FF8F-19C5A2076E3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CE15DA-AB13-6A3B-FFAA-677C510C609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F87CE4-6750-A2B4-846C-154B5CECD3A6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677;p154">
            <a:extLst>
              <a:ext uri="{FF2B5EF4-FFF2-40B4-BE49-F238E27FC236}">
                <a16:creationId xmlns:a16="http://schemas.microsoft.com/office/drawing/2014/main" id="{22B4FD09-2C01-1EB1-D582-C0469E3DA274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ٱلتِّلميذُ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مُجتَهِداً بَعْدَ أَنْ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مُهْمِلًا.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EA7E7A-784F-DD96-4085-C5A37DD8F8B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4A64CB-1DF8-F7C4-D229-58E6271F69F1}"/>
              </a:ext>
            </a:extLst>
          </p:cNvPr>
          <p:cNvSpPr txBox="1"/>
          <p:nvPr/>
        </p:nvSpPr>
        <p:spPr>
          <a:xfrm>
            <a:off x="6774562" y="4553850"/>
            <a:ext cx="1128119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صارَ</a:t>
            </a:r>
            <a:endParaRPr lang="fr-FR" sz="5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7E95BFA-10CC-84AA-F825-AFDB2D59C834}"/>
              </a:ext>
            </a:extLst>
          </p:cNvPr>
          <p:cNvSpPr txBox="1"/>
          <p:nvPr/>
        </p:nvSpPr>
        <p:spPr>
          <a:xfrm>
            <a:off x="855407" y="2175774"/>
            <a:ext cx="74331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– ظَلَّ – أَصْبَحَ – باتَ – صارَ - لَيْسَ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8403F2-8D2C-BAF8-5ED6-DD6C0B32B99D}"/>
              </a:ext>
            </a:extLst>
          </p:cNvPr>
          <p:cNvSpPr txBox="1"/>
          <p:nvPr/>
        </p:nvSpPr>
        <p:spPr>
          <a:xfrm>
            <a:off x="2508473" y="4553850"/>
            <a:ext cx="854159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5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كانَ</a:t>
            </a:r>
            <a:endParaRPr lang="fr-FR" sz="5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3687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هداياي: 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50" y="798637"/>
            <a:ext cx="7148709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 تشبه حكاية «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هداياي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357809" y="3013502"/>
            <a:ext cx="84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AC067-6E61-154E-12BD-96643A823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0034DBB-75BD-9C43-4C21-B5968345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E48764C-2059-5929-7AA6-CD8F8E097E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827A61-2A18-1083-D78C-E4ECFD47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134D2A-A989-3C04-5D1B-AC12D491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2750EA-D9B1-6042-7A44-EB57753A8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E0B76D-D238-FC80-7177-E3F964FAB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987CD8-CAD9-4621-0C56-7FADFA5BAC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FA77F-5FED-FA1F-B2F6-6BE2FB6FB7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27168-C155-4B8C-3FE8-6CD5883517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F6F645-29D6-26A2-1908-BFDC607EB6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39B9B34-B902-21AC-CB36-273F7EDC776D}"/>
              </a:ext>
            </a:extLst>
          </p:cNvPr>
          <p:cNvGrpSpPr/>
          <p:nvPr/>
        </p:nvGrpSpPr>
        <p:grpSpPr>
          <a:xfrm>
            <a:off x="6175468" y="4811743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C5BC427-9A7F-B53A-093E-1E0A8BE4483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E221BBD-38D7-E9D4-88F2-EA56E6D1BFE9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700F4EA-66D9-9164-21F7-5AA272363B6B}"/>
              </a:ext>
            </a:extLst>
          </p:cNvPr>
          <p:cNvGrpSpPr/>
          <p:nvPr/>
        </p:nvGrpSpPr>
        <p:grpSpPr>
          <a:xfrm>
            <a:off x="3824622" y="4811743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AD4E6D0-24A9-342F-3B68-BD38B6C48D9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A8ED7E2-D414-1976-6008-3AD3B94A2224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34F2112-EF8C-F844-6E4C-3ABDB3142EAB}"/>
              </a:ext>
            </a:extLst>
          </p:cNvPr>
          <p:cNvGrpSpPr/>
          <p:nvPr/>
        </p:nvGrpSpPr>
        <p:grpSpPr>
          <a:xfrm>
            <a:off x="1369324" y="4811743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56009E-6AFE-44AD-C0FA-46D197C19DB2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55D5978-1808-43CF-63D9-55DF55CDD50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761BECA-7F3C-C8DA-F6D7-A9CFAC9249E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443245E-DE43-356F-3695-31A51B04E60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2F750749-C5F3-0614-A819-CE6F198E91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E1F4749-A31B-32AA-60BB-8181C05E2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254" y="2668167"/>
            <a:ext cx="2380230" cy="194505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2414E4-300F-6A41-70E3-4842A269DA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2784" y="2668167"/>
            <a:ext cx="2305295" cy="19450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ECEB2D-142A-E643-2CA0-D095B57D2E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687" y="2668167"/>
            <a:ext cx="2410686" cy="19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06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12" y="787804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منكم يبدع بداية حكاية جديدة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مناسبة لل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مشهد أمامكم. دقيقتان لترتيب أفكاركم.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12758C-DFBA-08CA-ABC4-FFD7C7DD562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1F3101-2193-82D7-D0D6-53AE155F3A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312" y="2396539"/>
            <a:ext cx="3608488" cy="291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73B6-F539-C496-42F9-3DF5E023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E2E8F6-737F-AC46-007E-0922C164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08" y="77190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البداية الذي أبدعه؟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19FA57-B210-B0AB-CEB1-F80774A2D2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B6202A-1FEC-8442-8127-A71F4E023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0AF0-6EEC-E328-CB7B-D6CBCA1D8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F53757-FE38-DFB3-A158-12AF690E4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471064-0404-EAA4-2D61-9A156964BB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331F4-2AC5-1A6B-A213-4DF37C023E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146A6-9871-EDE2-71EB-9819DEEB93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D3ACA7-C276-1411-438A-F91DA03EA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8ECAE17-9A27-BBA3-0571-C3FC4C78F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60B97B4-B0DC-DD38-459C-2D5559EE954C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7736DE-FE19-7548-9700-9E25DEEE54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312" y="2396539"/>
            <a:ext cx="3608488" cy="291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96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6FAD-9160-F200-9981-22FE1A90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8FDB636-934C-0F9A-3B2E-A619A9FA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لبداية حكاية جديدة.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9DD5A1-EEB9-A0B4-1FD9-2EC1A494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5A19A-47C2-0B10-626E-207D96EB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A9BE60-14C0-F6F3-62FB-223DCC687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DCED3A-7CF5-1308-CC85-CDF92B92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A8CDBA-CDE2-A0A8-2915-A81A398FC3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44263D-5603-D524-21FA-34BB5D6487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AF360-1460-1A9E-B37D-96BF6310D9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8C01EF-288E-E120-4BE0-A92114B28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88243A-0127-BF5A-52C9-1168AF59A5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7C7780-5627-B30E-570B-4FFCC0D82D50}"/>
              </a:ext>
            </a:extLst>
          </p:cNvPr>
          <p:cNvSpPr txBox="1"/>
          <p:nvPr/>
        </p:nvSpPr>
        <p:spPr>
          <a:xfrm>
            <a:off x="3713930" y="2651872"/>
            <a:ext cx="4950545" cy="228147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تَحَلَّقَ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حَوْلَ جَدَّتِهِمْ في حَديقَةِ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ٱلْبَيْتِ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يَسْتَمِعونَ لِحِكاياتِها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ٱلْمُشَوِّقَةِ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وَٱلْمُمْتِعَةِ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صَمَتَتْ قَليلاً ثُمَّ فاجَأَتْهُمْ قائِلَةً: هَيّا يا صِغاري حَدِّثوني عَنْ هِواياتِكُمُ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!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714429-3994-86A8-69A1-A55039EAEB66}"/>
              </a:ext>
            </a:extLst>
          </p:cNvPr>
          <p:cNvSpPr/>
          <p:nvPr/>
        </p:nvSpPr>
        <p:spPr>
          <a:xfrm>
            <a:off x="6512429" y="1870025"/>
            <a:ext cx="2289665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23C549-3356-4E60-2341-E1434CA0EE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25" y="2081589"/>
            <a:ext cx="3092907" cy="249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958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F7C-C65D-891E-A2AD-22785DE8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A5557A2-46A5-EE43-D50F-DB332181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تعبر عن مقطع الوسط.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944239-569D-219C-79A0-0FA3A3C9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67F6B3-C1F5-80A3-DA20-B9C229B17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BDB52-E934-E25A-4C80-1A74EB15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3E32F7-50E7-C04D-A449-7C9CC2A3D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BDC3C4-D269-44C7-CDB4-11A59C1BF8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05464-AC05-7B2A-191B-D801A3FB5F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29693C-ECBC-40B4-A9B7-47C8E30814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038C09C-C56F-4BB2-323D-31C1B9091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952951-1598-9DB1-5BD7-4161ED8B8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45CA4A-2D97-14F0-3ADC-3B0944FBA0A8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1836A-E910-C71E-49E7-1CB220ECBF0F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9A00ED-79B2-C2C3-6ABB-56714FAA3D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2910" y="2465208"/>
            <a:ext cx="4968334" cy="33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142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48C5-4EAD-FF1B-1BDA-5058225C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B6A123-7969-C8DD-CE7C-2F8EC3E3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الوسط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32116E-53F6-DDEA-203C-569B6781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68183-E4F8-1E29-B17C-5AB53F5D5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42C3F6-04F7-0486-9B9B-B723D89E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A195D-DF9C-77AF-0997-720A06421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9CDCDE-8A20-EF85-54F0-F51A079A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864611-BCBE-6D62-DB05-92CFF87F5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EF520-E090-46DF-8BA5-CB63A0D5E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8793-5BD7-ECA8-1A16-E45E48CDB8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9AFEF-2F93-6D00-5CDB-5C5941761042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7C6CC26-8708-963D-C24D-23CE86904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BBA97-1E5A-BB1F-A97E-9A5291D1B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2910" y="2465208"/>
            <a:ext cx="4968334" cy="33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5832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142B-A298-EA8E-8586-52005EAC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B52A1C-4787-FA8C-1570-4779E65B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لأحداث وسط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E04CA2-B64F-147F-031B-D0D3A8C8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F9D58-D40F-A138-1D06-34A852B5E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25632-0326-D1E9-BF73-D7618A84E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C30B0-A19F-1900-388F-1E3D96DF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AA94CA-4EEB-50F2-202A-AA6316182E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E2861A-D67A-2011-D577-4F09DA8FF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42349-3022-62FF-DF2B-5441B6628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869A18-28BA-EF94-C42E-C43B2E3C6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AE1536-655D-F6BE-BCB0-AF113BE52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F0D-A926-B3F6-FA6A-E1313F36052F}"/>
              </a:ext>
            </a:extLst>
          </p:cNvPr>
          <p:cNvSpPr txBox="1"/>
          <p:nvPr/>
        </p:nvSpPr>
        <p:spPr>
          <a:xfrm>
            <a:off x="485011" y="2498196"/>
            <a:ext cx="4950545" cy="337113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قالَتْ زَيْنَبُ: أَنا أَعْشَقُ تَحْضيرَ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ٱلْحَلَوِيّاتِ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وَكُلُّ صَديقاتي يَجِدْنَ ما أُعِدُّهُ لَذيذاً.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أَمّا شُعَيْبٌ فَيُفَضِّلُ قَضاءَ وَقْتِ فَراغِهِ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ٱلْاِعْتِناءِ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بِٱلْأَزْهارِ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ٱلّتي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غَرَسَها في بُسْتانِهِ.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قالَ سُفْيانُ: أَمّا أَنا فَأُحِبُّ كَثيراً كُرَةَ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ٱلْقَدَمِ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وأَتَمَنّى أَنْ أُصْبِحَ لاعِباً مُتَأَلِّقاً.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E94400-99E0-82FE-74CA-4058DF75F0D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C117A6-49F5-F760-3B58-E3F95DEE9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898" y="2730864"/>
            <a:ext cx="3118905" cy="240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921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0848-7963-1ADA-E468-C2ACC941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22EB4E-9D32-648B-C9D0-2BC07CE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تتضمن نهاية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C35CBE-F9FB-622C-865F-95373BF7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3250A-50F7-59CC-C85C-5F9908462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40D7E-ADAA-CBAF-8121-D1CA4705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9D6-5455-73E8-FDB5-0FA6B7BD7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90F5FD-DD0E-AA31-3B26-6B0788077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694AE-CFC7-212B-69A7-E1C8102B5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69B25-C01F-13E2-F6BC-B718AE36C3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CFC83F6-0C12-481E-B385-C074F02AB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452527-BD1D-1623-D91A-0C80A0933D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29A27-5DF1-BC50-DCEF-BEA08D5AD643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288719-C2A7-CA42-C1A4-5DAF2B7EEB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7288" y="2324290"/>
            <a:ext cx="5473571" cy="364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78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77B1-BDCA-4A6A-A27B-5A068134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AF0981-A449-B40D-359F-4A025577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النهاية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B50B75-81EE-5D44-AB21-6F304226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6AE59D-DDB6-A378-DAE7-39190582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71ADF4-4C27-9C84-6B26-768A09698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3A99E8-CE9B-2377-E791-620441126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4D0E2F-8267-A151-E463-67F4419C2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FFE28C-1BAB-91DD-A73A-7B44621126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400A8-9371-D996-3699-C9CE217A30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0A2787-26A4-880B-038A-4557659952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21EEF5-F62A-11CE-D91B-ACC8848EC5CD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9EB2B53-A91D-C957-111F-4DE34EB2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095783-1B55-8D22-B135-439C9D013A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7288" y="2324290"/>
            <a:ext cx="5473571" cy="364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0098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D11E-2163-F8EF-C9FF-375F9BB2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5AF9E61-B3C6-9B4B-D412-513EC50E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لنهاية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4335A6-9B15-56EE-3532-8EA82BA2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D3DD7-589F-1B05-B874-B2EFAB0FE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74591E-5DB7-6032-3332-8A4525C2E0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5118DF-A385-BC12-5C66-6DC638462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5B56CD-0903-542B-FBB3-ABEE94F885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F2FBB7-3CA7-6B6A-952E-8D487FACFC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18CEDE-90C4-EA12-6D59-BB5B0F334D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2E01805-97A9-90A4-41AF-CC96F8A7B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74B4E88-0D18-E70D-976A-413E30B80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0EB076-644F-2B20-922F-45F4ACC65A5D}"/>
              </a:ext>
            </a:extLst>
          </p:cNvPr>
          <p:cNvSpPr/>
          <p:nvPr/>
        </p:nvSpPr>
        <p:spPr>
          <a:xfrm>
            <a:off x="2285614" y="592336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BFE565-6E04-1960-7E70-0E3197FDFE40}"/>
              </a:ext>
            </a:extLst>
          </p:cNvPr>
          <p:cNvSpPr txBox="1"/>
          <p:nvPr/>
        </p:nvSpPr>
        <p:spPr>
          <a:xfrm>
            <a:off x="485011" y="3174344"/>
            <a:ext cx="4950545" cy="228147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في نِهايَةِ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ٱلْجَلْسَةِ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ٱلْمُمْتِعَةِ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قالَتِ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ٱلْجَدَّةُ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: مِنَ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ٱلرّائِعِ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أَنْ تَكونَ لِكُلِّ واحِدٍ مِنْكُمْ هِوايَةٌ يُحِبُّها،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فَٱلْهِواياتُ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تُسَلّينا، وَتُساعِدُنا عَلى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ٱلنَّجاحِ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وٱلتَّفَوُّقِ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6E7585-48D9-3100-7F43-2B511A70054B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2B25E9-AB22-534F-F374-7ED326E4BF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8946" y="2642195"/>
            <a:ext cx="3113303" cy="25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1745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حصلنا على حكاية 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A1505F-6693-1F03-19FC-177A4B188065}"/>
              </a:ext>
            </a:extLst>
          </p:cNvPr>
          <p:cNvSpPr txBox="1"/>
          <p:nvPr/>
        </p:nvSpPr>
        <p:spPr>
          <a:xfrm>
            <a:off x="452417" y="1696861"/>
            <a:ext cx="7965603" cy="452431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تَحَلَّقَ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حَوْلَ جَدَّتِهِمْ في حَديقَةِ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ٱلْبَيْتِ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يَسْتَمِعونَ لِحِكاياتِها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ٱلْمُشَوِّقَةِ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وَٱلْمُمْتِعَةِ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صَمَتَتْ قَليلاً ثُمَّ فاجَأَتْهُمْ قائِلَةً: هَيّا يا صِغاري حَدِّثوني عَنْ هِواياتِكُمُ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!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قالَتْ زَيْنَبُ: أَنا أَعْشَقُ تَحْضيرَ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ٱلْحَلَوِيّاتِ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وَكُلُّ صَديقاتي يَجِدْنَ ما أُعِدُّهُ لَذيذاً.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أَمّا شُعَيْبٌ فَيُفَضِّلُ قَضاءَ وَقْتِ فَراغِهِ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ٱلْاِعْتِناءِ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بِٱلْأَزْهارِ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ٱلّتي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غَرَسَها في بُسْتانِهِ.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قالَ سُفْيانُ: أَمّا أَنا فَأُحِبُّ كَثيراً كُرَةَ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ٱلْقَدَمِ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وأَتَمَنّى أَنْ أُصْبِحَ لاعِباً مُتَأَلِّقاً.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في نِهايَةِ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ٱلْجَلْسَةِ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ٱلْمُمْتِعَةِ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قالَتِ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ٱلْجَدَّةُ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: مِنَ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ٱلرّائِعِ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أَنْ تَكونَ لِكُلِّ واحِدٍ مِنْكُمْ هِوايَةٌ يُحِبُّها،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فَٱلْهِواياتُ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تُسَلّينا، وَتُساعِدُنا عَلى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ٱلنَّجاحِ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وٱلتَّفَوُّقِ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8FAB-6CD0-A287-827C-D464533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F43CB6-920C-573D-934D-84FB5535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حكايته الجديدة؟ تلميذ آخر؟ 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B62581-B316-D3F7-A852-A263DB2E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208F54-D33F-B1E9-E894-0814D9BEA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E0C0DD-38E2-0F0C-F79C-19012C1C2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C931FA-6D67-D07C-D742-4A17565C90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D83396-F45C-8F00-3387-5473FBA462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E1D22-9E22-739D-DD4B-B4B10CAAB9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62129-77B4-E7EB-4D9B-EAA8ADC219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158F59-CD4B-7FE1-86DD-35C1B36575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544DEB-939B-A8AD-F29C-155F39994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254" y="2668167"/>
            <a:ext cx="2380230" cy="19450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3B02A3-A0A8-64DA-EACA-B44FDD88B8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2784" y="2668167"/>
            <a:ext cx="2305295" cy="19450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55562D-B08E-5404-C3AC-995CC485C7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8687" y="2668167"/>
            <a:ext cx="2410686" cy="1945051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DB625C9-8007-B3E6-72C0-E78E9C05B9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496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C865A-02D5-EACC-32FA-A692126A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58F4EB2-7099-A2A4-2409-58681B85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 كل منكم يكتب حكايته الجديدة.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C632F1-4E62-1FC4-917D-C32EF3FA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182245-52E4-0033-40A3-4F46F6654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D658AE-18FF-FC42-BDF5-2CFECAAB4D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B17CE6-10B1-2805-E9D9-62FCF3792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323BA2-91D0-F3F2-9CF8-5728F05236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F5725-C121-B7EC-5157-107B241B8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3AB79F-1B48-ACFE-F71B-BA642358D2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5C3D1A6-EFBF-F58E-6FCE-C6AA01197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53D610A-6C12-E1AE-D77A-1A521EB9A3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394469-4CE4-C771-90AE-26631C5E8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254" y="2668167"/>
            <a:ext cx="2380230" cy="19450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5B8588-0C6C-6BAD-1A36-90E5043EF5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2784" y="2668167"/>
            <a:ext cx="2305295" cy="19450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955271-F939-6C47-1C53-66D9E7CF0F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687" y="2668167"/>
            <a:ext cx="2410686" cy="19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795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(30 دقيقة)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 القرائي "هداياي".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CB075F-8228-15CB-B8F6-BE9E3951CF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132168"/>
            <a:ext cx="2407938" cy="369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82DC5-21C9-ABC4-A68F-C31B6A0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09674D7-88F7-7AB5-5B9F-E13CDA9F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سأطرح عليكم أسئلة لأتحقق هل قرأتم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D69C7-D266-FBFC-4767-E189F179F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A7982E-3551-9F31-6D96-26609C3F2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F9982B-F1A1-B2E1-D5EA-E0B58A253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CCC89-2E03-3093-0E51-04971E432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18A4DE-D084-131B-BA3D-75FF5F9146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FBF13-3337-0F03-73BC-595BF3C449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F1FC1-8A00-BC8F-294E-6044EECA57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73796D-A908-371D-430E-1496DD58D0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019A5FF-9999-0963-4F1B-03FD9590C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B56EED-CA47-C8C0-F573-C804695D7C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132168"/>
            <a:ext cx="2407938" cy="369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628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875A-85F9-763E-2D7D-C9DDDB7F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3802CB-F93F-9EDE-993D-E263F73D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نجيب شفهيا. من يقرأ السؤال؟ من يجيب بجملة تامة؟ (دقيقتان)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176A-D766-0DF9-7D13-0AD7B272D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ABD8FE-BAFE-E1A0-BA61-7ADC6C33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EBC940-DACE-D0BF-41E1-EBBB1B043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3646C-B008-EED5-923A-6AF50BC73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3AA5C5-0E18-6E5D-A838-D237AE4F0A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AD800-0235-D049-236B-160C9FCE46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E2F1E-0CCA-8B3B-0A26-1BC492E0E8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B1817-959A-699E-B5A5-4A2A4077A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FB61E-2630-3C8F-93C9-452868F38F90}"/>
              </a:ext>
            </a:extLst>
          </p:cNvPr>
          <p:cNvSpPr txBox="1"/>
          <p:nvPr/>
        </p:nvSpPr>
        <p:spPr>
          <a:xfrm>
            <a:off x="435121" y="2426653"/>
            <a:ext cx="7391308" cy="2381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جَمْعُ "هَدِيَّةٌ"؟ </a:t>
            </a:r>
          </a:p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ٱلْهَدِيَّةُ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قَدَّمها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ٱلطِّفْلُ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لِأُمِّهِ؟</a:t>
            </a:r>
          </a:p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هِيَ هِوايَةُ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ٱلطِّفْلِ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25AFF27-FA96-51E3-E9A3-03B25DC70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4585" y="693832"/>
            <a:ext cx="828000" cy="828000"/>
          </a:xfr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5B5340A-2C0C-A165-E571-4AAD04C8CC99}"/>
              </a:ext>
            </a:extLst>
          </p:cNvPr>
          <p:cNvSpPr/>
          <p:nvPr/>
        </p:nvSpPr>
        <p:spPr>
          <a:xfrm>
            <a:off x="7894776" y="2781246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CE573BB-CAC7-830C-F4EB-4B0E61B7A911}"/>
              </a:ext>
            </a:extLst>
          </p:cNvPr>
          <p:cNvSpPr/>
          <p:nvPr/>
        </p:nvSpPr>
        <p:spPr>
          <a:xfrm>
            <a:off x="7929178" y="3567828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267E106-258D-D92A-E166-DDA9ED951B09}"/>
              </a:ext>
            </a:extLst>
          </p:cNvPr>
          <p:cNvSpPr/>
          <p:nvPr/>
        </p:nvSpPr>
        <p:spPr>
          <a:xfrm>
            <a:off x="7939105" y="4354410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2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76977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5611-184B-188F-4097-37DCDC75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A6ACA1D-73DC-C6C7-696C-BC4E29A2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49؛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سنستمع للقصيدة.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823B-3A07-F96B-8A38-BE9495113E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6CC28-C3A4-0200-57FD-CE0B4CBA3B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3BA0B9-8845-D7A2-32D7-769973C73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AEDBBE-74FD-D437-D355-ED8C35FF66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A695F-1C4A-FFCF-4A9A-B21D8B0E7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7D345-0F31-2577-EF04-8CDFF63B5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8CF0D-3142-5BB7-5C92-E89D423FA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0198C-EE86-48AC-51B4-BA52CA027D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74FB1B-4631-4A7F-DC88-EC22ED614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4B9CCADF-3542-3D9E-D19E-3802F003CB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0796" y="1686289"/>
            <a:ext cx="7367456" cy="414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4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يقرأ المقطع الأول من القصيدة؟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A131A6-46D7-CEC5-A5B3-6DB2736C8D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132168"/>
            <a:ext cx="2407938" cy="369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37D5-661A-08E9-9297-AEBD2E11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69B1BED-20E1-F2D8-D68B-D5E9C31C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D838A5-7377-9C49-57DC-97C049964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5E59E1-CBA3-CFEC-0EDB-9256AD152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606378-93FD-25AF-93AC-4CC84F213D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93C3A4-C197-178F-D435-A25B886F26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B565B-6088-92CA-DDAC-ACFE81109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39E14-A76A-6413-C8A8-1BBB25B50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655EB-E109-F140-D2A2-EE6EDB4D46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E384A45-1574-276D-D647-B3D2C5856F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C58CC01-8650-004D-A7F0-622BFED12DA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الصفحة 50. ننجز التمرين الأول. من يقرأ التعليمة؟ ما المطلوب؟ أنجزوا.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DFBCF9-1BAD-F184-314B-12504EADE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576" y="2065859"/>
            <a:ext cx="2560848" cy="39279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F19689-EC6F-CAF2-4607-84F74D26344A}"/>
              </a:ext>
            </a:extLst>
          </p:cNvPr>
          <p:cNvSpPr/>
          <p:nvPr/>
        </p:nvSpPr>
        <p:spPr>
          <a:xfrm>
            <a:off x="3291576" y="3513659"/>
            <a:ext cx="2540424" cy="98951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00847598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8186E-E970-583B-25AC-758ED44DA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E3E96AE-B003-7344-BC46-A4A47D7047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B637C1-3ABD-AB54-D6FE-B50FE75BF0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604E55-FDF8-2FB0-FCE0-15B03218F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F80B8A-1F39-E1A2-D558-01255B09DA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AB0E4F-FE15-4358-AC44-6742A50986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16126-9DAC-287C-987A-F96D4D7BCE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5B1FEB-417A-72ED-D72C-63D7CD45DF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E58F42-D4FA-988C-1871-01AF79D4FA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5B9AE1-D0C6-7C65-1C67-DF369CD004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195" y="2316203"/>
            <a:ext cx="8252054" cy="34707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1351C9B7-3A5B-355B-58FB-AC0312F8EBF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نصحح. من يقرأ المعنى الأول؟ ما البيت الشعري الذي يعبر عنه؟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EC557A-5CB9-5C74-21A4-0712EFDCFA49}"/>
              </a:ext>
            </a:extLst>
          </p:cNvPr>
          <p:cNvSpPr txBox="1"/>
          <p:nvPr/>
        </p:nvSpPr>
        <p:spPr>
          <a:xfrm>
            <a:off x="0" y="3759209"/>
            <a:ext cx="48577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فَكَمْ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ٱلْبَيْتِ مِنْ لُعَبٍ...تُذَكِّرُني بِما أَعْطاهُ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9E4C55-B4F1-9A59-4D1E-AAA436B28FE9}"/>
              </a:ext>
            </a:extLst>
          </p:cNvPr>
          <p:cNvSpPr txBox="1"/>
          <p:nvPr/>
        </p:nvSpPr>
        <p:spPr>
          <a:xfrm>
            <a:off x="319751" y="4377819"/>
            <a:ext cx="48577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فَهُمْ أَغْلى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ٱلْوُجوهِ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لَدَي... وَ أَجْمَلُ مَنْ رَأَتْ عَيْنايْ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933167-C256-07E7-EC8B-B15C6780F48C}"/>
              </a:ext>
            </a:extLst>
          </p:cNvPr>
          <p:cNvSpPr txBox="1"/>
          <p:nvPr/>
        </p:nvSpPr>
        <p:spPr>
          <a:xfrm>
            <a:off x="488823" y="5082404"/>
            <a:ext cx="404761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طِفْلٌ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يُحِبَّ ٱلرَّسْمَ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...وَلي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قَلَمي وَأَلْواني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B2759431-B2FE-E468-EA2C-7FB412B59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00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8D37E-23F1-1E8F-B776-129E97DF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3E76935-2D57-4624-575C-B38E2C1F15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DD179B-5721-96CA-7D1B-4A30189CFF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B54263-1D06-9A8F-BBBA-183BF8CD5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87524A-3FFA-5125-82C0-994ECD98A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2CF66C-833C-7B51-2A47-69AF1C187D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DB2285-D53C-EAF6-AD84-8832ACDECC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7DA430-85B3-B9E8-DA0D-F7018011D4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36F1C-26BD-8A20-5DF8-51AF4A4B75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BA3E1E3-0DA9-70DB-6A91-0E26C7FA1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195" y="2316203"/>
            <a:ext cx="8252054" cy="34707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9EBF799-0ECC-3ED6-8890-2F80309E1674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</a:t>
            </a:r>
            <a:endParaRPr lang="fr-FR" sz="2400" i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37EF20D-261F-F91B-7480-940F29D0E9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9990C1-28F3-8652-1448-284436D4EEA2}"/>
              </a:ext>
            </a:extLst>
          </p:cNvPr>
          <p:cNvSpPr txBox="1"/>
          <p:nvPr/>
        </p:nvSpPr>
        <p:spPr>
          <a:xfrm>
            <a:off x="0" y="3759209"/>
            <a:ext cx="48577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فَكَمْ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ٱلْبَيْتِ مِنْ لُعَبٍ...تُذَكِّرُني بِما أَعْطاهُ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57EC75-CA94-CE87-DD01-8A1E6AC18252}"/>
              </a:ext>
            </a:extLst>
          </p:cNvPr>
          <p:cNvSpPr txBox="1"/>
          <p:nvPr/>
        </p:nvSpPr>
        <p:spPr>
          <a:xfrm>
            <a:off x="319751" y="4377819"/>
            <a:ext cx="48577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فَهُمْ أَغْلى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ٱلْوُجوهِ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لَدَي... وَ أَجْمَلُ مَنْ رَأَتْ عَيْنايْ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461D7-32F8-BB81-3A1E-75FF3832CA23}"/>
              </a:ext>
            </a:extLst>
          </p:cNvPr>
          <p:cNvSpPr txBox="1"/>
          <p:nvPr/>
        </p:nvSpPr>
        <p:spPr>
          <a:xfrm>
            <a:off x="488823" y="5082404"/>
            <a:ext cx="404761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طِفْلٌ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يُحِبَّ ٱلرَّسْمَ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...وَلي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قَلَمي وَأَلْواني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356218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على الأسئلة. من يقرأ السؤال 2؟ السؤال 3؟ أنجزوا.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6065556" y="4601497"/>
            <a:ext cx="784009" cy="21630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0866CFB-D055-12B6-A8C0-FC4A8E33DA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8F4F69-5BEB-F13A-AFE4-A0E08403A2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576" y="2065859"/>
            <a:ext cx="2560848" cy="392798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34FFFD-9CB9-8100-5866-C9BF45A19D03}"/>
              </a:ext>
            </a:extLst>
          </p:cNvPr>
          <p:cNvSpPr/>
          <p:nvPr/>
        </p:nvSpPr>
        <p:spPr>
          <a:xfrm>
            <a:off x="3312000" y="4526381"/>
            <a:ext cx="2540424" cy="50773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BBDA-987C-65C7-6AAD-4078538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14B2-DD7E-F94D-598D-BB18C4D0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يتقاسم إجابته عن السؤال 2؟ ما رأيكم؟ السؤال 3؟ ...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411B2D-A565-D87E-FEE5-A5BED0F74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7B9DD-92D2-DA90-3ABA-9266027E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872B0A-5A0A-FD21-82F9-FDCE68907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805E7-BC1A-9C5B-FA41-A73F8124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F7505-619C-46F2-0084-C9CC5CB8E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DE8090-B906-4081-77B4-4B757D2D55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7C4590-B84B-37E7-24E5-B9DC875917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0B383-FD1B-55EF-D479-5A73E7EA2C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AE03294-6DAE-4F0D-D6D7-C54478D1D2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96CB59-3A52-0531-8043-ACF66E357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56" y="2510710"/>
            <a:ext cx="7925487" cy="23070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F215A62-ACCB-A507-6ED7-DEB76D877B77}"/>
              </a:ext>
            </a:extLst>
          </p:cNvPr>
          <p:cNvSpPr txBox="1"/>
          <p:nvPr/>
        </p:nvSpPr>
        <p:spPr>
          <a:xfrm>
            <a:off x="678425" y="3002538"/>
            <a:ext cx="7695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تَفيضُ عَيْنا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فَرَحاً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بِٱلْهَدِيَّةِ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يُقَدِّمُها لَها ٱبْنُها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يَلْقاها.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E03042-C2FA-E729-4D35-DC82E7D8468F}"/>
              </a:ext>
            </a:extLst>
          </p:cNvPr>
          <p:cNvSpPr txBox="1"/>
          <p:nvPr/>
        </p:nvSpPr>
        <p:spPr>
          <a:xfrm>
            <a:off x="563592" y="4156086"/>
            <a:ext cx="79254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مَشاعِرُ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تُجاهَ مُعَلِّمَتِهِ وَأَقْرانِهِ هِيَ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ٱلْحُبُّ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ٱلْحَنانُ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ٱلتَّقْديرُ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ٱلْاِمْتِنانُ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عَبَّرَ عَنْ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هذِهِ </a:t>
            </a:r>
            <a:r>
              <a:rPr kumimoji="0" lang="ar-MA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ٱلْمَشاعِرِ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بَرَسْمِهِمْ جَميعاً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وَتَعْليقِ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ٱلرُّسومِ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لِيَرَوْها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1763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E6EB2-FA5B-8107-A898-F32C419CA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D2FA5-10CA-3D8A-261A-1C5C1090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3770E3-9AF9-DAAD-2E83-61F2C0669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3E4A3D-520D-4818-26CB-388645E8EA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2003F2-3C66-F13A-9060-4AF6CD575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7F5AF9-EDEE-3D05-05E9-C88CF0954A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DFCE72A-55CD-9C33-3269-3111721C0D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6E1967-DD2F-5388-2AC1-0EBBF0758A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6F4218-581A-956D-D122-4CE012071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19D7D8-B6F1-8446-3551-405F8E77B5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924694-9738-35F3-BD67-C05782BDF2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56" y="2510710"/>
            <a:ext cx="7925487" cy="23070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4C705F3-554B-E1B5-9994-21562CFB5DFC}"/>
              </a:ext>
            </a:extLst>
          </p:cNvPr>
          <p:cNvSpPr txBox="1"/>
          <p:nvPr/>
        </p:nvSpPr>
        <p:spPr>
          <a:xfrm>
            <a:off x="678425" y="3002538"/>
            <a:ext cx="7695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تَفيضُ عَيْنا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فَرَحاً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بِٱلْهَدِيَّةِ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يُقَدِّمُها لَها ٱبْنُها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يَلْقاها.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51A45A-81D1-4874-14CA-6884C87549A6}"/>
              </a:ext>
            </a:extLst>
          </p:cNvPr>
          <p:cNvSpPr txBox="1"/>
          <p:nvPr/>
        </p:nvSpPr>
        <p:spPr>
          <a:xfrm>
            <a:off x="563592" y="4156086"/>
            <a:ext cx="79254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مَشاعِرُ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تُجاهَ مُعَلِّمَتِهِ وَأَقْرانِهِ هِيَ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ٱلْحُبُّ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ٱلْحَنانُ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ٱلتَّقْديرُ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ٱلْاِمْتِنانُ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عَبَّرَ عَنْ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هذِهِ </a:t>
            </a:r>
            <a:r>
              <a:rPr kumimoji="0" lang="ar-MA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ٱلْمَشاعِرِ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بَرَسْمِهِمْ جَميعا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 وَتَعْليقِ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ٱلرُّسومِ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لِيَرَوْها.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3EB60DF-C4FE-7695-002F-258F058025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37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3762-4206-D963-B08F-48DA5AF3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A0719E-ACF0-C652-4F87-3C92D8A7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أجيبوا عن السؤالين 4 و5.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7308BF-8785-8A5C-A043-4BA891B89C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3E9D10-7190-626E-D22D-012B4C066D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07C84A-3F19-5312-7E47-92BF9C091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571C63-45C1-6FF6-0565-4E7D0A655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AC7887-21E8-4AEE-7487-CC0800AEEF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25E7F1-A742-8BAB-0079-DBD7F0973C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DBD75C-6427-6798-86D2-C45116DF5D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7470D-B170-3188-CCE1-D1D340F74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5747F75E-905A-72F2-3526-5DD9086087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75CE3563-3012-2802-914F-F6EBE8286765}"/>
              </a:ext>
            </a:extLst>
          </p:cNvPr>
          <p:cNvSpPr/>
          <p:nvPr/>
        </p:nvSpPr>
        <p:spPr>
          <a:xfrm>
            <a:off x="6011275" y="5026055"/>
            <a:ext cx="784009" cy="21630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671C96-9AAC-1865-4C79-33F1F05254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576" y="2065859"/>
            <a:ext cx="2560848" cy="392798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0B92721-A03F-4B12-61AC-10E56F0BFD60}"/>
              </a:ext>
            </a:extLst>
          </p:cNvPr>
          <p:cNvSpPr/>
          <p:nvPr/>
        </p:nvSpPr>
        <p:spPr>
          <a:xfrm>
            <a:off x="3312000" y="4988497"/>
            <a:ext cx="2540424" cy="50773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84895205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600EC-7B32-64E8-9F8E-FF26581C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BCEF37-2A65-0F3F-3943-568A8C0A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إجابته عن السؤال 4؟ السؤال 5؟ متفقون؟ لماذا؟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F01F16-9151-B262-FD45-EB4E80EC3C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AEC728-245C-C861-47CC-F3B55EDF49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C0BCAD-E52E-610B-7BC3-563B65031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9BE584-C843-53F3-2367-0BE672D124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E052E5-385E-5B53-D6A2-21A54BED51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E54EDF-2E9D-CA93-171D-109824FF3D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9485EA-2FB8-11EF-4CD5-052763318A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51402B-A883-559D-76AD-8404CC3D71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5FCD680-B036-5E1C-AD27-5C34DA6457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DDB071-612B-47AC-B5FC-4BFDF1D0FE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426" y="2762107"/>
            <a:ext cx="8039797" cy="23829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884DDC6-5EA8-EE51-2FAB-AC8580647737}"/>
              </a:ext>
            </a:extLst>
          </p:cNvPr>
          <p:cNvSpPr txBox="1"/>
          <p:nvPr/>
        </p:nvSpPr>
        <p:spPr>
          <a:xfrm>
            <a:off x="180431" y="3307241"/>
            <a:ext cx="8537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ٱلوَرْدَةَ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شَيْءٌ جَميلٌ وَوَسيلَةٌ صادِقَةٌ لِإِدْخالِ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ٱلفَرَحِ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قَلْبِ أَبِيهِ.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21C688C-BB2B-BE2B-A1ED-142681D9CD8C}"/>
              </a:ext>
            </a:extLst>
          </p:cNvPr>
          <p:cNvSpPr txBox="1"/>
          <p:nvPr/>
        </p:nvSpPr>
        <p:spPr>
          <a:xfrm>
            <a:off x="864332" y="4366732"/>
            <a:ext cx="7732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أَنْتَجْتُ وَصَنَعْتُ بِيَدَيَّ بِبَراعَةٍ وَإِتْقانٍ.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7421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3B21D-883D-FF35-3AD1-E4043AF64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D7245-75DD-5790-A113-184BB8731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4DCCE09-9FE3-B943-97B3-270F4FEDD2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421667-F7D0-272F-0CD5-12D35986DE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2CCF91-8DC1-390B-687A-03BB73BFC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675FF1-CD55-520B-D7FE-2D5416653E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6128D9B-F65C-081D-F32F-F4D80B8D33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95AC1E-5BDB-0AD5-65BD-7EB0ED48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D306CF-72CD-A53D-F7E0-C48C9D4A20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E0BED-34F7-D83A-CDE0-AEC047CD03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D2EAEA3-BDF2-06C4-91B1-85965855E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26" y="2762107"/>
            <a:ext cx="8039797" cy="23829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6FE3CDCF-21E9-636A-7EE9-63C48B5CD994}"/>
              </a:ext>
            </a:extLst>
          </p:cNvPr>
          <p:cNvSpPr txBox="1"/>
          <p:nvPr/>
        </p:nvSpPr>
        <p:spPr>
          <a:xfrm>
            <a:off x="180431" y="3307241"/>
            <a:ext cx="8537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ٱلوَرْدَةَ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شَيْءٌ جَميلٌ وَوَسيلَةٌ صادِقَةٌ لِإِدْخالِ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ٱلفَرَحِ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قَلْبِ أَبِيهِ،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E0353DB-6ACF-28FE-7BF6-2C22580CD0FC}"/>
              </a:ext>
            </a:extLst>
          </p:cNvPr>
          <p:cNvSpPr txBox="1"/>
          <p:nvPr/>
        </p:nvSpPr>
        <p:spPr>
          <a:xfrm>
            <a:off x="864332" y="4366732"/>
            <a:ext cx="7732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أَنْتَجْتُ وَصَنَعْتُ بِيَدَيَّ بِبَراعَةٍ وَإِتْقانٍ.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B3C8498-9D46-A2F6-8087-A7DF0829ED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6585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230887" y="2710147"/>
            <a:ext cx="7650404" cy="255389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حِصَّةِ ٱلاِسْتِماعِ وَٱلتَّحَدُّثِ تَدَرَّبْتُ عَلى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ٱلْقِراءَةِ، وَظَّفْتُ إِسْتراتيجِيَّةَ 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الَّتي تُساعِدُني عَلى ............................................................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أَذْكُرُ خُطْواتِها: .................................................................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العمل المنزلي. سنختار حكايتين ونعلقهما على المجلة الحائطية في آخر الأسبوع.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67E075-A441-1B66-1B0D-52FD321983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8496" y="2454833"/>
            <a:ext cx="3383346" cy="2072080"/>
          </a:xfrm>
        </p:spPr>
        <p:txBody>
          <a:bodyPr/>
          <a:lstStyle/>
          <a:p>
            <a:pPr algn="r"/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حِكايَتي </a:t>
            </a:r>
            <a:r>
              <a:rPr lang="ar-MA" sz="28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413" y="2344738"/>
            <a:ext cx="2879725" cy="2879725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18597</TotalTime>
  <Words>1634</Words>
  <Application>Microsoft Office PowerPoint</Application>
  <PresentationFormat>Affichage à l'écran (4:3)</PresentationFormat>
  <Paragraphs>361</Paragraphs>
  <Slides>54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54</vt:i4>
      </vt:variant>
    </vt:vector>
  </HeadingPairs>
  <TitlesOfParts>
    <vt:vector size="71" baseType="lpstr">
      <vt:lpstr>Calibri Light</vt:lpstr>
      <vt:lpstr>Dosis</vt:lpstr>
      <vt:lpstr>Aptos</vt:lpstr>
      <vt:lpstr>Microsoft Uighur</vt:lpstr>
      <vt:lpstr>Dosis Medium</vt:lpstr>
      <vt:lpstr>Modern Love</vt:lpstr>
      <vt:lpstr>Arial</vt:lpstr>
      <vt:lpstr>Dosis ExtraBold</vt:lpstr>
      <vt:lpstr>Wingdings</vt:lpstr>
      <vt:lpstr>Calibri</vt:lpstr>
      <vt:lpstr>Dosis SemiBold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 سنتدرب اليوم على توظيف كان وأخواتها. من يذكر بالكلمات البصرية لهذا الأسبوع؟</vt:lpstr>
      <vt:lpstr>من يقرأ؟  </vt:lpstr>
      <vt:lpstr>خذوا ألواحكم.</vt:lpstr>
      <vt:lpstr>اقرؤوا الجملة ثم أدخلوا عليها "أصبح". انتبهوا للحركات.</vt:lpstr>
      <vt:lpstr>ارفعوا ألواحكم. من يقرأ إجابته؟  هل تتفقون؟                                -صححوا </vt:lpstr>
      <vt:lpstr>اقرؤوا الجملة ثم أدخلوا عليها "أصبح". انتبهوا للحركات.</vt:lpstr>
      <vt:lpstr>ارفعوا ألواحكم. من يقرأ إجابته؟  هل تتفقون؟                       -صححوا </vt:lpstr>
      <vt:lpstr>الآن اقرؤوا الجملة ثم اكتبوا الفعل (إحدى أخوات كان)  المناسب مكان النقط.</vt:lpstr>
      <vt:lpstr>من وجد الكلمة المناسبة لمعنى الجملة؟ ما رأيكم؟   - صححوا.</vt:lpstr>
      <vt:lpstr>اقرؤوا الجملة ثم اكتبوا الفعل (إحدى أخوات كان)  المناسب مكان النقط.</vt:lpstr>
      <vt:lpstr>من وجد الكلمة المناسبة لمعنى الجملة؟ ما رأيكم؟   - صححوا.</vt:lpstr>
      <vt:lpstr>Présentation PowerPoint</vt:lpstr>
      <vt:lpstr>نمر إلى حصة الاستماع والتحدث، ستتدربون على إنتاج حكاية جديدة تشبه حكاية «هداياي».</vt:lpstr>
      <vt:lpstr> هذه مشاهد جديدة معبرة عن مقاطع البداية والوسط والنهاية. لاحظوها جيدا. </vt:lpstr>
      <vt:lpstr>الآن كل واحد منكم يبدع بداية حكاية جديدة مناسبة للمشهد أمامكم. دقيقتان لترتيب أفكاركم.</vt:lpstr>
      <vt:lpstr>من يقرأ مقطع البداية الذي أبدعه؟ </vt:lpstr>
      <vt:lpstr>هذا مثال لبداية حكاية جديدة. من يقرأ؟</vt:lpstr>
      <vt:lpstr>الآن حاولوا إنتاج فقرة تعبر عن مقطع الوسط. </vt:lpstr>
      <vt:lpstr>من يقرأ مقطع الوسط الذي أنتجه؟ </vt:lpstr>
      <vt:lpstr>هذا مثال لأحداث وسط الحكاية الجديدة. من يقرأ؟</vt:lpstr>
      <vt:lpstr>الآن حاولوا إنتاج فقرة تتضمن نهاية الحكاية.</vt:lpstr>
      <vt:lpstr>من يقرأ مقطع النهاية الذي أنتجه؟ </vt:lpstr>
      <vt:lpstr>هذا مثال لنهاية الحكاية الجديدة. من يقرأ؟</vt:lpstr>
      <vt:lpstr>حصلنا على حكاية جديدة. من يقرأ؟</vt:lpstr>
      <vt:lpstr>من يعيد حكايته الجديدة؟ تلميذ آخر؟ ...</vt:lpstr>
      <vt:lpstr>على دفاتر المنزل كل منكم يكتب حكايته الجديدة.</vt:lpstr>
      <vt:lpstr>قراءة</vt:lpstr>
      <vt:lpstr>نمر إلى استثمار النص القرائي "هداياي". </vt:lpstr>
      <vt:lpstr> سأطرح عليكم أسئلة لأتحقق هل قرأتم النص.</vt:lpstr>
      <vt:lpstr>نجيب شفهيا. من يقرأ السؤال؟ من يجيب بجملة تامة؟ (دقيقتان) </vt:lpstr>
      <vt:lpstr>خذوا كراساتكم؛ الصفحة 49؛ تابعوا سنستمع للقصيدة.</vt:lpstr>
      <vt:lpstr>دوركم. من يقرأ المقطع الأول من القصيدة؟ من يواصل القراءة؟  تابع (ي) ... </vt:lpstr>
      <vt:lpstr>Présentation PowerPoint</vt:lpstr>
      <vt:lpstr>Présentation PowerPoint</vt:lpstr>
      <vt:lpstr>Présentation PowerPoint</vt:lpstr>
      <vt:lpstr>نمر على الأسئلة. من يقرأ السؤال 2؟ السؤال 3؟ أنجزوا.</vt:lpstr>
      <vt:lpstr>من يتقاسم إجابته عن السؤال 2؟ ما رأيكم؟ السؤال 3؟ ...</vt:lpstr>
      <vt:lpstr>انتبهوا للتصحيح.</vt:lpstr>
      <vt:lpstr>أجيبوا عن السؤالين 4 و5.</vt:lpstr>
      <vt:lpstr>نصحح. من يقرأ إجابته عن السؤال 4؟ السؤال 5؟ متفقون؟ لماذا؟</vt:lpstr>
      <vt:lpstr>انتبهوا للتصحيح.</vt:lpstr>
      <vt:lpstr>اختتام الحصة</vt:lpstr>
      <vt:lpstr>ماذا تعلمتم اليوم؟</vt:lpstr>
      <vt:lpstr>تذكروا العمل المنزلي. سنختار حكايتين ونعلقهما على المجلة الحائطية في آخر الأسبوع.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57</cp:revision>
  <dcterms:created xsi:type="dcterms:W3CDTF">2023-09-20T21:35:22Z</dcterms:created>
  <dcterms:modified xsi:type="dcterms:W3CDTF">2026-02-22T13:55:33Z</dcterms:modified>
</cp:coreProperties>
</file>