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4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6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87"/>
  </p:notesMasterIdLst>
  <p:sldIdLst>
    <p:sldId id="2147482737" r:id="rId18"/>
    <p:sldId id="2147482608" r:id="rId19"/>
    <p:sldId id="2147482470" r:id="rId20"/>
    <p:sldId id="2147482692" r:id="rId21"/>
    <p:sldId id="2147482693" r:id="rId22"/>
    <p:sldId id="2147482691" r:id="rId23"/>
    <p:sldId id="2147482467" r:id="rId24"/>
    <p:sldId id="2147482630" r:id="rId25"/>
    <p:sldId id="2147482468" r:id="rId26"/>
    <p:sldId id="2147482717" r:id="rId27"/>
    <p:sldId id="2147482644" r:id="rId28"/>
    <p:sldId id="2147482526" r:id="rId29"/>
    <p:sldId id="2147482527" r:id="rId30"/>
    <p:sldId id="2147482528" r:id="rId31"/>
    <p:sldId id="2147482759" r:id="rId32"/>
    <p:sldId id="2147482694" r:id="rId33"/>
    <p:sldId id="2147482394" r:id="rId34"/>
    <p:sldId id="2147482738" r:id="rId35"/>
    <p:sldId id="2147482739" r:id="rId36"/>
    <p:sldId id="2147482803" r:id="rId37"/>
    <p:sldId id="2147482783" r:id="rId38"/>
    <p:sldId id="2147482796" r:id="rId39"/>
    <p:sldId id="2147482742" r:id="rId40"/>
    <p:sldId id="2147482785" r:id="rId41"/>
    <p:sldId id="2147482786" r:id="rId42"/>
    <p:sldId id="2147482787" r:id="rId43"/>
    <p:sldId id="2147482788" r:id="rId44"/>
    <p:sldId id="2147482789" r:id="rId45"/>
    <p:sldId id="2147482499" r:id="rId46"/>
    <p:sldId id="2147482733" r:id="rId47"/>
    <p:sldId id="2147482790" r:id="rId48"/>
    <p:sldId id="2147482722" r:id="rId49"/>
    <p:sldId id="2147482791" r:id="rId50"/>
    <p:sldId id="2147482792" r:id="rId51"/>
    <p:sldId id="2147482793" r:id="rId52"/>
    <p:sldId id="2147482794" r:id="rId53"/>
    <p:sldId id="2147482768" r:id="rId54"/>
    <p:sldId id="2147482695" r:id="rId55"/>
    <p:sldId id="2147482423" r:id="rId56"/>
    <p:sldId id="2147482727" r:id="rId57"/>
    <p:sldId id="2147482728" r:id="rId58"/>
    <p:sldId id="2147482729" r:id="rId59"/>
    <p:sldId id="2147482773" r:id="rId60"/>
    <p:sldId id="2147482533" r:id="rId61"/>
    <p:sldId id="2147482735" r:id="rId62"/>
    <p:sldId id="2147482512" r:id="rId63"/>
    <p:sldId id="2147482771" r:id="rId64"/>
    <p:sldId id="2147482776" r:id="rId65"/>
    <p:sldId id="2147482775" r:id="rId66"/>
    <p:sldId id="2147482778" r:id="rId67"/>
    <p:sldId id="2147482702" r:id="rId68"/>
    <p:sldId id="2147482447" r:id="rId69"/>
    <p:sldId id="2147482448" r:id="rId70"/>
    <p:sldId id="2147482449" r:id="rId71"/>
    <p:sldId id="2147482450" r:id="rId72"/>
    <p:sldId id="2147482451" r:id="rId73"/>
    <p:sldId id="2147482795" r:id="rId74"/>
    <p:sldId id="2147482453" r:id="rId75"/>
    <p:sldId id="2147482455" r:id="rId76"/>
    <p:sldId id="2147482529" r:id="rId77"/>
    <p:sldId id="2147482530" r:id="rId78"/>
    <p:sldId id="2147482531" r:id="rId79"/>
    <p:sldId id="2147482703" r:id="rId80"/>
    <p:sldId id="2147482460" r:id="rId81"/>
    <p:sldId id="2147482490" r:id="rId82"/>
    <p:sldId id="2147482459" r:id="rId83"/>
    <p:sldId id="2147482465" r:id="rId84"/>
    <p:sldId id="2147482466" r:id="rId85"/>
    <p:sldId id="2147482522" r:id="rId86"/>
  </p:sldIdLst>
  <p:sldSz cx="9144000" cy="6858000" type="screen4x3"/>
  <p:notesSz cx="6858000" cy="9144000"/>
  <p:embeddedFontLst>
    <p:embeddedFont>
      <p:font typeface="Dosis" pitchFamily="2" charset="0"/>
      <p:regular r:id="rId88"/>
      <p:bold r:id="rId89"/>
    </p:embeddedFont>
    <p:embeddedFont>
      <p:font typeface="Dosis ExtraBold" pitchFamily="2" charset="0"/>
      <p:bold r:id="rId90"/>
    </p:embeddedFont>
    <p:embeddedFont>
      <p:font typeface="Dosis Medium" pitchFamily="2" charset="0"/>
      <p:regular r:id="rId91"/>
    </p:embeddedFont>
    <p:embeddedFont>
      <p:font typeface="Dosis SemiBold" pitchFamily="2" charset="0"/>
      <p:regular r:id="rId92"/>
      <p:bold r:id="rId93"/>
    </p:embeddedFont>
    <p:embeddedFont>
      <p:font typeface="Microsoft Uighur" panose="02000000000000000000" pitchFamily="2" charset="-78"/>
      <p:regular r:id="rId94"/>
      <p:bold r:id="rId95"/>
    </p:embeddedFont>
    <p:embeddedFont>
      <p:font typeface="Modern Love" panose="04090805081005020601" pitchFamily="82" charset="0"/>
      <p:regular r:id="rId9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424D7C"/>
    <a:srgbClr val="D6E9EA"/>
    <a:srgbClr val="F0EDED"/>
    <a:srgbClr val="44546A"/>
    <a:srgbClr val="414B79"/>
    <a:srgbClr val="424D7B"/>
    <a:srgbClr val="106585"/>
    <a:srgbClr val="0070C0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font" Target="fonts/font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font" Target="fonts/font7.fntdata"/><Relationship Id="rId9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font" Target="fonts/font6.fntdata"/><Relationship Id="rId98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8T19:31:17.5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2659 1155 24568,'-1'44'0,"-3"2"0,0-2 0,-3 2 0,-3-1 0,-1-2 0,-2 1 0,-3 0 0,0-1 0,-3-2 0,-3 1 0,0-1 0,-3-1 0,-1-1 0,-2-1 0,-2-1 0,-1 0 0,-3-3 0,0 0 0,-2-1 0,-2-1 0,-2-3 0,1 0 0,-3-2 0,-1-1 0,-1-1 0,-1-2 0,-1-2 0,-1-2 0,-1 0 0,0-2 0,-2-2 0,0-2 0,0-2 0,-1-1 0,0-2 0,-1-2 0,0-1 0,-1-3 0,2-2 0,-2 0 0,1-2 0,0-3 0,1-1 0,0-2 0,-1-2 0,2-1 0,-1-2 0,2-2 0,1-2 0,0-2 0,2 0 0,-1-2 0,2-2 0,2-2 0,0-1 0,1-1 0,1-2 0,3 0 0,0-3 0,2-1 0,1-1 0,2 0 0,1-3 0,2 0 0,2-1 0,2-1 0,2-1 0,0-1 0,4-1 0,1 1 0,1-2 0,3-1 0,3 0 0,0 1 0,3-2 0,2-1 0,1 2 0,3-2 0,2 2 0,2-2 0,2 1 0,3 0 0,1-1 0,2 3 0,3-2 0,0 1 0,3 1 0,3 0 0,1 1 0,1 0 0,4 1 0,0 1 0,2 1 0,2 1 0,2 1 0,2 1 0,1 1 0,2 1 0,1 1 0,2 2 0,0 1 0,3 1 0,1 2 0,1 1 0,0 2 0,2 1 0,2 2 0,-1 1 0,2 1 0,0 3 0,1 2 0,2 0 0,-1 3 0,2 1 0,-1 2 0,0 1 0,1 4 0,0 0 0,1 2 0,-2 2 0,2 2 0,-1 0 0,0 4 0,-1 1 0,0 2 0,-1 1 0,0 3 0,0 0 0,-2 2 0,0 3 0,-1 1 0,-1 1 0,-1 2 0,-1 1 0,-1 2 0,-1 1 0,-3 2 0,1 1 0,-2 1 0,-2 2 0,-2 1 0,0 1 0,-3 1 0,-1 1 0,-2 1 0,-2 1 0,-1 1 0,-3 1 0,0 1 0,-3 0 0,-3 1 0,0 0 0,-3 1 0,-2 1 0,-1-2 0,-3 3 0,-3-1 0,0 0 0,-3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8T19:31:17.5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2617 1242 24568,'-1'48'0,"-3"1"0,0-1 0,-3 1 0,-3-1 0,0-1 0,-3 0 0,-3 0 0,1-1 0,-4-1 0,-3 0 0,0-1 0,-2-1 0,-2-1 0,-2-1 0,-1-1 0,-2-1 0,-2-2 0,0 0 0,-3-2 0,-1-1 0,-2-2 0,0-1 0,-2-2 0,-1-1 0,-2-1 0,0-3 0,-1-1 0,-2-2 0,0-1 0,-1-2 0,0-2 0,-2-2 0,1-2 0,-1-1 0,-1-3 0,1-1 0,-2-2 0,1-3 0,0-1 0,-1-2 0,1-1 0,0-3 0,0-2 0,1-1 0,-1-3 0,1-1 0,1-2 0,0-2 0,2-2 0,-1-2 0,3-1 0,0-2 0,0-1 0,2-3 0,1-1 0,1-1 0,1-2 0,2-1 0,1-2 0,1-1 0,2-2 0,2 0 0,0-2 0,2-1 0,3-1 0,2-1 0,0-1 0,2-1 0,3-1 0,1 0 0,2-1 0,3-1 0,1 0 0,1 0 0,4-1 0,0-1 0,3 1 0,2-1 0,2 1 0,2-1 0,2 0 0,2 1 0,3-1 0,0 2 0,4-1 0,1 1 0,1 0 0,3 1 0,2 1 0,1 0 0,3 1 0,2 1 0,0 1 0,2 1 0,3 1 0,2 1 0,0 2 0,2 0 0,2 2 0,1 1 0,1 2 0,2 1 0,1 2 0,1 1 0,1 2 0,2 1 0,0 2 0,0 2 0,3 1 0,-1 2 0,2 3 0,0 0 0,1 3 0,1 2 0,-1 1 0,1 2 0,0 3 0,0 1 0,1 2 0,-1 2 0,0 2 0,1 1 0,-2 3 0,1 2 0,-1 1 0,-1 2 0,1 3 0,-2 0 0,0 3 0,-1 2 0,0 1 0,-2 2 0,-1 2 0,0 1 0,-2 2 0,-1 1 0,-2 2 0,0 1 0,-2 2 0,-1 1 0,-3 2 0,0 0 0,-2 2 0,-2 1 0,-1 1 0,-2 1 0,-2 1 0,-2 1 0,0 1 0,-3 0 0,-4 1 0,1 1 0,-3 0 0,-3 1 0,0-1 0,-3 2 0,-3-1 0,0 1 0,-3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8T19:31:17.5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2481 1242 24568,'-1'48'0,"-2"1"0,-1-1 0,-3 1 0,-2-1 0,-1-1 0,-2 0 0,-3 0 0,0-1 0,-3-1 0,-2 0 0,-1-1 0,-2-1 0,-2-1 0,-1-1 0,-2-1 0,-1-1 0,-2-2 0,-1 0 0,-2-2 0,-1-1 0,-2-2 0,0-1 0,-2-2 0,-1-1 0,-1-1 0,-1-3 0,-1-1 0,-1-2 0,-1-1 0,0-2 0,-1-2 0,-1-2 0,0-2 0,0-1 0,-1-3 0,0-1 0,-1-2 0,0-3 0,1-1 0,-1-2 0,0-1 0,1-3 0,0-2 0,0-1 0,0-3 0,1-1 0,0-2 0,1-2 0,1-2 0,0-2 0,2-1 0,0-2 0,1-1 0,1-3 0,1-1 0,1-1 0,1-2 0,2-1 0,1-2 0,1-1 0,2-2 0,1 0 0,1-2 0,2-1 0,2-1 0,2-1 0,1-1 0,1-1 0,3-1 0,1 0 0,2-1 0,2-1 0,2 0 0,1 0 0,3-1 0,1-1 0,2 1 0,2-1 0,2 1 0,2-1 0,2 0 0,2 1 0,2-1 0,1 2 0,3-1 0,1 1 0,2 0 0,2 1 0,2 1 0,1 0 0,3 1 0,1 1 0,1 1 0,2 1 0,2 1 0,2 1 0,1 2 0,1 0 0,2 2 0,1 1 0,1 2 0,2 1 0,1 2 0,1 1 0,1 2 0,1 1 0,1 2 0,0 2 0,2 1 0,0 2 0,1 3 0,1 0 0,0 3 0,1 2 0,0 1 0,0 2 0,0 3 0,1 1 0,0 2 0,-1 2 0,1 2 0,0 1 0,-1 3 0,0 2 0,-1 1 0,0 2 0,0 3 0,-1 0 0,-1 3 0,0 2 0,-1 1 0,-1 2 0,-1 2 0,-1 1 0,-1 2 0,-1 1 0,-2 2 0,0 1 0,-2 2 0,-1 1 0,-2 2 0,-1 0 0,-2 2 0,-1 1 0,-2 1 0,-1 1 0,-2 1 0,-2 1 0,-1 1 0,-2 0 0,-3 1 0,0 1 0,-3 0 0,-2 1 0,-1-1 0,-2 2 0,-3-1 0,-1 1 0,-2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8T19:33:44.6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79 24337,'5572'-79'0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8T19:31:17.5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2481 1242 24568,'-1'48'0,"-2"1"0,-1-1 0,-3 1 0,-2-1 0,-1-1 0,-2 0 0,-3 0 0,0-1 0,-3-1 0,-2 0 0,-1-1 0,-2-1 0,-2-1 0,-1-1 0,-2-1 0,-1-1 0,-2-2 0,-1 0 0,-2-2 0,-1-1 0,-2-2 0,0-1 0,-2-2 0,-1-1 0,-1-1 0,-1-3 0,-1-1 0,-1-2 0,-1-1 0,0-2 0,-1-2 0,-1-2 0,0-2 0,0-1 0,-1-3 0,0-1 0,-1-2 0,0-3 0,1-1 0,-1-2 0,0-1 0,1-3 0,0-2 0,0-1 0,0-3 0,1-1 0,0-2 0,1-2 0,1-2 0,0-2 0,2-1 0,0-2 0,1-1 0,1-3 0,1-1 0,1-1 0,1-2 0,2-1 0,1-2 0,1-1 0,2-2 0,1 0 0,1-2 0,2-1 0,2-1 0,2-1 0,1-1 0,1-1 0,3-1 0,1 0 0,2-1 0,2-1 0,2 0 0,1 0 0,3-1 0,1-1 0,2 1 0,2-1 0,2 1 0,2-1 0,2 0 0,2 1 0,2-1 0,1 2 0,3-1 0,1 1 0,2 0 0,2 1 0,2 1 0,1 0 0,3 1 0,1 1 0,1 1 0,2 1 0,2 1 0,2 1 0,1 2 0,1 0 0,2 2 0,1 1 0,1 2 0,2 1 0,1 2 0,1 1 0,1 2 0,1 1 0,1 2 0,0 2 0,2 1 0,0 2 0,1 3 0,1 0 0,0 3 0,1 2 0,0 1 0,0 2 0,0 3 0,1 1 0,0 2 0,-1 2 0,1 2 0,0 1 0,-1 3 0,0 2 0,-1 1 0,0 2 0,0 3 0,-1 0 0,-1 3 0,0 2 0,-1 1 0,-1 2 0,-1 2 0,-1 1 0,-1 2 0,-1 1 0,-2 2 0,0 1 0,-2 2 0,-1 1 0,-2 2 0,-1 0 0,-2 2 0,-1 1 0,-2 1 0,-1 1 0,-2 1 0,-2 1 0,-1 1 0,-2 0 0,-3 1 0,0 1 0,-3 0 0,-2 1 0,-1-1 0,-2 2 0,-3-1 0,-1 1 0,-2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8T19:33:44.6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79 24337,'5572'-79'0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8T19:31:17.5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2481 1242 24568,'-1'48'0,"-2"1"0,-1-1 0,-3 1 0,-2-1 0,-1-1 0,-2 0 0,-3 0 0,0-1 0,-3-1 0,-2 0 0,-1-1 0,-2-1 0,-2-1 0,-1-1 0,-2-1 0,-1-1 0,-2-2 0,-1 0 0,-2-2 0,-1-1 0,-2-2 0,0-1 0,-2-2 0,-1-1 0,-1-1 0,-1-3 0,-1-1 0,-1-2 0,-1-1 0,0-2 0,-1-2 0,-1-2 0,0-2 0,0-1 0,-1-3 0,0-1 0,-1-2 0,0-3 0,1-1 0,-1-2 0,0-1 0,1-3 0,0-2 0,0-1 0,0-3 0,1-1 0,0-2 0,1-2 0,1-2 0,0-2 0,2-1 0,0-2 0,1-1 0,1-3 0,1-1 0,1-1 0,1-2 0,2-1 0,1-2 0,1-1 0,2-2 0,1 0 0,1-2 0,2-1 0,2-1 0,2-1 0,1-1 0,1-1 0,3-1 0,1 0 0,2-1 0,2-1 0,2 0 0,1 0 0,3-1 0,1-1 0,2 1 0,2-1 0,2 1 0,2-1 0,2 0 0,2 1 0,2-1 0,1 2 0,3-1 0,1 1 0,2 0 0,2 1 0,2 1 0,1 0 0,3 1 0,1 1 0,1 1 0,2 1 0,2 1 0,2 1 0,1 2 0,1 0 0,2 2 0,1 1 0,1 2 0,2 1 0,1 2 0,1 1 0,1 2 0,1 1 0,1 2 0,0 2 0,2 1 0,0 2 0,1 3 0,1 0 0,0 3 0,1 2 0,0 1 0,0 2 0,0 3 0,1 1 0,0 2 0,-1 2 0,1 2 0,0 1 0,-1 3 0,0 2 0,-1 1 0,0 2 0,0 3 0,-1 0 0,-1 3 0,0 2 0,-1 1 0,-1 2 0,-1 2 0,-1 1 0,-1 2 0,-1 1 0,-2 2 0,0 1 0,-2 2 0,-1 1 0,-2 2 0,-1 0 0,-2 2 0,-1 1 0,-2 1 0,-1 1 0,-2 1 0,-2 1 0,-1 1 0,-2 0 0,-3 1 0,0 1 0,-3 0 0,-2 1 0,-1-1 0,-2 2 0,-3-1 0,-1 1 0,-2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8T19:33:44.6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79 24337,'5572'-79'0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8T19:31:17.5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2481 1242 24568,'-1'48'0,"-2"1"0,-1-1 0,-3 1 0,-2-1 0,-1-1 0,-2 0 0,-3 0 0,0-1 0,-3-1 0,-2 0 0,-1-1 0,-2-1 0,-2-1 0,-1-1 0,-2-1 0,-1-1 0,-2-2 0,-1 0 0,-2-2 0,-1-1 0,-2-2 0,0-1 0,-2-2 0,-1-1 0,-1-1 0,-1-3 0,-1-1 0,-1-2 0,-1-1 0,0-2 0,-1-2 0,-1-2 0,0-2 0,0-1 0,-1-3 0,0-1 0,-1-2 0,0-3 0,1-1 0,-1-2 0,0-1 0,1-3 0,0-2 0,0-1 0,0-3 0,1-1 0,0-2 0,1-2 0,1-2 0,0-2 0,2-1 0,0-2 0,1-1 0,1-3 0,1-1 0,1-1 0,1-2 0,2-1 0,1-2 0,1-1 0,2-2 0,1 0 0,1-2 0,2-1 0,2-1 0,2-1 0,1-1 0,1-1 0,3-1 0,1 0 0,2-1 0,2-1 0,2 0 0,1 0 0,3-1 0,1-1 0,2 1 0,2-1 0,2 1 0,2-1 0,2 0 0,2 1 0,2-1 0,1 2 0,3-1 0,1 1 0,2 0 0,2 1 0,2 1 0,1 0 0,3 1 0,1 1 0,1 1 0,2 1 0,2 1 0,2 1 0,1 2 0,1 0 0,2 2 0,1 1 0,1 2 0,2 1 0,1 2 0,1 1 0,1 2 0,1 1 0,1 2 0,0 2 0,2 1 0,0 2 0,1 3 0,1 0 0,0 3 0,1 2 0,0 1 0,0 2 0,0 3 0,1 1 0,0 2 0,-1 2 0,1 2 0,0 1 0,-1 3 0,0 2 0,-1 1 0,0 2 0,0 3 0,-1 0 0,-1 3 0,0 2 0,-1 1 0,-1 2 0,-1 2 0,-1 1 0,-1 2 0,-1 1 0,-2 2 0,0 1 0,-2 2 0,-1 1 0,-2 2 0,-1 0 0,-2 2 0,-1 1 0,-2 1 0,-1 1 0,-2 1 0,-2 1 0,-1 1 0,-2 0 0,-3 1 0,0 1 0,-3 0 0,-2 1 0,-1-1 0,-2 2 0,-3-1 0,-1 1 0,-2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8T19:33:44.6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79 24337,'5572'-79'0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5604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79726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8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3.xml"/><Relationship Id="rId21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20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24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23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90.xml"/><Relationship Id="rId19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Relationship Id="rId22" Type="http://schemas.openxmlformats.org/officeDocument/2006/relationships/slideLayout" Target="../slideLayouts/slideLayout2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7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  <p:sldLayoutId id="214748389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11" Type="http://schemas.microsoft.com/office/2007/relationships/hdphoto" Target="../media/hdphoto3.wdp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41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11" Type="http://schemas.openxmlformats.org/officeDocument/2006/relationships/image" Target="../media/image48.png"/><Relationship Id="rId5" Type="http://schemas.openxmlformats.org/officeDocument/2006/relationships/image" Target="../media/image39.png"/><Relationship Id="rId10" Type="http://schemas.openxmlformats.org/officeDocument/2006/relationships/image" Target="../media/image47.png"/><Relationship Id="rId4" Type="http://schemas.openxmlformats.org/officeDocument/2006/relationships/image" Target="../media/image36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11" Type="http://schemas.openxmlformats.org/officeDocument/2006/relationships/image" Target="../media/image26.gif"/><Relationship Id="rId5" Type="http://schemas.openxmlformats.org/officeDocument/2006/relationships/image" Target="../media/image36.png"/><Relationship Id="rId10" Type="http://schemas.openxmlformats.org/officeDocument/2006/relationships/image" Target="../media/image50.png"/><Relationship Id="rId4" Type="http://schemas.openxmlformats.org/officeDocument/2006/relationships/image" Target="../media/image49.jpe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03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11" Type="http://schemas.openxmlformats.org/officeDocument/2006/relationships/image" Target="../media/image540.png"/><Relationship Id="rId5" Type="http://schemas.openxmlformats.org/officeDocument/2006/relationships/image" Target="../media/image41.png"/><Relationship Id="rId10" Type="http://schemas.openxmlformats.org/officeDocument/2006/relationships/customXml" Target="../ink/ink4.xml"/><Relationship Id="rId4" Type="http://schemas.openxmlformats.org/officeDocument/2006/relationships/image" Target="../media/image40.png"/><Relationship Id="rId9" Type="http://schemas.openxmlformats.org/officeDocument/2006/relationships/image" Target="../media/image5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customXml" Target="../ink/ink6.xml"/><Relationship Id="rId4" Type="http://schemas.openxmlformats.org/officeDocument/2006/relationships/image" Target="../media/image40.png"/><Relationship Id="rId9" Type="http://schemas.openxmlformats.org/officeDocument/2006/relationships/image" Target="../media/image5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customXml" Target="../ink/ink8.xml"/><Relationship Id="rId4" Type="http://schemas.openxmlformats.org/officeDocument/2006/relationships/image" Target="../media/image40.png"/><Relationship Id="rId9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customXml" Target="../ink/ink10.xml"/><Relationship Id="rId4" Type="http://schemas.openxmlformats.org/officeDocument/2006/relationships/image" Target="../media/image40.png"/><Relationship Id="rId9" Type="http://schemas.openxmlformats.org/officeDocument/2006/relationships/image" Target="../media/image5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9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40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35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63.png"/><Relationship Id="rId4" Type="http://schemas.openxmlformats.org/officeDocument/2006/relationships/image" Target="../media/image36.png"/><Relationship Id="rId9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9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1.png"/><Relationship Id="rId4" Type="http://schemas.openxmlformats.org/officeDocument/2006/relationships/image" Target="../media/image3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66.xml"/><Relationship Id="rId7" Type="http://schemas.openxmlformats.org/officeDocument/2006/relationships/image" Target="../media/image41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22.png"/><Relationship Id="rId4" Type="http://schemas.openxmlformats.org/officeDocument/2006/relationships/image" Target="../media/image36.png"/><Relationship Id="rId9" Type="http://schemas.openxmlformats.org/officeDocument/2006/relationships/image" Target="../media/image6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ED25B4B-1826-84C2-C471-41AD63579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4081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</a:t>
            </a: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 (25د)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الكلمات البصرية+ القراءة المشتركة(20د) 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: استثمار النص 50 د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1198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C029688F-B394-8C1A-AEA1-6570605F8E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881" y="2663169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9938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81767" y="5263680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893527" y="2813076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B65C67F-CB2A-1BF0-F346-FC7DEF5B0408}"/>
              </a:ext>
            </a:extLst>
          </p:cNvPr>
          <p:cNvSpPr txBox="1"/>
          <p:nvPr/>
        </p:nvSpPr>
        <p:spPr>
          <a:xfrm>
            <a:off x="5944823" y="5394891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مفاتيح السياق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2122822" y="57334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الكلمات البصرية (</a:t>
            </a:r>
            <a:r>
              <a:rPr lang="ar-MA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كم أنا – جميع – فكم – أبي – أمي – لدي – حين 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)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القراءة المشتركة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414230" y="4080533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122822" y="44231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هواياتنا: توظيف الفعل الكلامي « أعبر عن المشاعر"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تَوْظيفِ إسْتْراتيجِيَّةِ مفاتيح السياق لتحديد معاني كلمات؛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49347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وتوظيف الفعل الكلامي "أعبر عن المشاعر" في وضعيات جديدة.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224000" y="4588700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79176" y="3199690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البصرية ونص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rgbClr val="A5A5A5"/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0F436441-2816-A5A4-D3C1-D2A47C7B2B2B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F77548C6-6107-A60E-4833-4586C6BDD18D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C7828F3-1EEC-3EC5-F83A-DA0B18CD632B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6055A7C-F415-AA1C-483B-F1F523AAE6C8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5BEE45-5BF5-AB52-76FD-B98D8B995E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D254F459-4885-FF0D-4656-2EBF56C318A1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BE3EF0-2336-C29D-21CF-2064B8AAA7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3DD192-E1C4-FC0B-67C5-DA13663644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8C999-3995-A339-E6DA-E226C5D8E6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1D47E0-F934-0EB9-6FCD-5416B1C533D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932813-365B-84FF-EF1E-CE8D7A259A5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5B127F-E1F1-C608-3F58-7A563314B9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D1E12E-10F4-8C16-5AE7-C37F7C7828C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F4C5D-1C7F-1334-071B-DDF87E9F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DB3AC-E535-FDC1-D440-9D5F2B5C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بالتدرب على قراءة فقرة بدقة وسرعة. نتذكر شروط القراءة بطلاقة.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95AA59-8E32-0487-219C-85CCD36D4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49ED29-6BB0-32DD-F938-EEB3F5902A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4B5DE6-E354-8213-24A3-1FCD0C3E0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3CA350-6E34-D6D4-81F4-9B5B411A1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4E48B2-D29F-4EC9-386C-887A2EAA96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A68DD86-D58D-89CC-C5AD-6AB38C0798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9C9EA-481E-3129-A1CC-AAE8C6E27ED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1E5703-749B-DB85-374F-AE3EEA2D05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69CAA-C266-A037-B90A-D7669FC4749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471012-11D3-9879-71BE-8B38E5BA91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065875-B6B3-46F5-C06E-AA41AFE7C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D0A715-88BB-A48E-9FC8-A5E2147771D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538852-E3A7-5380-AAB7-6881AC098820}"/>
              </a:ext>
            </a:extLst>
          </p:cNvPr>
          <p:cNvSpPr txBox="1"/>
          <p:nvPr/>
        </p:nvSpPr>
        <p:spPr>
          <a:xfrm>
            <a:off x="1134784" y="1905506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أَنْطِقُ ٱلْكَلِماتِ بِشَكْلٍ صَحيحٍ؛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AC3BC5-6BEF-2002-F735-5DC67F47D414}"/>
              </a:ext>
            </a:extLst>
          </p:cNvPr>
          <p:cNvSpPr txBox="1"/>
          <p:nvPr/>
        </p:nvSpPr>
        <p:spPr>
          <a:xfrm>
            <a:off x="1044180" y="2669305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أَسْتَرْسِلُ بِوَصْلِ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بَعْضها بِبَعْضٍ؛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D41DCD-F26B-0071-A0FC-96139618A4D7}"/>
              </a:ext>
            </a:extLst>
          </p:cNvPr>
          <p:cNvSpPr txBox="1"/>
          <p:nvPr/>
        </p:nvSpPr>
        <p:spPr>
          <a:xfrm>
            <a:off x="1044180" y="3446085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أَنْطِقُ هَمْزَةَ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وَسَطَ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EAAB3C-8687-334F-3B48-A2F336D474A8}"/>
              </a:ext>
            </a:extLst>
          </p:cNvPr>
          <p:cNvSpPr txBox="1"/>
          <p:nvPr/>
        </p:nvSpPr>
        <p:spPr>
          <a:xfrm>
            <a:off x="1090103" y="4202921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عَلاماتِ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ٱلتَّرْقيمِ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3AAD99-261A-A903-C252-14B4CAE7F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5421" y="2141004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717393-71F9-D75E-FBDE-8396DB7EC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6444" y="29048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2B92FA-D23E-7291-05D6-D8E0C965B8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6444" y="368158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F323AB4-E730-9DF4-427D-B47DDE6E7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6444" y="4438382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69206AD-9F7C-083F-7A63-97C5E248E2C2}"/>
              </a:ext>
            </a:extLst>
          </p:cNvPr>
          <p:cNvSpPr txBox="1"/>
          <p:nvPr/>
        </p:nvSpPr>
        <p:spPr>
          <a:xfrm>
            <a:off x="1134784" y="4879612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بِشَكْلٍ مُعَبِّرٍ.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CA4B75C-B9E4-8C8B-5E28-676398CB25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5103682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778569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7643-221E-4C7D-00C7-FFBC597EC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9C933-DC91-DCE0-219A-A240385BF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سأقرأ – تابعوا جيدا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17A623-8FE2-84EF-0B9D-E84B68D10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E1A73B-5E4B-0AF4-A78E-1A96FC985D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44A413-89E5-9D51-280E-355E8C5F42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33659C-6CBB-402C-1FDE-99ADD74609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094654-E631-48B6-38B3-213BDF5D13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6D3-DA17-6356-05B4-F7EE4D4072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3F9DE0-3514-DBA5-60E8-D7448BFBC1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D48C69-9861-77CC-3835-349E6C0B048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886708-C5F1-ED0F-4FE8-4697FE1658F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30DF1D-B1BF-E8BB-9BAF-56AB10EFE83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B0903E-0759-23C8-D32B-C653DC5AD1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61C00A1-545C-DCEE-95AB-673BA757B09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05F3003-973F-79EC-D483-5E81FE82DC41}"/>
              </a:ext>
            </a:extLst>
          </p:cNvPr>
          <p:cNvSpPr/>
          <p:nvPr/>
        </p:nvSpPr>
        <p:spPr>
          <a:xfrm>
            <a:off x="448314" y="1449533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اِجْتَمَعَ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يَتَبادَلونَ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ٱلْحَديثَ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عَنْ هِواياتِهِم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قالَ أَحْمَدُ وَعَيْناهُ تَلْمَعانِ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«عِنْدَما أَرْسُمُ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أَشْعُرُ كَأَنَّ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ٱلْأَلْوانَ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تَتَكَلَّمُ مَعي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وَيَمْلَأُ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قَلْبي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 وَقالَتْ لَيْلى بِصَوْتٍ هادِئٍ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«أَمّا أَنا فَعِنْدَما أَقْرَأُ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ٱلْقِصَصَ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أَشْعُرُ أَنّي أُسافِرُ إِلى عَوالِمَ جَميلَةٍ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فَتَسْكُنُ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ٱلسَّعادَةُ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نَفْسي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 وَقالَ يوسُفُ بِحَماسَةٍ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«عِنْدَما أَلْعَبُ كُرَةَ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أَشْعُرُ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بِٱلقُوَّةِ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وَٱلنَّشاطِ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قالَ أَحْمَدُ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اِخْتَلَفَتْ هِواياتُنا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لَكِنَّ مَشاعِرَنا جَميلَةٌ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559644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529F33-AD04-C17F-B971-B9710FA445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B5A606-07C4-7AE4-FDB6-59BC864BCF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48F9C0-119D-6AA0-B9F0-781E268CE6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1324DF-83AE-2554-657D-7DDC321A8A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56DC9-47BE-A5EE-8706-1044855D117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F30F6D-9F67-738C-8D22-1C78B7D849D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87E505-F16D-E9B9-FA98-BDF14EEF3AD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5B9BD5">
                  <a:lumMod val="75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810D78-CE8D-D53F-C9D0-57ABE2E192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41" y="2282202"/>
            <a:ext cx="4378645" cy="328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70CA8-BF0D-CB2A-A10C-9688F307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7F994B-F3A2-E82A-99B1-44D429DD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  (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تجاوزها)</a:t>
            </a: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81447E-80ED-3C09-288F-55145F5C9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6B7178-9DEE-4D10-E1CD-ED0C501BAE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24D1DB-AA57-B5FF-4A99-5428CC932F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FDFA0-364A-C325-C85C-D4F2171F4D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84FBCA-206B-A466-BFE9-D51865D38C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BF9380-ADC7-233C-0BBC-7C654011E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E871CD-94D1-4D9D-4979-F582BB60BCE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2B9AD0-D5D5-B595-6D7F-282633950E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E0BA0C-7FAE-595B-F495-320E44CF36A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192571-7003-834C-027A-02D63FBF9A2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7408D-09E6-7253-D601-82B627F3CF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A6902F-3DCA-333F-31A6-408D8D3337A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F8F439E-2165-39DD-0BE4-AC3D6A26ABB8}"/>
              </a:ext>
            </a:extLst>
          </p:cNvPr>
          <p:cNvSpPr/>
          <p:nvPr/>
        </p:nvSpPr>
        <p:spPr>
          <a:xfrm>
            <a:off x="448314" y="1449533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اِجْتَمَعَ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يَتَبادَلونَ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ٱلْحَديثَ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عَنْ هِواياتِهِم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قالَ أَحْمَدُ وَعَيْناهُ تَلْمَعانِ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«عِنْدَما أَرْسُمُ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أَشْعُرُ كَأَنَّ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ٱلْأَلْوانَ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تَتَكَلَّمُ مَعي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وَيَمْلَأُ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قَلْبي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 وَقالَتْ لَيْلى بِصَوْتٍ هادِئٍ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«أَمّا أَنا فَعِنْدَما أَقْرَأُ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ٱلْقِصَصَ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أَشْعُرُ أَنّي أُسافِرُ إِلى عَوالِمَ جَميلَةٍ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فَتَسْكُنُ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ٱلسَّعادَةُ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نَفْسي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 وَقالَ يوسُفُ بِحَماسَةٍ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«عِنْدَما أَلْعَبُ كُرَةَ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أَشْعُرُ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بِٱلقُوَّةِ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وَٱلنَّشاطِ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قالَ أَحْمَدُ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اِخْتَلَفَتْ هِواياتُنا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لَكِنَّ مَشاعِرَنا جَميلَةٌ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905011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464BF4-9A90-4721-4DAA-3CD46A484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385D46-3CF7-3704-F7C5-0604263325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1D836A-5427-428C-3550-D53C2F3D5A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447BEF-BD4F-781F-2BDD-BAB1C0A10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C6136F-3C7F-D240-7BBA-45E45BDBE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CCBF-22FE-7A1D-C15D-4126E5350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695F3E-8996-CD39-CC6A-63E837B6B8E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CAE6DA-B125-776E-3470-02649F3C4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37A414-97A1-0CA8-D668-BB5FB889146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4238BA-816E-1E14-70F7-B31C20E11E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C8508C1-C901-1E1C-601C-2B710D71F37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CA2B8F-95EA-CA92-8E9B-AE5B7DD2DD0A}"/>
              </a:ext>
            </a:extLst>
          </p:cNvPr>
          <p:cNvSpPr txBox="1"/>
          <p:nvPr/>
        </p:nvSpPr>
        <p:spPr>
          <a:xfrm>
            <a:off x="3056084" y="216640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220838-99C5-5436-7DE7-35D5919219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70" y="3021144"/>
            <a:ext cx="3474925" cy="260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52F7B-AEB7-D4F0-6322-B55506CA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4DCD0-8857-E2E4-F0AB-7CB64FAF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بسرعة لنتحقق من فهمكم لما قرأتموه. من يجيب عن السؤال التالي؟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CC8B8F-B405-9539-79F0-EBE6C508C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539CA3-FD74-5460-4A5B-4897941F3F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AF27F2-6ADD-2018-2645-5A984C5614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535A81-BD2A-36D5-51C5-7F8B030D28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B509CF-6D2C-EFE0-E261-8D863EB5AD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0570368-01BA-94BC-84B0-1A3ADC7598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F81E27-64F9-0C00-E67E-0D9B1A25EA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108E06-90D2-AE63-C5D3-5E0BDA68D0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5FD188-085E-7CEA-CAC7-81F6BFBA433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66D655-3968-09F4-B6D8-3E8620AFF42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CD69F-661B-E351-FCEF-E3146C23BE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E920BE-E691-CCD2-D44B-98FA8D6DF04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3180B871-6D8C-A05C-77A7-D77D8DA3773D}"/>
              </a:ext>
            </a:extLst>
          </p:cNvPr>
          <p:cNvSpPr/>
          <p:nvPr/>
        </p:nvSpPr>
        <p:spPr>
          <a:xfrm>
            <a:off x="1814657" y="2989377"/>
            <a:ext cx="5126208" cy="1031033"/>
          </a:xfrm>
          <a:custGeom>
            <a:avLst/>
            <a:gdLst>
              <a:gd name="csX0" fmla="*/ 0 w 5126208"/>
              <a:gd name="csY0" fmla="*/ 171842 h 1031033"/>
              <a:gd name="csX1" fmla="*/ 171842 w 5126208"/>
              <a:gd name="csY1" fmla="*/ 0 h 1031033"/>
              <a:gd name="csX2" fmla="*/ 807234 w 5126208"/>
              <a:gd name="csY2" fmla="*/ 0 h 1031033"/>
              <a:gd name="csX3" fmla="*/ 1346976 w 5126208"/>
              <a:gd name="csY3" fmla="*/ 0 h 1031033"/>
              <a:gd name="csX4" fmla="*/ 2030194 w 5126208"/>
              <a:gd name="csY4" fmla="*/ 0 h 1031033"/>
              <a:gd name="csX5" fmla="*/ 2761237 w 5126208"/>
              <a:gd name="csY5" fmla="*/ 0 h 1031033"/>
              <a:gd name="csX6" fmla="*/ 3348804 w 5126208"/>
              <a:gd name="csY6" fmla="*/ 0 h 1031033"/>
              <a:gd name="csX7" fmla="*/ 4127673 w 5126208"/>
              <a:gd name="csY7" fmla="*/ 0 h 1031033"/>
              <a:gd name="csX8" fmla="*/ 4954366 w 5126208"/>
              <a:gd name="csY8" fmla="*/ 0 h 1031033"/>
              <a:gd name="csX9" fmla="*/ 5126208 w 5126208"/>
              <a:gd name="csY9" fmla="*/ 171842 h 1031033"/>
              <a:gd name="csX10" fmla="*/ 5126208 w 5126208"/>
              <a:gd name="csY10" fmla="*/ 859191 h 1031033"/>
              <a:gd name="csX11" fmla="*/ 4954366 w 5126208"/>
              <a:gd name="csY11" fmla="*/ 1031033 h 1031033"/>
              <a:gd name="csX12" fmla="*/ 4175498 w 5126208"/>
              <a:gd name="csY12" fmla="*/ 1031033 h 1031033"/>
              <a:gd name="csX13" fmla="*/ 3396630 w 5126208"/>
              <a:gd name="csY13" fmla="*/ 1031033 h 1031033"/>
              <a:gd name="csX14" fmla="*/ 2761237 w 5126208"/>
              <a:gd name="csY14" fmla="*/ 1031033 h 1031033"/>
              <a:gd name="csX15" fmla="*/ 2030194 w 5126208"/>
              <a:gd name="csY15" fmla="*/ 1031033 h 1031033"/>
              <a:gd name="csX16" fmla="*/ 1346976 w 5126208"/>
              <a:gd name="csY16" fmla="*/ 1031033 h 1031033"/>
              <a:gd name="csX17" fmla="*/ 759409 w 5126208"/>
              <a:gd name="csY17" fmla="*/ 1031033 h 1031033"/>
              <a:gd name="csX18" fmla="*/ 171842 w 5126208"/>
              <a:gd name="csY18" fmla="*/ 1031033 h 1031033"/>
              <a:gd name="csX19" fmla="*/ 0 w 5126208"/>
              <a:gd name="csY19" fmla="*/ 859191 h 1031033"/>
              <a:gd name="csX20" fmla="*/ 0 w 5126208"/>
              <a:gd name="csY20" fmla="*/ 171842 h 10310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126208" h="1031033" extrusionOk="0">
                <a:moveTo>
                  <a:pt x="0" y="171842"/>
                </a:moveTo>
                <a:cubicBezTo>
                  <a:pt x="2563" y="74616"/>
                  <a:pt x="90762" y="5861"/>
                  <a:pt x="171842" y="0"/>
                </a:cubicBezTo>
                <a:cubicBezTo>
                  <a:pt x="352947" y="14112"/>
                  <a:pt x="496957" y="-23459"/>
                  <a:pt x="807234" y="0"/>
                </a:cubicBezTo>
                <a:cubicBezTo>
                  <a:pt x="1117511" y="23459"/>
                  <a:pt x="1168012" y="3789"/>
                  <a:pt x="1346976" y="0"/>
                </a:cubicBezTo>
                <a:cubicBezTo>
                  <a:pt x="1525940" y="-3789"/>
                  <a:pt x="1697959" y="-23136"/>
                  <a:pt x="2030194" y="0"/>
                </a:cubicBezTo>
                <a:cubicBezTo>
                  <a:pt x="2362429" y="23136"/>
                  <a:pt x="2542269" y="14815"/>
                  <a:pt x="2761237" y="0"/>
                </a:cubicBezTo>
                <a:cubicBezTo>
                  <a:pt x="2980205" y="-14815"/>
                  <a:pt x="3219036" y="-21259"/>
                  <a:pt x="3348804" y="0"/>
                </a:cubicBezTo>
                <a:cubicBezTo>
                  <a:pt x="3478572" y="21259"/>
                  <a:pt x="3824789" y="-3928"/>
                  <a:pt x="4127673" y="0"/>
                </a:cubicBezTo>
                <a:cubicBezTo>
                  <a:pt x="4430557" y="3928"/>
                  <a:pt x="4582081" y="-33079"/>
                  <a:pt x="4954366" y="0"/>
                </a:cubicBezTo>
                <a:cubicBezTo>
                  <a:pt x="5032650" y="3778"/>
                  <a:pt x="5124263" y="82313"/>
                  <a:pt x="5126208" y="171842"/>
                </a:cubicBezTo>
                <a:cubicBezTo>
                  <a:pt x="5127313" y="334735"/>
                  <a:pt x="5127689" y="642514"/>
                  <a:pt x="5126208" y="859191"/>
                </a:cubicBezTo>
                <a:cubicBezTo>
                  <a:pt x="5144325" y="953411"/>
                  <a:pt x="5043185" y="1042266"/>
                  <a:pt x="4954366" y="1031033"/>
                </a:cubicBezTo>
                <a:cubicBezTo>
                  <a:pt x="4746744" y="1063563"/>
                  <a:pt x="4352637" y="1022594"/>
                  <a:pt x="4175498" y="1031033"/>
                </a:cubicBezTo>
                <a:cubicBezTo>
                  <a:pt x="3998359" y="1039472"/>
                  <a:pt x="3691083" y="1063140"/>
                  <a:pt x="3396630" y="1031033"/>
                </a:cubicBezTo>
                <a:cubicBezTo>
                  <a:pt x="3102177" y="998926"/>
                  <a:pt x="2926870" y="1051371"/>
                  <a:pt x="2761237" y="1031033"/>
                </a:cubicBezTo>
                <a:cubicBezTo>
                  <a:pt x="2595604" y="1010695"/>
                  <a:pt x="2260697" y="998247"/>
                  <a:pt x="2030194" y="1031033"/>
                </a:cubicBezTo>
                <a:cubicBezTo>
                  <a:pt x="1799691" y="1063819"/>
                  <a:pt x="1672982" y="997605"/>
                  <a:pt x="1346976" y="1031033"/>
                </a:cubicBezTo>
                <a:cubicBezTo>
                  <a:pt x="1020970" y="1064461"/>
                  <a:pt x="937961" y="1059807"/>
                  <a:pt x="759409" y="1031033"/>
                </a:cubicBezTo>
                <a:cubicBezTo>
                  <a:pt x="580857" y="1002259"/>
                  <a:pt x="368490" y="1056662"/>
                  <a:pt x="171842" y="1031033"/>
                </a:cubicBezTo>
                <a:cubicBezTo>
                  <a:pt x="95544" y="1044767"/>
                  <a:pt x="3297" y="954120"/>
                  <a:pt x="0" y="859191"/>
                </a:cubicBezTo>
                <a:cubicBezTo>
                  <a:pt x="32286" y="581530"/>
                  <a:pt x="-7128" y="358951"/>
                  <a:pt x="0" y="17184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ٱلْمَشاعِرُ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ذُكِرَتْ في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ٱلنَّصِّ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؟ </a:t>
            </a:r>
          </a:p>
        </p:txBody>
      </p:sp>
    </p:spTree>
    <p:extLst>
      <p:ext uri="{BB962C8B-B14F-4D97-AF65-F5344CB8AC3E}">
        <p14:creationId xmlns:p14="http://schemas.microsoft.com/office/powerpoint/2010/main" val="346884760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معجم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9583624-D4C9-A723-10C6-251F57ED015F}"/>
              </a:ext>
            </a:extLst>
          </p:cNvPr>
          <p:cNvSpPr txBox="1">
            <a:spLocks/>
          </p:cNvSpPr>
          <p:nvPr/>
        </p:nvSpPr>
        <p:spPr>
          <a:xfrm>
            <a:off x="2462296" y="257093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</a:pPr>
            <a:r>
              <a:rPr lang="ar-MA" sz="2800" b="1" dirty="0">
                <a:cs typeface="Microsoft Uighur" panose="02000000000000000000" pitchFamily="2" charset="-78"/>
              </a:rPr>
              <a:t>إستراتيجية مفاتيح السياق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D9B3B4-096A-F2AE-0F62-27B0E9F7AA78}"/>
              </a:ext>
            </a:extLst>
          </p:cNvPr>
          <p:cNvSpPr txBox="1"/>
          <p:nvPr/>
        </p:nvSpPr>
        <p:spPr>
          <a:xfrm>
            <a:off x="6189619" y="1775154"/>
            <a:ext cx="931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ECFAEC-E0C9-8E70-C84D-5D328B38D4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81108" y="1946732"/>
            <a:ext cx="715119" cy="72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AADBE8AF-A0DB-B7D9-D7F0-1385B19DF1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59064" y="1709517"/>
            <a:ext cx="612000" cy="61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37AD8F-BC53-F9E4-33DC-B39710E687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1738" y="1039514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26039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اليوم في حصة المعجم إستراتيجية مفاتيح السياق.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03A54969-DAA5-97AC-7614-A79937443105}"/>
              </a:ext>
            </a:extLst>
          </p:cNvPr>
          <p:cNvSpPr txBox="1"/>
          <p:nvPr/>
        </p:nvSpPr>
        <p:spPr>
          <a:xfrm>
            <a:off x="2178353" y="2967356"/>
            <a:ext cx="4787295" cy="10215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ar-MA" sz="54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إِسْتراتيجِيَّةُ مَفاتيحِ </a:t>
            </a:r>
            <a:r>
              <a:rPr lang="ar-MA" sz="54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ٱلسِّياقِ</a:t>
            </a:r>
            <a:endParaRPr lang="ar-MA" sz="5400" b="1" kern="0" dirty="0">
              <a:solidFill>
                <a:srgbClr val="29386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43462" y="702876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429279529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AEE2A-3B00-FAA9-AC64-BFE389363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42E6-182D-EF3A-766C-4514FCBE0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نوظف إستراتيجية مفاتيح السياق؟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4BFB01-66CE-A3FF-EF84-EDA0D71A4E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D2D5B9-89A7-C121-E31D-F647EB86CA0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1B7E14-DB6F-6C18-570B-729DA33B04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625CE8-005E-B861-3D88-7F841886919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EDD510-E2D2-F7B1-4B26-63E2577AD0C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B862234-D527-5AB5-4F16-10C680B08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BDA7360-986A-7C76-C9A8-B8FB4A650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0B515BF-591A-95A9-A563-A0B4B7539F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16185E1-CC96-69B7-1D08-03C785371A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05571C-769C-7B31-EED1-0BB8E8E502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892A91-CEAC-51D3-ADBE-93EB68701080}"/>
              </a:ext>
            </a:extLst>
          </p:cNvPr>
          <p:cNvSpPr txBox="1"/>
          <p:nvPr/>
        </p:nvSpPr>
        <p:spPr>
          <a:xfrm>
            <a:off x="648510" y="2459504"/>
            <a:ext cx="76743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تُساعِدُني إِسْتِراتيجِيَّةُ مَفاتيحِ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ٱلسِّياقِ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عَلى تَحْديدِ مَعْنى كَلِمَةٍ صَعْبَةٍ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ٱنْطِلاقاً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ٱلْكَلِماتِ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ٱلْمُحيطَةِ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بِها في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ٱلْجُمْلَةِ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400D517-A710-AD7E-7243-DB1235CB62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371105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ECB0D-16F2-6F24-8EF8-8AA35570F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E038CD-6A42-651D-9276-626F5A1B1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821317"/>
            <a:ext cx="7090441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 مجد كيف سيوظف إستراتيجية مفاتيح السياق لِفَهْم كلمة "سَقَمٌ" في الجملة التالية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BECA1F-349D-25EC-6D13-0F0F52BFBB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439077-9700-BFEE-9B7A-6F117810682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99D84D-822E-C1BB-6875-ACC4BEBC79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C4BA27-B39C-5ADD-EE0C-235CCEE1F0F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F2D686-1DDE-8FB2-56B7-8D9FF745C96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13C4B0B-FCA4-937B-BE6A-ECBEC7E335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912ED1-1A5C-5168-9FDF-4CC8ABB30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FE5E8C9-4866-13EB-3FDE-AD0D2DA99D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B8E6AF7-7032-FC38-8EFB-C804539396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E1942A4-21A0-B76B-C312-E341A9E05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B200D0C-86D4-9FF5-B778-7919D76A1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5585B60-AAD7-8596-3744-F32B5D42B914}"/>
              </a:ext>
            </a:extLst>
          </p:cNvPr>
          <p:cNvSpPr txBox="1"/>
          <p:nvPr/>
        </p:nvSpPr>
        <p:spPr>
          <a:xfrm>
            <a:off x="613610" y="2969299"/>
            <a:ext cx="7916779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أَخَذَ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ٱلدَّواءَ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وَهُوَ يَسْأَلُ اللهَ أَنْ يَشْفِيَهُ مِنَ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ٱلسَّقَمِ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29049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D15F1-485C-A523-CB28-AB53A481D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33D704-8F07-04D8-9B0C-AA85CA059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821317"/>
            <a:ext cx="7090441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الفيديو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5E0E48-7CCA-BE9E-7961-0A2C435AA9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9FF319-54E5-A8F9-572F-0FF2086DF49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AB40F9-E943-A540-98CE-44382BFC3C6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DD2EBC-CEC6-34CA-2B49-EA3242C4610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C579FF-3EFE-0294-74C1-F0C5228C778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B0D005A-24D8-5FC7-98BC-21DC5A9276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C3C471B-4C6A-02C2-2766-B800CE4A2D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BD9AA8-894A-99D8-5244-F407DE38FD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BE53330-B222-0081-7716-9394CCA6CD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0A42A0F-2867-DB4A-4B80-753F8E1B85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991D613C-2698-BD14-82B5-9CD1627373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9" name="AR_N3_P3_SEM4_S1 (مفاتيح السياق)-">
            <a:hlinkClick r:id="" action="ppaction://media"/>
            <a:extLst>
              <a:ext uri="{FF2B5EF4-FFF2-40B4-BE49-F238E27FC236}">
                <a16:creationId xmlns:a16="http://schemas.microsoft.com/office/drawing/2014/main" id="{C614DD07-E44A-2296-935D-BCF0105F37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50505" y="1584000"/>
            <a:ext cx="8168129" cy="459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938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7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49144-4F72-761D-E0EC-B4D49FAA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76533-3B34-0844-701A-ECC5D839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إذاً خطوات توظيف إستراتيجية مفاتيح السياق.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932A13-CD18-E5AD-2AF7-1E7B99344A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82A043-A32C-4D62-46FC-92C4A29D482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5357DB-D9A5-E780-65F7-F113A64923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92F771-B243-CB68-7B67-21A390F164D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E6F46D-EC3A-3EDE-62BD-9257BEC29C2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30B8C63-F798-C5D7-6E1D-07A0AF51D5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42074FC-68EE-DC14-A1C5-A7F93463B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C44F393-BC69-29EA-598F-7D1E0E767A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8BFE194-2151-F16D-34FC-3407E27386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0E114-7828-7CFE-98D1-6994A86E5F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0974D99-08A6-625F-F4D8-04BAD3C550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41AA12C-0BA4-9F00-361C-EED68CCA0061}"/>
              </a:ext>
            </a:extLst>
          </p:cNvPr>
          <p:cNvSpPr/>
          <p:nvPr/>
        </p:nvSpPr>
        <p:spPr>
          <a:xfrm>
            <a:off x="809500" y="2094346"/>
            <a:ext cx="7524999" cy="3446706"/>
          </a:xfrm>
          <a:prstGeom prst="roundRect">
            <a:avLst>
              <a:gd name="adj" fmla="val 196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defTabSz="457200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أَوَّلاً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أَقْرَأُ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ٱلْجُمْلَةَ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وَأُحَدِّدُ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ٱلْكَلِمَةَ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ٱلصَّعْبَةَ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algn="r" defTabSz="457200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ثانِياً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أُحَدِّدُ كَلِماتٍ مَفاتيحَ في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ٱلْجُمْلَةِ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تُساعِدُني عَلى تَحْديدِ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ٱلْمَعْنى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؛</a:t>
            </a:r>
          </a:p>
          <a:p>
            <a:pPr algn="r" defTabSz="457200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ثالِثاً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أَسْتَنْتِجُ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ٱلْمَعْنى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وَأَتَحَقَّقُ مِنْ أَنَّ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ٱلْمَعْنى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مُناسِبٌ لِلسِّياقِ.</a:t>
            </a:r>
          </a:p>
        </p:txBody>
      </p:sp>
    </p:spTree>
    <p:extLst>
      <p:ext uri="{BB962C8B-B14F-4D97-AF65-F5344CB8AC3E}">
        <p14:creationId xmlns:p14="http://schemas.microsoft.com/office/powerpoint/2010/main" val="312523136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B64DA-88B3-89D5-8C98-0DA41A6C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12B4EC-E743-23FB-2E89-39D6ADBEF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نتدرب جماعيا، نبحث عن معنى كلمة "عُطْلٍ" في الجملة التالية.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2B42B5-836F-B534-53A5-FD25D6B18F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0D47D7-1ADC-BFE8-FFC4-179076C3491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25585-0656-8C59-0E5C-48D62C21B68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8165C5-9CF9-2D49-40E9-51A487A91AF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9F7B75-412D-151C-46FA-D66230B458A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BCF10F0-E59B-5D0B-D3D5-60495634DC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2C3068D-7B6F-81D2-F52B-0EF740685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EF2138E-D4FE-A414-0711-41C97B844A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58E03EB-E4DE-0B82-AE0E-00F1E68D6D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A5246BD-A10B-98B9-0C1E-B59B8F9B43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8D980B7-302D-BAE8-98EE-092C47702285}"/>
              </a:ext>
            </a:extLst>
          </p:cNvPr>
          <p:cNvSpPr txBox="1"/>
          <p:nvPr/>
        </p:nvSpPr>
        <p:spPr>
          <a:xfrm>
            <a:off x="1343609" y="2936644"/>
            <a:ext cx="637936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تَوَقَّفَتِ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عُطْلٍ في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ٱلْمُحَرِّكِ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94397B09-59C8-C5B3-CCBF-C7C2F1F8AB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5683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74075-D149-CD1F-A79D-7FCC12936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8D66A7-0878-3947-5780-A10691BC7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الخطوة الأولى التي سنقوم بها؟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3788C1-9F8F-FCC5-F1D2-D744D2D6D0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5BA5B1-A4A2-931D-E95A-651212D735A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12E65A-E15B-3B7E-2783-905B89FAE85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1A4ACE-027E-8966-FDD3-C3C06E96DE8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51B581-C1CD-FCA8-9D70-83A92E73931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D5CD475-F69B-EDDF-949E-62AED04424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7EB6A9B-AD16-E128-9C3F-183F1A45B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AF692B-3486-40D7-1897-74F2B175D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2BD4EAB-84B0-E5D6-51FA-6DF1C193AF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780BCBF-9C57-4F9F-0A8C-E55358F42A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36B5110-A5B1-BCD0-4052-9829926667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D7C84BC-0133-D962-D967-81A92421F944}"/>
              </a:ext>
            </a:extLst>
          </p:cNvPr>
          <p:cNvSpPr txBox="1"/>
          <p:nvPr/>
        </p:nvSpPr>
        <p:spPr>
          <a:xfrm>
            <a:off x="6449758" y="1714893"/>
            <a:ext cx="189108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وَأُحَدِّدُ الْكَلِمَةَ.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263516-B378-426F-947C-D031FA1C6853}"/>
              </a:ext>
            </a:extLst>
          </p:cNvPr>
          <p:cNvSpPr txBox="1"/>
          <p:nvPr/>
        </p:nvSpPr>
        <p:spPr>
          <a:xfrm>
            <a:off x="3483508" y="1714893"/>
            <a:ext cx="255728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أُحَدِّدُ كَلِماتٍ مَفاتيحَ في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ٱلْجُمْلَةِ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762567F-9E69-6EE8-EBEC-EFB26636D2B1}"/>
              </a:ext>
            </a:extLst>
          </p:cNvPr>
          <p:cNvSpPr txBox="1"/>
          <p:nvPr/>
        </p:nvSpPr>
        <p:spPr>
          <a:xfrm>
            <a:off x="578812" y="1688984"/>
            <a:ext cx="245709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أَسْتَنْتِجُ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ٱلْمَعْنى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وَأَتَحَقَّقُ مِنْهُ.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A24772F-78B8-D032-C7A2-350714AA3C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222" y="1734680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A557040-B49A-13A5-B191-ADDAAC0025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0284" y="1755510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552444A-CD62-3313-90A2-EDFB118BBA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1729" y="1714893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4C6BF1-8B34-92BA-FE64-3D063F33C29E}"/>
              </a:ext>
            </a:extLst>
          </p:cNvPr>
          <p:cNvSpPr txBox="1"/>
          <p:nvPr/>
        </p:nvSpPr>
        <p:spPr>
          <a:xfrm>
            <a:off x="1772816" y="3580456"/>
            <a:ext cx="6157275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تَوَقَّفَتِ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عُطْلٍ في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ٱلْمُحَرِّكِ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406D407-AE58-FEDA-0B66-865C79BBC206}"/>
                  </a:ext>
                </a:extLst>
              </p14:cNvPr>
              <p14:cNvContentPartPr/>
              <p14:nvPr/>
            </p14:nvContentPartPr>
            <p14:xfrm>
              <a:off x="3698478" y="3643338"/>
              <a:ext cx="957497" cy="830998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406D407-AE58-FEDA-0B66-865C79BBC20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80480" y="3625328"/>
                <a:ext cx="993133" cy="86665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4696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016C5-7A70-D8A5-1053-D61072496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080EC5-693C-1E17-0380-535B3D8B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الخطوة الموالية؟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237CA9-C90C-E99B-44E5-7E41EDD3EA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F287F2-B32A-B5E3-1B71-2B88FFA46C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07D325-CEF3-82A5-D742-212F23D6322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31EF9C-610C-6D28-04C0-52774F9A27C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5A4ADE-4109-3AFE-295E-4EF2021A87C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009E6A6-7B73-B8EB-EC33-DC501EDF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F5417EA-2A29-A2D1-6CDD-4DBFE6200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7378FA0-1D10-CE1F-5369-A5B1435E6A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B3E00D-D01C-F399-C18F-7E4C7C0358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58B5F90-7C0C-EE27-DFA2-96E68F6318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0CCD6F9-9139-61C3-BF4F-65B93D86F5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932F5A9-18A0-963F-9125-241D7CA06CDF}"/>
              </a:ext>
            </a:extLst>
          </p:cNvPr>
          <p:cNvSpPr txBox="1"/>
          <p:nvPr/>
        </p:nvSpPr>
        <p:spPr>
          <a:xfrm>
            <a:off x="6449758" y="1714893"/>
            <a:ext cx="189108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وَأُحَدِّدُ الْكَلِمَةَ.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C81185C-EA70-85D3-EE32-D4F888113737}"/>
              </a:ext>
            </a:extLst>
          </p:cNvPr>
          <p:cNvSpPr txBox="1"/>
          <p:nvPr/>
        </p:nvSpPr>
        <p:spPr>
          <a:xfrm>
            <a:off x="3483508" y="1714893"/>
            <a:ext cx="255728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أُحَدِّدُ كَلِماتٍ مَفاتيحَ في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ٱلْجُمْلَةِ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5EE5BA2-C17D-4B07-055C-8E3DF01BE0D8}"/>
              </a:ext>
            </a:extLst>
          </p:cNvPr>
          <p:cNvSpPr txBox="1"/>
          <p:nvPr/>
        </p:nvSpPr>
        <p:spPr>
          <a:xfrm>
            <a:off x="578812" y="1688984"/>
            <a:ext cx="245709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أَسْتَنْتِجُ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ٱلْمَعْنى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وَأَتَحَقَّقُ مِنْهُ.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6C9030-619C-5DF7-157C-D06F603933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222" y="1734680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C31729-0EBF-F633-D00A-7087BA5EA3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0284" y="1755510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40EE9A3-F665-C47F-D1F2-5D07E87AFC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1729" y="1714893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256193-0FCB-6814-2DEB-D72DDBB0C475}"/>
              </a:ext>
            </a:extLst>
          </p:cNvPr>
          <p:cNvSpPr txBox="1"/>
          <p:nvPr/>
        </p:nvSpPr>
        <p:spPr>
          <a:xfrm>
            <a:off x="1791478" y="3580456"/>
            <a:ext cx="6138613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تَوَقَّفَتِ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عُطْلٍ في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ٱلْمُحَرِّكِ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B76E6E4-29A3-F763-DF5F-80458D510F70}"/>
                  </a:ext>
                </a:extLst>
              </p14:cNvPr>
              <p14:cNvContentPartPr/>
              <p14:nvPr/>
            </p14:nvContentPartPr>
            <p14:xfrm>
              <a:off x="3741576" y="3545750"/>
              <a:ext cx="942391" cy="89388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B76E6E4-29A3-F763-DF5F-80458D510F7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23578" y="3527743"/>
                <a:ext cx="978028" cy="9295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295850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60DE8-7BD0-88A5-1E4F-B12010AC9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BF7049-EA58-BE37-0BA0-09E101E85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نعم أحدد كلمات مفاتيح تساعدني على فهم كلمة "عطل". نضع خطا تحتها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B4A155-8865-7DEC-5D83-2BEF07A4C3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0AF252-EB02-CE03-8C28-7022AEB5CBB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BDEB45-2897-3CBB-1A60-4A0B8474C1E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562CB0-3391-30B0-CE75-AF260CD0005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280624-0CA0-E9FA-C443-3C64D3B9B14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2C747E8-DBBD-17FA-F4BF-E7B05A5FDF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08A3FB-9FBF-7E19-40D4-ECFDC2557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9FC6F7-244E-CABF-F164-DF04A5E2FB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D0CEB0F-DE65-AA2F-73B6-B2B3C07FF4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9EEAA61-318B-8764-644D-13E0FBABF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915D383-FBEC-798F-6A72-84F04C47EC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9AD7230-6431-6253-A632-10CE8AF8AD21}"/>
              </a:ext>
            </a:extLst>
          </p:cNvPr>
          <p:cNvSpPr txBox="1"/>
          <p:nvPr/>
        </p:nvSpPr>
        <p:spPr>
          <a:xfrm>
            <a:off x="6389134" y="1706761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وَأُحَدِّدُ الْكَلِمَةَ.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66F261-EED9-A1B0-6FC9-1268427AA5DD}"/>
              </a:ext>
            </a:extLst>
          </p:cNvPr>
          <p:cNvSpPr txBox="1"/>
          <p:nvPr/>
        </p:nvSpPr>
        <p:spPr>
          <a:xfrm>
            <a:off x="3134954" y="1714893"/>
            <a:ext cx="290583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أُحَدِّدُ كَلِماتٍ مَفاتيحَ في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ٱلْجُمْلَةِ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A47A0A9-2BB6-A3C2-E379-BDF2174BF325}"/>
              </a:ext>
            </a:extLst>
          </p:cNvPr>
          <p:cNvSpPr txBox="1"/>
          <p:nvPr/>
        </p:nvSpPr>
        <p:spPr>
          <a:xfrm>
            <a:off x="332262" y="1745670"/>
            <a:ext cx="245709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أَسْتَنْتِجُ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ٱلْمَعْنى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وَأَتَحَقَّقُ مِنْهُ.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66134D9-7930-3386-3954-DE59B93F30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222" y="1734680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C662F3-C104-CE91-8D46-A01BFD4C1C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0284" y="1755510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2C0236-9086-C48C-F60F-28B6C44534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9360" y="1762116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54C54FC-0CD5-A0FA-89DD-8D5C50AB36BC}"/>
              </a:ext>
            </a:extLst>
          </p:cNvPr>
          <p:cNvSpPr txBox="1"/>
          <p:nvPr/>
        </p:nvSpPr>
        <p:spPr>
          <a:xfrm>
            <a:off x="2014484" y="3580456"/>
            <a:ext cx="591560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تَوَقَّفَتِ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عُطْلٍ في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ٱلْمُحَرِّكِ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25245B5-FB03-C0C7-D3EB-A3733CFE3183}"/>
                  </a:ext>
                </a:extLst>
              </p14:cNvPr>
              <p14:cNvContentPartPr/>
              <p14:nvPr/>
            </p14:nvContentPartPr>
            <p14:xfrm>
              <a:off x="3897198" y="3545750"/>
              <a:ext cx="893520" cy="89388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25245B5-FB03-C0C7-D3EB-A3733CFE318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79198" y="3527743"/>
                <a:ext cx="929160" cy="9295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FC647C02-F7E7-C581-E739-9872A2CB61CC}"/>
                  </a:ext>
                </a:extLst>
              </p14:cNvPr>
              <p14:cNvContentPartPr/>
              <p14:nvPr/>
            </p14:nvContentPartPr>
            <p14:xfrm>
              <a:off x="5840478" y="4244870"/>
              <a:ext cx="2006280" cy="2844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FC647C02-F7E7-C581-E739-9872A2CB61C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22838" y="4226870"/>
                <a:ext cx="2041920" cy="64080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79B7F164-3173-6187-8B8E-D53A645255BA}"/>
              </a:ext>
            </a:extLst>
          </p:cNvPr>
          <p:cNvCxnSpPr/>
          <p:nvPr/>
        </p:nvCxnSpPr>
        <p:spPr>
          <a:xfrm>
            <a:off x="2304661" y="4273310"/>
            <a:ext cx="106128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040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D8132-5D5B-82EC-CCA3-A71AAA3C0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72968-38CB-3C7F-8B26-03721FAF7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بعد أن حددنا الكلمات المفاتيح ماذا سنفعل؟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7E890C-AA7B-5157-5356-9823FB0B9E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108C52-88D9-870E-07B2-66AE8C5FCB8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411271-416B-E39E-BE45-2DC6C42AAD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8F6B42-9EC8-78CB-6245-2720E9C2384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961698-265D-CC62-A5C3-55BF7CA248C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8A78822-5BB2-3B91-2907-5FB109E395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7E46591-BB3F-2CA5-773F-12036539B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640220C-6095-6FD9-C81F-36F52C2C56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CF05A1A-6CA7-F48C-3E17-1441CFE928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3B2D5E8-C8F1-9CE7-A717-756C7ACFFA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B3472F18-ECC4-47D0-A7BA-7FBA70E979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734A950-2F50-0A53-4756-DEE5875FE1E2}"/>
              </a:ext>
            </a:extLst>
          </p:cNvPr>
          <p:cNvSpPr txBox="1"/>
          <p:nvPr/>
        </p:nvSpPr>
        <p:spPr>
          <a:xfrm>
            <a:off x="6389134" y="1706761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وَأُحَدِّدُ الْكَلِمَةَ.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8917F1-7E1F-A969-6842-C2C2B2213335}"/>
              </a:ext>
            </a:extLst>
          </p:cNvPr>
          <p:cNvSpPr txBox="1"/>
          <p:nvPr/>
        </p:nvSpPr>
        <p:spPr>
          <a:xfrm>
            <a:off x="3134954" y="1714893"/>
            <a:ext cx="290583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أُحَدِّدُ كَلِماتٍ مَفاتيحَ في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ٱلْجُمْلَةِ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55A220-C959-EEE3-FCDB-140DF3A221DD}"/>
              </a:ext>
            </a:extLst>
          </p:cNvPr>
          <p:cNvSpPr txBox="1"/>
          <p:nvPr/>
        </p:nvSpPr>
        <p:spPr>
          <a:xfrm>
            <a:off x="332262" y="1745670"/>
            <a:ext cx="245709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أَسْتَنْتِجُ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ٱلْمَعْنى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وَأَتَحَقَّقُ مِنْهُ.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3E2317E-5BC4-A6F2-0FD9-4BC3B8D42B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222" y="1734680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A5500B4-256B-9AFC-3A5F-AFE580FE5F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0284" y="1755510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0E263D-CADF-4D96-FC38-7D7408DFA3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9360" y="1762116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E72FF7F-A15B-27DA-C976-1F6521C3AC2C}"/>
              </a:ext>
            </a:extLst>
          </p:cNvPr>
          <p:cNvSpPr txBox="1"/>
          <p:nvPr/>
        </p:nvSpPr>
        <p:spPr>
          <a:xfrm>
            <a:off x="2014484" y="3580456"/>
            <a:ext cx="591560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تَوَقَّفَتِ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عُطْلٍ في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ٱلْمُحَرِّكِ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556221AE-C3FB-17A5-36DE-5114FB18BC0C}"/>
                  </a:ext>
                </a:extLst>
              </p14:cNvPr>
              <p14:cNvContentPartPr/>
              <p14:nvPr/>
            </p14:nvContentPartPr>
            <p14:xfrm>
              <a:off x="3897198" y="3545750"/>
              <a:ext cx="893520" cy="89388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556221AE-C3FB-17A5-36DE-5114FB18BC0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79198" y="3527743"/>
                <a:ext cx="929160" cy="9295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CF684B6F-AB09-6CA2-3A9C-3FB777BC2FE9}"/>
                  </a:ext>
                </a:extLst>
              </p14:cNvPr>
              <p14:cNvContentPartPr/>
              <p14:nvPr/>
            </p14:nvContentPartPr>
            <p14:xfrm>
              <a:off x="5840478" y="4244870"/>
              <a:ext cx="2006280" cy="2844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CF684B6F-AB09-6CA2-3A9C-3FB777BC2FE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22478" y="4227095"/>
                <a:ext cx="2041920" cy="63635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587BB45E-3F0F-4844-81DA-8DC31A593569}"/>
              </a:ext>
            </a:extLst>
          </p:cNvPr>
          <p:cNvCxnSpPr/>
          <p:nvPr/>
        </p:nvCxnSpPr>
        <p:spPr>
          <a:xfrm>
            <a:off x="2304661" y="4273310"/>
            <a:ext cx="106128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58108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E2AD5-0582-30EC-C9F2-2AC5C7116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3E5D21-B584-852B-B103-5DBF61D57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62" y="821317"/>
            <a:ext cx="7156248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نستنتج المعنى. (توقفت السيارة، في المحرك) كلمات تجعلنا نقول أن معنى عُطْلٍ هو عطب.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163826-6C97-AA05-5A7F-753E173193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C0FE21-6B23-52B4-1CF8-9AF3B54BC6B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FA124A-F244-E1EA-A1DF-FB4A992F6FE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2CEB5B-8218-C3B8-BE36-0E7852EF669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7EF372-5F3F-D7DD-75D8-60E00C5EF8D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8E455C3-C5B6-5B8E-6B8B-DFB2B7CB0A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8151E9B-FE4E-1452-4474-5FEE858CD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29139E-9F3F-7F30-62A1-A7243BBA52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B1140A6-2422-91FD-D9BE-14D73C3137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88930FA-CEC4-D277-B42F-AC5753B7D3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2C3DD68F-80CE-6689-A622-C30953B2E3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8BAF6D9-31AB-C801-9817-F15119656CA4}"/>
              </a:ext>
            </a:extLst>
          </p:cNvPr>
          <p:cNvSpPr txBox="1"/>
          <p:nvPr/>
        </p:nvSpPr>
        <p:spPr>
          <a:xfrm>
            <a:off x="6389134" y="1706761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وَأُحَدِّدُ الْكَلِمَةَ.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FAB0ED1-FC10-EDD0-006F-1C3946DEC7C1}"/>
              </a:ext>
            </a:extLst>
          </p:cNvPr>
          <p:cNvSpPr txBox="1"/>
          <p:nvPr/>
        </p:nvSpPr>
        <p:spPr>
          <a:xfrm>
            <a:off x="3504980" y="1714893"/>
            <a:ext cx="253580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أُحَدِّدُ كَلِماتٍ مَفاتيحَ في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ٱلْجُمْلَةِ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DA2DA29-43E0-2DB1-3D40-2ECF7235AD05}"/>
              </a:ext>
            </a:extLst>
          </p:cNvPr>
          <p:cNvSpPr txBox="1"/>
          <p:nvPr/>
        </p:nvSpPr>
        <p:spPr>
          <a:xfrm>
            <a:off x="332261" y="1745670"/>
            <a:ext cx="268214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أَسْتَنْتِجُ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ٱلْمَعْنى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وَأَتَحَقَّقُ مِنْهُ.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E59F5F1-EDA8-BC06-ECCF-AA9D733F32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222" y="1734680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59A4A82-5B51-1699-5386-47F39F29E8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0284" y="1755510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1FB74AB-1C54-3D55-966A-229A4D9AA2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2829" y="1745670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EBF743-548F-E3DD-6213-6A160AA24B75}"/>
              </a:ext>
            </a:extLst>
          </p:cNvPr>
          <p:cNvSpPr txBox="1"/>
          <p:nvPr/>
        </p:nvSpPr>
        <p:spPr>
          <a:xfrm>
            <a:off x="1864819" y="2986214"/>
            <a:ext cx="591560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تَوَقَّفَتِ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عُطْلٍ في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ٱلْمُحَرِّكِ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82EBE7E2-71B1-30AA-B85D-6E4D2754E2D4}"/>
                  </a:ext>
                </a:extLst>
              </p14:cNvPr>
              <p14:cNvContentPartPr/>
              <p14:nvPr/>
            </p14:nvContentPartPr>
            <p14:xfrm>
              <a:off x="3747533" y="2951508"/>
              <a:ext cx="893520" cy="89388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82EBE7E2-71B1-30AA-B85D-6E4D2754E2D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29533" y="2933501"/>
                <a:ext cx="929160" cy="9295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1CEE4829-E9D9-6D7E-38C7-0A891162E8B1}"/>
                  </a:ext>
                </a:extLst>
              </p14:cNvPr>
              <p14:cNvContentPartPr/>
              <p14:nvPr/>
            </p14:nvContentPartPr>
            <p14:xfrm>
              <a:off x="5690813" y="3650628"/>
              <a:ext cx="2006280" cy="2844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1CEE4829-E9D9-6D7E-38C7-0A891162E8B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72813" y="3632853"/>
                <a:ext cx="2041920" cy="63635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0382E538-EB78-692C-3550-5BFCE720B081}"/>
              </a:ext>
            </a:extLst>
          </p:cNvPr>
          <p:cNvCxnSpPr/>
          <p:nvPr/>
        </p:nvCxnSpPr>
        <p:spPr>
          <a:xfrm>
            <a:off x="2154996" y="3679068"/>
            <a:ext cx="106128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FC50843-CBB4-56F4-450C-4034748BE52D}"/>
              </a:ext>
            </a:extLst>
          </p:cNvPr>
          <p:cNvCxnSpPr/>
          <p:nvPr/>
        </p:nvCxnSpPr>
        <p:spPr>
          <a:xfrm flipH="1">
            <a:off x="5690813" y="3817211"/>
            <a:ext cx="933546" cy="83235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F2AFB8C-3BA0-D270-49C9-948B24EE3B77}"/>
              </a:ext>
            </a:extLst>
          </p:cNvPr>
          <p:cNvCxnSpPr>
            <a:cxnSpLocks/>
          </p:cNvCxnSpPr>
          <p:nvPr/>
        </p:nvCxnSpPr>
        <p:spPr>
          <a:xfrm>
            <a:off x="2845462" y="3817211"/>
            <a:ext cx="1184987" cy="8309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3E1FDD17-8F49-50BA-53BB-7D3A5C88AFF6}"/>
              </a:ext>
            </a:extLst>
          </p:cNvPr>
          <p:cNvSpPr txBox="1"/>
          <p:nvPr/>
        </p:nvSpPr>
        <p:spPr>
          <a:xfrm>
            <a:off x="3093379" y="4731901"/>
            <a:ext cx="336372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عُطْلٌ = عَطَبٌ وَخَلَلٌ أَصابَ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ٱلْمُحَرِّكَ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8052983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6B1F4-D00C-37BD-9A3C-D21A5C83F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CCD27D-CAEA-FF5C-3A0C-7BCC5B7B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62" y="821317"/>
            <a:ext cx="7156248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نتحقق ونعوض الكلمة بمعناها. نقول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5E040E-B224-E029-2494-4755E0F728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ACE8EB-8B3E-99A8-8317-7BDED1314F0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0969C5-ADC1-F10C-7D13-1ABD37746F5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23688B-7C4E-EB44-B6C4-8E74F6D1DE5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3E275E-9D68-2345-043B-3F48B60232D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6C93276-D0F0-5BA7-D314-2E43D46C47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62777D0-237D-DFDF-681F-6E94D6B6E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CF9CC7A-55C7-4F41-62FE-04FA3615BF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0F9865-3321-7E6E-4C36-A4E5295087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E7051E6-5242-B27C-1A3D-37C530B390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16A0A6CF-5D11-357F-F572-E85F14386F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4044367-2AAC-8ABD-B3DD-661A58A03251}"/>
              </a:ext>
            </a:extLst>
          </p:cNvPr>
          <p:cNvSpPr txBox="1"/>
          <p:nvPr/>
        </p:nvSpPr>
        <p:spPr>
          <a:xfrm>
            <a:off x="6389134" y="1706761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وَأُحَدِّدُ الْكَلِمَةَ.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FB96EDA-C5F4-D893-4596-F408834FF5D7}"/>
              </a:ext>
            </a:extLst>
          </p:cNvPr>
          <p:cNvSpPr txBox="1"/>
          <p:nvPr/>
        </p:nvSpPr>
        <p:spPr>
          <a:xfrm>
            <a:off x="3504980" y="1714893"/>
            <a:ext cx="253580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أُحَدِّدُ كَلِماتٍ مَفاتيحَ في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ٱلْجُمْلَةِ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BEB8633-73CC-4267-3196-82411671235B}"/>
              </a:ext>
            </a:extLst>
          </p:cNvPr>
          <p:cNvSpPr txBox="1"/>
          <p:nvPr/>
        </p:nvSpPr>
        <p:spPr>
          <a:xfrm>
            <a:off x="334821" y="1699144"/>
            <a:ext cx="268214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أَسْتَنْتِجُ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ٱلْمَعْنى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وَأَتَحَقَّقُ مِنْهُ.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B8C6727-2C61-C272-3DB7-DB61EA292D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222" y="1734680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56BC9-1CDD-92C6-8D61-B43678A6FA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0284" y="1755510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85C67A3-2BB3-0837-D06B-1D76057263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2829" y="1745670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3E12C0-B9A5-D22F-9D08-233A978C03F4}"/>
              </a:ext>
            </a:extLst>
          </p:cNvPr>
          <p:cNvSpPr txBox="1"/>
          <p:nvPr/>
        </p:nvSpPr>
        <p:spPr>
          <a:xfrm>
            <a:off x="2014484" y="3580456"/>
            <a:ext cx="591560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تَوَقَّفَتِ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عُطْلٍ في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ٱلْمُحَرِّكِ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209433FC-AE21-9E26-FEF0-0003DCB1EE04}"/>
                  </a:ext>
                </a:extLst>
              </p14:cNvPr>
              <p14:cNvContentPartPr/>
              <p14:nvPr/>
            </p14:nvContentPartPr>
            <p14:xfrm>
              <a:off x="3897198" y="3545750"/>
              <a:ext cx="893520" cy="89388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209433FC-AE21-9E26-FEF0-0003DCB1EE0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79198" y="3527743"/>
                <a:ext cx="929160" cy="9295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1111B45E-4A8C-2006-479D-920D9985F1E4}"/>
                  </a:ext>
                </a:extLst>
              </p14:cNvPr>
              <p14:cNvContentPartPr/>
              <p14:nvPr/>
            </p14:nvContentPartPr>
            <p14:xfrm>
              <a:off x="5840478" y="4244870"/>
              <a:ext cx="2006280" cy="2844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1111B45E-4A8C-2006-479D-920D9985F1E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22478" y="4227095"/>
                <a:ext cx="2041920" cy="63635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39C154D-8075-7A39-E968-A8FB45737218}"/>
              </a:ext>
            </a:extLst>
          </p:cNvPr>
          <p:cNvCxnSpPr/>
          <p:nvPr/>
        </p:nvCxnSpPr>
        <p:spPr>
          <a:xfrm>
            <a:off x="2304661" y="4273310"/>
            <a:ext cx="106128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A3D5DF2B-0CBF-1034-158D-72DC6B035BD3}"/>
              </a:ext>
            </a:extLst>
          </p:cNvPr>
          <p:cNvSpPr txBox="1"/>
          <p:nvPr/>
        </p:nvSpPr>
        <p:spPr>
          <a:xfrm>
            <a:off x="1261438" y="4892022"/>
            <a:ext cx="7221893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تَوَقَّفَتِ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ٱلسَّيّارَةُ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بِسَبَبِ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عَطَبٍ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(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خَلَلٍ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) في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ٱلْمُحَرِّكِ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628467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824F8-D36C-B26B-6FC4-F97CF6FB2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CE24DD-CE1B-A005-1AEB-BA81C0B1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46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اكتبوا تاريخ اليوم.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DDB59D1-66A1-2A8B-CB5A-892ABF2F102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29217F9-38F7-D3B0-8835-2FEA4EEE070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8034D6-89C0-39E8-C153-76088F3E5AA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22F5D69-78D7-D8A4-B7E7-4D4A40132D8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9B8ADD1-3200-9DA9-70FD-650A0C6E52E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B2BF5D-CB65-D05A-3638-EF1297299B67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07F88-88D1-3725-A863-B8A3C9F95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F270F9E-200E-EFE8-8678-BAAE7C265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7FAC8A2-2359-0755-D637-8346342B9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9249121-5AAB-A8AB-E4D8-E8D721DE7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CFDC27B-EF7B-04BB-4BBE-03383880F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4F54363-D07C-4703-188E-5B643D8A5B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6A601A-8B56-5185-74EB-AECC7D6ADC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164" y="1810139"/>
            <a:ext cx="2469733" cy="3788228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CBFAAAF-9FDF-73FE-5B2B-6C603F708D4A}"/>
              </a:ext>
            </a:extLst>
          </p:cNvPr>
          <p:cNvSpPr/>
          <p:nvPr/>
        </p:nvSpPr>
        <p:spPr>
          <a:xfrm>
            <a:off x="3578735" y="1931436"/>
            <a:ext cx="2393007" cy="2052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124543264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67338-383B-68A8-A106-521A93564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61B13-310F-685D-D8B7-A7730F53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4698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تعليمة النشاط "أنجز مع زملائي"؟ ما المطلوب؟ ما الكلمتين المراد تحديد معناهما؟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B65B07-FE20-62FD-7AEB-B109E4A7A90F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46CBC5-66FF-1D42-8A8D-78BECC0F164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C09BE4-37F3-24A0-F0E6-5480C2C78ED9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AF56EA-BD8C-D0C4-9A67-4089D1620EB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F8E932-7755-429E-8EBE-8300B2E7E1B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9AB1BDB-56D3-B62E-D385-0A4CE18E7FF5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07E2549-19BF-8372-A773-D7E827692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178E948-31EA-02E1-9FD1-8DD69EBC2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E72E9BB-9F96-FF54-204B-00ACDF709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4950980-9AFA-DC53-30E9-A83474B05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A25D773-35F8-B5AE-6237-B955A1BD1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A70FEA0B-B3D0-BD88-1505-AD4C911A761F}"/>
              </a:ext>
            </a:extLst>
          </p:cNvPr>
          <p:cNvSpPr/>
          <p:nvPr/>
        </p:nvSpPr>
        <p:spPr>
          <a:xfrm>
            <a:off x="6037114" y="3634273"/>
            <a:ext cx="881746" cy="22393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9CA5708-2856-C03F-A1E2-1EC5EB03AC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164" y="2313991"/>
            <a:ext cx="2469733" cy="352697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A88A2D8-460D-2F3F-E1F4-88277B9AC2AA}"/>
              </a:ext>
            </a:extLst>
          </p:cNvPr>
          <p:cNvSpPr/>
          <p:nvPr/>
        </p:nvSpPr>
        <p:spPr>
          <a:xfrm>
            <a:off x="3588993" y="3556093"/>
            <a:ext cx="2393007" cy="97858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0FA8A0DE-7B03-B7AB-4C5E-EB3D735967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2703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6EF5D-690E-CFA1-0B6F-CD63DCE36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3249EA-F353-DB67-6A1E-750484EA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4698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خطا تحت الكلمات المفاتيح التي تساعدكم على فهم كل مفردة (اِنشرح-متفائل) (دقيقتان)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3E141C6-4B54-49D4-715F-0456007AB4BE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098468-5DD5-7A23-1D2D-FA7A63A0453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710A4E-0703-1126-5929-5713E725C583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BCB16E1-BDE3-44C3-CCD7-A2F572BEA0DB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B68C3D0-3349-D727-C489-AB926689E3D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332609F-D604-07CF-2B7D-4185C8E639BD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0D6E9C6-F17F-B8F1-5667-7CAC3BB9F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F35C100-7BB3-6A98-4143-2D44A4CE3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3ED3990-609B-DE13-D3A4-7307259C8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35487C9-4114-B1B5-0DDE-51B40FE33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FA4CD12-B5E1-4F69-596F-FE8BBAA02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51C102C-3D06-D859-3B0F-553F65B35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330" y="2217962"/>
            <a:ext cx="7795936" cy="36350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30D5E8CE-8535-AC62-B1C7-EEF2EAA13B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699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9A270-13E6-162F-D2D1-16816ABC6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F229C-A2C2-2B89-24BB-B466C3A1B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كل واحد يوضح لزميله لماذا اختار الكلمات.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دقيقة واحدة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78824D-28D0-1D93-A9B3-2A9F28C87A4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E8919A9-4AAA-F284-26ED-2CAB5DEC575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5A6810A-B0FF-4402-C456-7DF7D71937FA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3068ACE-691A-BDB8-6BD1-7751AA38558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0361EE-378F-9496-3662-F20FEC54FAA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1203AA-BA4D-336A-22FE-7BB7526B876E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47C4DD3-4FB7-D7B2-33C1-CF1F88F51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277A391-C593-72C2-FC6E-443397595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B9CB599-264B-C915-1882-BC0AFBCA1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68B2595-3159-EC5A-266B-3FBFD8096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3C99733-937E-EB9A-063B-37DC1B02D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3597BD4-648B-3E45-9D60-695EFDAD2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1A08E8-4760-0C25-DC66-AFB63F92FD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330" y="2217962"/>
            <a:ext cx="7795936" cy="36350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161008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FE932-7B0A-B742-29BD-FF27A0DA4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997EB-E8CD-86B3-187B-6A8E663CF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من يقرأ الجملة الأولى؟ ما الكلمات المفاتيح التي حددتها؟ لماذا؟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8B92D69-0629-F522-18DD-47E42AB61509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99BCD17-ECE2-AB4A-72B1-747176D4BBA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F8CEA1-40E4-6396-6107-905FFDB5CBE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384637-DEAE-3968-759C-FFDBF547153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5AC74BC-59FB-5A65-1C90-E13ECF50FCFA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21799B4-F8C3-FFBB-8645-A093675DFC8E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D5AC34-8868-340C-1CFE-C6CE10195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40EAD64-18EF-A415-1353-0DEE1C1B3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0D7863-F9B6-6EE0-B4C7-8F3A48E26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6A2D1FA-95A6-ED8D-60C1-1ADEEE352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4602505-66CC-A970-4F56-ADBE767CB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F806F96-64AA-EB28-80AC-E5E7BCE298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330" y="2217962"/>
            <a:ext cx="7795936" cy="36350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0A806A5-E0BD-9A73-2E02-6C1A71B860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1BB73F8-500D-403C-C306-FFCEA37EF604}"/>
              </a:ext>
            </a:extLst>
          </p:cNvPr>
          <p:cNvCxnSpPr/>
          <p:nvPr/>
        </p:nvCxnSpPr>
        <p:spPr>
          <a:xfrm>
            <a:off x="4338735" y="3620278"/>
            <a:ext cx="44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AF3B63B-E5C8-6D71-F110-56AE5A832A07}"/>
              </a:ext>
            </a:extLst>
          </p:cNvPr>
          <p:cNvCxnSpPr/>
          <p:nvPr/>
        </p:nvCxnSpPr>
        <p:spPr>
          <a:xfrm>
            <a:off x="1956654" y="4272384"/>
            <a:ext cx="179425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389117A-7315-1C5C-ECE8-66CF4B746D22}"/>
              </a:ext>
            </a:extLst>
          </p:cNvPr>
          <p:cNvCxnSpPr/>
          <p:nvPr/>
        </p:nvCxnSpPr>
        <p:spPr>
          <a:xfrm flipV="1">
            <a:off x="4000800" y="4188926"/>
            <a:ext cx="1847461" cy="6531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5206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F9637-D313-1204-9AAF-B0D5B55F4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5CBD63-6B13-8363-3939-B70DA6410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استنتجوا معنى كل مفردة بالاستعانة بالكلمات التي تحتها خط.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9C1E64A-CAE8-B35B-0B5B-88A38CACB59B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BE3E9A3-85F4-7191-D435-0CA8B536B4A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6D6D465-1503-BE0E-5C5C-0C4573E0D4E9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E127F00-68A7-A556-8E69-B990EC108E0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C01B5F0-AA0D-E9AE-8D9B-0E8821658257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2E9612D-6A88-1093-3FAE-C563C6F9AC46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E2AF54-B8E5-D0BA-D2AB-1D596FBF8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2CDB9FA-E4E8-EDF7-E226-7051820F1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E14C876-F557-708D-D7F7-D14A79F38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179EA09-88F6-F941-0061-E1AE914F6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ABDB85D-7B11-F736-C5BF-7B08E29B3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3E2854D-8B3B-CECD-BE23-92741A989C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330" y="2217962"/>
            <a:ext cx="7795936" cy="36350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5A8DEB3-26A3-781C-D1E1-30ADE3786F33}"/>
              </a:ext>
            </a:extLst>
          </p:cNvPr>
          <p:cNvCxnSpPr/>
          <p:nvPr/>
        </p:nvCxnSpPr>
        <p:spPr>
          <a:xfrm>
            <a:off x="4338735" y="3620278"/>
            <a:ext cx="44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0DADD74-D95C-9172-8728-F0855EB9E801}"/>
              </a:ext>
            </a:extLst>
          </p:cNvPr>
          <p:cNvCxnSpPr/>
          <p:nvPr/>
        </p:nvCxnSpPr>
        <p:spPr>
          <a:xfrm>
            <a:off x="1956654" y="4272384"/>
            <a:ext cx="179425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875E9BD-FFCD-18B3-8220-C39417AF3C84}"/>
              </a:ext>
            </a:extLst>
          </p:cNvPr>
          <p:cNvCxnSpPr/>
          <p:nvPr/>
        </p:nvCxnSpPr>
        <p:spPr>
          <a:xfrm flipV="1">
            <a:off x="4000800" y="4188926"/>
            <a:ext cx="1847461" cy="6531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A13F92A3-35D8-80ED-56E3-40FA1E9D2D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2333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B2B5-B5B8-BDBB-46FF-2CD5E3E27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051194-9853-0AC5-ABB3-CC7A3359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معنى الكلمة انشرح؟ ...             -انتبهوا للتصحيح.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610DDFE-7548-070B-8307-D801C045718A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7E38B4-B79D-6A0C-1766-DF22A2D6D1F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81F98FF-C90F-B0F7-A96C-144C1ECAB30E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4EC48D3-6BFC-B4F3-1095-8308C23B06EE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6A48535-3392-EBD9-3DE1-AFFF92A233C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E204DA-D4E6-C1CF-C9C1-3B868C3BBF22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238BFEA-4F3F-94BD-B90E-0EBFBE9A1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F1F8443-8CE8-4770-BFF3-C5AB6A606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9ACAD48-B72B-2736-2487-CCE02E7FB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E0EDB95-4FF9-504B-FD70-C5D350B99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BDD205A-B396-3DA5-BC9A-0AF4AC72C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EB59E33-992D-EF23-D973-50843A3F9A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271" y="2225275"/>
            <a:ext cx="7795936" cy="36350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015B2B23-7C09-CFF2-397C-17E64E8B02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050381A-B698-E5BE-E47C-1963ABB65C55}"/>
              </a:ext>
            </a:extLst>
          </p:cNvPr>
          <p:cNvCxnSpPr/>
          <p:nvPr/>
        </p:nvCxnSpPr>
        <p:spPr>
          <a:xfrm>
            <a:off x="4338735" y="3620278"/>
            <a:ext cx="44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260E418-ED23-CEC8-B6FE-1ADDA0309776}"/>
              </a:ext>
            </a:extLst>
          </p:cNvPr>
          <p:cNvCxnSpPr/>
          <p:nvPr/>
        </p:nvCxnSpPr>
        <p:spPr>
          <a:xfrm>
            <a:off x="1956654" y="4272384"/>
            <a:ext cx="179425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22C0F51-91AA-69AC-51D2-951276050078}"/>
              </a:ext>
            </a:extLst>
          </p:cNvPr>
          <p:cNvCxnSpPr/>
          <p:nvPr/>
        </p:nvCxnSpPr>
        <p:spPr>
          <a:xfrm flipV="1">
            <a:off x="4000800" y="4188926"/>
            <a:ext cx="1847461" cy="6531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D674A54A-00C8-2D94-D2A5-506B767C837E}"/>
              </a:ext>
            </a:extLst>
          </p:cNvPr>
          <p:cNvSpPr txBox="1"/>
          <p:nvPr/>
        </p:nvSpPr>
        <p:spPr>
          <a:xfrm>
            <a:off x="6129220" y="5138248"/>
            <a:ext cx="179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فَرِحَ- اِبْتَهَجَ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61E6E8-850F-53E5-ED3E-99A2FE31014A}"/>
              </a:ext>
            </a:extLst>
          </p:cNvPr>
          <p:cNvSpPr txBox="1"/>
          <p:nvPr/>
        </p:nvSpPr>
        <p:spPr>
          <a:xfrm>
            <a:off x="2006140" y="5090889"/>
            <a:ext cx="224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مُتَوَقِّعَةً خَيْراً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5AE001D-1C98-DFDF-AA52-128208B356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1562" y="5312860"/>
            <a:ext cx="582446" cy="38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06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FCD09-F3D7-1A4C-59D9-3ABD4671B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B54EDA-2242-3D1E-8CD6-A3BE9AF3A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يتحقق من المعنى بتعويض كل مفردة بمعناها؟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082307A-3D8D-099F-90C1-C768C7FCB7A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D25059-CF34-938E-C00D-DBC81D25803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BF34FB-C525-D42C-3A51-C89150F57A22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350A05-BEBB-A52A-0BD8-F23D5AC97577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A91D412-FE30-8A3E-8AF1-8EE590B8F4BA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2FB539-A4E1-702A-AF39-A9E27F9BF1D7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7D9FFB8-0CE0-04EE-FA8A-3A5C4776F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3B815A9-380D-9749-B507-CAE1636A1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1AF68A-E41B-9F51-8B4D-E55F3F32E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5B66EF0-5C32-F135-E44D-04A1EB467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31B6857-0371-A48A-D20B-C766D69FD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F987A55-A043-876B-8627-26BB02B171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271" y="2225275"/>
            <a:ext cx="7795936" cy="36350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E07B130-155E-E20A-92FA-0DE63C66DD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D813AB4-028A-D18A-6CD4-D566B5617FC5}"/>
              </a:ext>
            </a:extLst>
          </p:cNvPr>
          <p:cNvCxnSpPr/>
          <p:nvPr/>
        </p:nvCxnSpPr>
        <p:spPr>
          <a:xfrm>
            <a:off x="4338735" y="3620278"/>
            <a:ext cx="446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BD090D2-D53A-F80F-1337-FEFBFF040684}"/>
              </a:ext>
            </a:extLst>
          </p:cNvPr>
          <p:cNvCxnSpPr/>
          <p:nvPr/>
        </p:nvCxnSpPr>
        <p:spPr>
          <a:xfrm>
            <a:off x="1956654" y="4272384"/>
            <a:ext cx="179425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9E1D216-177D-E088-7ED4-02C7AA76DFFC}"/>
              </a:ext>
            </a:extLst>
          </p:cNvPr>
          <p:cNvCxnSpPr/>
          <p:nvPr/>
        </p:nvCxnSpPr>
        <p:spPr>
          <a:xfrm flipV="1">
            <a:off x="4000800" y="4188926"/>
            <a:ext cx="1847461" cy="6531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C40B2E9B-9C29-C2CF-9610-38960B0F2137}"/>
              </a:ext>
            </a:extLst>
          </p:cNvPr>
          <p:cNvSpPr txBox="1"/>
          <p:nvPr/>
        </p:nvSpPr>
        <p:spPr>
          <a:xfrm>
            <a:off x="6129220" y="5138248"/>
            <a:ext cx="179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فَرِحَ- اِبْتَهَجَ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B84B9C-1796-4780-241F-D842FE7373DE}"/>
              </a:ext>
            </a:extLst>
          </p:cNvPr>
          <p:cNvSpPr txBox="1"/>
          <p:nvPr/>
        </p:nvSpPr>
        <p:spPr>
          <a:xfrm>
            <a:off x="2205771" y="5082970"/>
            <a:ext cx="179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تَتَوَقَّعُ خَيْراً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DCED22F-F7C9-FCB7-B698-D05BE5EF84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1562" y="5312860"/>
            <a:ext cx="582446" cy="38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47012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314C-A451-399D-FC8F-7B4124414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A354D-CA83-4A40-FF44-A400F5ADB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4698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أنجزوا بمفردكم التمرين التالي.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 كتابيا ثم بشكل تفاعلي.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B518D40-658E-C6BF-D5E9-1503BBCD22A0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B8D4775-D009-D6BA-6D01-0D9076EC1CB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F5AA065-DF82-7711-AE6C-79AB49838960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FB67DA2-437F-CF6B-CE2C-4EF7BA7708D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11982F-7AFC-E55C-83E8-10F734FF28FB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05B26B-2CDB-ADC7-9ECB-53F67E2405C8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8991EC4-D7D0-59FD-F50C-3E5104E30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22EBAD0-EF13-929D-FF50-E037C000C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09CB0AC-A496-CDE0-007E-6B8BE1970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FC5248B-C3AD-7447-D1AF-2FFF57F4C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3AC3736-C1AC-BFED-B5B4-0A3BAA364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3FE6D6B-E9FD-005E-5F7B-528D13B4C0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4C664698-D766-E581-DF01-23B72FC02F15}"/>
              </a:ext>
            </a:extLst>
          </p:cNvPr>
          <p:cNvSpPr/>
          <p:nvPr/>
        </p:nvSpPr>
        <p:spPr>
          <a:xfrm>
            <a:off x="6043285" y="4604658"/>
            <a:ext cx="881746" cy="204718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C2A04EF-974C-9669-26E7-E2101883F4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164" y="2313991"/>
            <a:ext cx="2469733" cy="352697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8BAA88D-124B-44E5-2EB0-3EE65D281AF2}"/>
              </a:ext>
            </a:extLst>
          </p:cNvPr>
          <p:cNvSpPr/>
          <p:nvPr/>
        </p:nvSpPr>
        <p:spPr>
          <a:xfrm>
            <a:off x="3595164" y="4526477"/>
            <a:ext cx="2393007" cy="8946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422476294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C0905F63-018D-4024-C0B0-27E87B2234A8}"/>
              </a:ext>
            </a:extLst>
          </p:cNvPr>
          <p:cNvSpPr txBox="1">
            <a:spLocks/>
          </p:cNvSpPr>
          <p:nvPr/>
        </p:nvSpPr>
        <p:spPr>
          <a:xfrm>
            <a:off x="1469869" y="2714851"/>
            <a:ext cx="56140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هواياتنا: توظيف الفعل الكلامي "أعبر عن المشاعر".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35A6FA-A60F-1A3F-0EB0-382A7E3C4B1F}"/>
              </a:ext>
            </a:extLst>
          </p:cNvPr>
          <p:cNvSpPr txBox="1"/>
          <p:nvPr/>
        </p:nvSpPr>
        <p:spPr>
          <a:xfrm>
            <a:off x="5209735" y="1788437"/>
            <a:ext cx="1874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D8C4DC-C6AA-ED9C-9CA0-F656572FD1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366" r="-8366"/>
          <a:stretch>
            <a:fillRect/>
          </a:stretch>
        </p:blipFill>
        <p:spPr>
          <a:xfrm>
            <a:off x="7243600" y="1960022"/>
            <a:ext cx="727200" cy="792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21351288-70C0-CFEE-D17F-0ED3F6F0B0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7869" y="1706698"/>
            <a:ext cx="612000" cy="612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C451C65-3B9E-E9E5-E569-7D046FA11E49}"/>
              </a:ext>
            </a:extLst>
          </p:cNvPr>
          <p:cNvSpPr txBox="1"/>
          <p:nvPr/>
        </p:nvSpPr>
        <p:spPr>
          <a:xfrm>
            <a:off x="2873836" y="859580"/>
            <a:ext cx="23972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86E9B3D-DDF9-5108-DF86-79B724C19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3289" y="1044020"/>
            <a:ext cx="468000" cy="46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425849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8D336-9BB8-E038-5290-AA1AB3984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والتحدث. من يذكرنا بعنوان الحكاية التي تعرفنا عليها في الأسبوع الماضي؟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B33616-83AD-C6FF-6A52-801FD2C9FAD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6952A21-0283-DA83-F4AB-FF301C68E2C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82B3F89-CC24-F876-79F8-E276036F8BC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AB8C590-D8A3-CC27-A0EB-61D88D8F5D1A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5B19C4A-5FA5-3A8B-FAE6-9CDC0F54077D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943BB83-4617-CF64-03FC-28D26CFD831A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76D7276-9009-A3A8-85E6-E22B47CC9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FD65BC-A39D-B5CB-77C1-9458D2118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55C830-8825-E728-DDAD-878580BD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F5ED0BC-9F95-856F-EFDF-E256E5E4A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CF24C4-D435-9C6F-8853-4EB18B09D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DF131B-839B-6906-905E-FC81834A6E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918" y="665338"/>
            <a:ext cx="828000" cy="828000"/>
          </a:xfrm>
        </p:spPr>
      </p:pic>
      <p:sp>
        <p:nvSpPr>
          <p:cNvPr id="4" name="Google Shape;1519;p67">
            <a:extLst>
              <a:ext uri="{FF2B5EF4-FFF2-40B4-BE49-F238E27FC236}">
                <a16:creationId xmlns:a16="http://schemas.microsoft.com/office/drawing/2014/main" id="{7EA1C683-5B4F-4ABE-732F-3FB9B46EA69D}"/>
              </a:ext>
            </a:extLst>
          </p:cNvPr>
          <p:cNvSpPr/>
          <p:nvPr/>
        </p:nvSpPr>
        <p:spPr>
          <a:xfrm>
            <a:off x="3184176" y="1546913"/>
            <a:ext cx="2621400" cy="813731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Image 10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C60F6E83-917C-B13A-2CBB-DD35F1ED8F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2001" y="2539557"/>
            <a:ext cx="3780917" cy="2076275"/>
          </a:xfrm>
          <a:prstGeom prst="rect">
            <a:avLst/>
          </a:prstGeom>
        </p:spPr>
      </p:pic>
      <p:pic>
        <p:nvPicPr>
          <p:cNvPr id="13" name="Image 12" descr="Une image contenant fille, Visage humain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EF21B6FE-A9AE-1944-1C45-5A7BA42924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4007" y="2539557"/>
            <a:ext cx="1765221" cy="2067167"/>
          </a:xfrm>
          <a:prstGeom prst="rect">
            <a:avLst/>
          </a:prstGeom>
        </p:spPr>
      </p:pic>
      <p:pic>
        <p:nvPicPr>
          <p:cNvPr id="14" name="Image 13" descr="Une image contenant dessin humoristique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A95CCB44-EFA0-7A7B-5AB7-AD1DF53E4A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952" y="2539557"/>
            <a:ext cx="1889282" cy="20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44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BC753-9ADC-7FF4-1A82-2F3ECDAF9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2013A-BC84-F0FB-6221-F7BF4544E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هو: هواياتنا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F6BA3D-5835-D295-C8C6-DE508A67D492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6A5CD29-8536-7A99-7A39-50AFD13C146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DEF18A-9C2A-3295-6F4E-5D7817381CD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447B9EC-0A26-535E-82BF-27C9D20EAC0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A409714-497F-D27C-2AD2-2ECCFAF6E08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52E7D21-6D77-13A0-ABE6-FC6FE5F04465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140A4D-B09A-F482-B299-86B612577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D8A3112-6141-A088-7E5F-B3C07AE84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5DDB037-602C-A1ED-D065-D381BF0C8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BBF359D-1048-95D6-A1EB-BE8BECF26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62B308A-4FB1-0F1C-D292-59FBB61D5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08EE112-5B1F-96E6-8A73-445CECAE4A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918" y="665338"/>
            <a:ext cx="828000" cy="828000"/>
          </a:xfrm>
        </p:spPr>
      </p:pic>
      <p:sp>
        <p:nvSpPr>
          <p:cNvPr id="4" name="Google Shape;1519;p67">
            <a:extLst>
              <a:ext uri="{FF2B5EF4-FFF2-40B4-BE49-F238E27FC236}">
                <a16:creationId xmlns:a16="http://schemas.microsoft.com/office/drawing/2014/main" id="{D9C68A3C-ADCC-5815-6FC6-413B5F26EFB0}"/>
              </a:ext>
            </a:extLst>
          </p:cNvPr>
          <p:cNvSpPr/>
          <p:nvPr/>
        </p:nvSpPr>
        <p:spPr>
          <a:xfrm>
            <a:off x="3184176" y="1546914"/>
            <a:ext cx="2621400" cy="600600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هواياتنا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Image 10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2D9311A9-0DED-30A9-EFA0-8B0A484835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2001" y="2539557"/>
            <a:ext cx="3780917" cy="2076275"/>
          </a:xfrm>
          <a:prstGeom prst="rect">
            <a:avLst/>
          </a:prstGeom>
        </p:spPr>
      </p:pic>
      <p:pic>
        <p:nvPicPr>
          <p:cNvPr id="13" name="Image 12" descr="Une image contenant fille, Visage humain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638570FB-9261-8930-FAAE-22972A407A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4007" y="2539557"/>
            <a:ext cx="1765221" cy="2067167"/>
          </a:xfrm>
          <a:prstGeom prst="rect">
            <a:avLst/>
          </a:prstGeom>
        </p:spPr>
      </p:pic>
      <p:pic>
        <p:nvPicPr>
          <p:cNvPr id="14" name="Image 13" descr="Une image contenant dessin humoristique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BB555D8D-7B94-86CC-EF84-C2E831CEB8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952" y="2539557"/>
            <a:ext cx="1889282" cy="20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3226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09AF5-679B-19A1-B62A-0E904631A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725813-6B57-ECD3-A32A-3C05072C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تسميع الحكاية. أنصتوا جيدا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087FE2-A53A-3EE3-D057-A9182C00E160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81F8C1E-4B96-31D6-1580-D9FC3A57CC7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5585D20-A8F3-625C-A173-3FB3B45FF619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9FE7B3E-7207-7D09-CBFB-86EF6EC0698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253465B-99BF-D19F-5207-91C48DEBAB1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64F0BA6-B823-36AD-788B-AE9B31E6A3D6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C2C5E8D-A99B-A7BF-E7C5-7CE5A9ADD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6E164AC-CB5D-4905-5213-E0D2C6978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896EE-F33E-4204-61B3-9CF5D8F9D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ED7B811-4CA2-9B28-5771-A73FC1F36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B34F81C-521C-8B45-ACA3-6E11CB40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CC10D17-8957-CCBB-536C-D10499F13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FINALE - هِوَايَاتُنَا V1 DONE-720p-260126">
            <a:hlinkClick r:id="" action="ppaction://media"/>
            <a:extLst>
              <a:ext uri="{FF2B5EF4-FFF2-40B4-BE49-F238E27FC236}">
                <a16:creationId xmlns:a16="http://schemas.microsoft.com/office/drawing/2014/main" id="{546A60A6-ED0D-CD75-E3CA-1E03DE3881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8070" y="1518654"/>
            <a:ext cx="8426179" cy="47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205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DDA9C-4FED-0715-4458-64E5A9981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84009C-BD3B-5A18-A3B8-EA48378B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من خلال الصورة، ما شعور مريم وهي تطالع؟ ماذا قالت؟ أمامكم دقيقة للتفكير.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8F91F5-E146-4BF8-52BA-4699CEBD71E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52654FB-B968-8652-2203-2134A91FC7D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619B69-7844-82BF-8BFD-40F2AB2100B0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D09991D-8A52-B0C3-C048-44D82C99E8D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5A80FAE-02C8-CDE4-1096-560552097FA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0ACEE57-E286-7EFA-9177-AE4FAAC1E5E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7F00465-58E7-FE19-FE21-1721B0CBA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BD12F0A-47E3-492F-8532-4E12F5922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8F448C-1A4F-9477-B3D5-1F0FFF552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F897C7B-870F-5AF7-FFC8-411F4280B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B240C41-A1EB-1F18-8FE9-37787FD51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51B2709-3168-C49F-8088-A62B5CE2AB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fille, Visage humain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5D7ED38B-2304-2727-A24A-E961F46A6B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6912" y="1845133"/>
            <a:ext cx="2705030" cy="316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6692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9F8A5-5DC0-ABCB-3984-4D1184060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638E41-B944-2E6B-DDE1-A6E84B10B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من خلال الصورة، ما شعور محمود؟ ماذا قال؟ أمامكم دقيقة للتفكير.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941002-4D13-A332-2875-6F0F8EA782C7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1ACE95B-D8B9-7A59-E426-39AFC4A889B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5AF9590-27E6-2714-555B-35042FC8D2A3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55D3F0D-48CD-DE02-A569-354B88C45CAB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F7286EE-E0A3-A047-63AF-A0612F79C86D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F507A31-2396-8EE6-18C8-08003A31F739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9BDD8FE-E7D3-4127-11A6-9E8845436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0D07D6A-D8CF-CC58-9DF9-625546E56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1C4011D-6735-368B-589B-ADA2E0F00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064B36A-CA4D-77C5-EF90-5AB74B53A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8B25617-19B4-5A7D-1EED-1DF9BB213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46184E1-440D-BCA3-2B13-05FF781F5A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dessin humoristique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A933939D-D6B8-7C4F-8555-764B8BAF99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654" y="1993423"/>
            <a:ext cx="2612572" cy="287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3189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98226-8764-2A10-140C-38DFFB00A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8B8D53-59F6-0CC0-9587-5E2FA8806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697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ثم أختار العبارة الصحيحة.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A95D0F-989E-4BF1-3904-C959966F98FD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7F00041-4D25-178A-75EF-D1B367E12FD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6AA6F27-620F-C676-B15B-46DD559AB6F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F86F612-A43E-01FE-42E2-EF2821D4C709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65F37C0-869F-7B8C-A11B-0623954064A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8DF2878-38FE-519D-B993-62BDD29D31D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BC83161-1D69-8CAD-15EB-5E59563D3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DD67864-9BF7-5CFB-4F19-0FF3EE135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218769-1B1B-FBA6-8D79-9B2BDDAEE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BC5EBEC-23C0-973E-247B-0D76261AA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BD21933-DD05-C82B-B88D-3EA48475D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2C815AF-66FD-E48F-59FC-4F291531F140}"/>
              </a:ext>
            </a:extLst>
          </p:cNvPr>
          <p:cNvSpPr txBox="1"/>
          <p:nvPr/>
        </p:nvSpPr>
        <p:spPr>
          <a:xfrm>
            <a:off x="510035" y="1478937"/>
            <a:ext cx="7750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قالَ هِشامٌ: "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إِنَّني أُحِبُّ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ٱلْموسيقى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كَثيرًا. وَقَدْ بَدَأْتُ، قَبْلَ شُهورٍ، تَعَلُّمَ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ٱلْعَزْفِ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عَلى آلَةِ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ٱلْكَمانِ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"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كانَ: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D8D5640-ECCA-0A8A-9DEE-7D0A538DD1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82AA345-0770-E89B-6D31-76AFB186C066}"/>
              </a:ext>
            </a:extLst>
          </p:cNvPr>
          <p:cNvGrpSpPr/>
          <p:nvPr/>
        </p:nvGrpSpPr>
        <p:grpSpPr>
          <a:xfrm>
            <a:off x="2504451" y="3116742"/>
            <a:ext cx="4102313" cy="2985258"/>
            <a:chOff x="4333196" y="2640797"/>
            <a:chExt cx="4102313" cy="340908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892E130-061C-60B0-6CD8-9DD7F873A7D4}"/>
                </a:ext>
              </a:extLst>
            </p:cNvPr>
            <p:cNvSpPr/>
            <p:nvPr/>
          </p:nvSpPr>
          <p:spPr>
            <a:xfrm>
              <a:off x="4333196" y="4385521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يُعَبِّرُ عَنْ مَشاعِرِهِ.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94E7955-B587-B47B-72AB-C38715FC51CA}"/>
                </a:ext>
              </a:extLst>
            </p:cNvPr>
            <p:cNvSpPr/>
            <p:nvPr/>
          </p:nvSpPr>
          <p:spPr>
            <a:xfrm>
              <a:off x="4333196" y="3513159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يَصِفُ </a:t>
              </a:r>
              <a:r>
                <a:rPr lang="ar-MA" sz="3600" b="1" kern="0" dirty="0" err="1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ٱلْمُخَيَّمَ</a:t>
              </a: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CC4168C-CB3B-D1DC-22F5-19D5F1FD4CA9}"/>
                </a:ext>
              </a:extLst>
            </p:cNvPr>
            <p:cNvSpPr/>
            <p:nvPr/>
          </p:nvSpPr>
          <p:spPr>
            <a:xfrm>
              <a:off x="4333196" y="2640797"/>
              <a:ext cx="347286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يَعْتَذِرُ لِأَصْدِقائِهِ.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4257AA8-759D-A748-4B3E-317EC9247EC9}"/>
                </a:ext>
              </a:extLst>
            </p:cNvPr>
            <p:cNvSpPr/>
            <p:nvPr/>
          </p:nvSpPr>
          <p:spPr>
            <a:xfrm>
              <a:off x="4333196" y="5282967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يُعاتِبُ صَديقَهُ.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6D14228-FED1-BB80-F294-E57985C9DA0C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01295E5-9FC3-0F55-80A2-C18ADDC4DC5B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A12A90D-669F-E763-7D07-460C99C35148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F021E75-F1B7-72E0-C751-505544DB8716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03085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EB14F-7939-C578-2EE0-59A950A41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C409A-5640-CF8A-ADCE-6ED36AD74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697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295319-25A5-B538-981D-C96085D53B4E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FB1F8F-0870-75A1-43F7-7C675FFDA2F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B71874D-87CD-24CB-6BA4-69A520BC9EE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3ED716-4AEC-367C-13A2-38AB8ABE2DA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02D1375-8EE6-8B82-8F8B-6935629750FD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D621319-FB71-ED57-E48B-464B57AD3C4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8BB984B-103B-B414-866B-487D04B03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DF5A3E-E488-FFF6-14B9-683AD5AB6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0723D5F-FC15-BC9E-0F40-94D470D34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71E5D46-32C1-87B3-2EB4-96A1CC556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E32A4AD-1BCE-7EEB-D1CD-30A6D2C4E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4048D7B-FC1E-34B5-629C-FA3E8394D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60B46E2-CBB0-649E-0D7F-AAA5DC0F6E92}"/>
              </a:ext>
            </a:extLst>
          </p:cNvPr>
          <p:cNvGrpSpPr/>
          <p:nvPr/>
        </p:nvGrpSpPr>
        <p:grpSpPr>
          <a:xfrm>
            <a:off x="2504451" y="3116742"/>
            <a:ext cx="4102313" cy="2985258"/>
            <a:chOff x="4333196" y="2640797"/>
            <a:chExt cx="4102313" cy="340908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DDFB6A1-7D49-6B9E-E601-3ADAC3BDDA76}"/>
                </a:ext>
              </a:extLst>
            </p:cNvPr>
            <p:cNvSpPr/>
            <p:nvPr/>
          </p:nvSpPr>
          <p:spPr>
            <a:xfrm>
              <a:off x="4333196" y="4385521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defRPr/>
              </a:pPr>
              <a:r>
                <a:rPr lang="ar-MA" sz="54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يُعَبِّرُ عَنْ مَشاعِرِهِ.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D7C7520-8102-EB4E-01CB-84DF4261300E}"/>
                </a:ext>
              </a:extLst>
            </p:cNvPr>
            <p:cNvSpPr/>
            <p:nvPr/>
          </p:nvSpPr>
          <p:spPr>
            <a:xfrm>
              <a:off x="4333196" y="3513159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يَصِفُ صَديقَهُ.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00005E3-ABE5-DC78-EE31-0874F02F89C1}"/>
                </a:ext>
              </a:extLst>
            </p:cNvPr>
            <p:cNvSpPr/>
            <p:nvPr/>
          </p:nvSpPr>
          <p:spPr>
            <a:xfrm>
              <a:off x="4333196" y="2640797"/>
              <a:ext cx="347286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يَعْتَذِرُ لِصَديقِهِ.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0C4E6EB-3520-6E75-798D-DF6FBFF23B26}"/>
                </a:ext>
              </a:extLst>
            </p:cNvPr>
            <p:cNvSpPr/>
            <p:nvPr/>
          </p:nvSpPr>
          <p:spPr>
            <a:xfrm>
              <a:off x="4333196" y="5282967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يُعاتِبُ صَديقَهُ.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806A4822-9EE2-55D3-A381-1E1A122AB82E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C797380-76CE-DB8A-E7F3-9BEC95936A56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A0AFF7C0-FCA2-F823-6697-9C25E8559BB0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3FF79CFE-9414-3C3C-FA42-D4BC306D8DE8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3873F6C-5A33-F093-EE07-9837B9079529}"/>
              </a:ext>
            </a:extLst>
          </p:cNvPr>
          <p:cNvSpPr txBox="1"/>
          <p:nvPr/>
        </p:nvSpPr>
        <p:spPr>
          <a:xfrm>
            <a:off x="510035" y="1478937"/>
            <a:ext cx="7750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قالَ هِشامٌ: "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إِنَّني أُحِبُّ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ٱلْموسيقى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كَثيرًا. وَقَدْ بَدَأْتُ، قَبْلَ شُهورٍ، تَعَلُّمَ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ٱلْعَزْفِ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عَلى آلَةِ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ٱلْكَمانِ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"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كانَ:</a:t>
            </a:r>
          </a:p>
        </p:txBody>
      </p:sp>
    </p:spTree>
    <p:extLst>
      <p:ext uri="{BB962C8B-B14F-4D97-AF65-F5344CB8AC3E}">
        <p14:creationId xmlns:p14="http://schemas.microsoft.com/office/powerpoint/2010/main" val="256735857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A2928-3951-232D-B761-AE53C06CB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482D20-DEAA-DDD2-3BCD-4D481D451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47. من يقرأ التعليمة الأولى؟ ما المطلوب؟ من يقرأ المثال؟  - أنجزوا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456404-BA2B-F8E0-208A-55A594F238A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524C499-4B5A-F847-D564-54921107E7A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980AABF-BE4D-1F0D-F72C-CEE611341F7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B4CF401-5958-11B3-6DEC-9083674607D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CC44ADD-E588-6B47-B7C9-D71A7CD05ED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B9DBDDF-13EF-7528-8FBD-BA00D839980B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A67A13E-C17D-9177-9DB9-3A0E11A79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0FEBB58-91FA-3076-E759-8EAD1C06B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9DE6F74-368F-DC03-8E92-45B044E57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ED962E1-350A-4165-5B18-EA1315FE4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73FED86-48C7-E964-BC51-59BF4DD1F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4FF9DF4-6970-47EC-6602-E4CCECD490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013" y="1950099"/>
            <a:ext cx="2852966" cy="437605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B31421C-730A-B0F5-633D-C7DC3ED20C6D}"/>
              </a:ext>
            </a:extLst>
          </p:cNvPr>
          <p:cNvSpPr/>
          <p:nvPr/>
        </p:nvSpPr>
        <p:spPr>
          <a:xfrm>
            <a:off x="3377777" y="2416629"/>
            <a:ext cx="2815437" cy="1250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79DA0FF-1DD0-EE78-69F4-DB96507EA4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9118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AA50C-8914-68CD-AC8A-F723C6F54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42E9F7-4C1F-6012-9E0E-9709AF9D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من يقرأ العبارة الأولى؟ ما الشعور الذي تعبر عنه؟          -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02FBB2-B9BD-E900-3889-03CC3ACD798E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4517AD3-99D0-FEDD-B364-BB2528B810D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3C43A81-35FC-0602-018B-E03404042C74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6883097-64D6-A5CA-E6CC-077D4CFC0D3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E55145E-5CFD-F9C3-C89D-18D22DB61C5F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B022707-26C1-1D7F-C53E-8AB8E35BFD5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5ADCFF4-C375-4133-18F3-A8090A841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008AB92-1791-E81F-EFBF-BDB2C86F1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BBD556D-E30C-D6D3-330D-A8B7FC0D9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27C1BBC-27B8-9227-BD4C-DE50482CA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3D8317F-25CB-76FF-0B91-693F7FFDE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47130D4-F224-98B0-E0AE-C03EAFBA0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FA4442E-CA55-C21A-3B42-F96FEC67B5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603" y="2327965"/>
            <a:ext cx="7818798" cy="329212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0FAFF02-1EDC-62EB-5AA8-18053D71A586}"/>
              </a:ext>
            </a:extLst>
          </p:cNvPr>
          <p:cNvSpPr txBox="1"/>
          <p:nvPr/>
        </p:nvSpPr>
        <p:spPr>
          <a:xfrm>
            <a:off x="6216375" y="4362745"/>
            <a:ext cx="1280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ٱلْمُتْعَةِ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5CAB249-1C64-F2AC-EBDF-7908234AC358}"/>
              </a:ext>
            </a:extLst>
          </p:cNvPr>
          <p:cNvSpPr txBox="1"/>
          <p:nvPr/>
        </p:nvSpPr>
        <p:spPr>
          <a:xfrm>
            <a:off x="1849407" y="4362744"/>
            <a:ext cx="14483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تُشَوِّقُني.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0E178C-D62E-6AE0-8501-FF798D6E84B0}"/>
              </a:ext>
            </a:extLst>
          </p:cNvPr>
          <p:cNvSpPr txBox="1"/>
          <p:nvPr/>
        </p:nvSpPr>
        <p:spPr>
          <a:xfrm>
            <a:off x="1232491" y="3723809"/>
            <a:ext cx="14483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يُزْعِجُني.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3429D8-227D-2778-4C76-15922D232FF0}"/>
              </a:ext>
            </a:extLst>
          </p:cNvPr>
          <p:cNvSpPr txBox="1"/>
          <p:nvPr/>
        </p:nvSpPr>
        <p:spPr>
          <a:xfrm>
            <a:off x="6318875" y="4924349"/>
            <a:ext cx="1320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ٱلْخَوْفِ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4AED7F-1A9F-AB42-3C7B-578BCD6A50E3}"/>
              </a:ext>
            </a:extLst>
          </p:cNvPr>
          <p:cNvSpPr txBox="1"/>
          <p:nvPr/>
        </p:nvSpPr>
        <p:spPr>
          <a:xfrm>
            <a:off x="6170091" y="3723810"/>
            <a:ext cx="1280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6FCE9AE-9116-0FEA-9574-058858BF0B42}"/>
              </a:ext>
            </a:extLst>
          </p:cNvPr>
          <p:cNvSpPr txBox="1"/>
          <p:nvPr/>
        </p:nvSpPr>
        <p:spPr>
          <a:xfrm>
            <a:off x="1054359" y="4924349"/>
            <a:ext cx="2162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أَخافُ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ٱلظَّلامِ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94324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7" grpId="0"/>
      <p:bldP spid="19" grpId="0"/>
      <p:bldP spid="21" grpId="0"/>
      <p:bldP spid="2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5BB03-B641-D3E0-F843-EBF233985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85330-9E75-806F-70B7-2099EFB6F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موقف. من يعبر عن شعوره في مثل هذا الموقف؟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B3BCDB-0B09-1AA9-49DC-222A957B1C0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79EAAAE-2E7F-59AB-29EF-3AA65E99B5F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E3152AE-39AB-7BD2-B718-EB32E6100A95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3CFC7B9-52CA-FE21-4C4C-A09C8E24A829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C09C7BE-E71F-76AC-388E-EF6BDAC7069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92256E8-F2A7-6C23-0FCB-FDEE16DF0A3A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77B4712-2CDD-A6B8-691F-C989829F5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1F5A73E-FB4E-AF29-BFB2-1D114D496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CC750B9-50B3-D588-AF7C-C1197A279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A85B482-7AC6-4865-E04A-42D40DF65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75D0EE7-9511-F83F-A116-A4DFF56FA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2E0226A9-BC92-F2C6-4B53-F60FE6E887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habits, garçon, dessin, chaussures&#10;&#10;Le contenu généré par l’IA peut être incorrect.">
            <a:extLst>
              <a:ext uri="{FF2B5EF4-FFF2-40B4-BE49-F238E27FC236}">
                <a16:creationId xmlns:a16="http://schemas.microsoft.com/office/drawing/2014/main" id="{15E51CF7-CFB5-5289-30EC-11EE04D7F6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1704227"/>
            <a:ext cx="2570584" cy="257058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FCC4CB-D0B4-3EFB-1E27-3BF70DF011ED}"/>
              </a:ext>
            </a:extLst>
          </p:cNvPr>
          <p:cNvSpPr txBox="1"/>
          <p:nvPr/>
        </p:nvSpPr>
        <p:spPr>
          <a:xfrm>
            <a:off x="1212981" y="4419674"/>
            <a:ext cx="6935272" cy="175432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شَعَرْتُ بِفَرْحَةٍ كَبيرَةٍ عِنْدَما خَرَجْتُ لِلتَّجَوُّلِ في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فَرِحْتُ ....</a:t>
            </a:r>
          </a:p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كَمْ كانَتْ سَعادَتي ....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9390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4080A-5907-0313-BA7A-D8F509D41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B831B-7573-1D07-FC77-5D76B7175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موقفا ويعبر عن شعوره؟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F08C9E-D847-1C6C-9429-90F831A1FA4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A0A7A48-AFF9-D3E2-8150-BB4B467256C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614E582-910A-E13E-AB26-FF4E3EF5A866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BF69839-DE46-F1A2-A975-9E10BE122D9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B79E29D-4290-6A69-BF0F-ADFFDC3E379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282D19E-17E8-9F9E-0617-42E51953FE48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4156FE2-A6F2-E53E-011D-D7E797F75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FD55923-2506-F65C-524E-F98982114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37E8A44-13EC-8645-D309-2A454FFFC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2499D51-DFD2-069D-E481-B49FE757A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2904F46-14A3-E566-063A-F5447C644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B542A19F-0F84-AA9B-1E43-4B103038C8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45CE64-A8B5-3784-B1A1-B6D1EF2B95C8}"/>
              </a:ext>
            </a:extLst>
          </p:cNvPr>
          <p:cNvSpPr txBox="1"/>
          <p:nvPr/>
        </p:nvSpPr>
        <p:spPr>
          <a:xfrm>
            <a:off x="1104364" y="3038743"/>
            <a:ext cx="7246534" cy="92333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مَوْقِفا ثُمَّ أُعَبِّرُ عَنْ شُعوري أَمامَ زُمَلائي.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7273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EFCF-09D1-5899-FADC-DF2AA22B4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DDB913-D129-F2F3-96CB-564684A18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في الحصة القادمة سنتدرب على تشخيص الحكاية.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E615DF-6F4E-00F2-F5C8-1B466C5F5F69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49D50E8-BF0E-62FA-37DF-8FA404665C5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47B3A21-78A7-F87C-B64C-5C24E37C1710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33F0CF1-7D00-9E8D-F99C-A774897E692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B68AF05-99DF-710B-F475-6901E0218FEE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97B3582-4749-A159-74E5-D1ABBE6F832D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5577A60-6FAC-9D55-C1B2-7E16BDF0E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0CA0F4F-E33C-1585-3126-5AD1DAEC2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AFFE87E-11E1-D152-1A5A-02EFDF583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B7D3DF2-F4DC-97BE-0612-1B081D60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A6D7BAF-252B-0A7F-F42B-2BB556EBC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128A7DE-012F-9361-1561-3F5C38D0A8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CBA75E4-C372-8A2D-A298-926DEA8CD810}"/>
              </a:ext>
            </a:extLst>
          </p:cNvPr>
          <p:cNvSpPr txBox="1"/>
          <p:nvPr/>
        </p:nvSpPr>
        <p:spPr>
          <a:xfrm>
            <a:off x="1658069" y="2472611"/>
            <a:ext cx="5433196" cy="146386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اِسْتَعِدّوا لِتَشْخيصِ </a:t>
            </a:r>
            <a:r>
              <a:rPr lang="ar-MA" sz="2400" dirty="0" err="1">
                <a:solidFill>
                  <a:schemeClr val="accent1">
                    <a:lumMod val="50000"/>
                  </a:schemeClr>
                </a:solidFill>
              </a:rPr>
              <a:t>ٱلْحِكايَةِ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في </a:t>
            </a:r>
            <a:r>
              <a:rPr lang="ar-MA" sz="2400" dirty="0" err="1">
                <a:solidFill>
                  <a:schemeClr val="accent1">
                    <a:lumMod val="50000"/>
                  </a:schemeClr>
                </a:solidFill>
              </a:rPr>
              <a:t>ٱلْحِصَّةِ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dirty="0" err="1">
                <a:solidFill>
                  <a:schemeClr val="accent1">
                    <a:lumMod val="50000"/>
                  </a:schemeClr>
                </a:solidFill>
              </a:rPr>
              <a:t>ٱلْقادِمَةِ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: </a:t>
            </a:r>
          </a:p>
          <a:p>
            <a:pPr algn="r" rtl="1">
              <a:lnSpc>
                <a:spcPct val="200000"/>
              </a:lnSpc>
            </a:pP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اَلْأَدْوارُ: هِشامٌ – مُنَشِّطُ الْمُخَيَّمِ – مَرْيَمُ – مَحْمودٌ- رُقَيَّةُ.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61412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268963" y="3158999"/>
            <a:ext cx="672055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</a:pP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الكلمات البصرية (</a:t>
            </a:r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كم أنا – جميع – فكم – أبي – أمي – لدي – حين </a:t>
            </a: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) </a:t>
            </a:r>
          </a:p>
          <a:p>
            <a:pPr>
              <a:buClr>
                <a:srgbClr val="424D7B"/>
              </a:buClr>
            </a:pP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6326" y="1708939"/>
            <a:ext cx="612000" cy="612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E0F9D5-4852-7FCB-721B-1D5BF7E6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411" y="103336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F4C5F-B3D7-7128-6C48-81E18CF76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 كلمات نصادفها في النصوص التي نقرؤها. ستساعدنا على القراءة بسرعة. </a:t>
            </a:r>
            <a:endParaRPr lang="fr-FR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F47EA2-85B1-3D39-29C7-31DED4076F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3750CE-1966-9A7B-2361-3A440C3EA7B2}"/>
              </a:ext>
            </a:extLst>
          </p:cNvPr>
          <p:cNvSpPr txBox="1"/>
          <p:nvPr/>
        </p:nvSpPr>
        <p:spPr>
          <a:xfrm>
            <a:off x="2463282" y="2855167"/>
            <a:ext cx="44507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اَلْكَلِماتُ </a:t>
            </a:r>
            <a:r>
              <a:rPr lang="ar-MA" sz="6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ٱلْبَصَرِيَّةُ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57808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2B2ED-2899-2349-920E-75EF03C3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تابعوا معي.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5971F2-BEC2-E05A-A5BD-EA3FBFA542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EEBAD8-1DF3-EA6D-35ED-8C6E4F00CC0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B45807-6A66-773A-FFE8-6873E27F3A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79240F-837E-D965-B5BF-D957FC64BE1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C703F-4DB3-742B-86AA-230B4D34C86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2F6E39-0D4D-225C-D372-9CF359A3C4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BD5244-B10F-0684-FC9C-2FC4A65AB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4F284-02A0-97CC-2AFE-813107A550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F188C6-C13A-4670-666A-8680D03A2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80B971-4AA8-C31F-6D66-5B5245777C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7A65FE-76B8-F257-4EC2-E60DB9245A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30" name="Google Shape;1666;p201">
            <a:extLst>
              <a:ext uri="{FF2B5EF4-FFF2-40B4-BE49-F238E27FC236}">
                <a16:creationId xmlns:a16="http://schemas.microsoft.com/office/drawing/2014/main" id="{02AC4243-7777-C644-A24C-9A93D20DD31F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كَمْ أَنا</a:t>
            </a:r>
          </a:p>
        </p:txBody>
      </p:sp>
      <p:sp>
        <p:nvSpPr>
          <p:cNvPr id="31" name="Google Shape;1667;p201">
            <a:extLst>
              <a:ext uri="{FF2B5EF4-FFF2-40B4-BE49-F238E27FC236}">
                <a16:creationId xmlns:a16="http://schemas.microsoft.com/office/drawing/2014/main" id="{8ADB4546-2717-70DD-9F08-8A8C4935E2EF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جَميعُ</a:t>
            </a:r>
          </a:p>
        </p:txBody>
      </p:sp>
      <p:sp>
        <p:nvSpPr>
          <p:cNvPr id="32" name="Google Shape;1668;p201">
            <a:extLst>
              <a:ext uri="{FF2B5EF4-FFF2-40B4-BE49-F238E27FC236}">
                <a16:creationId xmlns:a16="http://schemas.microsoft.com/office/drawing/2014/main" id="{2A7F3227-EAA4-583E-A006-0B1CF36EC2F3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فَكَمْ</a:t>
            </a:r>
          </a:p>
        </p:txBody>
      </p:sp>
      <p:sp>
        <p:nvSpPr>
          <p:cNvPr id="33" name="Google Shape;1671;p201">
            <a:extLst>
              <a:ext uri="{FF2B5EF4-FFF2-40B4-BE49-F238E27FC236}">
                <a16:creationId xmlns:a16="http://schemas.microsoft.com/office/drawing/2014/main" id="{C0706469-202D-EDEC-40EC-8F325F9F8B2E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لِكَيْ</a:t>
            </a:r>
          </a:p>
        </p:txBody>
      </p:sp>
      <p:sp>
        <p:nvSpPr>
          <p:cNvPr id="34" name="Google Shape;1666;p201">
            <a:extLst>
              <a:ext uri="{FF2B5EF4-FFF2-40B4-BE49-F238E27FC236}">
                <a16:creationId xmlns:a16="http://schemas.microsoft.com/office/drawing/2014/main" id="{299AFCE0-0858-42B3-B336-470899B17849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أَبي </a:t>
            </a:r>
          </a:p>
        </p:txBody>
      </p:sp>
      <p:sp>
        <p:nvSpPr>
          <p:cNvPr id="35" name="Google Shape;1667;p201">
            <a:extLst>
              <a:ext uri="{FF2B5EF4-FFF2-40B4-BE49-F238E27FC236}">
                <a16:creationId xmlns:a16="http://schemas.microsoft.com/office/drawing/2014/main" id="{16E0FFBA-A42E-A5FB-BEAA-525BB663E21F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أُمّي</a:t>
            </a:r>
          </a:p>
        </p:txBody>
      </p:sp>
      <p:sp>
        <p:nvSpPr>
          <p:cNvPr id="36" name="Google Shape;1668;p201">
            <a:extLst>
              <a:ext uri="{FF2B5EF4-FFF2-40B4-BE49-F238E27FC236}">
                <a16:creationId xmlns:a16="http://schemas.microsoft.com/office/drawing/2014/main" id="{BBDF49F4-4D97-81D5-FC6B-767597A948B6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37" name="Google Shape;1671;p201">
            <a:extLst>
              <a:ext uri="{FF2B5EF4-FFF2-40B4-BE49-F238E27FC236}">
                <a16:creationId xmlns:a16="http://schemas.microsoft.com/office/drawing/2014/main" id="{9C8D2E45-5259-2B0E-0E0D-9C6802F8E2AF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لَدَيَّ</a:t>
            </a:r>
          </a:p>
        </p:txBody>
      </p:sp>
    </p:spTree>
    <p:extLst>
      <p:ext uri="{BB962C8B-B14F-4D97-AF65-F5344CB8AC3E}">
        <p14:creationId xmlns:p14="http://schemas.microsoft.com/office/powerpoint/2010/main" val="310639911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22D1E-2445-7800-4D65-E4CAAA87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B65022-12BA-25CC-A535-D37EAAC7D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756000"/>
            <a:ext cx="696852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ستقرؤون الكلمات قبل أن تختفي. من يقرأ؟</a:t>
            </a:r>
            <a:endParaRPr lang="ar-MA" sz="2400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D9D9459-FF6F-90C6-94F0-8431B727C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F41D1E-8F5F-81FD-8EE0-7FFA3D7636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3B1B18-82BE-4C76-D71B-15704F37346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C6FC0C-E915-DA87-4004-8C32795569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CCDF1B-D6C7-3E38-8E8E-347A6280B0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D37414-326E-1C53-FDFB-E2BA35205BF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6854E68-74EC-0FDA-9FA1-A94B241195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070618-6913-4D99-9DD3-01D1142A85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5825A8-ADE3-E87C-D34D-35A9218A7D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3DDA365-EC5E-E359-C731-EDF41283E3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ADDE881-DF2F-41E2-03AC-29C98A89A4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B3E8E039-B968-C012-E6B4-C6C5996F5AAC}"/>
              </a:ext>
            </a:extLst>
          </p:cNvPr>
          <p:cNvSpPr/>
          <p:nvPr/>
        </p:nvSpPr>
        <p:spPr>
          <a:xfrm>
            <a:off x="6531308" y="37870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أَبي</a:t>
            </a:r>
          </a:p>
        </p:txBody>
      </p:sp>
      <p:sp>
        <p:nvSpPr>
          <p:cNvPr id="5" name="Google Shape;1667;p201">
            <a:extLst>
              <a:ext uri="{FF2B5EF4-FFF2-40B4-BE49-F238E27FC236}">
                <a16:creationId xmlns:a16="http://schemas.microsoft.com/office/drawing/2014/main" id="{3822F55A-D428-B9C0-BB9E-C4E3EA264F42}"/>
              </a:ext>
            </a:extLst>
          </p:cNvPr>
          <p:cNvSpPr/>
          <p:nvPr/>
        </p:nvSpPr>
        <p:spPr>
          <a:xfrm>
            <a:off x="2839173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لَدَيَّ</a:t>
            </a:r>
          </a:p>
        </p:txBody>
      </p:sp>
      <p:sp>
        <p:nvSpPr>
          <p:cNvPr id="6" name="Google Shape;1668;p201">
            <a:extLst>
              <a:ext uri="{FF2B5EF4-FFF2-40B4-BE49-F238E27FC236}">
                <a16:creationId xmlns:a16="http://schemas.microsoft.com/office/drawing/2014/main" id="{EAEAA355-9D40-6668-E423-5E55D2651DED}"/>
              </a:ext>
            </a:extLst>
          </p:cNvPr>
          <p:cNvSpPr/>
          <p:nvPr/>
        </p:nvSpPr>
        <p:spPr>
          <a:xfrm>
            <a:off x="917869" y="241038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فَكَمْ</a:t>
            </a: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956C518B-6CA3-B5FE-54F9-171DDC85E901}"/>
              </a:ext>
            </a:extLst>
          </p:cNvPr>
          <p:cNvSpPr/>
          <p:nvPr/>
        </p:nvSpPr>
        <p:spPr>
          <a:xfrm>
            <a:off x="6531308" y="241038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كَمْ أَنا</a:t>
            </a:r>
          </a:p>
        </p:txBody>
      </p:sp>
      <p:sp>
        <p:nvSpPr>
          <p:cNvPr id="8" name="Google Shape;1666;p201">
            <a:extLst>
              <a:ext uri="{FF2B5EF4-FFF2-40B4-BE49-F238E27FC236}">
                <a16:creationId xmlns:a16="http://schemas.microsoft.com/office/drawing/2014/main" id="{67B051F1-346C-7445-644B-ECB2D41F2B88}"/>
              </a:ext>
            </a:extLst>
          </p:cNvPr>
          <p:cNvSpPr/>
          <p:nvPr/>
        </p:nvSpPr>
        <p:spPr>
          <a:xfrm>
            <a:off x="4691222" y="236408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جَميعُ</a:t>
            </a:r>
          </a:p>
        </p:txBody>
      </p:sp>
      <p:sp>
        <p:nvSpPr>
          <p:cNvPr id="9" name="Google Shape;1667;p201">
            <a:extLst>
              <a:ext uri="{FF2B5EF4-FFF2-40B4-BE49-F238E27FC236}">
                <a16:creationId xmlns:a16="http://schemas.microsoft.com/office/drawing/2014/main" id="{015DBE32-AFAE-D4B0-4454-BBAA354EEB83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أُمّي</a:t>
            </a:r>
          </a:p>
        </p:txBody>
      </p:sp>
      <p:sp>
        <p:nvSpPr>
          <p:cNvPr id="10" name="Google Shape;1668;p201">
            <a:extLst>
              <a:ext uri="{FF2B5EF4-FFF2-40B4-BE49-F238E27FC236}">
                <a16:creationId xmlns:a16="http://schemas.microsoft.com/office/drawing/2014/main" id="{C4509489-FB70-EB96-A65B-18E518B94F43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ED45982C-884D-DDA1-CC66-5D7FD804C041}"/>
              </a:ext>
            </a:extLst>
          </p:cNvPr>
          <p:cNvSpPr/>
          <p:nvPr/>
        </p:nvSpPr>
        <p:spPr>
          <a:xfrm>
            <a:off x="2794705" y="237191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لِكَيْ</a:t>
            </a:r>
          </a:p>
        </p:txBody>
      </p:sp>
    </p:spTree>
    <p:extLst>
      <p:ext uri="{BB962C8B-B14F-4D97-AF65-F5344CB8AC3E}">
        <p14:creationId xmlns:p14="http://schemas.microsoft.com/office/powerpoint/2010/main" val="2180472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A42F4-6415-6C4C-D735-CC5E12D7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9FCF0-B331-9C12-0E9E-55C3C2117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294258D-49F4-926F-BCE0-7D641DCB19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C9DEAB-4F7A-C858-D8D6-48BB4DC6D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80649B-770F-2004-0302-D787C68B3D7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E8E47C-BD44-E5D3-C826-3C940B01A6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5D1174-D562-B3A9-1FF5-18B5FF0F9E5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14E924-86E1-4F53-8453-7A0A6FF9517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ADC289-0334-DAB9-0E72-A4863092E5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DA4D4E-530E-EBDD-215A-AC3D2ADD14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5B6D15-891A-65DF-0460-B991058994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F175C1-B2E3-D023-29A1-85A7AA44AC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9B5181F-9188-42F8-74F3-9BBBF64D10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Google Shape;1666;p201">
            <a:extLst>
              <a:ext uri="{FF2B5EF4-FFF2-40B4-BE49-F238E27FC236}">
                <a16:creationId xmlns:a16="http://schemas.microsoft.com/office/drawing/2014/main" id="{D7E52D30-8837-A106-D59E-277E24CD4605}"/>
              </a:ext>
            </a:extLst>
          </p:cNvPr>
          <p:cNvSpPr/>
          <p:nvPr/>
        </p:nvSpPr>
        <p:spPr>
          <a:xfrm>
            <a:off x="6531308" y="37870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كَمْ أَنا</a:t>
            </a:r>
          </a:p>
        </p:txBody>
      </p:sp>
      <p:sp>
        <p:nvSpPr>
          <p:cNvPr id="13" name="Google Shape;1667;p201">
            <a:extLst>
              <a:ext uri="{FF2B5EF4-FFF2-40B4-BE49-F238E27FC236}">
                <a16:creationId xmlns:a16="http://schemas.microsoft.com/office/drawing/2014/main" id="{061B5972-C7F7-CF48-CBD0-529782CE1A15}"/>
              </a:ext>
            </a:extLst>
          </p:cNvPr>
          <p:cNvSpPr/>
          <p:nvPr/>
        </p:nvSpPr>
        <p:spPr>
          <a:xfrm>
            <a:off x="2839173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لَدَيَّ</a:t>
            </a:r>
          </a:p>
        </p:txBody>
      </p:sp>
      <p:sp>
        <p:nvSpPr>
          <p:cNvPr id="14" name="Google Shape;1668;p201">
            <a:extLst>
              <a:ext uri="{FF2B5EF4-FFF2-40B4-BE49-F238E27FC236}">
                <a16:creationId xmlns:a16="http://schemas.microsoft.com/office/drawing/2014/main" id="{151034BE-DF2C-4E97-A988-EFD1709C2CA7}"/>
              </a:ext>
            </a:extLst>
          </p:cNvPr>
          <p:cNvSpPr/>
          <p:nvPr/>
        </p:nvSpPr>
        <p:spPr>
          <a:xfrm>
            <a:off x="917869" y="241038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8357A133-6B5D-2C5B-00A8-6C2EAAC889D6}"/>
              </a:ext>
            </a:extLst>
          </p:cNvPr>
          <p:cNvSpPr/>
          <p:nvPr/>
        </p:nvSpPr>
        <p:spPr>
          <a:xfrm>
            <a:off x="6531308" y="237191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أَبي</a:t>
            </a:r>
          </a:p>
        </p:txBody>
      </p:sp>
      <p:sp>
        <p:nvSpPr>
          <p:cNvPr id="27" name="Google Shape;1666;p201">
            <a:extLst>
              <a:ext uri="{FF2B5EF4-FFF2-40B4-BE49-F238E27FC236}">
                <a16:creationId xmlns:a16="http://schemas.microsoft.com/office/drawing/2014/main" id="{BFDE071D-8CFE-FFD0-4723-A9867CAE0A89}"/>
              </a:ext>
            </a:extLst>
          </p:cNvPr>
          <p:cNvSpPr/>
          <p:nvPr/>
        </p:nvSpPr>
        <p:spPr>
          <a:xfrm>
            <a:off x="4691222" y="236408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أُمّي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Google Shape;1667;p201">
            <a:extLst>
              <a:ext uri="{FF2B5EF4-FFF2-40B4-BE49-F238E27FC236}">
                <a16:creationId xmlns:a16="http://schemas.microsoft.com/office/drawing/2014/main" id="{093686FD-0AFE-4A6F-873C-1696741E098D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جَميعُ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Google Shape;1668;p201">
            <a:extLst>
              <a:ext uri="{FF2B5EF4-FFF2-40B4-BE49-F238E27FC236}">
                <a16:creationId xmlns:a16="http://schemas.microsoft.com/office/drawing/2014/main" id="{EED246EA-7141-5514-88CB-1EC71713E889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فَكَمْ</a:t>
            </a:r>
          </a:p>
        </p:txBody>
      </p:sp>
      <p:sp>
        <p:nvSpPr>
          <p:cNvPr id="30" name="Google Shape;1671;p201">
            <a:extLst>
              <a:ext uri="{FF2B5EF4-FFF2-40B4-BE49-F238E27FC236}">
                <a16:creationId xmlns:a16="http://schemas.microsoft.com/office/drawing/2014/main" id="{31384A0C-87A4-CB03-24A7-2A96D3612EB5}"/>
              </a:ext>
            </a:extLst>
          </p:cNvPr>
          <p:cNvSpPr/>
          <p:nvPr/>
        </p:nvSpPr>
        <p:spPr>
          <a:xfrm>
            <a:off x="2794705" y="237191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لِكَيْ</a:t>
            </a:r>
          </a:p>
        </p:txBody>
      </p:sp>
    </p:spTree>
    <p:extLst>
      <p:ext uri="{BB962C8B-B14F-4D97-AF65-F5344CB8AC3E}">
        <p14:creationId xmlns:p14="http://schemas.microsoft.com/office/powerpoint/2010/main" val="615960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DFA2D-AA15-EB7C-B0BC-62CC9064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666B8-1820-886E-A26C-6712E2A9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E03095ED-5687-52C5-4024-EFD890AC28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CBDD47-7752-D020-5467-F0D96C095F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BD6DBD-0DE7-CAD2-DBFC-8E8DA1D411F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557DA4-339D-FBD0-5A34-934749AA42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03ECE8-9340-2959-EFBD-F01877B257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7F0481-3A0A-49B5-CC48-77256BB3397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0008C5-0B29-D5C6-3FE7-5A6AEE5ACA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AF09D-AC40-F335-152D-210A8734AF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2C1BB2-7289-2169-F0AE-CA67D8017D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6F7D2E-65A7-AACE-60FA-34B3257AD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0A057E-DB93-C502-7867-D9264FA74C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Google Shape;1666;p201">
            <a:extLst>
              <a:ext uri="{FF2B5EF4-FFF2-40B4-BE49-F238E27FC236}">
                <a16:creationId xmlns:a16="http://schemas.microsoft.com/office/drawing/2014/main" id="{5C57AAD5-7DBB-53A0-85CA-D7DE8C788881}"/>
              </a:ext>
            </a:extLst>
          </p:cNvPr>
          <p:cNvSpPr/>
          <p:nvPr/>
        </p:nvSpPr>
        <p:spPr>
          <a:xfrm>
            <a:off x="6531308" y="37870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24" name="Google Shape;1667;p201">
            <a:extLst>
              <a:ext uri="{FF2B5EF4-FFF2-40B4-BE49-F238E27FC236}">
                <a16:creationId xmlns:a16="http://schemas.microsoft.com/office/drawing/2014/main" id="{F476C6D4-31CC-1C46-217B-8D82F5E389E8}"/>
              </a:ext>
            </a:extLst>
          </p:cNvPr>
          <p:cNvSpPr/>
          <p:nvPr/>
        </p:nvSpPr>
        <p:spPr>
          <a:xfrm>
            <a:off x="2839173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أُمّي</a:t>
            </a:r>
          </a:p>
        </p:txBody>
      </p:sp>
      <p:sp>
        <p:nvSpPr>
          <p:cNvPr id="25" name="Google Shape;1668;p201">
            <a:extLst>
              <a:ext uri="{FF2B5EF4-FFF2-40B4-BE49-F238E27FC236}">
                <a16:creationId xmlns:a16="http://schemas.microsoft.com/office/drawing/2014/main" id="{4E1CAC8A-0622-7515-5331-F0C6C8E6C3D3}"/>
              </a:ext>
            </a:extLst>
          </p:cNvPr>
          <p:cNvSpPr/>
          <p:nvPr/>
        </p:nvSpPr>
        <p:spPr>
          <a:xfrm>
            <a:off x="917869" y="241038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كَمْ أَنا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8FF605C0-BE6D-C8D8-31EB-91AF514DE323}"/>
              </a:ext>
            </a:extLst>
          </p:cNvPr>
          <p:cNvSpPr/>
          <p:nvPr/>
        </p:nvSpPr>
        <p:spPr>
          <a:xfrm>
            <a:off x="6531308" y="241038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فَكَمْ</a:t>
            </a:r>
          </a:p>
        </p:txBody>
      </p:sp>
      <p:sp>
        <p:nvSpPr>
          <p:cNvPr id="27" name="Google Shape;1666;p201">
            <a:extLst>
              <a:ext uri="{FF2B5EF4-FFF2-40B4-BE49-F238E27FC236}">
                <a16:creationId xmlns:a16="http://schemas.microsoft.com/office/drawing/2014/main" id="{57CDB6F7-98AF-F4D7-B0B0-B6A49E39DE6E}"/>
              </a:ext>
            </a:extLst>
          </p:cNvPr>
          <p:cNvSpPr/>
          <p:nvPr/>
        </p:nvSpPr>
        <p:spPr>
          <a:xfrm>
            <a:off x="4691222" y="236408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لِكَيْ</a:t>
            </a:r>
          </a:p>
        </p:txBody>
      </p:sp>
      <p:sp>
        <p:nvSpPr>
          <p:cNvPr id="28" name="Google Shape;1667;p201">
            <a:extLst>
              <a:ext uri="{FF2B5EF4-FFF2-40B4-BE49-F238E27FC236}">
                <a16:creationId xmlns:a16="http://schemas.microsoft.com/office/drawing/2014/main" id="{2B3AEF19-483D-D396-44F7-B096F4992436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لَدَيَّ</a:t>
            </a:r>
          </a:p>
        </p:txBody>
      </p:sp>
      <p:sp>
        <p:nvSpPr>
          <p:cNvPr id="29" name="Google Shape;1668;p201">
            <a:extLst>
              <a:ext uri="{FF2B5EF4-FFF2-40B4-BE49-F238E27FC236}">
                <a16:creationId xmlns:a16="http://schemas.microsoft.com/office/drawing/2014/main" id="{3E3CA243-D11F-6197-8FCB-150ECE4EF976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أَبي</a:t>
            </a:r>
          </a:p>
        </p:txBody>
      </p:sp>
      <p:sp>
        <p:nvSpPr>
          <p:cNvPr id="30" name="Google Shape;1671;p201">
            <a:extLst>
              <a:ext uri="{FF2B5EF4-FFF2-40B4-BE49-F238E27FC236}">
                <a16:creationId xmlns:a16="http://schemas.microsoft.com/office/drawing/2014/main" id="{BA0B199D-9491-A838-F26F-1B6D63707D17}"/>
              </a:ext>
            </a:extLst>
          </p:cNvPr>
          <p:cNvSpPr/>
          <p:nvPr/>
        </p:nvSpPr>
        <p:spPr>
          <a:xfrm>
            <a:off x="2794705" y="237191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جَميعُ</a:t>
            </a:r>
          </a:p>
        </p:txBody>
      </p:sp>
    </p:spTree>
    <p:extLst>
      <p:ext uri="{BB962C8B-B14F-4D97-AF65-F5344CB8AC3E}">
        <p14:creationId xmlns:p14="http://schemas.microsoft.com/office/powerpoint/2010/main" val="2938242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BF6E8B-9AA0-C325-B239-A667AEFE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نمر إلى نشاط القراءة المشتركة.</a:t>
            </a:r>
            <a:endParaRPr lang="fr-FR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Espace réservé pour une image  15">
            <a:extLst>
              <a:ext uri="{FF2B5EF4-FFF2-40B4-BE49-F238E27FC236}">
                <a16:creationId xmlns:a16="http://schemas.microsoft.com/office/drawing/2014/main" id="{2F9D57BB-54BC-AB64-4306-6A1F15676D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EA533C-3D34-F3F9-DE9D-05A9235C46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2B7A3C-B7A6-2E85-684C-37BF55789C5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F79DE-8F05-6212-DB43-793BFB1D552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24A655-BBCB-41A2-EFFF-4DE61B182C1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64EAFD-969D-F54A-EE6B-35538A21DD4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03F8E0-888E-73C0-6AE5-448BA692F9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3EF282-B286-ED3A-97E5-293C1E99A7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5F839C-D4DB-EBAD-BDA8-04CC301DA5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C7AB53-0227-E2FF-B31B-92060917E6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A52C37-BDD2-7725-EC83-9E92DFB89D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A6E381B-107F-65D7-6818-2EB6683C57B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139181" y="2213551"/>
            <a:ext cx="3272116" cy="327211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736231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BF6E8B-9AA0-C325-B239-A667AEFE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قراءة فقرة بدقة وسرعة. نتذكر أولا قواعد القراءة بطلاقة. من يقرأ؟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D7DD89-5EB8-FA5C-1860-132A4815BD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196993-46F2-C853-1485-7464DCB328C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B09F6-123D-31FA-4F62-7BCD9157419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48FB69-6562-981D-0F52-B4824A157FF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E939D7-13DA-6CC0-DEBB-C2DE37DDD3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9B706B8-DD21-0D07-29E8-656D1E50FE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7B194A-0709-7E96-C4D0-2D820ECB09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D8E286-D8D6-8822-2641-67C84AF882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D718F2-07AF-4F33-6E90-9F380DA90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38C6A7-C04D-83FE-DD58-09C381FE7A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075084-C629-503A-4B1C-E3DE153998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DECE0AA-C633-44BA-66AA-2C5D9B1F863F}"/>
              </a:ext>
            </a:extLst>
          </p:cNvPr>
          <p:cNvSpPr txBox="1"/>
          <p:nvPr/>
        </p:nvSpPr>
        <p:spPr>
          <a:xfrm>
            <a:off x="723122" y="2077451"/>
            <a:ext cx="7697756" cy="3371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AutoNum type="arabicPeriod"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أَنْطِقُ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صَحيحٍ؛</a:t>
            </a:r>
          </a:p>
          <a:p>
            <a:pPr marL="342900" indent="-342900" algn="r" rtl="1">
              <a:buAutoNum type="arabicPeriod"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أَسْتَرْسِلُ بِوَصْلِ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بَعْضَها بِبَعْضٍ؛</a:t>
            </a:r>
          </a:p>
          <a:p>
            <a:pPr marL="342900" indent="-342900" algn="r" rtl="1">
              <a:buAutoNum type="arabicPeriod"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أَنْطِقُ هَمْزَةَ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وَسَطَ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42900" indent="-342900" algn="r" rtl="1">
              <a:buAutoNum type="arabicPeriod"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عَلاماتِ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ٱلتَّرْقيمِ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654478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17CEA-B1B1-6029-20A5-946EBCF0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FDB49-4A30-0FAA-9877-BAF9C282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انتبهوا للوصل. أقف على الحرف الأخير ساكنا. أقرأ السؤال بنبرة الاستفهام.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74BF15-0A2A-2912-E093-1B239D0D7B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BBCB61-3D1A-434E-CB0B-FBA8374101C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5A273E-DA7B-FCB4-5277-143CE0FC876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B1B53F-F1C4-9F37-F92F-2172D1DD5B9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4032FB-5591-D179-79F2-5EA7317D8A1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72DEF2-0D98-B155-1807-F347558697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0B7B34-48D7-95C6-EDAF-EAE4C6AC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6ED6E66-5132-FEB8-6E04-10EA512A5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C1FE27-E125-37A8-11CB-C0B1DD50B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FAEE25-74DF-610A-89DD-965813909A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5505E9-E6C2-51D2-856B-1663B285C4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484B19A-0859-2200-36D8-3BB943AC6F26}"/>
              </a:ext>
            </a:extLst>
          </p:cNvPr>
          <p:cNvSpPr/>
          <p:nvPr/>
        </p:nvSpPr>
        <p:spPr>
          <a:xfrm>
            <a:off x="333364" y="1616273"/>
            <a:ext cx="8464724" cy="5029200"/>
          </a:xfrm>
          <a:custGeom>
            <a:avLst/>
            <a:gdLst>
              <a:gd name="csX0" fmla="*/ 0 w 8464724"/>
              <a:gd name="csY0" fmla="*/ 261267 h 5029200"/>
              <a:gd name="csX1" fmla="*/ 261267 w 8464724"/>
              <a:gd name="csY1" fmla="*/ 0 h 5029200"/>
              <a:gd name="csX2" fmla="*/ 843694 w 8464724"/>
              <a:gd name="csY2" fmla="*/ 0 h 5029200"/>
              <a:gd name="csX3" fmla="*/ 1267278 w 8464724"/>
              <a:gd name="csY3" fmla="*/ 0 h 5029200"/>
              <a:gd name="csX4" fmla="*/ 1929127 w 8464724"/>
              <a:gd name="csY4" fmla="*/ 0 h 5029200"/>
              <a:gd name="csX5" fmla="*/ 2670398 w 8464724"/>
              <a:gd name="csY5" fmla="*/ 0 h 5029200"/>
              <a:gd name="csX6" fmla="*/ 3173403 w 8464724"/>
              <a:gd name="csY6" fmla="*/ 0 h 5029200"/>
              <a:gd name="csX7" fmla="*/ 3994096 w 8464724"/>
              <a:gd name="csY7" fmla="*/ 0 h 5029200"/>
              <a:gd name="csX8" fmla="*/ 4735367 w 8464724"/>
              <a:gd name="csY8" fmla="*/ 0 h 5029200"/>
              <a:gd name="csX9" fmla="*/ 5238373 w 8464724"/>
              <a:gd name="csY9" fmla="*/ 0 h 5029200"/>
              <a:gd name="csX10" fmla="*/ 5741378 w 8464724"/>
              <a:gd name="csY10" fmla="*/ 0 h 5029200"/>
              <a:gd name="csX11" fmla="*/ 6562071 w 8464724"/>
              <a:gd name="csY11" fmla="*/ 0 h 5029200"/>
              <a:gd name="csX12" fmla="*/ 6985655 w 8464724"/>
              <a:gd name="csY12" fmla="*/ 0 h 5029200"/>
              <a:gd name="csX13" fmla="*/ 8203457 w 8464724"/>
              <a:gd name="csY13" fmla="*/ 0 h 5029200"/>
              <a:gd name="csX14" fmla="*/ 8464724 w 8464724"/>
              <a:gd name="csY14" fmla="*/ 261267 h 5029200"/>
              <a:gd name="csX15" fmla="*/ 8464724 w 8464724"/>
              <a:gd name="csY15" fmla="*/ 769876 h 5029200"/>
              <a:gd name="csX16" fmla="*/ 8464724 w 8464724"/>
              <a:gd name="csY16" fmla="*/ 1458753 h 5029200"/>
              <a:gd name="csX17" fmla="*/ 8464724 w 8464724"/>
              <a:gd name="csY17" fmla="*/ 2102562 h 5029200"/>
              <a:gd name="csX18" fmla="*/ 8464724 w 8464724"/>
              <a:gd name="csY18" fmla="*/ 2656238 h 5029200"/>
              <a:gd name="csX19" fmla="*/ 8464724 w 8464724"/>
              <a:gd name="csY19" fmla="*/ 3209914 h 5029200"/>
              <a:gd name="csX20" fmla="*/ 8464724 w 8464724"/>
              <a:gd name="csY20" fmla="*/ 3718524 h 5029200"/>
              <a:gd name="csX21" fmla="*/ 8464724 w 8464724"/>
              <a:gd name="csY21" fmla="*/ 4767933 h 5029200"/>
              <a:gd name="csX22" fmla="*/ 8203457 w 8464724"/>
              <a:gd name="csY22" fmla="*/ 5029200 h 5029200"/>
              <a:gd name="csX23" fmla="*/ 7700452 w 8464724"/>
              <a:gd name="csY23" fmla="*/ 5029200 h 5029200"/>
              <a:gd name="csX24" fmla="*/ 6879759 w 8464724"/>
              <a:gd name="csY24" fmla="*/ 5029200 h 5029200"/>
              <a:gd name="csX25" fmla="*/ 6138488 w 8464724"/>
              <a:gd name="csY25" fmla="*/ 5029200 h 5029200"/>
              <a:gd name="csX26" fmla="*/ 5397217 w 8464724"/>
              <a:gd name="csY26" fmla="*/ 5029200 h 5029200"/>
              <a:gd name="csX27" fmla="*/ 4735367 w 8464724"/>
              <a:gd name="csY27" fmla="*/ 5029200 h 5029200"/>
              <a:gd name="csX28" fmla="*/ 3914674 w 8464724"/>
              <a:gd name="csY28" fmla="*/ 5029200 h 5029200"/>
              <a:gd name="csX29" fmla="*/ 3093981 w 8464724"/>
              <a:gd name="csY29" fmla="*/ 5029200 h 5029200"/>
              <a:gd name="csX30" fmla="*/ 2352710 w 8464724"/>
              <a:gd name="csY30" fmla="*/ 5029200 h 5029200"/>
              <a:gd name="csX31" fmla="*/ 1690861 w 8464724"/>
              <a:gd name="csY31" fmla="*/ 5029200 h 5029200"/>
              <a:gd name="csX32" fmla="*/ 870168 w 8464724"/>
              <a:gd name="csY32" fmla="*/ 5029200 h 5029200"/>
              <a:gd name="csX33" fmla="*/ 261267 w 8464724"/>
              <a:gd name="csY33" fmla="*/ 5029200 h 5029200"/>
              <a:gd name="csX34" fmla="*/ 0 w 8464724"/>
              <a:gd name="csY34" fmla="*/ 4767933 h 5029200"/>
              <a:gd name="csX35" fmla="*/ 0 w 8464724"/>
              <a:gd name="csY35" fmla="*/ 4259324 h 5029200"/>
              <a:gd name="csX36" fmla="*/ 0 w 8464724"/>
              <a:gd name="csY36" fmla="*/ 3660581 h 5029200"/>
              <a:gd name="csX37" fmla="*/ 0 w 8464724"/>
              <a:gd name="csY37" fmla="*/ 3061838 h 5029200"/>
              <a:gd name="csX38" fmla="*/ 0 w 8464724"/>
              <a:gd name="csY38" fmla="*/ 2553229 h 5029200"/>
              <a:gd name="csX39" fmla="*/ 0 w 8464724"/>
              <a:gd name="csY39" fmla="*/ 1954486 h 5029200"/>
              <a:gd name="csX40" fmla="*/ 0 w 8464724"/>
              <a:gd name="csY40" fmla="*/ 1445876 h 5029200"/>
              <a:gd name="csX41" fmla="*/ 0 w 8464724"/>
              <a:gd name="csY41" fmla="*/ 892200 h 5029200"/>
              <a:gd name="csX42" fmla="*/ 0 w 8464724"/>
              <a:gd name="csY42" fmla="*/ 261267 h 5029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8464724" h="5029200" extrusionOk="0">
                <a:moveTo>
                  <a:pt x="0" y="261267"/>
                </a:moveTo>
                <a:cubicBezTo>
                  <a:pt x="19607" y="99226"/>
                  <a:pt x="124616" y="3240"/>
                  <a:pt x="261267" y="0"/>
                </a:cubicBezTo>
                <a:cubicBezTo>
                  <a:pt x="515655" y="-15779"/>
                  <a:pt x="591518" y="-24528"/>
                  <a:pt x="843694" y="0"/>
                </a:cubicBezTo>
                <a:cubicBezTo>
                  <a:pt x="1095870" y="24528"/>
                  <a:pt x="1091020" y="9019"/>
                  <a:pt x="1267278" y="0"/>
                </a:cubicBezTo>
                <a:cubicBezTo>
                  <a:pt x="1443536" y="-9019"/>
                  <a:pt x="1677171" y="4005"/>
                  <a:pt x="1929127" y="0"/>
                </a:cubicBezTo>
                <a:cubicBezTo>
                  <a:pt x="2181083" y="-4005"/>
                  <a:pt x="2463655" y="-792"/>
                  <a:pt x="2670398" y="0"/>
                </a:cubicBezTo>
                <a:cubicBezTo>
                  <a:pt x="2877141" y="792"/>
                  <a:pt x="2985823" y="17876"/>
                  <a:pt x="3173403" y="0"/>
                </a:cubicBezTo>
                <a:cubicBezTo>
                  <a:pt x="3360983" y="-17876"/>
                  <a:pt x="3804329" y="-24622"/>
                  <a:pt x="3994096" y="0"/>
                </a:cubicBezTo>
                <a:cubicBezTo>
                  <a:pt x="4183863" y="24622"/>
                  <a:pt x="4580315" y="-10975"/>
                  <a:pt x="4735367" y="0"/>
                </a:cubicBezTo>
                <a:cubicBezTo>
                  <a:pt x="4890419" y="10975"/>
                  <a:pt x="5091753" y="10363"/>
                  <a:pt x="5238373" y="0"/>
                </a:cubicBezTo>
                <a:cubicBezTo>
                  <a:pt x="5384993" y="-10363"/>
                  <a:pt x="5587710" y="-20274"/>
                  <a:pt x="5741378" y="0"/>
                </a:cubicBezTo>
                <a:cubicBezTo>
                  <a:pt x="5895047" y="20274"/>
                  <a:pt x="6241263" y="20644"/>
                  <a:pt x="6562071" y="0"/>
                </a:cubicBezTo>
                <a:cubicBezTo>
                  <a:pt x="6882879" y="-20644"/>
                  <a:pt x="6847446" y="-9030"/>
                  <a:pt x="6985655" y="0"/>
                </a:cubicBezTo>
                <a:cubicBezTo>
                  <a:pt x="7123864" y="9030"/>
                  <a:pt x="7899108" y="5158"/>
                  <a:pt x="8203457" y="0"/>
                </a:cubicBezTo>
                <a:cubicBezTo>
                  <a:pt x="8320286" y="2244"/>
                  <a:pt x="8468807" y="119797"/>
                  <a:pt x="8464724" y="261267"/>
                </a:cubicBezTo>
                <a:cubicBezTo>
                  <a:pt x="8469732" y="377523"/>
                  <a:pt x="8471310" y="593227"/>
                  <a:pt x="8464724" y="769876"/>
                </a:cubicBezTo>
                <a:cubicBezTo>
                  <a:pt x="8458138" y="946525"/>
                  <a:pt x="8460919" y="1288246"/>
                  <a:pt x="8464724" y="1458753"/>
                </a:cubicBezTo>
                <a:cubicBezTo>
                  <a:pt x="8468529" y="1629260"/>
                  <a:pt x="8481799" y="1909617"/>
                  <a:pt x="8464724" y="2102562"/>
                </a:cubicBezTo>
                <a:cubicBezTo>
                  <a:pt x="8447649" y="2295507"/>
                  <a:pt x="8445151" y="2473856"/>
                  <a:pt x="8464724" y="2656238"/>
                </a:cubicBezTo>
                <a:cubicBezTo>
                  <a:pt x="8484297" y="2838620"/>
                  <a:pt x="8481088" y="3032093"/>
                  <a:pt x="8464724" y="3209914"/>
                </a:cubicBezTo>
                <a:cubicBezTo>
                  <a:pt x="8448360" y="3387735"/>
                  <a:pt x="8484673" y="3499836"/>
                  <a:pt x="8464724" y="3718524"/>
                </a:cubicBezTo>
                <a:cubicBezTo>
                  <a:pt x="8444776" y="3937212"/>
                  <a:pt x="8444182" y="4358684"/>
                  <a:pt x="8464724" y="4767933"/>
                </a:cubicBezTo>
                <a:cubicBezTo>
                  <a:pt x="8452342" y="4886069"/>
                  <a:pt x="8368588" y="5049216"/>
                  <a:pt x="8203457" y="5029200"/>
                </a:cubicBezTo>
                <a:cubicBezTo>
                  <a:pt x="7979016" y="5012242"/>
                  <a:pt x="7827224" y="5007175"/>
                  <a:pt x="7700452" y="5029200"/>
                </a:cubicBezTo>
                <a:cubicBezTo>
                  <a:pt x="7573681" y="5051225"/>
                  <a:pt x="7213658" y="5044506"/>
                  <a:pt x="6879759" y="5029200"/>
                </a:cubicBezTo>
                <a:cubicBezTo>
                  <a:pt x="6545860" y="5013894"/>
                  <a:pt x="6392144" y="5034006"/>
                  <a:pt x="6138488" y="5029200"/>
                </a:cubicBezTo>
                <a:cubicBezTo>
                  <a:pt x="5884832" y="5024394"/>
                  <a:pt x="5548451" y="5036740"/>
                  <a:pt x="5397217" y="5029200"/>
                </a:cubicBezTo>
                <a:cubicBezTo>
                  <a:pt x="5245983" y="5021660"/>
                  <a:pt x="5037092" y="5033798"/>
                  <a:pt x="4735367" y="5029200"/>
                </a:cubicBezTo>
                <a:cubicBezTo>
                  <a:pt x="4433642" y="5024603"/>
                  <a:pt x="4233509" y="5019507"/>
                  <a:pt x="3914674" y="5029200"/>
                </a:cubicBezTo>
                <a:cubicBezTo>
                  <a:pt x="3595839" y="5038893"/>
                  <a:pt x="3404872" y="5030757"/>
                  <a:pt x="3093981" y="5029200"/>
                </a:cubicBezTo>
                <a:cubicBezTo>
                  <a:pt x="2783090" y="5027643"/>
                  <a:pt x="2549503" y="5065220"/>
                  <a:pt x="2352710" y="5029200"/>
                </a:cubicBezTo>
                <a:cubicBezTo>
                  <a:pt x="2155917" y="4993180"/>
                  <a:pt x="1849839" y="5017498"/>
                  <a:pt x="1690861" y="5029200"/>
                </a:cubicBezTo>
                <a:cubicBezTo>
                  <a:pt x="1531883" y="5040902"/>
                  <a:pt x="1062817" y="5044947"/>
                  <a:pt x="870168" y="5029200"/>
                </a:cubicBezTo>
                <a:cubicBezTo>
                  <a:pt x="677519" y="5013453"/>
                  <a:pt x="495375" y="5009819"/>
                  <a:pt x="261267" y="5029200"/>
                </a:cubicBezTo>
                <a:cubicBezTo>
                  <a:pt x="121862" y="5047137"/>
                  <a:pt x="8907" y="4908017"/>
                  <a:pt x="0" y="4767933"/>
                </a:cubicBezTo>
                <a:cubicBezTo>
                  <a:pt x="20861" y="4542583"/>
                  <a:pt x="-2777" y="4481187"/>
                  <a:pt x="0" y="4259324"/>
                </a:cubicBezTo>
                <a:cubicBezTo>
                  <a:pt x="2777" y="4037461"/>
                  <a:pt x="18488" y="3809523"/>
                  <a:pt x="0" y="3660581"/>
                </a:cubicBezTo>
                <a:cubicBezTo>
                  <a:pt x="-18488" y="3511639"/>
                  <a:pt x="23539" y="3322053"/>
                  <a:pt x="0" y="3061838"/>
                </a:cubicBezTo>
                <a:cubicBezTo>
                  <a:pt x="-23539" y="2801623"/>
                  <a:pt x="15044" y="2688652"/>
                  <a:pt x="0" y="2553229"/>
                </a:cubicBezTo>
                <a:cubicBezTo>
                  <a:pt x="-15044" y="2417806"/>
                  <a:pt x="8343" y="2097937"/>
                  <a:pt x="0" y="1954486"/>
                </a:cubicBezTo>
                <a:cubicBezTo>
                  <a:pt x="-8343" y="1811035"/>
                  <a:pt x="-3239" y="1619416"/>
                  <a:pt x="0" y="1445876"/>
                </a:cubicBezTo>
                <a:cubicBezTo>
                  <a:pt x="3239" y="1272336"/>
                  <a:pt x="7086" y="1036686"/>
                  <a:pt x="0" y="892200"/>
                </a:cubicBezTo>
                <a:cubicBezTo>
                  <a:pt x="-7086" y="747714"/>
                  <a:pt x="-13865" y="419281"/>
                  <a:pt x="0" y="261267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هَلْ تَعْرِفُ كَمْ نَوْعاً مِنَ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لْفُنونِ يُوجَدُ في عالَمِن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هَلْ فَكَّرْتَ يَوْماً في تَنَوُّعِها وَجَمالِه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لْمُؤَكَّدِ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أَنَّكَ تَسْتَمْتِعُ بِنَوْعٍ أَوْ أَكْثَرَ مِنْه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ا.</a:t>
            </a:r>
          </a:p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تَتَنَوَّعُ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لْفُنونُ بَيْنَ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لْمَرْئِيَّةِ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لرَّسْمِ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لنَّحْتِ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لتَّصْوي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لسَّمْعِيَّةِ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لْموسيقى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لْغِنا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لْحَرَكِيَّةِ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لرَّقْصِ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لْمَسْرَ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حِ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وَلِكُلِّ نَوْعٍ مِنْها جَمالُهُ وَتَأْثيرُهُ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لْخاصُّ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لنَّفْ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س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لَكِنَّ هَذِهِ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إِذا لَمْ تُمارَسْ بِحِكْمَةٍ وَذَوْقٍ رَفي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عٍ،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قَدْ تَفْقِدُ قيمَتَها وَتَأْثيرَه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ا.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لِذا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ٱخْتَرْ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لْفُنونِ ما يُناسِبُ ذَوْقَكَ وَيُثْري حَياتَ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وَشارِكْ مَوْهِبَتَكَ مَعَ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لْآخَرينَ بِأُسْلوبٍ راقٍ وَهادِ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فٍ.</a:t>
            </a:r>
          </a:p>
        </p:txBody>
      </p:sp>
    </p:spTree>
    <p:extLst>
      <p:ext uri="{BB962C8B-B14F-4D97-AF65-F5344CB8AC3E}">
        <p14:creationId xmlns:p14="http://schemas.microsoft.com/office/powerpoint/2010/main" val="324085180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A96C9-DB46-EE74-6335-E190EB690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D2A4E9-4451-CB73-587D-AE1CF44E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اَلآن سنقرأ معا. انتبهوا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5BC189-C15C-7DD5-F81D-22EF0C663C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CB3106-A49A-F665-3189-379C45BF3BC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D5379B-A834-B6EF-E820-9681526640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7D2F5E-79B8-A628-13BF-286CD56CDF7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B85539-E612-BBEF-D152-EF825247B90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87F46C-F62E-23CD-5FF2-5087B5427A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37D7F1-FCAC-EB2C-5798-9F525722E5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613896-17DB-22B4-5718-0DB3D0F3AB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EA5A94-9EC9-801B-63DC-28AE84DCC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3442C1-5F22-625E-7966-54759C7E8F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4F04C9-0D54-3B6A-CD18-125FDF22E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615CB26-279C-0F9B-0E5B-C467890FA8D1}"/>
              </a:ext>
            </a:extLst>
          </p:cNvPr>
          <p:cNvSpPr/>
          <p:nvPr/>
        </p:nvSpPr>
        <p:spPr>
          <a:xfrm>
            <a:off x="333364" y="1616273"/>
            <a:ext cx="8464724" cy="5029200"/>
          </a:xfrm>
          <a:custGeom>
            <a:avLst/>
            <a:gdLst>
              <a:gd name="csX0" fmla="*/ 0 w 8464724"/>
              <a:gd name="csY0" fmla="*/ 261267 h 5029200"/>
              <a:gd name="csX1" fmla="*/ 261267 w 8464724"/>
              <a:gd name="csY1" fmla="*/ 0 h 5029200"/>
              <a:gd name="csX2" fmla="*/ 843694 w 8464724"/>
              <a:gd name="csY2" fmla="*/ 0 h 5029200"/>
              <a:gd name="csX3" fmla="*/ 1267278 w 8464724"/>
              <a:gd name="csY3" fmla="*/ 0 h 5029200"/>
              <a:gd name="csX4" fmla="*/ 1929127 w 8464724"/>
              <a:gd name="csY4" fmla="*/ 0 h 5029200"/>
              <a:gd name="csX5" fmla="*/ 2670398 w 8464724"/>
              <a:gd name="csY5" fmla="*/ 0 h 5029200"/>
              <a:gd name="csX6" fmla="*/ 3173403 w 8464724"/>
              <a:gd name="csY6" fmla="*/ 0 h 5029200"/>
              <a:gd name="csX7" fmla="*/ 3994096 w 8464724"/>
              <a:gd name="csY7" fmla="*/ 0 h 5029200"/>
              <a:gd name="csX8" fmla="*/ 4735367 w 8464724"/>
              <a:gd name="csY8" fmla="*/ 0 h 5029200"/>
              <a:gd name="csX9" fmla="*/ 5238373 w 8464724"/>
              <a:gd name="csY9" fmla="*/ 0 h 5029200"/>
              <a:gd name="csX10" fmla="*/ 5741378 w 8464724"/>
              <a:gd name="csY10" fmla="*/ 0 h 5029200"/>
              <a:gd name="csX11" fmla="*/ 6562071 w 8464724"/>
              <a:gd name="csY11" fmla="*/ 0 h 5029200"/>
              <a:gd name="csX12" fmla="*/ 6985655 w 8464724"/>
              <a:gd name="csY12" fmla="*/ 0 h 5029200"/>
              <a:gd name="csX13" fmla="*/ 8203457 w 8464724"/>
              <a:gd name="csY13" fmla="*/ 0 h 5029200"/>
              <a:gd name="csX14" fmla="*/ 8464724 w 8464724"/>
              <a:gd name="csY14" fmla="*/ 261267 h 5029200"/>
              <a:gd name="csX15" fmla="*/ 8464724 w 8464724"/>
              <a:gd name="csY15" fmla="*/ 769876 h 5029200"/>
              <a:gd name="csX16" fmla="*/ 8464724 w 8464724"/>
              <a:gd name="csY16" fmla="*/ 1458753 h 5029200"/>
              <a:gd name="csX17" fmla="*/ 8464724 w 8464724"/>
              <a:gd name="csY17" fmla="*/ 2102562 h 5029200"/>
              <a:gd name="csX18" fmla="*/ 8464724 w 8464724"/>
              <a:gd name="csY18" fmla="*/ 2656238 h 5029200"/>
              <a:gd name="csX19" fmla="*/ 8464724 w 8464724"/>
              <a:gd name="csY19" fmla="*/ 3209914 h 5029200"/>
              <a:gd name="csX20" fmla="*/ 8464724 w 8464724"/>
              <a:gd name="csY20" fmla="*/ 3718524 h 5029200"/>
              <a:gd name="csX21" fmla="*/ 8464724 w 8464724"/>
              <a:gd name="csY21" fmla="*/ 4767933 h 5029200"/>
              <a:gd name="csX22" fmla="*/ 8203457 w 8464724"/>
              <a:gd name="csY22" fmla="*/ 5029200 h 5029200"/>
              <a:gd name="csX23" fmla="*/ 7700452 w 8464724"/>
              <a:gd name="csY23" fmla="*/ 5029200 h 5029200"/>
              <a:gd name="csX24" fmla="*/ 6879759 w 8464724"/>
              <a:gd name="csY24" fmla="*/ 5029200 h 5029200"/>
              <a:gd name="csX25" fmla="*/ 6138488 w 8464724"/>
              <a:gd name="csY25" fmla="*/ 5029200 h 5029200"/>
              <a:gd name="csX26" fmla="*/ 5397217 w 8464724"/>
              <a:gd name="csY26" fmla="*/ 5029200 h 5029200"/>
              <a:gd name="csX27" fmla="*/ 4735367 w 8464724"/>
              <a:gd name="csY27" fmla="*/ 5029200 h 5029200"/>
              <a:gd name="csX28" fmla="*/ 3914674 w 8464724"/>
              <a:gd name="csY28" fmla="*/ 5029200 h 5029200"/>
              <a:gd name="csX29" fmla="*/ 3093981 w 8464724"/>
              <a:gd name="csY29" fmla="*/ 5029200 h 5029200"/>
              <a:gd name="csX30" fmla="*/ 2352710 w 8464724"/>
              <a:gd name="csY30" fmla="*/ 5029200 h 5029200"/>
              <a:gd name="csX31" fmla="*/ 1690861 w 8464724"/>
              <a:gd name="csY31" fmla="*/ 5029200 h 5029200"/>
              <a:gd name="csX32" fmla="*/ 870168 w 8464724"/>
              <a:gd name="csY32" fmla="*/ 5029200 h 5029200"/>
              <a:gd name="csX33" fmla="*/ 261267 w 8464724"/>
              <a:gd name="csY33" fmla="*/ 5029200 h 5029200"/>
              <a:gd name="csX34" fmla="*/ 0 w 8464724"/>
              <a:gd name="csY34" fmla="*/ 4767933 h 5029200"/>
              <a:gd name="csX35" fmla="*/ 0 w 8464724"/>
              <a:gd name="csY35" fmla="*/ 4259324 h 5029200"/>
              <a:gd name="csX36" fmla="*/ 0 w 8464724"/>
              <a:gd name="csY36" fmla="*/ 3660581 h 5029200"/>
              <a:gd name="csX37" fmla="*/ 0 w 8464724"/>
              <a:gd name="csY37" fmla="*/ 3061838 h 5029200"/>
              <a:gd name="csX38" fmla="*/ 0 w 8464724"/>
              <a:gd name="csY38" fmla="*/ 2553229 h 5029200"/>
              <a:gd name="csX39" fmla="*/ 0 w 8464724"/>
              <a:gd name="csY39" fmla="*/ 1954486 h 5029200"/>
              <a:gd name="csX40" fmla="*/ 0 w 8464724"/>
              <a:gd name="csY40" fmla="*/ 1445876 h 5029200"/>
              <a:gd name="csX41" fmla="*/ 0 w 8464724"/>
              <a:gd name="csY41" fmla="*/ 892200 h 5029200"/>
              <a:gd name="csX42" fmla="*/ 0 w 8464724"/>
              <a:gd name="csY42" fmla="*/ 261267 h 5029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8464724" h="5029200" extrusionOk="0">
                <a:moveTo>
                  <a:pt x="0" y="261267"/>
                </a:moveTo>
                <a:cubicBezTo>
                  <a:pt x="19607" y="99226"/>
                  <a:pt x="124616" y="3240"/>
                  <a:pt x="261267" y="0"/>
                </a:cubicBezTo>
                <a:cubicBezTo>
                  <a:pt x="515655" y="-15779"/>
                  <a:pt x="591518" y="-24528"/>
                  <a:pt x="843694" y="0"/>
                </a:cubicBezTo>
                <a:cubicBezTo>
                  <a:pt x="1095870" y="24528"/>
                  <a:pt x="1091020" y="9019"/>
                  <a:pt x="1267278" y="0"/>
                </a:cubicBezTo>
                <a:cubicBezTo>
                  <a:pt x="1443536" y="-9019"/>
                  <a:pt x="1677171" y="4005"/>
                  <a:pt x="1929127" y="0"/>
                </a:cubicBezTo>
                <a:cubicBezTo>
                  <a:pt x="2181083" y="-4005"/>
                  <a:pt x="2463655" y="-792"/>
                  <a:pt x="2670398" y="0"/>
                </a:cubicBezTo>
                <a:cubicBezTo>
                  <a:pt x="2877141" y="792"/>
                  <a:pt x="2985823" y="17876"/>
                  <a:pt x="3173403" y="0"/>
                </a:cubicBezTo>
                <a:cubicBezTo>
                  <a:pt x="3360983" y="-17876"/>
                  <a:pt x="3804329" y="-24622"/>
                  <a:pt x="3994096" y="0"/>
                </a:cubicBezTo>
                <a:cubicBezTo>
                  <a:pt x="4183863" y="24622"/>
                  <a:pt x="4580315" y="-10975"/>
                  <a:pt x="4735367" y="0"/>
                </a:cubicBezTo>
                <a:cubicBezTo>
                  <a:pt x="4890419" y="10975"/>
                  <a:pt x="5091753" y="10363"/>
                  <a:pt x="5238373" y="0"/>
                </a:cubicBezTo>
                <a:cubicBezTo>
                  <a:pt x="5384993" y="-10363"/>
                  <a:pt x="5587710" y="-20274"/>
                  <a:pt x="5741378" y="0"/>
                </a:cubicBezTo>
                <a:cubicBezTo>
                  <a:pt x="5895047" y="20274"/>
                  <a:pt x="6241263" y="20644"/>
                  <a:pt x="6562071" y="0"/>
                </a:cubicBezTo>
                <a:cubicBezTo>
                  <a:pt x="6882879" y="-20644"/>
                  <a:pt x="6847446" y="-9030"/>
                  <a:pt x="6985655" y="0"/>
                </a:cubicBezTo>
                <a:cubicBezTo>
                  <a:pt x="7123864" y="9030"/>
                  <a:pt x="7899108" y="5158"/>
                  <a:pt x="8203457" y="0"/>
                </a:cubicBezTo>
                <a:cubicBezTo>
                  <a:pt x="8320286" y="2244"/>
                  <a:pt x="8468807" y="119797"/>
                  <a:pt x="8464724" y="261267"/>
                </a:cubicBezTo>
                <a:cubicBezTo>
                  <a:pt x="8469732" y="377523"/>
                  <a:pt x="8471310" y="593227"/>
                  <a:pt x="8464724" y="769876"/>
                </a:cubicBezTo>
                <a:cubicBezTo>
                  <a:pt x="8458138" y="946525"/>
                  <a:pt x="8460919" y="1288246"/>
                  <a:pt x="8464724" y="1458753"/>
                </a:cubicBezTo>
                <a:cubicBezTo>
                  <a:pt x="8468529" y="1629260"/>
                  <a:pt x="8481799" y="1909617"/>
                  <a:pt x="8464724" y="2102562"/>
                </a:cubicBezTo>
                <a:cubicBezTo>
                  <a:pt x="8447649" y="2295507"/>
                  <a:pt x="8445151" y="2473856"/>
                  <a:pt x="8464724" y="2656238"/>
                </a:cubicBezTo>
                <a:cubicBezTo>
                  <a:pt x="8484297" y="2838620"/>
                  <a:pt x="8481088" y="3032093"/>
                  <a:pt x="8464724" y="3209914"/>
                </a:cubicBezTo>
                <a:cubicBezTo>
                  <a:pt x="8448360" y="3387735"/>
                  <a:pt x="8484673" y="3499836"/>
                  <a:pt x="8464724" y="3718524"/>
                </a:cubicBezTo>
                <a:cubicBezTo>
                  <a:pt x="8444776" y="3937212"/>
                  <a:pt x="8444182" y="4358684"/>
                  <a:pt x="8464724" y="4767933"/>
                </a:cubicBezTo>
                <a:cubicBezTo>
                  <a:pt x="8452342" y="4886069"/>
                  <a:pt x="8368588" y="5049216"/>
                  <a:pt x="8203457" y="5029200"/>
                </a:cubicBezTo>
                <a:cubicBezTo>
                  <a:pt x="7979016" y="5012242"/>
                  <a:pt x="7827224" y="5007175"/>
                  <a:pt x="7700452" y="5029200"/>
                </a:cubicBezTo>
                <a:cubicBezTo>
                  <a:pt x="7573681" y="5051225"/>
                  <a:pt x="7213658" y="5044506"/>
                  <a:pt x="6879759" y="5029200"/>
                </a:cubicBezTo>
                <a:cubicBezTo>
                  <a:pt x="6545860" y="5013894"/>
                  <a:pt x="6392144" y="5034006"/>
                  <a:pt x="6138488" y="5029200"/>
                </a:cubicBezTo>
                <a:cubicBezTo>
                  <a:pt x="5884832" y="5024394"/>
                  <a:pt x="5548451" y="5036740"/>
                  <a:pt x="5397217" y="5029200"/>
                </a:cubicBezTo>
                <a:cubicBezTo>
                  <a:pt x="5245983" y="5021660"/>
                  <a:pt x="5037092" y="5033798"/>
                  <a:pt x="4735367" y="5029200"/>
                </a:cubicBezTo>
                <a:cubicBezTo>
                  <a:pt x="4433642" y="5024603"/>
                  <a:pt x="4233509" y="5019507"/>
                  <a:pt x="3914674" y="5029200"/>
                </a:cubicBezTo>
                <a:cubicBezTo>
                  <a:pt x="3595839" y="5038893"/>
                  <a:pt x="3404872" y="5030757"/>
                  <a:pt x="3093981" y="5029200"/>
                </a:cubicBezTo>
                <a:cubicBezTo>
                  <a:pt x="2783090" y="5027643"/>
                  <a:pt x="2549503" y="5065220"/>
                  <a:pt x="2352710" y="5029200"/>
                </a:cubicBezTo>
                <a:cubicBezTo>
                  <a:pt x="2155917" y="4993180"/>
                  <a:pt x="1849839" y="5017498"/>
                  <a:pt x="1690861" y="5029200"/>
                </a:cubicBezTo>
                <a:cubicBezTo>
                  <a:pt x="1531883" y="5040902"/>
                  <a:pt x="1062817" y="5044947"/>
                  <a:pt x="870168" y="5029200"/>
                </a:cubicBezTo>
                <a:cubicBezTo>
                  <a:pt x="677519" y="5013453"/>
                  <a:pt x="495375" y="5009819"/>
                  <a:pt x="261267" y="5029200"/>
                </a:cubicBezTo>
                <a:cubicBezTo>
                  <a:pt x="121862" y="5047137"/>
                  <a:pt x="8907" y="4908017"/>
                  <a:pt x="0" y="4767933"/>
                </a:cubicBezTo>
                <a:cubicBezTo>
                  <a:pt x="20861" y="4542583"/>
                  <a:pt x="-2777" y="4481187"/>
                  <a:pt x="0" y="4259324"/>
                </a:cubicBezTo>
                <a:cubicBezTo>
                  <a:pt x="2777" y="4037461"/>
                  <a:pt x="18488" y="3809523"/>
                  <a:pt x="0" y="3660581"/>
                </a:cubicBezTo>
                <a:cubicBezTo>
                  <a:pt x="-18488" y="3511639"/>
                  <a:pt x="23539" y="3322053"/>
                  <a:pt x="0" y="3061838"/>
                </a:cubicBezTo>
                <a:cubicBezTo>
                  <a:pt x="-23539" y="2801623"/>
                  <a:pt x="15044" y="2688652"/>
                  <a:pt x="0" y="2553229"/>
                </a:cubicBezTo>
                <a:cubicBezTo>
                  <a:pt x="-15044" y="2417806"/>
                  <a:pt x="8343" y="2097937"/>
                  <a:pt x="0" y="1954486"/>
                </a:cubicBezTo>
                <a:cubicBezTo>
                  <a:pt x="-8343" y="1811035"/>
                  <a:pt x="-3239" y="1619416"/>
                  <a:pt x="0" y="1445876"/>
                </a:cubicBezTo>
                <a:cubicBezTo>
                  <a:pt x="3239" y="1272336"/>
                  <a:pt x="7086" y="1036686"/>
                  <a:pt x="0" y="892200"/>
                </a:cubicBezTo>
                <a:cubicBezTo>
                  <a:pt x="-7086" y="747714"/>
                  <a:pt x="-13865" y="419281"/>
                  <a:pt x="0" y="261267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هَلْ تَعْرِفُ كَمْ نَوْعاً مِنَ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لْفُنونِ يُوجَدُ في عالَمِن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هَلْ فَكَّرْتَ يَوْماً في تَنَوُّعِها وَجَمالِه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لْمُؤَكَّدِ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أَنَّكَ تَسْتَمْتِعُ بِنَوْعٍ أَوْ أَكْثَرَ مِنْه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ا.</a:t>
            </a:r>
          </a:p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تَتَنَوَّعُ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لْفُنونُ بَيْنَ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لْمَرْئِيَّةِ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لرَّسْمِ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لنَّحْتِ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لتَّصْوي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لسَّمْعِيَّةِ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لْموسيقى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لْغِنا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لْحَرَكِيَّةِ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لرَّقْصِ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لْمَسْرَ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حِ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وَلِكُلِّ نَوْعٍ مِنْها جَمالُهُ وَتَأْثيرُهُ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لْخاصُّ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لنَّفْ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س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لَكِنَّ هَذِهِ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إِذا لَمْ تُمارَسْ بِحِكْمَةٍ وَذَوْقٍ رَفي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عٍ،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قَدْ تَفْقِدُ قيمَتَها وَتَأْثيرَه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ا.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لِذا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ٱخْتَرْ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لْفُنونِ ما يُناسِبُ ذَوْقَكَ وَيُثْري حَياتَ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وَشارِكْ مَوْهِبَتَكَ مَعَ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لْآخَرينَ بِأُسْلوبٍ راقٍ وَهادِ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فٍ.</a:t>
            </a:r>
          </a:p>
        </p:txBody>
      </p:sp>
    </p:spTree>
    <p:extLst>
      <p:ext uri="{BB962C8B-B14F-4D97-AF65-F5344CB8AC3E}">
        <p14:creationId xmlns:p14="http://schemas.microsoft.com/office/powerpoint/2010/main" val="159386944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192AA-916C-6C41-108D-C4DC8923E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3BB12-4434-26BB-6D67-BFD9678A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كل ثنائي سيقرأ الفقرة قراءة معبرة، للفوز عليكما القراءة  قراءة معبرة وبصوت واحد.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4E9AC1-9092-CFA1-0857-429F404E48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746708-CF33-C21F-83A3-F318E272B59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2737FA-2C04-39C4-A3D7-0FA6FE5855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885313-E5E6-1CF2-275D-5B2186A279B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838BAC-5D3D-42E9-F2E5-77D96E3E8DD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53FAE08-A470-5425-1203-10A47F0441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6CDA39-17A6-37DE-C228-920BDAFFD6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7C1E82-BB11-7068-3FE7-1DF49D6537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44E002-6347-2950-125A-D93ED2F86C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B8A02-983E-978E-7554-38CC515EED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E8B122E-C23F-AECA-38AB-27C0B7FE8B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22081A-1F67-F9EC-7775-5EB24E2B55A5}"/>
              </a:ext>
            </a:extLst>
          </p:cNvPr>
          <p:cNvSpPr/>
          <p:nvPr/>
        </p:nvSpPr>
        <p:spPr>
          <a:xfrm>
            <a:off x="333364" y="1616273"/>
            <a:ext cx="8464724" cy="5029200"/>
          </a:xfrm>
          <a:custGeom>
            <a:avLst/>
            <a:gdLst>
              <a:gd name="csX0" fmla="*/ 0 w 8464724"/>
              <a:gd name="csY0" fmla="*/ 261267 h 5029200"/>
              <a:gd name="csX1" fmla="*/ 261267 w 8464724"/>
              <a:gd name="csY1" fmla="*/ 0 h 5029200"/>
              <a:gd name="csX2" fmla="*/ 843694 w 8464724"/>
              <a:gd name="csY2" fmla="*/ 0 h 5029200"/>
              <a:gd name="csX3" fmla="*/ 1267278 w 8464724"/>
              <a:gd name="csY3" fmla="*/ 0 h 5029200"/>
              <a:gd name="csX4" fmla="*/ 1929127 w 8464724"/>
              <a:gd name="csY4" fmla="*/ 0 h 5029200"/>
              <a:gd name="csX5" fmla="*/ 2670398 w 8464724"/>
              <a:gd name="csY5" fmla="*/ 0 h 5029200"/>
              <a:gd name="csX6" fmla="*/ 3173403 w 8464724"/>
              <a:gd name="csY6" fmla="*/ 0 h 5029200"/>
              <a:gd name="csX7" fmla="*/ 3994096 w 8464724"/>
              <a:gd name="csY7" fmla="*/ 0 h 5029200"/>
              <a:gd name="csX8" fmla="*/ 4735367 w 8464724"/>
              <a:gd name="csY8" fmla="*/ 0 h 5029200"/>
              <a:gd name="csX9" fmla="*/ 5238373 w 8464724"/>
              <a:gd name="csY9" fmla="*/ 0 h 5029200"/>
              <a:gd name="csX10" fmla="*/ 5741378 w 8464724"/>
              <a:gd name="csY10" fmla="*/ 0 h 5029200"/>
              <a:gd name="csX11" fmla="*/ 6562071 w 8464724"/>
              <a:gd name="csY11" fmla="*/ 0 h 5029200"/>
              <a:gd name="csX12" fmla="*/ 6985655 w 8464724"/>
              <a:gd name="csY12" fmla="*/ 0 h 5029200"/>
              <a:gd name="csX13" fmla="*/ 8203457 w 8464724"/>
              <a:gd name="csY13" fmla="*/ 0 h 5029200"/>
              <a:gd name="csX14" fmla="*/ 8464724 w 8464724"/>
              <a:gd name="csY14" fmla="*/ 261267 h 5029200"/>
              <a:gd name="csX15" fmla="*/ 8464724 w 8464724"/>
              <a:gd name="csY15" fmla="*/ 769876 h 5029200"/>
              <a:gd name="csX16" fmla="*/ 8464724 w 8464724"/>
              <a:gd name="csY16" fmla="*/ 1458753 h 5029200"/>
              <a:gd name="csX17" fmla="*/ 8464724 w 8464724"/>
              <a:gd name="csY17" fmla="*/ 2102562 h 5029200"/>
              <a:gd name="csX18" fmla="*/ 8464724 w 8464724"/>
              <a:gd name="csY18" fmla="*/ 2656238 h 5029200"/>
              <a:gd name="csX19" fmla="*/ 8464724 w 8464724"/>
              <a:gd name="csY19" fmla="*/ 3209914 h 5029200"/>
              <a:gd name="csX20" fmla="*/ 8464724 w 8464724"/>
              <a:gd name="csY20" fmla="*/ 3718524 h 5029200"/>
              <a:gd name="csX21" fmla="*/ 8464724 w 8464724"/>
              <a:gd name="csY21" fmla="*/ 4767933 h 5029200"/>
              <a:gd name="csX22" fmla="*/ 8203457 w 8464724"/>
              <a:gd name="csY22" fmla="*/ 5029200 h 5029200"/>
              <a:gd name="csX23" fmla="*/ 7700452 w 8464724"/>
              <a:gd name="csY23" fmla="*/ 5029200 h 5029200"/>
              <a:gd name="csX24" fmla="*/ 6879759 w 8464724"/>
              <a:gd name="csY24" fmla="*/ 5029200 h 5029200"/>
              <a:gd name="csX25" fmla="*/ 6138488 w 8464724"/>
              <a:gd name="csY25" fmla="*/ 5029200 h 5029200"/>
              <a:gd name="csX26" fmla="*/ 5397217 w 8464724"/>
              <a:gd name="csY26" fmla="*/ 5029200 h 5029200"/>
              <a:gd name="csX27" fmla="*/ 4735367 w 8464724"/>
              <a:gd name="csY27" fmla="*/ 5029200 h 5029200"/>
              <a:gd name="csX28" fmla="*/ 3914674 w 8464724"/>
              <a:gd name="csY28" fmla="*/ 5029200 h 5029200"/>
              <a:gd name="csX29" fmla="*/ 3093981 w 8464724"/>
              <a:gd name="csY29" fmla="*/ 5029200 h 5029200"/>
              <a:gd name="csX30" fmla="*/ 2352710 w 8464724"/>
              <a:gd name="csY30" fmla="*/ 5029200 h 5029200"/>
              <a:gd name="csX31" fmla="*/ 1690861 w 8464724"/>
              <a:gd name="csY31" fmla="*/ 5029200 h 5029200"/>
              <a:gd name="csX32" fmla="*/ 870168 w 8464724"/>
              <a:gd name="csY32" fmla="*/ 5029200 h 5029200"/>
              <a:gd name="csX33" fmla="*/ 261267 w 8464724"/>
              <a:gd name="csY33" fmla="*/ 5029200 h 5029200"/>
              <a:gd name="csX34" fmla="*/ 0 w 8464724"/>
              <a:gd name="csY34" fmla="*/ 4767933 h 5029200"/>
              <a:gd name="csX35" fmla="*/ 0 w 8464724"/>
              <a:gd name="csY35" fmla="*/ 4259324 h 5029200"/>
              <a:gd name="csX36" fmla="*/ 0 w 8464724"/>
              <a:gd name="csY36" fmla="*/ 3660581 h 5029200"/>
              <a:gd name="csX37" fmla="*/ 0 w 8464724"/>
              <a:gd name="csY37" fmla="*/ 3061838 h 5029200"/>
              <a:gd name="csX38" fmla="*/ 0 w 8464724"/>
              <a:gd name="csY38" fmla="*/ 2553229 h 5029200"/>
              <a:gd name="csX39" fmla="*/ 0 w 8464724"/>
              <a:gd name="csY39" fmla="*/ 1954486 h 5029200"/>
              <a:gd name="csX40" fmla="*/ 0 w 8464724"/>
              <a:gd name="csY40" fmla="*/ 1445876 h 5029200"/>
              <a:gd name="csX41" fmla="*/ 0 w 8464724"/>
              <a:gd name="csY41" fmla="*/ 892200 h 5029200"/>
              <a:gd name="csX42" fmla="*/ 0 w 8464724"/>
              <a:gd name="csY42" fmla="*/ 261267 h 5029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8464724" h="5029200" extrusionOk="0">
                <a:moveTo>
                  <a:pt x="0" y="261267"/>
                </a:moveTo>
                <a:cubicBezTo>
                  <a:pt x="19607" y="99226"/>
                  <a:pt x="124616" y="3240"/>
                  <a:pt x="261267" y="0"/>
                </a:cubicBezTo>
                <a:cubicBezTo>
                  <a:pt x="515655" y="-15779"/>
                  <a:pt x="591518" y="-24528"/>
                  <a:pt x="843694" y="0"/>
                </a:cubicBezTo>
                <a:cubicBezTo>
                  <a:pt x="1095870" y="24528"/>
                  <a:pt x="1091020" y="9019"/>
                  <a:pt x="1267278" y="0"/>
                </a:cubicBezTo>
                <a:cubicBezTo>
                  <a:pt x="1443536" y="-9019"/>
                  <a:pt x="1677171" y="4005"/>
                  <a:pt x="1929127" y="0"/>
                </a:cubicBezTo>
                <a:cubicBezTo>
                  <a:pt x="2181083" y="-4005"/>
                  <a:pt x="2463655" y="-792"/>
                  <a:pt x="2670398" y="0"/>
                </a:cubicBezTo>
                <a:cubicBezTo>
                  <a:pt x="2877141" y="792"/>
                  <a:pt x="2985823" y="17876"/>
                  <a:pt x="3173403" y="0"/>
                </a:cubicBezTo>
                <a:cubicBezTo>
                  <a:pt x="3360983" y="-17876"/>
                  <a:pt x="3804329" y="-24622"/>
                  <a:pt x="3994096" y="0"/>
                </a:cubicBezTo>
                <a:cubicBezTo>
                  <a:pt x="4183863" y="24622"/>
                  <a:pt x="4580315" y="-10975"/>
                  <a:pt x="4735367" y="0"/>
                </a:cubicBezTo>
                <a:cubicBezTo>
                  <a:pt x="4890419" y="10975"/>
                  <a:pt x="5091753" y="10363"/>
                  <a:pt x="5238373" y="0"/>
                </a:cubicBezTo>
                <a:cubicBezTo>
                  <a:pt x="5384993" y="-10363"/>
                  <a:pt x="5587710" y="-20274"/>
                  <a:pt x="5741378" y="0"/>
                </a:cubicBezTo>
                <a:cubicBezTo>
                  <a:pt x="5895047" y="20274"/>
                  <a:pt x="6241263" y="20644"/>
                  <a:pt x="6562071" y="0"/>
                </a:cubicBezTo>
                <a:cubicBezTo>
                  <a:pt x="6882879" y="-20644"/>
                  <a:pt x="6847446" y="-9030"/>
                  <a:pt x="6985655" y="0"/>
                </a:cubicBezTo>
                <a:cubicBezTo>
                  <a:pt x="7123864" y="9030"/>
                  <a:pt x="7899108" y="5158"/>
                  <a:pt x="8203457" y="0"/>
                </a:cubicBezTo>
                <a:cubicBezTo>
                  <a:pt x="8320286" y="2244"/>
                  <a:pt x="8468807" y="119797"/>
                  <a:pt x="8464724" y="261267"/>
                </a:cubicBezTo>
                <a:cubicBezTo>
                  <a:pt x="8469732" y="377523"/>
                  <a:pt x="8471310" y="593227"/>
                  <a:pt x="8464724" y="769876"/>
                </a:cubicBezTo>
                <a:cubicBezTo>
                  <a:pt x="8458138" y="946525"/>
                  <a:pt x="8460919" y="1288246"/>
                  <a:pt x="8464724" y="1458753"/>
                </a:cubicBezTo>
                <a:cubicBezTo>
                  <a:pt x="8468529" y="1629260"/>
                  <a:pt x="8481799" y="1909617"/>
                  <a:pt x="8464724" y="2102562"/>
                </a:cubicBezTo>
                <a:cubicBezTo>
                  <a:pt x="8447649" y="2295507"/>
                  <a:pt x="8445151" y="2473856"/>
                  <a:pt x="8464724" y="2656238"/>
                </a:cubicBezTo>
                <a:cubicBezTo>
                  <a:pt x="8484297" y="2838620"/>
                  <a:pt x="8481088" y="3032093"/>
                  <a:pt x="8464724" y="3209914"/>
                </a:cubicBezTo>
                <a:cubicBezTo>
                  <a:pt x="8448360" y="3387735"/>
                  <a:pt x="8484673" y="3499836"/>
                  <a:pt x="8464724" y="3718524"/>
                </a:cubicBezTo>
                <a:cubicBezTo>
                  <a:pt x="8444776" y="3937212"/>
                  <a:pt x="8444182" y="4358684"/>
                  <a:pt x="8464724" y="4767933"/>
                </a:cubicBezTo>
                <a:cubicBezTo>
                  <a:pt x="8452342" y="4886069"/>
                  <a:pt x="8368588" y="5049216"/>
                  <a:pt x="8203457" y="5029200"/>
                </a:cubicBezTo>
                <a:cubicBezTo>
                  <a:pt x="7979016" y="5012242"/>
                  <a:pt x="7827224" y="5007175"/>
                  <a:pt x="7700452" y="5029200"/>
                </a:cubicBezTo>
                <a:cubicBezTo>
                  <a:pt x="7573681" y="5051225"/>
                  <a:pt x="7213658" y="5044506"/>
                  <a:pt x="6879759" y="5029200"/>
                </a:cubicBezTo>
                <a:cubicBezTo>
                  <a:pt x="6545860" y="5013894"/>
                  <a:pt x="6392144" y="5034006"/>
                  <a:pt x="6138488" y="5029200"/>
                </a:cubicBezTo>
                <a:cubicBezTo>
                  <a:pt x="5884832" y="5024394"/>
                  <a:pt x="5548451" y="5036740"/>
                  <a:pt x="5397217" y="5029200"/>
                </a:cubicBezTo>
                <a:cubicBezTo>
                  <a:pt x="5245983" y="5021660"/>
                  <a:pt x="5037092" y="5033798"/>
                  <a:pt x="4735367" y="5029200"/>
                </a:cubicBezTo>
                <a:cubicBezTo>
                  <a:pt x="4433642" y="5024603"/>
                  <a:pt x="4233509" y="5019507"/>
                  <a:pt x="3914674" y="5029200"/>
                </a:cubicBezTo>
                <a:cubicBezTo>
                  <a:pt x="3595839" y="5038893"/>
                  <a:pt x="3404872" y="5030757"/>
                  <a:pt x="3093981" y="5029200"/>
                </a:cubicBezTo>
                <a:cubicBezTo>
                  <a:pt x="2783090" y="5027643"/>
                  <a:pt x="2549503" y="5065220"/>
                  <a:pt x="2352710" y="5029200"/>
                </a:cubicBezTo>
                <a:cubicBezTo>
                  <a:pt x="2155917" y="4993180"/>
                  <a:pt x="1849839" y="5017498"/>
                  <a:pt x="1690861" y="5029200"/>
                </a:cubicBezTo>
                <a:cubicBezTo>
                  <a:pt x="1531883" y="5040902"/>
                  <a:pt x="1062817" y="5044947"/>
                  <a:pt x="870168" y="5029200"/>
                </a:cubicBezTo>
                <a:cubicBezTo>
                  <a:pt x="677519" y="5013453"/>
                  <a:pt x="495375" y="5009819"/>
                  <a:pt x="261267" y="5029200"/>
                </a:cubicBezTo>
                <a:cubicBezTo>
                  <a:pt x="121862" y="5047137"/>
                  <a:pt x="8907" y="4908017"/>
                  <a:pt x="0" y="4767933"/>
                </a:cubicBezTo>
                <a:cubicBezTo>
                  <a:pt x="20861" y="4542583"/>
                  <a:pt x="-2777" y="4481187"/>
                  <a:pt x="0" y="4259324"/>
                </a:cubicBezTo>
                <a:cubicBezTo>
                  <a:pt x="2777" y="4037461"/>
                  <a:pt x="18488" y="3809523"/>
                  <a:pt x="0" y="3660581"/>
                </a:cubicBezTo>
                <a:cubicBezTo>
                  <a:pt x="-18488" y="3511639"/>
                  <a:pt x="23539" y="3322053"/>
                  <a:pt x="0" y="3061838"/>
                </a:cubicBezTo>
                <a:cubicBezTo>
                  <a:pt x="-23539" y="2801623"/>
                  <a:pt x="15044" y="2688652"/>
                  <a:pt x="0" y="2553229"/>
                </a:cubicBezTo>
                <a:cubicBezTo>
                  <a:pt x="-15044" y="2417806"/>
                  <a:pt x="8343" y="2097937"/>
                  <a:pt x="0" y="1954486"/>
                </a:cubicBezTo>
                <a:cubicBezTo>
                  <a:pt x="-8343" y="1811035"/>
                  <a:pt x="-3239" y="1619416"/>
                  <a:pt x="0" y="1445876"/>
                </a:cubicBezTo>
                <a:cubicBezTo>
                  <a:pt x="3239" y="1272336"/>
                  <a:pt x="7086" y="1036686"/>
                  <a:pt x="0" y="892200"/>
                </a:cubicBezTo>
                <a:cubicBezTo>
                  <a:pt x="-7086" y="747714"/>
                  <a:pt x="-13865" y="419281"/>
                  <a:pt x="0" y="261267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هَلْ تَعْرِفُ كَمْ نَوْعاً مِنَ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لْفُنونِ يُوجَدُ في عالَمِن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هَلْ فَكَّرْتَ يَوْماً في تَنَوُّعِها وَجَمالِه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لْمُؤَكَّدِ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أَنَّكَ تَسْتَمْتِعُ بِنَوْعٍ أَوْ أَكْثَرَ مِنْه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ا.</a:t>
            </a:r>
          </a:p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تَتَنَوَّعُ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لْفُنونُ بَيْنَ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لْمَرْئِيَّةِ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لرَّسْمِ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لنَّحْتِ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لتَّصْوي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لسَّمْعِيَّةِ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لْموسيقى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لْغِنا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لْحَرَكِيَّةِ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لرَّقْصِ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لْمَسْرَ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حِ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وَلِكُلِّ نَوْعٍ مِنْها جَمالُهُ وَتَأْثيرُهُ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لْخاصُّ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لنَّفْ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س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لَكِنَّ هَذِهِ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إِذا لَمْ تُمارَسْ بِحِكْمَةٍ وَذَوْقٍ رَفي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عٍ،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قَدْ تَفْقِدُ قيمَتَها وَتَأْثيرَه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ا.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لِذا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ٱخْتَرْ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لْفُنونِ ما يُناسِبُ ذَوْقَكَ وَيُثْري حَياتَ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وَشارِكْ مَوْهِبَتَكَ مَعَ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لْآخَرينَ بِأُسْلوبٍ راقٍ وَهادِ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فٍ.</a:t>
            </a:r>
          </a:p>
        </p:txBody>
      </p:sp>
    </p:spTree>
    <p:extLst>
      <p:ext uri="{BB962C8B-B14F-4D97-AF65-F5344CB8AC3E}">
        <p14:creationId xmlns:p14="http://schemas.microsoft.com/office/powerpoint/2010/main" val="248776393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5B17F-780F-A215-5BD9-B0A9447A3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9FAE7-8AE2-A92D-DEEE-8FA836FB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يريد أن يقود القراءة؟ أنت تقرأ وهم يرددون بعدك.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616C19-48FD-44E9-6E08-AA9783B655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1F9DA7-5EE0-BD3C-23F9-8497A0F5729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FCC846-D571-B267-B699-6DA2F058782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DB0869-0D9F-6538-1719-C85559737F7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8E309E-886B-F9E3-7A9D-B91C598BEAB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C30EF10-5FBC-57E1-166E-7D43E04BA3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215A1E-64D6-B290-77CF-CD095D8F0C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EFB7B1-1209-797C-CCF8-7B11C5D067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04CB18-926A-8CBC-84DF-176CCC3A3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A13947-53EA-835A-E965-AAF4CFB7CD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0F95729-C596-E208-9A0D-932F47111B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60DE0AE-ADE8-FD10-3DB4-992B353F355D}"/>
              </a:ext>
            </a:extLst>
          </p:cNvPr>
          <p:cNvSpPr/>
          <p:nvPr/>
        </p:nvSpPr>
        <p:spPr>
          <a:xfrm>
            <a:off x="333364" y="1616273"/>
            <a:ext cx="8464724" cy="5029200"/>
          </a:xfrm>
          <a:custGeom>
            <a:avLst/>
            <a:gdLst>
              <a:gd name="csX0" fmla="*/ 0 w 8464724"/>
              <a:gd name="csY0" fmla="*/ 261267 h 5029200"/>
              <a:gd name="csX1" fmla="*/ 261267 w 8464724"/>
              <a:gd name="csY1" fmla="*/ 0 h 5029200"/>
              <a:gd name="csX2" fmla="*/ 843694 w 8464724"/>
              <a:gd name="csY2" fmla="*/ 0 h 5029200"/>
              <a:gd name="csX3" fmla="*/ 1267278 w 8464724"/>
              <a:gd name="csY3" fmla="*/ 0 h 5029200"/>
              <a:gd name="csX4" fmla="*/ 1929127 w 8464724"/>
              <a:gd name="csY4" fmla="*/ 0 h 5029200"/>
              <a:gd name="csX5" fmla="*/ 2670398 w 8464724"/>
              <a:gd name="csY5" fmla="*/ 0 h 5029200"/>
              <a:gd name="csX6" fmla="*/ 3173403 w 8464724"/>
              <a:gd name="csY6" fmla="*/ 0 h 5029200"/>
              <a:gd name="csX7" fmla="*/ 3994096 w 8464724"/>
              <a:gd name="csY7" fmla="*/ 0 h 5029200"/>
              <a:gd name="csX8" fmla="*/ 4735367 w 8464724"/>
              <a:gd name="csY8" fmla="*/ 0 h 5029200"/>
              <a:gd name="csX9" fmla="*/ 5238373 w 8464724"/>
              <a:gd name="csY9" fmla="*/ 0 h 5029200"/>
              <a:gd name="csX10" fmla="*/ 5741378 w 8464724"/>
              <a:gd name="csY10" fmla="*/ 0 h 5029200"/>
              <a:gd name="csX11" fmla="*/ 6562071 w 8464724"/>
              <a:gd name="csY11" fmla="*/ 0 h 5029200"/>
              <a:gd name="csX12" fmla="*/ 6985655 w 8464724"/>
              <a:gd name="csY12" fmla="*/ 0 h 5029200"/>
              <a:gd name="csX13" fmla="*/ 8203457 w 8464724"/>
              <a:gd name="csY13" fmla="*/ 0 h 5029200"/>
              <a:gd name="csX14" fmla="*/ 8464724 w 8464724"/>
              <a:gd name="csY14" fmla="*/ 261267 h 5029200"/>
              <a:gd name="csX15" fmla="*/ 8464724 w 8464724"/>
              <a:gd name="csY15" fmla="*/ 769876 h 5029200"/>
              <a:gd name="csX16" fmla="*/ 8464724 w 8464724"/>
              <a:gd name="csY16" fmla="*/ 1458753 h 5029200"/>
              <a:gd name="csX17" fmla="*/ 8464724 w 8464724"/>
              <a:gd name="csY17" fmla="*/ 2102562 h 5029200"/>
              <a:gd name="csX18" fmla="*/ 8464724 w 8464724"/>
              <a:gd name="csY18" fmla="*/ 2656238 h 5029200"/>
              <a:gd name="csX19" fmla="*/ 8464724 w 8464724"/>
              <a:gd name="csY19" fmla="*/ 3209914 h 5029200"/>
              <a:gd name="csX20" fmla="*/ 8464724 w 8464724"/>
              <a:gd name="csY20" fmla="*/ 3718524 h 5029200"/>
              <a:gd name="csX21" fmla="*/ 8464724 w 8464724"/>
              <a:gd name="csY21" fmla="*/ 4767933 h 5029200"/>
              <a:gd name="csX22" fmla="*/ 8203457 w 8464724"/>
              <a:gd name="csY22" fmla="*/ 5029200 h 5029200"/>
              <a:gd name="csX23" fmla="*/ 7700452 w 8464724"/>
              <a:gd name="csY23" fmla="*/ 5029200 h 5029200"/>
              <a:gd name="csX24" fmla="*/ 6879759 w 8464724"/>
              <a:gd name="csY24" fmla="*/ 5029200 h 5029200"/>
              <a:gd name="csX25" fmla="*/ 6138488 w 8464724"/>
              <a:gd name="csY25" fmla="*/ 5029200 h 5029200"/>
              <a:gd name="csX26" fmla="*/ 5397217 w 8464724"/>
              <a:gd name="csY26" fmla="*/ 5029200 h 5029200"/>
              <a:gd name="csX27" fmla="*/ 4735367 w 8464724"/>
              <a:gd name="csY27" fmla="*/ 5029200 h 5029200"/>
              <a:gd name="csX28" fmla="*/ 3914674 w 8464724"/>
              <a:gd name="csY28" fmla="*/ 5029200 h 5029200"/>
              <a:gd name="csX29" fmla="*/ 3093981 w 8464724"/>
              <a:gd name="csY29" fmla="*/ 5029200 h 5029200"/>
              <a:gd name="csX30" fmla="*/ 2352710 w 8464724"/>
              <a:gd name="csY30" fmla="*/ 5029200 h 5029200"/>
              <a:gd name="csX31" fmla="*/ 1690861 w 8464724"/>
              <a:gd name="csY31" fmla="*/ 5029200 h 5029200"/>
              <a:gd name="csX32" fmla="*/ 870168 w 8464724"/>
              <a:gd name="csY32" fmla="*/ 5029200 h 5029200"/>
              <a:gd name="csX33" fmla="*/ 261267 w 8464724"/>
              <a:gd name="csY33" fmla="*/ 5029200 h 5029200"/>
              <a:gd name="csX34" fmla="*/ 0 w 8464724"/>
              <a:gd name="csY34" fmla="*/ 4767933 h 5029200"/>
              <a:gd name="csX35" fmla="*/ 0 w 8464724"/>
              <a:gd name="csY35" fmla="*/ 4259324 h 5029200"/>
              <a:gd name="csX36" fmla="*/ 0 w 8464724"/>
              <a:gd name="csY36" fmla="*/ 3660581 h 5029200"/>
              <a:gd name="csX37" fmla="*/ 0 w 8464724"/>
              <a:gd name="csY37" fmla="*/ 3061838 h 5029200"/>
              <a:gd name="csX38" fmla="*/ 0 w 8464724"/>
              <a:gd name="csY38" fmla="*/ 2553229 h 5029200"/>
              <a:gd name="csX39" fmla="*/ 0 w 8464724"/>
              <a:gd name="csY39" fmla="*/ 1954486 h 5029200"/>
              <a:gd name="csX40" fmla="*/ 0 w 8464724"/>
              <a:gd name="csY40" fmla="*/ 1445876 h 5029200"/>
              <a:gd name="csX41" fmla="*/ 0 w 8464724"/>
              <a:gd name="csY41" fmla="*/ 892200 h 5029200"/>
              <a:gd name="csX42" fmla="*/ 0 w 8464724"/>
              <a:gd name="csY42" fmla="*/ 261267 h 5029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8464724" h="5029200" extrusionOk="0">
                <a:moveTo>
                  <a:pt x="0" y="261267"/>
                </a:moveTo>
                <a:cubicBezTo>
                  <a:pt x="19607" y="99226"/>
                  <a:pt x="124616" y="3240"/>
                  <a:pt x="261267" y="0"/>
                </a:cubicBezTo>
                <a:cubicBezTo>
                  <a:pt x="515655" y="-15779"/>
                  <a:pt x="591518" y="-24528"/>
                  <a:pt x="843694" y="0"/>
                </a:cubicBezTo>
                <a:cubicBezTo>
                  <a:pt x="1095870" y="24528"/>
                  <a:pt x="1091020" y="9019"/>
                  <a:pt x="1267278" y="0"/>
                </a:cubicBezTo>
                <a:cubicBezTo>
                  <a:pt x="1443536" y="-9019"/>
                  <a:pt x="1677171" y="4005"/>
                  <a:pt x="1929127" y="0"/>
                </a:cubicBezTo>
                <a:cubicBezTo>
                  <a:pt x="2181083" y="-4005"/>
                  <a:pt x="2463655" y="-792"/>
                  <a:pt x="2670398" y="0"/>
                </a:cubicBezTo>
                <a:cubicBezTo>
                  <a:pt x="2877141" y="792"/>
                  <a:pt x="2985823" y="17876"/>
                  <a:pt x="3173403" y="0"/>
                </a:cubicBezTo>
                <a:cubicBezTo>
                  <a:pt x="3360983" y="-17876"/>
                  <a:pt x="3804329" y="-24622"/>
                  <a:pt x="3994096" y="0"/>
                </a:cubicBezTo>
                <a:cubicBezTo>
                  <a:pt x="4183863" y="24622"/>
                  <a:pt x="4580315" y="-10975"/>
                  <a:pt x="4735367" y="0"/>
                </a:cubicBezTo>
                <a:cubicBezTo>
                  <a:pt x="4890419" y="10975"/>
                  <a:pt x="5091753" y="10363"/>
                  <a:pt x="5238373" y="0"/>
                </a:cubicBezTo>
                <a:cubicBezTo>
                  <a:pt x="5384993" y="-10363"/>
                  <a:pt x="5587710" y="-20274"/>
                  <a:pt x="5741378" y="0"/>
                </a:cubicBezTo>
                <a:cubicBezTo>
                  <a:pt x="5895047" y="20274"/>
                  <a:pt x="6241263" y="20644"/>
                  <a:pt x="6562071" y="0"/>
                </a:cubicBezTo>
                <a:cubicBezTo>
                  <a:pt x="6882879" y="-20644"/>
                  <a:pt x="6847446" y="-9030"/>
                  <a:pt x="6985655" y="0"/>
                </a:cubicBezTo>
                <a:cubicBezTo>
                  <a:pt x="7123864" y="9030"/>
                  <a:pt x="7899108" y="5158"/>
                  <a:pt x="8203457" y="0"/>
                </a:cubicBezTo>
                <a:cubicBezTo>
                  <a:pt x="8320286" y="2244"/>
                  <a:pt x="8468807" y="119797"/>
                  <a:pt x="8464724" y="261267"/>
                </a:cubicBezTo>
                <a:cubicBezTo>
                  <a:pt x="8469732" y="377523"/>
                  <a:pt x="8471310" y="593227"/>
                  <a:pt x="8464724" y="769876"/>
                </a:cubicBezTo>
                <a:cubicBezTo>
                  <a:pt x="8458138" y="946525"/>
                  <a:pt x="8460919" y="1288246"/>
                  <a:pt x="8464724" y="1458753"/>
                </a:cubicBezTo>
                <a:cubicBezTo>
                  <a:pt x="8468529" y="1629260"/>
                  <a:pt x="8481799" y="1909617"/>
                  <a:pt x="8464724" y="2102562"/>
                </a:cubicBezTo>
                <a:cubicBezTo>
                  <a:pt x="8447649" y="2295507"/>
                  <a:pt x="8445151" y="2473856"/>
                  <a:pt x="8464724" y="2656238"/>
                </a:cubicBezTo>
                <a:cubicBezTo>
                  <a:pt x="8484297" y="2838620"/>
                  <a:pt x="8481088" y="3032093"/>
                  <a:pt x="8464724" y="3209914"/>
                </a:cubicBezTo>
                <a:cubicBezTo>
                  <a:pt x="8448360" y="3387735"/>
                  <a:pt x="8484673" y="3499836"/>
                  <a:pt x="8464724" y="3718524"/>
                </a:cubicBezTo>
                <a:cubicBezTo>
                  <a:pt x="8444776" y="3937212"/>
                  <a:pt x="8444182" y="4358684"/>
                  <a:pt x="8464724" y="4767933"/>
                </a:cubicBezTo>
                <a:cubicBezTo>
                  <a:pt x="8452342" y="4886069"/>
                  <a:pt x="8368588" y="5049216"/>
                  <a:pt x="8203457" y="5029200"/>
                </a:cubicBezTo>
                <a:cubicBezTo>
                  <a:pt x="7979016" y="5012242"/>
                  <a:pt x="7827224" y="5007175"/>
                  <a:pt x="7700452" y="5029200"/>
                </a:cubicBezTo>
                <a:cubicBezTo>
                  <a:pt x="7573681" y="5051225"/>
                  <a:pt x="7213658" y="5044506"/>
                  <a:pt x="6879759" y="5029200"/>
                </a:cubicBezTo>
                <a:cubicBezTo>
                  <a:pt x="6545860" y="5013894"/>
                  <a:pt x="6392144" y="5034006"/>
                  <a:pt x="6138488" y="5029200"/>
                </a:cubicBezTo>
                <a:cubicBezTo>
                  <a:pt x="5884832" y="5024394"/>
                  <a:pt x="5548451" y="5036740"/>
                  <a:pt x="5397217" y="5029200"/>
                </a:cubicBezTo>
                <a:cubicBezTo>
                  <a:pt x="5245983" y="5021660"/>
                  <a:pt x="5037092" y="5033798"/>
                  <a:pt x="4735367" y="5029200"/>
                </a:cubicBezTo>
                <a:cubicBezTo>
                  <a:pt x="4433642" y="5024603"/>
                  <a:pt x="4233509" y="5019507"/>
                  <a:pt x="3914674" y="5029200"/>
                </a:cubicBezTo>
                <a:cubicBezTo>
                  <a:pt x="3595839" y="5038893"/>
                  <a:pt x="3404872" y="5030757"/>
                  <a:pt x="3093981" y="5029200"/>
                </a:cubicBezTo>
                <a:cubicBezTo>
                  <a:pt x="2783090" y="5027643"/>
                  <a:pt x="2549503" y="5065220"/>
                  <a:pt x="2352710" y="5029200"/>
                </a:cubicBezTo>
                <a:cubicBezTo>
                  <a:pt x="2155917" y="4993180"/>
                  <a:pt x="1849839" y="5017498"/>
                  <a:pt x="1690861" y="5029200"/>
                </a:cubicBezTo>
                <a:cubicBezTo>
                  <a:pt x="1531883" y="5040902"/>
                  <a:pt x="1062817" y="5044947"/>
                  <a:pt x="870168" y="5029200"/>
                </a:cubicBezTo>
                <a:cubicBezTo>
                  <a:pt x="677519" y="5013453"/>
                  <a:pt x="495375" y="5009819"/>
                  <a:pt x="261267" y="5029200"/>
                </a:cubicBezTo>
                <a:cubicBezTo>
                  <a:pt x="121862" y="5047137"/>
                  <a:pt x="8907" y="4908017"/>
                  <a:pt x="0" y="4767933"/>
                </a:cubicBezTo>
                <a:cubicBezTo>
                  <a:pt x="20861" y="4542583"/>
                  <a:pt x="-2777" y="4481187"/>
                  <a:pt x="0" y="4259324"/>
                </a:cubicBezTo>
                <a:cubicBezTo>
                  <a:pt x="2777" y="4037461"/>
                  <a:pt x="18488" y="3809523"/>
                  <a:pt x="0" y="3660581"/>
                </a:cubicBezTo>
                <a:cubicBezTo>
                  <a:pt x="-18488" y="3511639"/>
                  <a:pt x="23539" y="3322053"/>
                  <a:pt x="0" y="3061838"/>
                </a:cubicBezTo>
                <a:cubicBezTo>
                  <a:pt x="-23539" y="2801623"/>
                  <a:pt x="15044" y="2688652"/>
                  <a:pt x="0" y="2553229"/>
                </a:cubicBezTo>
                <a:cubicBezTo>
                  <a:pt x="-15044" y="2417806"/>
                  <a:pt x="8343" y="2097937"/>
                  <a:pt x="0" y="1954486"/>
                </a:cubicBezTo>
                <a:cubicBezTo>
                  <a:pt x="-8343" y="1811035"/>
                  <a:pt x="-3239" y="1619416"/>
                  <a:pt x="0" y="1445876"/>
                </a:cubicBezTo>
                <a:cubicBezTo>
                  <a:pt x="3239" y="1272336"/>
                  <a:pt x="7086" y="1036686"/>
                  <a:pt x="0" y="892200"/>
                </a:cubicBezTo>
                <a:cubicBezTo>
                  <a:pt x="-7086" y="747714"/>
                  <a:pt x="-13865" y="419281"/>
                  <a:pt x="0" y="261267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هَلْ تَعْرِفُ كَمْ نَوْعاً مِنَ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لْفُنونِ يُوجَدُ في عالَمِن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هَلْ فَكَّرْتَ يَوْماً في تَنَوُّعِها وَجَمالِه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لْمُؤَكَّدِ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أَنَّكَ تَسْتَمْتِعُ بِنَوْعٍ أَوْ أَكْثَرَ مِنْه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ا.</a:t>
            </a:r>
          </a:p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تَتَنَوَّعُ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لْفُنونُ بَيْنَ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لْمَرْئِيَّةِ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لرَّسْمِ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لنَّحْتِ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لتَّصْوي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لسَّمْعِيَّةِ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لْموسيقى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لْغِنا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لْحَرَكِيَّةِ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لرَّقْصِ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لْمَسْرَ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حِ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وَلِكُلِّ نَوْعٍ مِنْها جَمالُهُ وَتَأْثيرُهُ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لْخاصُّ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لنَّفْ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س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لَكِنَّ هَذِهِ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إِذا لَمْ تُمارَسْ بِحِكْمَةٍ وَذَوْقٍ رَفي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عٍ،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قَدْ تَفْقِدُ قيمَتَها وَتَأْثيرَه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ا.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لِذا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ٱخْتَرْ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لْفُنونِ ما يُناسِبُ ذَوْقَكَ وَيُثْري حَياتَ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وَشارِكْ مَوْهِبَتَكَ مَعَ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لْآخَرينَ بِأُسْلوبٍ راقٍ وَهادِ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فٍ.</a:t>
            </a:r>
          </a:p>
        </p:txBody>
      </p:sp>
    </p:spTree>
    <p:extLst>
      <p:ext uri="{BB962C8B-B14F-4D97-AF65-F5344CB8AC3E}">
        <p14:creationId xmlns:p14="http://schemas.microsoft.com/office/powerpoint/2010/main" val="146676932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D1CE54-60E1-0EE0-C345-45226682E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5501" y="98573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7C72B-492C-C5F0-FB85-683F70C9C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27092-8EDF-1F83-7E97-5F07D242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9549244-043B-A116-30EA-7EEF566AEA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94C6B2-55FE-8A82-1D25-2D87964FB1BF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7913C1-75D5-7A05-2D11-4BBBD12F8C6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1D7BEA7-25C9-A523-610A-0C5272E00EBE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757A1A6-B4C0-5AD8-D355-E705C0E0CF3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AA38076-C86C-2423-759B-3561EF3EB0CF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ED8B3A-473C-B368-FA7D-7381A444C8A6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687FCBD-1F93-2EEF-0812-9D8B4582C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4BEAD91-1781-9499-2E0E-7BF09C4A3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0F3AF48-3770-7A7A-ABEE-C5A8EC340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361FFA3-3C17-D229-AA4E-0202BA9B4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A278C91-895A-97BA-F035-6C5739848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4A2C605C-D069-C769-8EB9-D13CA4E38FD9}"/>
              </a:ext>
            </a:extLst>
          </p:cNvPr>
          <p:cNvSpPr/>
          <p:nvPr/>
        </p:nvSpPr>
        <p:spPr>
          <a:xfrm>
            <a:off x="6168297" y="2932396"/>
            <a:ext cx="1980000" cy="19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noFill/>
            <a:prstDash val="solid"/>
            <a:miter lim="800000"/>
          </a:ln>
          <a:effectLst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تَعَلَّمْتُ في هذِهِ ٱلْحِصَّةِ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9381DD2-34B4-EFAB-36B2-C61DE4C2F952}"/>
              </a:ext>
            </a:extLst>
          </p:cNvPr>
          <p:cNvCxnSpPr>
            <a:cxnSpLocks/>
          </p:cNvCxnSpPr>
          <p:nvPr/>
        </p:nvCxnSpPr>
        <p:spPr>
          <a:xfrm flipH="1" flipV="1">
            <a:off x="3976069" y="3088433"/>
            <a:ext cx="2176045" cy="737118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E7BCF48-383C-E288-3591-9AE37003170E}"/>
              </a:ext>
            </a:extLst>
          </p:cNvPr>
          <p:cNvCxnSpPr>
            <a:cxnSpLocks/>
          </p:cNvCxnSpPr>
          <p:nvPr/>
        </p:nvCxnSpPr>
        <p:spPr>
          <a:xfrm flipH="1">
            <a:off x="4052373" y="4002833"/>
            <a:ext cx="2115924" cy="718457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</p:spTree>
    <p:extLst>
      <p:ext uri="{BB962C8B-B14F-4D97-AF65-F5344CB8AC3E}">
        <p14:creationId xmlns:p14="http://schemas.microsoft.com/office/powerpoint/2010/main" val="126879229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AAF83B08-D39F-70F7-BE7D-DE34A4E9F214}"/>
              </a:ext>
            </a:extLst>
          </p:cNvPr>
          <p:cNvSpPr/>
          <p:nvPr/>
        </p:nvSpPr>
        <p:spPr>
          <a:xfrm>
            <a:off x="6168297" y="2932396"/>
            <a:ext cx="1980000" cy="19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noFill/>
            <a:prstDash val="solid"/>
            <a:miter lim="800000"/>
          </a:ln>
          <a:effectLst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تَعَلَّمْتُ في هذِهِ ٱلْحِصَّةِ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0381ACC-9115-4D80-2956-9337E3E55F56}"/>
              </a:ext>
            </a:extLst>
          </p:cNvPr>
          <p:cNvCxnSpPr>
            <a:cxnSpLocks/>
          </p:cNvCxnSpPr>
          <p:nvPr/>
        </p:nvCxnSpPr>
        <p:spPr>
          <a:xfrm flipH="1" flipV="1">
            <a:off x="3976069" y="3088433"/>
            <a:ext cx="2176045" cy="737118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B225352-66D2-349B-0849-677E9581FF69}"/>
              </a:ext>
            </a:extLst>
          </p:cNvPr>
          <p:cNvCxnSpPr>
            <a:cxnSpLocks/>
          </p:cNvCxnSpPr>
          <p:nvPr/>
        </p:nvCxnSpPr>
        <p:spPr>
          <a:xfrm flipH="1">
            <a:off x="4052373" y="4002833"/>
            <a:ext cx="2115924" cy="718457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355B93A5-BD23-60EB-EEC1-1DB0235DE66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C9FA91-2274-D990-9F9B-A10050EAFC4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BA4FE2D-E69E-FDB5-6EB1-4D3CE1CB81ED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319F210-C2C2-B520-1782-45E5D7185DB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1689316-D057-B7FC-D56C-6F7100FC468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16B601C-D4EE-56A0-7877-3AEF208564E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C44D208-4E97-0C6C-FF77-FC260F3B0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2B394F68-0DB1-66A7-AF48-467AC5EFE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0A524CB0-8C46-048A-DB14-F85F224B2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55724E99-F65F-1278-EAAA-092AD0C66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DD632DC-9FED-EA36-F728-C4DB2D7AA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5F44775-7DBA-0B4E-CDB6-D78429EC235B}"/>
              </a:ext>
            </a:extLst>
          </p:cNvPr>
          <p:cNvSpPr/>
          <p:nvPr/>
        </p:nvSpPr>
        <p:spPr>
          <a:xfrm>
            <a:off x="1011886" y="1682017"/>
            <a:ext cx="2880000" cy="1584000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إِسْتراتيجِيَّةَ ...</a:t>
            </a:r>
          </a:p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تُساعِدُني إِسْتراتيجِيَّةُ ...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B7D47336-3D62-F115-CEC0-763B990FA8D3}"/>
              </a:ext>
            </a:extLst>
          </p:cNvPr>
          <p:cNvSpPr/>
          <p:nvPr/>
        </p:nvSpPr>
        <p:spPr>
          <a:xfrm>
            <a:off x="1028069" y="4362061"/>
            <a:ext cx="2880000" cy="1584000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لِأُعَبِّرَ عَنْ مَشاعِري أَسْتَعْمِلُ ... </a:t>
            </a:r>
          </a:p>
        </p:txBody>
      </p: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المطلوب على الصفحة رقم 48. سنرى من تدرب على النص بطلاقة ومن كتب أفضل الجمل.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4373" y="2155372"/>
            <a:ext cx="828000" cy="828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6535E6-31D3-5E2C-B1A6-002485C1E6C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132453-2975-C4B5-7BB1-F569538BC07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D7A3C9-6E46-82CA-0508-F5F2B0179962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6813D0-A73F-3EFF-20A4-09D0F89084C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D00BDA-12D0-6795-97A3-E57EE9C10A1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5BF136-84C0-315E-78AE-E31E3BA5EFFB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0C5B125-1C1D-1A8B-F1D8-31803527D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00FC135-4208-C654-5EB0-B8A732FC7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60918DD-B34F-61B5-9935-08BD00EC0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FC508D6-AAE8-AB27-3DB1-FCBF69121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3BAD090-65FE-27E2-F010-3926F59B9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860ED4-F595-61E0-28CB-4535EB0105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46" y="1704227"/>
            <a:ext cx="2898007" cy="444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E7ECB18-322A-52B8-076D-F74187FB5CA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304997-C474-0244-2288-32CBDE5E096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7C8D72B-DA76-5B92-892A-4DFA093B3E4E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2B4DF2D-ED93-A507-FDBA-4833CE86EBA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7E41EC1-A3EF-30C5-92FC-565B3E7B9D0C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6347B90-F726-35D6-D117-16244609621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7814B-9380-CC64-F9C8-F0BF76DC1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4D7E5EA-C7DD-4A10-1D37-80D12B9C2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143A120-2681-8DBD-26DF-9830872B4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AD82E83-5F08-148D-0E27-0D2EFB4CB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F0E253B-2ED5-4C42-C930-79CB3FA90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B6C411-0942-7DD6-ACDE-D71BD92F9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CE2727-C540-7CC6-56A6-ACD10033D3D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6BE51E-0147-1C94-82BA-369DDACB3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05EBA-F475-35A1-A558-19114166556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41CFBA-8F52-0C35-80D9-3CF0CCBDFA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784F3E-6774-4EBD-5DE7-93B007F1B6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24CC08-45B4-A7BF-9A86-7B8B176C6C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D32278-FFD2-FA7F-6698-7DC9D4568E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E1D857-7AF0-871E-D644-B2C834CEF3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C9D3F1-5A86-3BDA-A8D2-B4D925F8F1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32462</TotalTime>
  <Words>2416</Words>
  <Application>Microsoft Office PowerPoint</Application>
  <PresentationFormat>Affichage à l'écran (4:3)</PresentationFormat>
  <Paragraphs>554</Paragraphs>
  <Slides>69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69</vt:i4>
      </vt:variant>
    </vt:vector>
  </HeadingPairs>
  <TitlesOfParts>
    <vt:vector size="97" baseType="lpstr">
      <vt:lpstr>Calibri Light</vt:lpstr>
      <vt:lpstr>Dosis</vt:lpstr>
      <vt:lpstr>Aptos</vt:lpstr>
      <vt:lpstr>Microsoft Uighur</vt:lpstr>
      <vt:lpstr>Modern Love</vt:lpstr>
      <vt:lpstr>Dosis Medium</vt:lpstr>
      <vt:lpstr>Arial</vt:lpstr>
      <vt:lpstr>Wingdings</vt:lpstr>
      <vt:lpstr>Dosis ExtraBold</vt:lpstr>
      <vt:lpstr>Calibri</vt:lpstr>
      <vt:lpstr>Dosis SemiBold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نبدأ بالتدرب على قراءة فقرة بدقة وسرعة. نتذكر شروط القراءة بطلاقة.</vt:lpstr>
      <vt:lpstr>ستتدربون في هذه الحصة على قراءة فقرة بدقة وسرعة. سأقرأ – تابعوا جيدا </vt:lpstr>
      <vt:lpstr>الآن سنمر لتحدي الطلاقة. سأسحب  5أسماء.</vt:lpstr>
      <vt:lpstr>أنادي على التلميذ الأول: ..........................  (تناقش الأخطاء بعد كل قراءة وتوضح كيفية تجاوزها).</vt:lpstr>
      <vt:lpstr>أبطال الطلاقة هم ........................................................................... </vt:lpstr>
      <vt:lpstr>بسرعة لنتحقق من فهمكم لما قرأتموه. من يجيب عن السؤال التالي؟ </vt:lpstr>
      <vt:lpstr>معجم</vt:lpstr>
      <vt:lpstr>ستتعلمون اليوم في حصة المعجم إستراتيجية مفاتيح السياق.</vt:lpstr>
      <vt:lpstr>لماذا نوظف إستراتيجية مفاتيح السياق؟</vt:lpstr>
      <vt:lpstr>تابعوا مع مجد كيف سيوظف إستراتيجية مفاتيح السياق لِفَهْم كلمة "سَقَمٌ" في الجملة التالية</vt:lpstr>
      <vt:lpstr>عرض الفيديو</vt:lpstr>
      <vt:lpstr>إذاً خطوات توظيف إستراتيجية مفاتيح السياق.</vt:lpstr>
      <vt:lpstr>الآن نتدرب جماعيا، نبحث عن معنى كلمة "عُطْلٍ" في الجملة التالية. </vt:lpstr>
      <vt:lpstr>ما الخطوة الأولى التي سنقوم بها؟ </vt:lpstr>
      <vt:lpstr>ما الخطوة الموالية؟ </vt:lpstr>
      <vt:lpstr>نعم أحدد كلمات مفاتيح تساعدني على فهم كلمة "عطل". نضع خطا تحتها</vt:lpstr>
      <vt:lpstr>بعد أن حددنا الكلمات المفاتيح ماذا سنفعل؟</vt:lpstr>
      <vt:lpstr>نستنتج المعنى. (توقفت السيارة، في المحرك) كلمات تجعلنا نقول أن معنى عُطْلٍ هو عطب.</vt:lpstr>
      <vt:lpstr>نتحقق ونعوض الكلمة بمعناها. نقول</vt:lpstr>
      <vt:lpstr>خذوا الكراسة ص 46. اكتبوا تاريخ اليوم. </vt:lpstr>
      <vt:lpstr>من يقرأ تعليمة النشاط "أنجز مع زملائي"؟ ما المطلوب؟ ما الكلمتين المراد تحديد معناهما؟ </vt:lpstr>
      <vt:lpstr>ضعوا خطا تحت الكلمات المفاتيح التي تساعدكم على فهم كل مفردة (اِنشرح-متفائل) (دقيقتان)</vt:lpstr>
      <vt:lpstr>في ثنائيات كل واحد يوضح لزميله لماذا اختار الكلمات. (دقيقة واحدة)</vt:lpstr>
      <vt:lpstr>نصحح من يقرأ الجملة الأولى؟ ما الكلمات المفاتيح التي حددتها؟ لماذا؟</vt:lpstr>
      <vt:lpstr>الآن استنتجوا معنى كل مفردة بالاستعانة بالكلمات التي تحتها خط.</vt:lpstr>
      <vt:lpstr>نصحح. من يتقاسم معنى الكلمة انشرح؟ ...             -انتبهوا للتصحيح.</vt:lpstr>
      <vt:lpstr>من يتحقق من المعنى بتعويض كل مفردة بمعناها؟ </vt:lpstr>
      <vt:lpstr>الآن أنجزوا بمفردكم التمرين التالي. يصحح الأستاذ كتابيا ثم بشكل تفاعلي.</vt:lpstr>
      <vt:lpstr>Présentation PowerPoint</vt:lpstr>
      <vt:lpstr>نمر إلى حصة الاستماع والتحدث. من يذكرنا بعنوان الحكاية التي تعرفنا عليها في الأسبوع الماضي؟</vt:lpstr>
      <vt:lpstr>عنوان حكايتنا هو: هواياتنا</vt:lpstr>
      <vt:lpstr>سأعيد تسميع الحكاية. أنصتوا جيدا</vt:lpstr>
      <vt:lpstr>في ثنائيات، من خلال الصورة، ما شعور مريم وهي تطالع؟ ماذا قالت؟ أمامكم دقيقة للتفكير.</vt:lpstr>
      <vt:lpstr>في ثنائيات، من خلال الصورة، ما شعور محمود؟ ماذا قال؟ أمامكم دقيقة للتفكير.</vt:lpstr>
      <vt:lpstr>أقرأ ثم أختار العبارة الصحيحة.</vt:lpstr>
      <vt:lpstr>من يقرأ الجواب؟</vt:lpstr>
      <vt:lpstr>خذوا الكراسة ص 47. من يقرأ التعليمة الأولى؟ ما المطلوب؟ من يقرأ المثال؟  - أنجزوا</vt:lpstr>
      <vt:lpstr>نصحح من يقرأ العبارة الأولى؟ ما الشعور الذي تعبر عنه؟          - من يقرأ؟</vt:lpstr>
      <vt:lpstr>هذا موقف. من يعبر عن شعوره في مثل هذا الموقف؟</vt:lpstr>
      <vt:lpstr>من يختار موقفا ويعبر عن شعوره؟ </vt:lpstr>
      <vt:lpstr>أحسنتم. في الحصة القادمة سنتدرب على تشخيص الحكاية.</vt:lpstr>
      <vt:lpstr>قراءة</vt:lpstr>
      <vt:lpstr>ستتدربون على قراءة  كلمات نصادفها في النصوص التي نقرؤها. ستساعدنا على القراءة بسرعة. </vt:lpstr>
      <vt:lpstr>سأقرأ الكلمات تابعوا معي. </vt:lpstr>
      <vt:lpstr>الآن دوركم. ستقرؤون الكلمات قبل أن تختفي. من يقرأ؟</vt:lpstr>
      <vt:lpstr>من يقرأ؟</vt:lpstr>
      <vt:lpstr>من يقرأ؟</vt:lpstr>
      <vt:lpstr>الآن، نمر إلى نشاط القراءة المشتركة.</vt:lpstr>
      <vt:lpstr>والآن ستتدربون على قراءة فقرة بدقة وسرعة. نتذكر أولا قواعد القراءة بطلاقة. من يقرأ؟</vt:lpstr>
      <vt:lpstr>سأقرأ. انتبهوا للوصل. أقف على الحرف الأخير ساكنا. أقرأ السؤال بنبرة الاستفهام.</vt:lpstr>
      <vt:lpstr>اَلآن سنقرأ معا. انتبهوا</vt:lpstr>
      <vt:lpstr>كل ثنائي سيقرأ الفقرة قراءة معبرة، للفوز عليكما القراءة  قراءة معبرة وبصوت واحد. </vt:lpstr>
      <vt:lpstr>من يريد أن يقود القراءة؟ أنت تقرأ وهم يرددون بعدك. </vt:lpstr>
      <vt:lpstr>اختتام الحصة</vt:lpstr>
      <vt:lpstr>ماذا تعلمتم اليوم؟</vt:lpstr>
      <vt:lpstr>ماذا تعلمتم اليوم؟</vt:lpstr>
      <vt:lpstr>أنجزوا المطلوب على الصفحة رقم 48. سنرى من تدرب على النص بطلاقة ومن كتب أفضل الجمل.</vt:lpstr>
      <vt:lpstr>أبطال الحصة هم ........................................................................... 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248</cp:revision>
  <dcterms:created xsi:type="dcterms:W3CDTF">2023-09-20T21:35:22Z</dcterms:created>
  <dcterms:modified xsi:type="dcterms:W3CDTF">2026-02-22T13:48:08Z</dcterms:modified>
</cp:coreProperties>
</file>