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9" r:id="rId2"/>
    <p:sldMasterId id="2147483672" r:id="rId3"/>
    <p:sldMasterId id="2147483695" r:id="rId4"/>
    <p:sldMasterId id="2147483713" r:id="rId5"/>
    <p:sldMasterId id="2147483736" r:id="rId6"/>
    <p:sldMasterId id="2147483778" r:id="rId7"/>
  </p:sldMasterIdLst>
  <p:notesMasterIdLst>
    <p:notesMasterId r:id="rId56"/>
  </p:notesMasterIdLst>
  <p:sldIdLst>
    <p:sldId id="2147482727" r:id="rId8"/>
    <p:sldId id="2147482472" r:id="rId9"/>
    <p:sldId id="2147482473" r:id="rId10"/>
    <p:sldId id="2147482693" r:id="rId11"/>
    <p:sldId id="2134806141" r:id="rId12"/>
    <p:sldId id="2147482706" r:id="rId13"/>
    <p:sldId id="2134806601" r:id="rId14"/>
    <p:sldId id="2147482704" r:id="rId15"/>
    <p:sldId id="2147482351" r:id="rId16"/>
    <p:sldId id="2147482490" r:id="rId17"/>
    <p:sldId id="2147482488" r:id="rId18"/>
    <p:sldId id="2147482489" r:id="rId19"/>
    <p:sldId id="2147482367" r:id="rId20"/>
    <p:sldId id="2147482496" r:id="rId21"/>
    <p:sldId id="2147482723" r:id="rId22"/>
    <p:sldId id="2134806969" r:id="rId23"/>
    <p:sldId id="2147482368" r:id="rId24"/>
    <p:sldId id="2147482482" r:id="rId25"/>
    <p:sldId id="2147482743" r:id="rId26"/>
    <p:sldId id="2147482738" r:id="rId27"/>
    <p:sldId id="2147482744" r:id="rId28"/>
    <p:sldId id="2147482746" r:id="rId29"/>
    <p:sldId id="2147482370" r:id="rId30"/>
    <p:sldId id="2147482476" r:id="rId31"/>
    <p:sldId id="2134806689" r:id="rId32"/>
    <p:sldId id="2134806963" r:id="rId33"/>
    <p:sldId id="2147482371" r:id="rId34"/>
    <p:sldId id="2147482724" r:id="rId35"/>
    <p:sldId id="2147482739" r:id="rId36"/>
    <p:sldId id="2147482747" r:id="rId37"/>
    <p:sldId id="2147482734" r:id="rId38"/>
    <p:sldId id="2147482748" r:id="rId39"/>
    <p:sldId id="2147482749" r:id="rId40"/>
    <p:sldId id="2147482757" r:id="rId41"/>
    <p:sldId id="2147482750" r:id="rId42"/>
    <p:sldId id="2147482751" r:id="rId43"/>
    <p:sldId id="2147482752" r:id="rId44"/>
    <p:sldId id="2147482753" r:id="rId45"/>
    <p:sldId id="2147482754" r:id="rId46"/>
    <p:sldId id="2147482755" r:id="rId47"/>
    <p:sldId id="2147482758" r:id="rId48"/>
    <p:sldId id="2147482759" r:id="rId49"/>
    <p:sldId id="2147482760" r:id="rId50"/>
    <p:sldId id="2147482756" r:id="rId51"/>
    <p:sldId id="2147482761" r:id="rId52"/>
    <p:sldId id="2147482703" r:id="rId53"/>
    <p:sldId id="2134806712" r:id="rId54"/>
    <p:sldId id="2134806149" r:id="rId55"/>
  </p:sldIdLst>
  <p:sldSz cx="9144000" cy="6858000" type="screen4x3"/>
  <p:notesSz cx="6858000" cy="9144000"/>
  <p:embeddedFontLst>
    <p:embeddedFont>
      <p:font typeface="Dosis" pitchFamily="2" charset="0"/>
      <p:regular r:id="rId57"/>
      <p:bold r:id="rId58"/>
    </p:embeddedFont>
    <p:embeddedFont>
      <p:font typeface="Dosis ExtraBold" pitchFamily="2" charset="0"/>
      <p:bold r:id="rId59"/>
    </p:embeddedFont>
    <p:embeddedFont>
      <p:font typeface="Dosis Medium" pitchFamily="2" charset="0"/>
      <p:regular r:id="rId60"/>
    </p:embeddedFont>
    <p:embeddedFont>
      <p:font typeface="Dosis SemiBold" pitchFamily="2" charset="0"/>
      <p:bold r:id="rId61"/>
    </p:embeddedFont>
    <p:embeddedFont>
      <p:font typeface="Microsoft Uighur" panose="02000000000000000000" pitchFamily="2" charset="-78"/>
      <p:regular r:id="rId62"/>
      <p:bold r:id="rId63"/>
    </p:embeddedFont>
    <p:embeddedFont>
      <p:font typeface="Modern Love" panose="04090805081005020601" pitchFamily="82" charset="0"/>
      <p:regular r:id="rId6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106585"/>
    <a:srgbClr val="257390"/>
    <a:srgbClr val="0070C0"/>
    <a:srgbClr val="FCFDFD"/>
    <a:srgbClr val="F6F6F6"/>
    <a:srgbClr val="F9FCFC"/>
    <a:srgbClr val="498BA2"/>
    <a:srgbClr val="FFFFFF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41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24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font" Target="fonts/font7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font" Target="fonts/font2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5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font" Target="fonts/font3.fntdata"/><Relationship Id="rId67" Type="http://schemas.openxmlformats.org/officeDocument/2006/relationships/theme" Target="theme/theme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font" Target="fonts/font1.fntdata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font" Target="fonts/font4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3:58.0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00.8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04.3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06.7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10.2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25.9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27.5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31.6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34.1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37.6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769744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53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429595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730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278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152177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9488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598359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35962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511376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6707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29680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5562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31629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89942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09811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74581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55379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21901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33889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92022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38085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222307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00248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2329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5948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79641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36134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50524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8871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29299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5458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0020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10601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886834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4594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18114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675830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05068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129899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81271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969697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06423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22120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889570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8893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8292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30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70565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699536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87329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320688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26481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18611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73712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86184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8006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84610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0039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55745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70849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78722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97547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51841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94983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80182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80127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410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54645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26485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7815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368543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6418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634037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22269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8410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813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97447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69972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946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82600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03861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99523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649243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88622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0189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29610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3983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902003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6126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207058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92721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741834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77371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19402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2186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5999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22428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828952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11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86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980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21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46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6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10" Type="http://schemas.openxmlformats.org/officeDocument/2006/relationships/image" Target="../media/image19.png"/><Relationship Id="rId4" Type="http://schemas.openxmlformats.org/officeDocument/2006/relationships/image" Target="../media/image11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25.png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8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37.png"/><Relationship Id="rId12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customXml" Target="../ink/ink1.xml"/><Relationship Id="rId11" Type="http://schemas.openxmlformats.org/officeDocument/2006/relationships/customXml" Target="../ink/ink5.xml"/><Relationship Id="rId5" Type="http://schemas.openxmlformats.org/officeDocument/2006/relationships/image" Target="../media/image36.png"/><Relationship Id="rId10" Type="http://schemas.openxmlformats.org/officeDocument/2006/relationships/customXml" Target="../ink/ink4.xml"/><Relationship Id="rId4" Type="http://schemas.openxmlformats.org/officeDocument/2006/relationships/image" Target="../media/image35.png"/><Relationship Id="rId9" Type="http://schemas.openxmlformats.org/officeDocument/2006/relationships/customXml" Target="../ink/ink3.xml"/><Relationship Id="rId1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13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37.png"/><Relationship Id="rId12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customXml" Target="../ink/ink6.xml"/><Relationship Id="rId11" Type="http://schemas.openxmlformats.org/officeDocument/2006/relationships/customXml" Target="../ink/ink10.xml"/><Relationship Id="rId5" Type="http://schemas.openxmlformats.org/officeDocument/2006/relationships/image" Target="../media/image36.png"/><Relationship Id="rId10" Type="http://schemas.openxmlformats.org/officeDocument/2006/relationships/customXml" Target="../ink/ink9.xml"/><Relationship Id="rId4" Type="http://schemas.openxmlformats.org/officeDocument/2006/relationships/image" Target="../media/image35.png"/><Relationship Id="rId9" Type="http://schemas.openxmlformats.org/officeDocument/2006/relationships/customXml" Target="../ink/ink8.xml"/><Relationship Id="rId1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5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5.png"/><Relationship Id="rId5" Type="http://schemas.openxmlformats.org/officeDocument/2006/relationships/image" Target="../media/image41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3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Relationship Id="rId9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1.png"/><Relationship Id="rId5" Type="http://schemas.openxmlformats.org/officeDocument/2006/relationships/image" Target="../media/image46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5.png"/><Relationship Id="rId7" Type="http://schemas.openxmlformats.org/officeDocument/2006/relationships/image" Target="../media/image2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7.png"/><Relationship Id="rId7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Relationship Id="rId9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Relationship Id="rId9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Relationship Id="rId9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3.png"/><Relationship Id="rId7" Type="http://schemas.openxmlformats.org/officeDocument/2006/relationships/image" Target="../media/image5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8.png"/><Relationship Id="rId9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17DD4DB-AF0C-42E5-F05B-7BD06BDF7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9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استثمار النص (50د)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التعبير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القراءة: الفهم (30د)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الكتابي: (30د)</a:t>
            </a:r>
            <a:endParaRPr lang="fr-FR" dirty="0">
              <a:solidFill>
                <a:srgbClr val="424D7B"/>
              </a:solidFill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إثرائية 25 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/>
              <a:t>هيكلة حصة اليوم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A8752E-FC57-D355-6ED5-F7BCD7E3F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7340" y="331878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F4005B5-89C0-2B87-6C93-260EF885E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3341" y="3304180"/>
            <a:ext cx="540000" cy="41852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1BB5BF4-1CBD-78B1-A068-2E5DF274E729}"/>
              </a:ext>
            </a:extLst>
          </p:cNvPr>
          <p:cNvSpPr txBox="1"/>
          <p:nvPr/>
        </p:nvSpPr>
        <p:spPr>
          <a:xfrm>
            <a:off x="5478107" y="3318787"/>
            <a:ext cx="1273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04- إنتاج كتابي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5ED2A5C1-5F64-0EDA-0C20-2C98C154F4B7}"/>
              </a:ext>
            </a:extLst>
          </p:cNvPr>
          <p:cNvSpPr txBox="1">
            <a:spLocks/>
          </p:cNvSpPr>
          <p:nvPr/>
        </p:nvSpPr>
        <p:spPr>
          <a:xfrm>
            <a:off x="2234790" y="36573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التعبير على المشاعر (3)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630107E-A592-E35E-BA33-54752F097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31128" y="2120414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740558-E699-43D3-EC5C-502BDFE3A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57108" y="2100563"/>
            <a:ext cx="424748" cy="54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734587" y="2149631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03- قراءة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234790" y="24642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Tx/>
            </a:pPr>
            <a:r>
              <a:rPr lang="ar-MA" dirty="0"/>
              <a:t>قراءة: قراءات فردية وفهم.</a:t>
            </a:r>
          </a:p>
        </p:txBody>
      </p:sp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5817A276-BD07-BCBE-8A74-6E4D1B2DCB6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831510" y="3150205"/>
            <a:ext cx="468000" cy="46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B873B3D-699A-D78A-29FC-72FAC4956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31128" y="450782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B9C7962E-F2CE-8824-2416-C423926CE71F}"/>
              </a:ext>
            </a:extLst>
          </p:cNvPr>
          <p:cNvSpPr txBox="1"/>
          <p:nvPr/>
        </p:nvSpPr>
        <p:spPr>
          <a:xfrm>
            <a:off x="5209460" y="4520375"/>
            <a:ext cx="1505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pic>
        <p:nvPicPr>
          <p:cNvPr id="2" name="Espace réservé pour une image  20">
            <a:extLst>
              <a:ext uri="{FF2B5EF4-FFF2-40B4-BE49-F238E27FC236}">
                <a16:creationId xmlns:a16="http://schemas.microsoft.com/office/drawing/2014/main" id="{82648C5E-4FF1-261A-ADC4-ADCA2A4F59D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831510" y="1993915"/>
            <a:ext cx="468000" cy="46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832A41-87B8-016E-12E9-BEDFD431FF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053" y="4436273"/>
            <a:ext cx="440457" cy="506757"/>
          </a:xfrm>
          <a:prstGeom prst="rect">
            <a:avLst/>
          </a:prstGeom>
        </p:spPr>
      </p:pic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B98E4205-8AEB-526D-793D-10A0FF63BBE7}"/>
              </a:ext>
            </a:extLst>
          </p:cNvPr>
          <p:cNvSpPr txBox="1">
            <a:spLocks/>
          </p:cNvSpPr>
          <p:nvPr/>
        </p:nvSpPr>
        <p:spPr>
          <a:xfrm>
            <a:off x="2234790" y="478207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عنوان القصة: </a:t>
            </a:r>
            <a:r>
              <a:rPr lang="ar-MA" b="1" dirty="0">
                <a:solidFill>
                  <a:schemeClr val="accent1">
                    <a:lumMod val="50000"/>
                  </a:schemeClr>
                </a:solidFill>
              </a:rPr>
              <a:t>الظل</a:t>
            </a:r>
            <a:r>
              <a:rPr lang="ar-MA" dirty="0"/>
              <a:t> (ص 4 و5 من كراسة "نصوصي القرائية للسنة الثالثة)</a:t>
            </a:r>
          </a:p>
        </p:txBody>
      </p:sp>
      <p:pic>
        <p:nvPicPr>
          <p:cNvPr id="21" name="Image 20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AF0953EE-94A2-8727-3FCA-B5D9FCBCAB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468731">
            <a:off x="1869949" y="5076034"/>
            <a:ext cx="859122" cy="12124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7527098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950033" y="3063025"/>
            <a:ext cx="6969967" cy="2348205"/>
            <a:chOff x="1152574" y="1408797"/>
            <a:chExt cx="6969967" cy="234820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26541" y="2866221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152574" y="1408797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129003" y="3038132"/>
            <a:ext cx="6790997" cy="2373097"/>
            <a:chOff x="1236548" y="3460262"/>
            <a:chExt cx="6790997" cy="156047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3460262"/>
              <a:ext cx="6696000" cy="46952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236548" y="4620629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توقع مضمون قصة والتحقق منه، قراءة القصة ومناقشة مضامينها؛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176500" y="3264536"/>
            <a:ext cx="6743500" cy="1324164"/>
            <a:chOff x="1284045" y="2417822"/>
            <a:chExt cx="6743500" cy="132416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284045" y="2417822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والإجابة عن أسئلة الفهم؛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6DF68E9B-7C18-80E1-EBDF-570CF3C8D338}"/>
              </a:ext>
            </a:extLst>
          </p:cNvPr>
          <p:cNvSpPr/>
          <p:nvPr/>
        </p:nvSpPr>
        <p:spPr>
          <a:xfrm>
            <a:off x="1129003" y="4079008"/>
            <a:ext cx="52344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جمل/ فقرة للتعبير عن مشاعر مرتبطة بمكان.</a:t>
            </a:r>
          </a:p>
        </p:txBody>
      </p: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2E3D6D-0B62-2B4E-A6D5-559583D9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585A92D-D889-0485-2D64-5DDB53426D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3"/>
            <a:ext cx="898525" cy="90011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DAB962-E5E7-C090-5C6D-9CDA838416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74F156-1297-0A7F-82ED-5A41BA1B9F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956328D-DD80-C9AA-FD89-3DED8562AB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2DA6F9-F1F0-C0F4-AC1A-05A244A604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76C0845-77C4-3C72-689A-0EF8D1DAEB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18D3497D-1E91-6A9C-F490-E5DE05D439C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92C5A2-5C3D-8666-0A8F-A771E4D026A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2F23B1-CC09-04B2-F1B7-674181FDE41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36A1FD1-6AE7-ED77-0EA3-B36ECE036A3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4D63F6-7274-792E-39E8-6641B813BBB5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4AE726-1932-725E-902F-DC024A012CA0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04C6BF7-61BB-4F59-E96F-519926D99BB4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136" y="12680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776170" y="1124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5D10D5AD-97EE-05AB-8450-91FD582FE6D6}"/>
              </a:ext>
            </a:extLst>
          </p:cNvPr>
          <p:cNvSpPr txBox="1"/>
          <p:nvPr/>
        </p:nvSpPr>
        <p:spPr>
          <a:xfrm>
            <a:off x="886408" y="4838990"/>
            <a:ext cx="40381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F2090C1A-BC2A-F448-4A46-5A0EEB92F7B6}"/>
              </a:ext>
            </a:extLst>
          </p:cNvPr>
          <p:cNvSpPr txBox="1">
            <a:spLocks/>
          </p:cNvSpPr>
          <p:nvPr/>
        </p:nvSpPr>
        <p:spPr>
          <a:xfrm>
            <a:off x="1976868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6A8D266-589D-C534-D21C-C416A0F3AAF1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F2A2531-930D-FDFD-DB8E-255271C05B30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974F1C-AB40-EC46-76A5-5BA1351B77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D58400-364C-6832-4084-117494FDE76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7EE7AD-4258-9397-CAEA-AFA778E51732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E64BA4-F2CE-FEC1-FCE4-607CCD4B5D3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DC52D-6367-F287-0317-A08F4289334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83D55F5-0157-F83D-6F44-0B2CD672390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C578F4-C6F7-1746-B858-F018A63F8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BF7F166-5547-5A36-0006-943B0A84CE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D969382-1DE0-666D-7659-C63B1B8BDF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3A0E02-BAE4-7074-DBDF-58A5D2647A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504399B-A5CE-94AF-9709-35C6A057F8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1DC6D6-6713-4A53-F53F-E526A2EDB5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rangement">
            <a:hlinkClick r:id="" action="ppaction://media"/>
            <a:extLst>
              <a:ext uri="{FF2B5EF4-FFF2-40B4-BE49-F238E27FC236}">
                <a16:creationId xmlns:a16="http://schemas.microsoft.com/office/drawing/2014/main" id="{ABE2125B-4632-D160-0769-CE7958182A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0242" y="1732520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AFF19F-ED1E-0C7A-FEFF-C003A716AFD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66D68C9-1CE6-C619-1EB5-0331E0C6E76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2C346AD-AE68-B982-6D1A-203D3DA2079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10427F-BEB1-A4A0-4B88-F8F8EE78CFD3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2D7E02-C21B-1027-F056-0C30FFC3AAB0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7644BB-5CED-7A73-75AF-BCFF2CC0286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B25A93-CB9E-9CE2-E669-98A8DA8A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7" y="2004657"/>
            <a:ext cx="5436000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مراجعة وتوليف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5230014" y="244918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03- </a:t>
            </a:r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قراءة</a:t>
            </a:r>
            <a:endParaRPr lang="ar-MA" sz="1600" b="1" dirty="0">
              <a:solidFill>
                <a:srgbClr val="424D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79677" y="224773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E62B67-1634-3AE3-6B3C-25F4A2F0E8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0020" y="1063718"/>
            <a:ext cx="392993" cy="392993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C366EE-12E0-4637-798C-0D66602458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935" y="2184885"/>
            <a:ext cx="62543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9A2EE-7D5F-914F-3C80-8A2776E36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953E811-CFA9-C241-AD71-00439515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ستقرؤون نصا وتجيبون عن أسئلة. افتحوا كراساتكم على الصفحة 44.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BB5CFA-4742-4EF9-D0E3-0D7AC307FD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F44EAE-0580-DF88-D9CF-2812CBB12B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706740-DA75-8C2C-B9DD-0F1EE03D28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E80C6F-12EB-C416-5885-D3D0381684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2C6B8CE-6827-22C2-58DA-9C6FFF12A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D2290B-C301-98A1-0794-643855C58C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233" y="2197360"/>
            <a:ext cx="2235534" cy="3429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9BBDAE-7A3E-BDD8-7D4C-E1C3F40E83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4B0CA1-E159-ED97-BEAD-4A8E68B312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D905180-7688-DEA2-E63A-716CA7ED0017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52BCC7A-A17F-A7C1-47A3-6E440BA607D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ABFF79-C92A-F585-F48F-ED9C40E0647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3BC46CF-1332-E9DF-562B-B6C4BC1A3B5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875032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ACA9-EC53-2DC6-B2A0-96DEEDF83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4704E88-2098-7978-0C3E-E199DB818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النص، ضعوا أصابعكم تحت كل كلمة أقرؤها.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9B72F21-CC08-509A-C57C-CFF7F4771B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7BE3C4-7D2E-C302-3620-1CC271973B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7B8483-1C22-8979-3285-82C703208E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A4667E-1542-744D-169E-91C1E31D830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7C9CE09-DB68-FB36-F46A-70A669892F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CB77DA-39B8-0ECB-1A28-52B88CB09E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880118"/>
            <a:ext cx="2384698" cy="365779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234B716-C9B8-697D-1EEB-E96C105B005E}"/>
              </a:ext>
            </a:extLst>
          </p:cNvPr>
          <p:cNvSpPr/>
          <p:nvPr/>
        </p:nvSpPr>
        <p:spPr>
          <a:xfrm>
            <a:off x="3657600" y="2220686"/>
            <a:ext cx="2242338" cy="17914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AC62933A-F60B-08B6-BB42-E0D4F0B11225}"/>
              </a:ext>
            </a:extLst>
          </p:cNvPr>
          <p:cNvSpPr/>
          <p:nvPr/>
        </p:nvSpPr>
        <p:spPr>
          <a:xfrm>
            <a:off x="6328695" y="2459681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ABA4C17-01E4-F08D-19B7-4604B402DC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1DCCC4-8EBD-A9E8-6FD6-5742A54A6C9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A0F4B89-639B-28B5-7E4F-CB9CBF1F88A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D5A1B4-41E5-94E8-B0D7-75BE3311E7B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7F2830-9D01-3D93-AE2F-CD52E6559CD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F07FEBD-A009-1DD7-DC37-757285BA28B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04821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CC21D-0B68-6E2D-201A-0B3AE5A21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92823E81-EC93-2566-DA1A-A143C1FFC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لقراءة النص خمسة تلاميذ. تابعوا بأصابعكم.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تمنح الفرصة للفئة المتعثرة.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5B34AA-F5CD-9E8F-A627-CE308218E4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B64979-090F-B7FA-4AF6-E8D68E9DD2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F71ECB-2CD0-D80C-DCBB-0C46370957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83D744-B594-44B7-BFC7-2CF1641E7C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26D90FB-E9BA-B66D-742A-AE9018EA8B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écriture manuscrite, Police, lettre&#10;&#10;Le contenu généré par l’IA peut être incorrect.">
            <a:extLst>
              <a:ext uri="{FF2B5EF4-FFF2-40B4-BE49-F238E27FC236}">
                <a16:creationId xmlns:a16="http://schemas.microsoft.com/office/drawing/2014/main" id="{FB5B407C-C7D1-19CD-EEF4-B2FCA827B3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4665" y="1584000"/>
            <a:ext cx="6114670" cy="460477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384445FC-2C7F-2F50-95CA-1E7CFADB429C}"/>
                  </a:ext>
                </a:extLst>
              </p14:cNvPr>
              <p14:cNvContentPartPr/>
              <p14:nvPr/>
            </p14:nvContentPartPr>
            <p14:xfrm>
              <a:off x="7688197" y="2164430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384445FC-2C7F-2F50-95CA-1E7CFADB429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0197" y="214679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27A53EEE-F701-5A21-6C58-2C185D5C1992}"/>
                  </a:ext>
                </a:extLst>
              </p14:cNvPr>
              <p14:cNvContentPartPr/>
              <p14:nvPr/>
            </p14:nvContentPartPr>
            <p14:xfrm>
              <a:off x="7697917" y="2929790"/>
              <a:ext cx="360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27A53EEE-F701-5A21-6C58-2C185D5C199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9917" y="291179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A141D88C-05A6-DB3A-42FA-B0561C06937F}"/>
                  </a:ext>
                </a:extLst>
              </p14:cNvPr>
              <p14:cNvContentPartPr/>
              <p14:nvPr/>
            </p14:nvContentPartPr>
            <p14:xfrm>
              <a:off x="7697917" y="3704150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A141D88C-05A6-DB3A-42FA-B0561C06937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9917" y="368651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FD6EEC74-8F54-75D4-BFD7-7F667D5A7D41}"/>
                  </a:ext>
                </a:extLst>
              </p14:cNvPr>
              <p14:cNvContentPartPr/>
              <p14:nvPr/>
            </p14:nvContentPartPr>
            <p14:xfrm>
              <a:off x="7688197" y="4478870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FD6EEC74-8F54-75D4-BFD7-7F667D5A7D4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0197" y="446087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363CC082-5647-7986-B044-8EB19869A099}"/>
                  </a:ext>
                </a:extLst>
              </p14:cNvPr>
              <p14:cNvContentPartPr/>
              <p14:nvPr/>
            </p14:nvContentPartPr>
            <p14:xfrm>
              <a:off x="7697917" y="5234150"/>
              <a:ext cx="360" cy="36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363CC082-5647-7986-B044-8EB19869A09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9917" y="5216510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Image 18">
            <a:extLst>
              <a:ext uri="{FF2B5EF4-FFF2-40B4-BE49-F238E27FC236}">
                <a16:creationId xmlns:a16="http://schemas.microsoft.com/office/drawing/2014/main" id="{46E1F22B-6177-28C0-E4C3-5D3F9CE949E4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DCC6AAB-CA78-DC81-D75F-E25A4D58021C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8E95F3B-6043-17B4-D61B-0E65CD390318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728D82-8C10-25A3-170B-133D748C0290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ED77D65-942E-C28D-FFF4-637EC33E9EDD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203E567-0D59-8EC3-3FB2-71E941EEE4F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10914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28519-087C-2483-9D41-A5B62C513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EDED6D-CCAD-B3EB-E5A3-2794AFBDE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تلاميذ آخرين للقراءة.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BB5B763-912F-46CB-F1D0-1E3F972B2C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48B6F2-0DE1-2AB2-3C29-6658C0C896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B1C3E2-2A2B-6596-0C58-1F32351DD7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4A8FFA-FEEF-CA91-0966-2F04FC87F80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B696C0A-E89D-95DD-F424-22AFA1E069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écriture manuscrite, Police, lettre&#10;&#10;Le contenu généré par l’IA peut être incorrect.">
            <a:extLst>
              <a:ext uri="{FF2B5EF4-FFF2-40B4-BE49-F238E27FC236}">
                <a16:creationId xmlns:a16="http://schemas.microsoft.com/office/drawing/2014/main" id="{E6C762DB-5F56-7041-9535-3C261873CF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4665" y="1584000"/>
            <a:ext cx="6114670" cy="460477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2FEBBAF-A896-3BBF-80C8-FF23FD819795}"/>
                  </a:ext>
                </a:extLst>
              </p14:cNvPr>
              <p14:cNvContentPartPr/>
              <p14:nvPr/>
            </p14:nvContentPartPr>
            <p14:xfrm>
              <a:off x="7716277" y="2173790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D2FEBBAF-A896-3BBF-80C8-FF23FD81979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98637" y="215579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7E1A8FD6-A574-928B-8379-E55CD2849C52}"/>
                  </a:ext>
                </a:extLst>
              </p14:cNvPr>
              <p14:cNvContentPartPr/>
              <p14:nvPr/>
            </p14:nvContentPartPr>
            <p14:xfrm>
              <a:off x="7706917" y="2948150"/>
              <a:ext cx="360" cy="3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7E1A8FD6-A574-928B-8379-E55CD2849C5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89277" y="293051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30EE671-3E39-C9C5-16E2-8CDECB89F0D9}"/>
                  </a:ext>
                </a:extLst>
              </p14:cNvPr>
              <p14:cNvContentPartPr/>
              <p14:nvPr/>
            </p14:nvContentPartPr>
            <p14:xfrm>
              <a:off x="7697917" y="3713510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30EE671-3E39-C9C5-16E2-8CDECB89F0D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9917" y="369551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8EF88B68-CED5-B78A-053F-E75600F2F4EE}"/>
                  </a:ext>
                </a:extLst>
              </p14:cNvPr>
              <p14:cNvContentPartPr/>
              <p14:nvPr/>
            </p14:nvContentPartPr>
            <p14:xfrm>
              <a:off x="7706917" y="4478870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8EF88B68-CED5-B78A-053F-E75600F2F4E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89277" y="446087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BF226843-8D9D-746D-FEB8-AAAAD21FC093}"/>
                  </a:ext>
                </a:extLst>
              </p14:cNvPr>
              <p14:cNvContentPartPr/>
              <p14:nvPr/>
            </p14:nvContentPartPr>
            <p14:xfrm>
              <a:off x="7706917" y="5225150"/>
              <a:ext cx="360" cy="36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BF226843-8D9D-746D-FEB8-AAAAD21FC09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89277" y="5207150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Image 22">
            <a:extLst>
              <a:ext uri="{FF2B5EF4-FFF2-40B4-BE49-F238E27FC236}">
                <a16:creationId xmlns:a16="http://schemas.microsoft.com/office/drawing/2014/main" id="{911A99EA-D771-94EA-100B-C0446ADCFE7C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FFD50EF-AA80-6765-98FE-BF7B79A649DD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B456813-7CB0-B8E5-56E4-B101B0190F48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43A2C2-60BC-67A4-86AB-C71A536D549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60D9F9-F487-79E3-FCA9-3AA3F8AAD41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63165ED-A0EE-080C-CDD9-0F04A83F515D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492441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5030-7CFF-613C-7BB9-AF111376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CAA4B9-C5B8-1347-A91C-5540558CC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على كراساتكم ص 44. أتمموا خريطة كلمة (قَلِقَ). استبدلوا قَلِقَ ب يتحقق.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E43DBCA-22D0-F75E-B49E-9928436CFF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97E596-410D-6EBD-70CF-70E769E4AB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652FB-A138-F35E-BC9A-C364A4AE0E0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56F34C0-E1F8-D867-D4C0-01177272F8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C4E1DA3E-9825-1AB8-8666-550EA1EF85CE}"/>
              </a:ext>
            </a:extLst>
          </p:cNvPr>
          <p:cNvSpPr/>
          <p:nvPr/>
        </p:nvSpPr>
        <p:spPr>
          <a:xfrm>
            <a:off x="6253470" y="4042814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3BCE9887-5112-3F8A-7E0E-F714EE7BF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B2D0C63-E614-072D-21D9-D6ACAADD07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880118"/>
            <a:ext cx="2384698" cy="3657797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C88D0D2-6D76-693F-C5F3-087D23B8291F}"/>
              </a:ext>
            </a:extLst>
          </p:cNvPr>
          <p:cNvSpPr/>
          <p:nvPr/>
        </p:nvSpPr>
        <p:spPr>
          <a:xfrm>
            <a:off x="3728780" y="4114800"/>
            <a:ext cx="2242338" cy="11352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2560939-96A5-6BB2-AD3A-571C29501859}"/>
              </a:ext>
            </a:extLst>
          </p:cNvPr>
          <p:cNvCxnSpPr/>
          <p:nvPr/>
        </p:nvCxnSpPr>
        <p:spPr>
          <a:xfrm flipH="1" flipV="1">
            <a:off x="2341984" y="3629608"/>
            <a:ext cx="2433255" cy="8024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A23F9A1-7A1A-D7A2-0036-013678264514}"/>
              </a:ext>
            </a:extLst>
          </p:cNvPr>
          <p:cNvCxnSpPr>
            <a:cxnSpLocks/>
          </p:cNvCxnSpPr>
          <p:nvPr/>
        </p:nvCxnSpPr>
        <p:spPr>
          <a:xfrm flipH="1" flipV="1">
            <a:off x="2341984" y="3629608"/>
            <a:ext cx="2957804" cy="5598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929495CB-9498-6F54-9353-7858375630B8}"/>
              </a:ext>
            </a:extLst>
          </p:cNvPr>
          <p:cNvSpPr txBox="1"/>
          <p:nvPr/>
        </p:nvSpPr>
        <p:spPr>
          <a:xfrm>
            <a:off x="1569061" y="3294612"/>
            <a:ext cx="754670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قَلِقَ</a:t>
            </a:r>
            <a:endParaRPr lang="fr-FR" sz="2800" b="1" dirty="0">
              <a:solidFill>
                <a:srgbClr val="C0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26F81D-AFE0-AB9A-6101-C915FEA857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1090C1-FAD2-C5DD-1DEC-1FC11312DF7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B26999-870E-A526-35E4-A6638C17E88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FDBF58-57CB-5637-342B-C66136459FF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2C98E4-787A-B42C-3E22-2CE76D8E9D7D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F95138-9F82-DC9E-77B5-4F0B46B3F1C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449341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F3C8A-F5BB-A89F-931B-62CD24201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F8183-4809-CEA2-0A7E-21154B96D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نوع كلمة قلِقَ؟ مرادفها؟  ...  هل أنتم متفقون؟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804157-40E1-8FE2-BF14-15DBC7566E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ED0BDEE-3F73-7A9F-0EDB-45ACEFE762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72A97D-59EE-B892-A7FB-DC15902E6FD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F933F16-F45F-C40A-5262-0D2638C3C0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E5223285-35B0-0F55-BB4A-C958B03B39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BB0B8B7F-7E9E-9832-23C8-8FF46F290F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069" y="1920227"/>
            <a:ext cx="7018628" cy="38636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BF2F6C-AF50-4D7F-9B1E-F689297340A9}"/>
              </a:ext>
            </a:extLst>
          </p:cNvPr>
          <p:cNvSpPr txBox="1"/>
          <p:nvPr/>
        </p:nvSpPr>
        <p:spPr>
          <a:xfrm>
            <a:off x="5271796" y="1920227"/>
            <a:ext cx="118498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قَلِقَ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3DBE9A-0AD6-FC6E-DB66-2D04A0B7CA40}"/>
              </a:ext>
            </a:extLst>
          </p:cNvPr>
          <p:cNvSpPr txBox="1"/>
          <p:nvPr/>
        </p:nvSpPr>
        <p:spPr>
          <a:xfrm>
            <a:off x="3913631" y="3108000"/>
            <a:ext cx="75467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قَلِقَ</a:t>
            </a:r>
            <a:endParaRPr lang="fr-FR" sz="2800" b="1" dirty="0">
              <a:solidFill>
                <a:srgbClr val="C0000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92537A-8443-DD8A-8B41-A81E1486BE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64721E7-6083-3FA6-DF05-8D0A433516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A4EB9D-CA6E-E63C-1EC8-28C8EC17980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2F457E-A080-8EDD-C93A-70D7D78901B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F7E8D1-6526-F5E9-AE3D-9DDD01DADE17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4D3D80A-17BF-B0AD-45BF-6B32CDB6228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192458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2D104-20C7-4F9C-2C82-1B8D4CFFE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D9477B-49EB-D8D8-707F-EC5D104F5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237226-2A25-0559-D072-2669D75B2F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269ECE-CC58-61A1-1060-A88AFC4982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448D1E-868F-C419-6179-E1F4D18035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0ED7D17-2B7C-D1E2-D84E-FDE2CD3107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A3BB524-8038-A8CF-1B8B-BC68379D8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686" y="1900322"/>
            <a:ext cx="7018628" cy="38636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5CEDFF63-8ED2-AB97-45BD-65C5084447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6B5A52F-33C4-4D4A-60EF-0F39C402A4A4}"/>
              </a:ext>
            </a:extLst>
          </p:cNvPr>
          <p:cNvSpPr txBox="1"/>
          <p:nvPr/>
        </p:nvSpPr>
        <p:spPr>
          <a:xfrm>
            <a:off x="3365946" y="2296490"/>
            <a:ext cx="10569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اِسْمٌ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B37F91E-363A-96E2-9BE3-FAC14A5D2EE4}"/>
              </a:ext>
            </a:extLst>
          </p:cNvPr>
          <p:cNvSpPr txBox="1"/>
          <p:nvPr/>
        </p:nvSpPr>
        <p:spPr>
          <a:xfrm>
            <a:off x="1028069" y="3894671"/>
            <a:ext cx="55322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قَلِقَ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ٱلْمُوسِيقِيُّ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قَبْلَ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ٱعْتِلاءِ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ٱلْخَشَبَةِ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</a:t>
            </a:r>
            <a:endParaRPr lang="fr-MA" sz="3600" b="1" kern="1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DengXian" panose="02010600030101010101" pitchFamily="2" charset="-122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630DB2D-0E3E-ADC7-B8C5-7C9C9CB68384}"/>
              </a:ext>
            </a:extLst>
          </p:cNvPr>
          <p:cNvSpPr txBox="1"/>
          <p:nvPr/>
        </p:nvSpPr>
        <p:spPr>
          <a:xfrm>
            <a:off x="5282742" y="3049136"/>
            <a:ext cx="11849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اِنْزَعَجَ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43FB25F-6772-0EA3-0FD3-0C910CCC095A}"/>
              </a:ext>
            </a:extLst>
          </p:cNvPr>
          <p:cNvSpPr txBox="1"/>
          <p:nvPr/>
        </p:nvSpPr>
        <p:spPr>
          <a:xfrm>
            <a:off x="599808" y="5123485"/>
            <a:ext cx="55322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اِطْمَأَنَّ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ٱلتِّلْميذُ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بَعْدَ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ٱجْتِيازِ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ٱلاِمْتِحانِ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</a:t>
            </a:r>
            <a:endParaRPr lang="fr-MA" sz="36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31E200F-95F2-BA4A-7A3F-FF28E013F013}"/>
              </a:ext>
            </a:extLst>
          </p:cNvPr>
          <p:cNvSpPr txBox="1"/>
          <p:nvPr/>
        </p:nvSpPr>
        <p:spPr>
          <a:xfrm>
            <a:off x="5271796" y="1920227"/>
            <a:ext cx="118498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قَلِقَ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3CD3BE1-651D-C791-A97B-B0330F96E5D4}"/>
              </a:ext>
            </a:extLst>
          </p:cNvPr>
          <p:cNvSpPr txBox="1"/>
          <p:nvPr/>
        </p:nvSpPr>
        <p:spPr>
          <a:xfrm>
            <a:off x="3913631" y="3108000"/>
            <a:ext cx="75467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قَلِقَ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58A154-99A5-A865-1F88-A156C58FFCE7}"/>
              </a:ext>
            </a:extLst>
          </p:cNvPr>
          <p:cNvSpPr txBox="1"/>
          <p:nvPr/>
        </p:nvSpPr>
        <p:spPr>
          <a:xfrm>
            <a:off x="1353902" y="3049136"/>
            <a:ext cx="11849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اِ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طْمَأَنَّ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CA5929A-8980-5511-B570-832BB60D9233}"/>
              </a:ext>
            </a:extLst>
          </p:cNvPr>
          <p:cNvSpPr txBox="1"/>
          <p:nvPr/>
        </p:nvSpPr>
        <p:spPr>
          <a:xfrm>
            <a:off x="1353902" y="4515732"/>
            <a:ext cx="45103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اِنْزَعَجَ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ٱللّاعِبُ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مِنْ صُراخِ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ٱلْجُمْهورِ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 </a:t>
            </a:r>
            <a:endParaRPr lang="fr-MA" sz="3600" b="1" kern="1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DengXian" panose="02010600030101010101" pitchFamily="2" charset="-122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36B35F6-58CF-085C-BA73-75CEBA1C93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F2A3FFA-EEA5-0672-DE8C-C80E01A3FD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852C2A-5E1A-3C1A-FAC2-88D835EF450F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421562-8C6F-C0BE-331E-CCD6EE9752D0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16AB9B-6886-3AD2-775E-B939F83D7897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4AF32FF-F0FE-0E79-5B02-FD50C131AA2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396745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D1B29-7434-5CF2-51F6-3682B8C72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940C2-74B0-C146-BE7E-3092F7C96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الإجابة عن أسئلة الفهم بتطبيق إستراتيجية الكلمات المفاتيح.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36550A4-ACBD-CAB1-9213-96D879F915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EE0C1C2-8EF4-8F29-FE6D-F908E142A5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2E0751-C07C-1407-845F-7ED6B1FF699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31FADF-672E-1ACF-B1AD-1FEF71C74D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C7AAF2A-F3F5-EB8D-4039-773FDEDF92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2DE336B-1929-06B8-DB7C-3CF89E380D71}"/>
              </a:ext>
            </a:extLst>
          </p:cNvPr>
          <p:cNvSpPr txBox="1"/>
          <p:nvPr/>
        </p:nvSpPr>
        <p:spPr>
          <a:xfrm>
            <a:off x="2125933" y="2771192"/>
            <a:ext cx="5346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إِسْتراتيجِيَّةُ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ٱلْمَفاتيحِ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0D994C-86AB-A664-5AE5-B00225EF29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A16BF8-C9E4-42EA-B7AC-B909FAB41E2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0BEF7D-E11A-F8FC-B45C-D500174DD142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0AC2CD-82B1-381A-418A-305551CC0EF7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605CE8-82FC-B38E-694E-9966D2FB268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94B2BB8-47A0-14DC-502F-9542679C79D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175313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A42E7-0832-C310-D29D-6F64654D4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99E6E57-EE6A-CDA6-E9BF-6A3C3648C2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D366D72-2507-1EFC-C4C0-4F76FE6484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949F35-7FC7-9214-C9C5-AD5F177AB2A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1B648ED-B0B1-2C36-A197-57DA885C7E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F95378C-7568-0185-EBEB-927A55349A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C36BC84-2664-F892-11FF-4EF18E4D1D4E}"/>
              </a:ext>
            </a:extLst>
          </p:cNvPr>
          <p:cNvSpPr txBox="1">
            <a:spLocks/>
          </p:cNvSpPr>
          <p:nvPr/>
        </p:nvSpPr>
        <p:spPr>
          <a:xfrm>
            <a:off x="481781" y="794158"/>
            <a:ext cx="699059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نتذكر خُطْواتِ إسْتِراتِيجِيَّةِ الكَلِماتِ المَفَاتيحِ لاستنتاج معلومات غير صريحة في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460EAD4-A28B-BA75-CD88-A47DC6E056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7944" y="2369516"/>
            <a:ext cx="6828112" cy="32235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BF686B3-94B4-691F-103E-8E45203F8B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601712-7601-8852-9DE2-CB61195D37C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B567998-A8B8-14AD-FB58-7B4AEC4E8A72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286C33-488E-A69E-5131-EBACB3A85AA5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7C228D-D093-0399-DC8D-76AF27169561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40E27EB-989E-A1B2-0EF6-ABD35355324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697342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EA3D7-8A00-CD50-E1AB-FA6206A46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DD8112-8E90-B214-7B02-A77FC315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التعليمة؟ السؤال الأول؟ السؤال الثاني؟ ما المطلوب؟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192CBC-D61D-FF6D-224E-FAA3C669DC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0D0000-DB35-FC56-9808-E691A3D38F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AA14EE-159A-0B19-A23B-E72FECB233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CADC466-B264-C013-9D9E-E4B7146DA2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77B250-F542-9061-3FAE-9C3D39EF85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628" y="2164702"/>
            <a:ext cx="2305489" cy="353630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9573A6E-14B4-F117-FB2A-20A7C85E8151}"/>
              </a:ext>
            </a:extLst>
          </p:cNvPr>
          <p:cNvSpPr/>
          <p:nvPr/>
        </p:nvSpPr>
        <p:spPr>
          <a:xfrm>
            <a:off x="3728779" y="2528597"/>
            <a:ext cx="2242338" cy="69979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DDB6A7D-0E3A-89F0-C1D0-E32D4C702E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A7A20-FBB6-7241-58A4-80EB54FDC5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32E21B-F588-6875-C675-EB36EA0BB4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EDBFF2-DD52-EBEE-1C17-282404EC9B0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8FEE94-B82C-0C09-7557-C3A2D3E3CAE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743F4D-19D3-E0E6-3147-6009B5E5B90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9FF1212-35C1-9D74-64A5-584EBD07A71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70442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D3D8F-E10C-9A0C-B8EB-CC75C03E6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E117F2-A206-919B-82FB-A10D91548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عودوا إلى النص وابحثوا عن المطلوب في كل سؤال. تذكروا إستراتيجية الكلمات المفاتيح. 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0731748-0F9B-37EC-4250-B041F361D4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C44837-68A6-0244-9C42-BDB33B0362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62980-B709-0174-50F4-8D5D6B08809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CF963E7-C2AF-806A-F0EB-AE01952211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F22B59C-3D1F-7DD4-CB32-C36962F5FE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0893A4-D5BF-A2C5-A592-06D7AE8907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628" y="2164702"/>
            <a:ext cx="2305489" cy="353630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574CAF7-1036-4940-C295-9F8B9BE2ED6D}"/>
              </a:ext>
            </a:extLst>
          </p:cNvPr>
          <p:cNvSpPr/>
          <p:nvPr/>
        </p:nvSpPr>
        <p:spPr>
          <a:xfrm>
            <a:off x="3728779" y="2528597"/>
            <a:ext cx="2242338" cy="69979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DF585D-A530-95F5-01CE-23E65514D3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646F1F-D0E3-9271-1D35-F493A0AE42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FBFFF2-7EA4-12D8-1C2B-A117E21D2FEF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5DB1DB-B8AB-AE70-7EC3-5E0ACF5ABF4C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FC32F9B-0F40-62D9-4B21-F1984A8AA6B9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009AE0A-499D-E716-DF1C-083436E2609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591396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CAF7E-6F4A-E9D0-2F75-DAE9C6A02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DFC4AB-9EC0-B3F3-ADF2-931543907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سؤالا بسؤال. من يقرأ السؤال الأول؟ هل تتفقون؟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62C1D8E-2564-3794-C8AB-1F831FFD65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A306FA-B28C-561A-F22B-63F3B22018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AE5632-826C-B954-172B-0650F9DC531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BA66C7E-D85D-4EEE-2D42-D61C9A0D55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BCBA8F0F-4495-6A49-E980-0BE142616A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829" y="2332752"/>
            <a:ext cx="8000342" cy="2472512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FF5562B-5A38-FE37-25DC-E9F92A56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8" name="ZoneTexte 1">
            <a:extLst>
              <a:ext uri="{FF2B5EF4-FFF2-40B4-BE49-F238E27FC236}">
                <a16:creationId xmlns:a16="http://schemas.microsoft.com/office/drawing/2014/main" id="{F3D09E9D-1115-DF60-6071-FA02B7F2B123}"/>
              </a:ext>
            </a:extLst>
          </p:cNvPr>
          <p:cNvSpPr txBox="1"/>
          <p:nvPr/>
        </p:nvSpPr>
        <p:spPr>
          <a:xfrm>
            <a:off x="2586654" y="3569008"/>
            <a:ext cx="60804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أَحَسَّتْ فاطِمَةُ قَبْلَ ٱلْمُسابَقَةِ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بِٱلْقَلَقِ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وَٱلتَّوَتُّرِ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21">
            <a:extLst>
              <a:ext uri="{FF2B5EF4-FFF2-40B4-BE49-F238E27FC236}">
                <a16:creationId xmlns:a16="http://schemas.microsoft.com/office/drawing/2014/main" id="{3424DF5F-277D-A561-48D2-E47E395A0CEE}"/>
              </a:ext>
            </a:extLst>
          </p:cNvPr>
          <p:cNvSpPr txBox="1"/>
          <p:nvPr/>
        </p:nvSpPr>
        <p:spPr>
          <a:xfrm>
            <a:off x="332842" y="4318814"/>
            <a:ext cx="82393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شَعَرَتْ فاطِمَةُ عِنْدَما طَمْأَنَتْها صَديقَتُها لَيْلى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بِٱلْأَمانِ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وَٱلثِّقَةِ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ٱلنَّفْسِ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1DCF86-DE51-DF84-466A-E22E9B4829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182485-D0BB-1892-A4FF-590D99B6AC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6126859-6060-06FF-9F47-D46565B234E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567B2E-2DB4-1D36-8C1D-060BADA24711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EA51F2-F6B6-DB43-6431-CED88ABB7909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B21F95F-0095-DA93-5D71-822E5443B29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88604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9F63F-649B-6CE9-9059-AF680B87E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E4A0A8-7F2E-1106-70D5-9062BA22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رتبوا كلمات السلسلة الأولى للحصول على جملة مفيدة؟ انتبهوا، كلمة زائدة.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69008E-20AF-2BA7-541D-A090C57924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AA8523-43CA-F145-732C-878E098F66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3A95315-49C8-CAAC-553A-A9660C8059F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E6B5FA-EB86-95D8-48D4-E3A7F4BC4CB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A651D41-ED3F-36F4-CE3F-7E33A216D7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0A2E2F-3F9C-0200-C332-082C3907AE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628" y="2164702"/>
            <a:ext cx="2305489" cy="353630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77DFFF7-5BDB-C041-C443-FE430884E713}"/>
              </a:ext>
            </a:extLst>
          </p:cNvPr>
          <p:cNvSpPr/>
          <p:nvPr/>
        </p:nvSpPr>
        <p:spPr>
          <a:xfrm>
            <a:off x="3728779" y="3265714"/>
            <a:ext cx="2242338" cy="6344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E3BFA194-9D25-568D-F8BE-EBE8181FA1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2FE0E0-DE08-F8D6-E101-F4BCC2E372F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3703795-546D-7AC3-D790-00B93A6E3519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7DD6EA-5DF4-B2E9-64B0-BFEECDBC4094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F94710-AB78-FEBC-3F4E-AA482B68F18F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C5D5122-9477-E4A9-0478-BD57006FB1C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561656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C8D1E-AA8E-3CCB-9B4C-80DA642F0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843E7C-8CFE-F6B9-BC93-DB1B678BD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الجملة؟ هل تتفقون؟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B7C3E39-C59B-AD46-FCFC-0F6F3CB431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2BD5A8-499C-5F52-E249-211C2998B9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E6B858C-228A-FCF3-E4B5-66DB006DB5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3B5224-7A6C-D579-7489-BFCC1305A12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4AF0755-8E7E-3AF5-5A4F-E6BDA730E4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B59F439-34FF-4D74-41EC-1931769A3E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5E7A18C7-549A-F0A5-771A-E33DE71F06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031" y="2564055"/>
            <a:ext cx="7170221" cy="1765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ZoneTexte 1">
            <a:extLst>
              <a:ext uri="{FF2B5EF4-FFF2-40B4-BE49-F238E27FC236}">
                <a16:creationId xmlns:a16="http://schemas.microsoft.com/office/drawing/2014/main" id="{2786B903-1C40-54FC-EC06-14104FFBEF48}"/>
              </a:ext>
            </a:extLst>
          </p:cNvPr>
          <p:cNvSpPr txBox="1"/>
          <p:nvPr/>
        </p:nvSpPr>
        <p:spPr>
          <a:xfrm>
            <a:off x="2411369" y="3755620"/>
            <a:ext cx="47482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مُنْشَغِلينَ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بِٱلْهَواتِفِ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ٱلذَّكِّيَّةِ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4BBE7D3-63CA-AB12-A06C-24EF92F51E5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77EEFAF-D077-E15A-7EC9-B663E6343D0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917F33-9961-761A-245C-C883385C4AC7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71DEEE-BEEF-72A8-10F9-FD4B61D104DE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0EE717A-F371-7BB2-D1B8-17C0F3BF6D4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41385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7639A-A825-0B2D-5683-ECE1A3CB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D2BC1-5B44-1546-AB81-B7215446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ننشد جماعة.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8441525-1406-26A0-B079-229994CB14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F376A84-8F80-1FBD-563B-7B3F8EE9C577}"/>
              </a:ext>
            </a:extLst>
          </p:cNvPr>
          <p:cNvSpPr txBox="1"/>
          <p:nvPr/>
        </p:nvSpPr>
        <p:spPr>
          <a:xfrm>
            <a:off x="3266640" y="2761862"/>
            <a:ext cx="3610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>
                    <a:lumMod val="50000"/>
                  </a:schemeClr>
                </a:solidFill>
              </a:rPr>
              <a:t>قَصيدَةُ "اَلْحَفْلَةُ"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F0918B-720A-0BDC-93BE-2201765CCA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B2DF444-A9FD-6999-876F-B1979D7976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0401264-6DC0-4F45-09B1-7A0D8B6FB2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B0526B-0EF1-68FD-ADB2-C4BDA59BEEE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2F72B87-C477-FB58-83DA-949987F963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E14C2B-2ECE-F015-1067-DF40919B29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992670-815A-6EA3-2879-92BF4E60AACB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07BD70-3EDB-B39F-1CD3-398C04EB55C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4807E2-6B72-B11D-51DB-47D4976892C2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8D9515E-5A3D-1CD4-F009-6EBAF27837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289248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إنتاج كتابي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236DE5-BAC2-AC9B-5CA4-266AE2C59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98" y="2071159"/>
            <a:ext cx="6354147" cy="2024979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079738" y="284728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التعبير عن المشاعر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216274" y="2394660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11522" y="2265214"/>
            <a:ext cx="536339" cy="540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D7BED264-B628-E58A-0A62-5168EEABA2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492898" y="2193215"/>
            <a:ext cx="539999" cy="539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D18D1D-C7E3-FC95-1DC8-8EFD7FB370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1614" y="1015545"/>
            <a:ext cx="479081" cy="47908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24553CA-B98A-0A42-A753-1F04D6E52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اليوم التدرب على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التعبير عن مشاعر مرتبطة بمكان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DD8E75E-4E94-4972-8F9F-1004619E7F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63C6A6-1BB5-18BD-44CC-AE090B5195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F24C703-F573-D8A4-5B8A-CB80799391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C2CFA-311F-A81A-7A10-0BA90685C0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6D45DB-A105-3798-3533-C37DF96952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C17099C-842C-4E56-FD65-437E1418A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093BE87-85F7-0A0C-3FD5-718B062B17CE}"/>
              </a:ext>
            </a:extLst>
          </p:cNvPr>
          <p:cNvSpPr txBox="1"/>
          <p:nvPr/>
        </p:nvSpPr>
        <p:spPr>
          <a:xfrm>
            <a:off x="2848410" y="2720018"/>
            <a:ext cx="3761772" cy="194095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أُعَبِّرُ عَنْ مَشاعِري تُجاهَ مَكانٍ.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0029C7-3674-F86A-8A4C-07EE4803CBE4}"/>
              </a:ext>
            </a:extLst>
          </p:cNvPr>
          <p:cNvSpPr txBox="1"/>
          <p:nvPr/>
        </p:nvSpPr>
        <p:spPr>
          <a:xfrm>
            <a:off x="1296955" y="1801218"/>
            <a:ext cx="1521297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شاطِئٌ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5506DDD-ED1B-E472-9FBF-667D8D918E35}"/>
              </a:ext>
            </a:extLst>
          </p:cNvPr>
          <p:cNvSpPr txBox="1"/>
          <p:nvPr/>
        </p:nvSpPr>
        <p:spPr>
          <a:xfrm>
            <a:off x="7127529" y="3429000"/>
            <a:ext cx="135193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اَلْمُخَيَّمُ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A73E55-8C43-02B3-2309-58BB7835C658}"/>
              </a:ext>
            </a:extLst>
          </p:cNvPr>
          <p:cNvSpPr txBox="1"/>
          <p:nvPr/>
        </p:nvSpPr>
        <p:spPr>
          <a:xfrm>
            <a:off x="4832869" y="5097306"/>
            <a:ext cx="128757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مَدْرَسَةٌ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9DF986D-362E-7502-1AAA-5C069908F838}"/>
              </a:ext>
            </a:extLst>
          </p:cNvPr>
          <p:cNvSpPr txBox="1"/>
          <p:nvPr/>
        </p:nvSpPr>
        <p:spPr>
          <a:xfrm>
            <a:off x="1018954" y="4480067"/>
            <a:ext cx="1799298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اَلْغابَةُ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A434A04-68B0-E47C-BE8C-765E2139BF1D}"/>
              </a:ext>
            </a:extLst>
          </p:cNvPr>
          <p:cNvSpPr txBox="1"/>
          <p:nvPr/>
        </p:nvSpPr>
        <p:spPr>
          <a:xfrm>
            <a:off x="6120439" y="1719744"/>
            <a:ext cx="1351935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حَديقَةٌ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3511120-8242-9E98-3771-2FE462D679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B59B7D-EEA0-CD23-3E1C-722D1B9D794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0D4724-8212-3373-C5D3-3E1F16B7E19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98CC39-C7CD-DFCC-6BCE-527A9558FC4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EF22CEC-12F6-F07D-9941-B4571704E4F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79DC0-D221-B586-D087-1E7435621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EE06BCC-CF3C-704C-8D3E-5151EDE67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نتذكر. من يقرأ؟</a:t>
            </a:r>
            <a:endParaRPr lang="fr-FR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48AD3F-A1EA-C981-D830-314738BA94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D1A91B-B90E-0947-3852-1329246518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41B97F-93D1-C7B7-BC1C-0D7F3B5E5A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3E5378-A8C0-61EB-118F-0C1CA426E6C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C332533-B91A-873E-08C8-1598DBC20A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F6BDBFFA-7201-FA53-3CC5-0AD96946E1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dessin humoristique, clipart, émoticône, smiley&#10;&#10;Le contenu généré par l’IA peut être incorrect.">
            <a:extLst>
              <a:ext uri="{FF2B5EF4-FFF2-40B4-BE49-F238E27FC236}">
                <a16:creationId xmlns:a16="http://schemas.microsoft.com/office/drawing/2014/main" id="{ED85FF2F-A41B-C430-C536-2013AC9CBD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5239" y="1481631"/>
            <a:ext cx="630000" cy="920770"/>
          </a:xfrm>
          <a:prstGeom prst="rect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1160AF7-5D03-1233-F3D4-C34383B5E4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273070"/>
            <a:ext cx="7780694" cy="403895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A3E890-58A8-67D9-5519-259BF932FA6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CA75304-909E-D4BE-2A4A-4FDE01FD604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69E5D3-4D3B-7FC6-2662-29D196ECED90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0C8A9E-07F4-6C93-7F5F-8B6D8CEBA7F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D81488-5A0C-10E9-328B-D015AE6FA4F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634943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CA529-ECF0-5EA4-8A52-5F2FA8F48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CEB6BBC-741A-3A42-A568-217685CB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افتحوا كراساتكم ص 43. نبدأ بالتمرين الأول. من يقرأ التعليمة؟ ما المطلوب؟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74459E-9D60-FB49-F1BF-DF45D31633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5F6EE2-2F79-A8D5-99B1-C8D4F0B04B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348F05-3220-DB89-1686-5CDFD166EA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D6DBFA-45FB-B4B5-73D4-EB274EE596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AAD0EE0-77E4-8161-7EDD-3FC3C40D54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4BA809-CFAA-991F-B986-832102E11E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653" y="1584000"/>
            <a:ext cx="2916014" cy="4472762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9DAC1F4-A1B6-E574-BD15-AA48C0427060}"/>
              </a:ext>
            </a:extLst>
          </p:cNvPr>
          <p:cNvSpPr/>
          <p:nvPr/>
        </p:nvSpPr>
        <p:spPr>
          <a:xfrm>
            <a:off x="3380653" y="2054687"/>
            <a:ext cx="2845120" cy="174287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9B02932-51A9-7471-02A1-4DB9CA7341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3538" y="684213"/>
            <a:ext cx="900112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9AEE2F-FE79-D68A-7689-A50D72037D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71A2E27-CDCB-04D3-3683-73FA2FB7D42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04137C-1811-9B44-E2F8-138ED09A9DBE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9A41BB-CB3D-E677-9250-808EC202375A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7036D69-20AF-8F79-6E03-F7EC410C5E4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441855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765C6-B83B-D53B-850C-10B0FD2FB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363973B-55B4-EA6B-5356-140228795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أجوبتكم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وأعيدوا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كتابتها. (خمس دقائق)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يتنقل الأستاذ يسجل الأخطاء المتواترة.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6B69AE5-D0E7-8957-AEE4-64A661E513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3836D6-7016-EFEA-1C4E-267313BB0E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E05CE9B-624E-E301-9C74-6D44C9FE6F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4C680A-9AA8-ABEA-B528-DFED6A5D967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8A827F3-FA24-4C25-06AD-16F39C7114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CD0813F3-6A3B-C502-BF24-868C28FE5A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2" name="Image 11" descr="Une image contenant texte, plage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ED3D7E9-1781-F0CA-703E-6D22D8B06B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413" y="1819189"/>
            <a:ext cx="6873836" cy="4282811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6D0070F-EEA1-A840-5D51-DFB12839701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7628713-CE13-38C7-B7E5-F9C5BCCD39B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691888-16E3-39C2-709B-AB21299FEBF4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7CD34D-49C8-107B-948A-D67E2AF2D70A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8B5FC1F-AA5C-6152-8E17-7353EF3A7C4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878653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20530-4283-927C-909F-FFF6D6486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1A570A1-8ECD-D19A-E555-E2ECAE8CB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سأعين من يقرأ ما أنتجه. سنصحح الأخطاء التي وردت على السبورة.  (عشر دقائق) 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texte, plage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F8F6606-7AF4-DBC1-9B94-4B6C34398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413" y="1819189"/>
            <a:ext cx="6873836" cy="4282811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4FD76CF-24EC-C2B7-719E-1B731A19AF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F8FA31BD-744F-6FF4-5C00-33BC54572694}"/>
              </a:ext>
            </a:extLst>
          </p:cNvPr>
          <p:cNvGrpSpPr/>
          <p:nvPr/>
        </p:nvGrpSpPr>
        <p:grpSpPr>
          <a:xfrm>
            <a:off x="398069" y="126808"/>
            <a:ext cx="7750183" cy="292965"/>
            <a:chOff x="398069" y="126808"/>
            <a:chExt cx="7750183" cy="292965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EC6647C-EECA-6987-B12D-878CBD3F3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BF3AEBB-DC6E-46EC-171B-EB3A98E3C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4E8B57D-A105-83D0-F5B0-9376868BD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6B6459C-E47C-FFE4-8C89-B510532B5EE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1ED137C-9FCA-4E50-AE36-4EA40E495022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F1B770B-441D-CD3C-076A-FE78203ACAA4}"/>
                </a:ext>
              </a:extLst>
            </p:cNvPr>
            <p:cNvSpPr>
              <a:spLocks/>
            </p:cNvSpPr>
            <p:nvPr/>
          </p:nvSpPr>
          <p:spPr>
            <a:xfrm>
              <a:off x="1939558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 إثرائية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18C1593-39C4-DAFD-A522-BCE5B45AB08D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A78FC88-0020-68D0-EACB-9BBA168D66BC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6774895-C50B-DB8B-36B7-47CDD9C14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A0696A3-4425-21B0-4D57-7C8893902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2963148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ABCEE-EA6D-04D4-9A41-24CB86478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E0F1595C-ABE1-6915-8BF9-A81453844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جواب آخر. سأقرأ أولا؟  أكملوا التصحيح.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texte, plage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92C21F6-CF88-ACB6-15E2-7CE90FA3E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381" y="1819189"/>
            <a:ext cx="6873836" cy="4282811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27610F5-0D1A-E2E4-0C9A-B36EA8F6C9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B0B16BC-4260-4B85-F0DA-81E54B53B647}"/>
              </a:ext>
            </a:extLst>
          </p:cNvPr>
          <p:cNvSpPr txBox="1"/>
          <p:nvPr/>
        </p:nvSpPr>
        <p:spPr>
          <a:xfrm>
            <a:off x="3582955" y="4220674"/>
            <a:ext cx="3889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ٱلرِّمالَ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ناعِمَةٌ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وَٱلْأمْواجَ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لَطيفَةٌ.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756CCC8-0B68-97DE-2804-CD72D87A42A7}"/>
              </a:ext>
            </a:extLst>
          </p:cNvPr>
          <p:cNvSpPr txBox="1"/>
          <p:nvPr/>
        </p:nvSpPr>
        <p:spPr>
          <a:xfrm>
            <a:off x="2310682" y="3769485"/>
            <a:ext cx="49291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بٱلْبَهْجَةِ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وَٱلْمُتْعَةِ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039DBB0-12AB-FE1C-79F7-718E714D415A}"/>
              </a:ext>
            </a:extLst>
          </p:cNvPr>
          <p:cNvSpPr txBox="1"/>
          <p:nvPr/>
        </p:nvSpPr>
        <p:spPr>
          <a:xfrm>
            <a:off x="4142792" y="4671863"/>
            <a:ext cx="2593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ٱلسِّباحَةِ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وَٱللَّعِبِ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07C4DB4-D376-FAAD-9245-ABBF00BB93F5}"/>
              </a:ext>
            </a:extLst>
          </p:cNvPr>
          <p:cNvSpPr txBox="1"/>
          <p:nvPr/>
        </p:nvSpPr>
        <p:spPr>
          <a:xfrm>
            <a:off x="4142792" y="5139686"/>
            <a:ext cx="35795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بِناءِ قُصورٍ رَمْلِيَّةٍ وَجَمْعِ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ٱلأَصْدافِ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886E32-44E4-F388-FA93-0DFB63F92A19}"/>
              </a:ext>
            </a:extLst>
          </p:cNvPr>
          <p:cNvGrpSpPr/>
          <p:nvPr/>
        </p:nvGrpSpPr>
        <p:grpSpPr>
          <a:xfrm>
            <a:off x="398069" y="126808"/>
            <a:ext cx="7750183" cy="292965"/>
            <a:chOff x="398069" y="126808"/>
            <a:chExt cx="7750183" cy="292965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8F2A7AB-BE2F-6D1D-682B-999FB5898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12EBF26-F0BF-2852-016F-A1804B580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F7DF55B-BC81-9FF2-3D75-92D2DE80B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3BE70C2-E935-2900-798A-CD1D072BA3D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CD5FBE0-979D-40A6-EFBB-8EB90896943F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9D0A576-B2B9-B0BC-EC94-6298A0347009}"/>
                </a:ext>
              </a:extLst>
            </p:cNvPr>
            <p:cNvSpPr>
              <a:spLocks/>
            </p:cNvSpPr>
            <p:nvPr/>
          </p:nvSpPr>
          <p:spPr>
            <a:xfrm>
              <a:off x="1939558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 إثرائية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F975B14-F955-2C36-8899-D169A0025D89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B55FB5E-FE2A-F443-2853-C038C4E2E4A7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0FA195B0-AF8B-7A24-CBE2-3ED7B96A3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55EDD934-917B-5145-EC33-F45298C64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65412621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531B6-D89D-E004-424F-0957FA2F3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E36EFDF-D217-D325-7A91-1DE581DAC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للنشاط الثاني. من يحدد المكان على الصورة؟ ماذا ستفعلون؟ أنجزوا النشاط في بيوتكم.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AC48372-CB29-7102-CCC3-17BEC931AA71}"/>
              </a:ext>
            </a:extLst>
          </p:cNvPr>
          <p:cNvGrpSpPr/>
          <p:nvPr/>
        </p:nvGrpSpPr>
        <p:grpSpPr>
          <a:xfrm>
            <a:off x="398069" y="126808"/>
            <a:ext cx="7750183" cy="292965"/>
            <a:chOff x="398069" y="126808"/>
            <a:chExt cx="7750183" cy="29296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65A31DC-AC69-E784-301F-73F1AC4F3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BD0DFDE-67F0-F90C-BDAB-6D7C225C7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5D02697-6117-D672-5D34-E218289FA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B20C9B-018A-09AB-3697-B6AED80E63D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2183645-0806-36C8-64C3-EE5BB5B747D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اختــتام الحــصة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3376788-CF3A-2576-496C-989F3AC135C5}"/>
                </a:ext>
              </a:extLst>
            </p:cNvPr>
            <p:cNvSpPr>
              <a:spLocks/>
            </p:cNvSpPr>
            <p:nvPr/>
          </p:nvSpPr>
          <p:spPr>
            <a:xfrm>
              <a:off x="1939558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 إثرائية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A46025F-181B-B9CD-CE53-231EE5EC0A44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F903E1-FF08-98D5-F77F-12F9325EE78C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FC2EE99-97C6-1665-3715-3D8078E62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E2BDDB5-260E-F3B4-296A-F526E56B7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0DBCB99-6458-797F-FAD2-AB6F5F6D85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266FA2F-B0BE-82AE-84BE-3157F4EDCE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653" y="1584000"/>
            <a:ext cx="2916014" cy="4472762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D9903F3-E88F-D15A-B26A-5A344D0146F3}"/>
              </a:ext>
            </a:extLst>
          </p:cNvPr>
          <p:cNvSpPr/>
          <p:nvPr/>
        </p:nvSpPr>
        <p:spPr>
          <a:xfrm>
            <a:off x="3365946" y="4032778"/>
            <a:ext cx="2845120" cy="140697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09252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C9C8D-B176-2089-66CD-A9598F733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EE5FDB-651E-388F-D6F0-C784D8E63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7" y="2004657"/>
            <a:ext cx="5436000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79AF126-D1DD-B464-68CE-5A760FF9EE50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عنوان القصة: الظل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F5D0662-12CD-C8B0-8EAA-4E3CE44891F5}"/>
              </a:ext>
            </a:extLst>
          </p:cNvPr>
          <p:cNvSpPr txBox="1"/>
          <p:nvPr/>
        </p:nvSpPr>
        <p:spPr>
          <a:xfrm>
            <a:off x="5230014" y="244918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03- </a:t>
            </a:r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قراءة</a:t>
            </a:r>
            <a:endParaRPr lang="ar-MA" sz="1600" b="1" dirty="0">
              <a:solidFill>
                <a:srgbClr val="424D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261ACEE-004F-ECFE-E482-3B426C0FAE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79677" y="224773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692474C8-DB5A-533D-6260-FC83E8018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 إثرائية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835E94-F94C-3AFF-2D83-ADA5F51495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7180" y="1070492"/>
            <a:ext cx="392993" cy="392993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5303D9-D522-164E-C652-AEB414ADF8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96" y="2186404"/>
            <a:ext cx="652713" cy="75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61238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327B4-F806-FB94-D7F8-9B53F6A86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81DFE8A-EC03-B7C1-1F24-ADCB934EC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ستتعرفون قصة جديدة، تقرؤونها وتناقشون مضمونها.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7A1009A-E37B-2593-D0A8-17A5C35A2F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1722985-8B53-6949-1EDA-E8DF616A03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323D791-8662-8A9A-F8F2-AD2510B2F2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184B4C-DBA9-A3D8-C898-715967C9568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725A9BE-276D-8109-12AA-176788EC25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F0288E1-5BAE-4435-7E3F-14B025DE08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7D627A0-7F6C-E1F6-1F53-8440DE99972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44AEEE7-E641-3D48-4D36-CFEEC9B43B8B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191066-2833-1C5C-7CCF-27194FC4BFD7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0F182C-1B00-A0FA-D41F-A35C002583A9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177F1EE-A545-E5D2-94AA-BF389124E1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 descr="Une image contenant texte, personne, capture d’écran, herbe&#10;&#10;Le contenu généré par l’IA peut être incorrect.">
            <a:extLst>
              <a:ext uri="{FF2B5EF4-FFF2-40B4-BE49-F238E27FC236}">
                <a16:creationId xmlns:a16="http://schemas.microsoft.com/office/drawing/2014/main" id="{C785BF50-4179-F975-CAE4-3325F2802E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84966">
            <a:off x="4746294" y="2508779"/>
            <a:ext cx="1721435" cy="2711344"/>
          </a:xfrm>
          <a:prstGeom prst="rect">
            <a:avLst/>
          </a:prstGeom>
        </p:spPr>
      </p:pic>
      <p:pic>
        <p:nvPicPr>
          <p:cNvPr id="23" name="Image 22" descr="Une image contenant texte, capture d’écran, ciel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8BC0C740-3F39-3B80-E077-4F4BA7DA11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657567">
            <a:off x="2549951" y="2537826"/>
            <a:ext cx="1628548" cy="256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42102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BC8D4-9327-59C2-C21D-7575C38AE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2A898D8-9D73-4B76-00F4-719263797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وحددوا عدد صفحات هذه القصة. من يجيب؟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5E1A3AB-5488-523C-B10A-57A4780FEC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2A2C6F-4364-955C-A1E2-158B8C12E0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7EF069C-83B9-5D25-6B67-73E4B03C1F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BAEF2B-9DF9-FAFC-4F10-2F6E841675B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7F4A37-92A8-FFED-58D0-38ED8C74F7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1F0B9434-4B67-3305-61AB-43D0FB6F3C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DBAFD04-D000-04C7-6302-85B7A7439A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9BFEB3D-763A-AA9B-774C-C8881634CA82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81E2CA-9FB9-8496-2CC3-33A2EA28C7C7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B4EBAE-C2B3-1916-A1DC-67A7066BE167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D72B9EA-A256-58A9-B95F-1D1E0F464C3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 descr="Une image contenant texte, personne, capture d’écran, herbe&#10;&#10;Le contenu généré par l’IA peut être incorrect.">
            <a:extLst>
              <a:ext uri="{FF2B5EF4-FFF2-40B4-BE49-F238E27FC236}">
                <a16:creationId xmlns:a16="http://schemas.microsoft.com/office/drawing/2014/main" id="{3BB1A35D-D361-B594-2F18-C3009864AC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84966">
            <a:off x="5236951" y="1886299"/>
            <a:ext cx="2183490" cy="3439103"/>
          </a:xfrm>
          <a:prstGeom prst="rect">
            <a:avLst/>
          </a:prstGeom>
        </p:spPr>
      </p:pic>
      <p:pic>
        <p:nvPicPr>
          <p:cNvPr id="23" name="Image 22" descr="Une image contenant texte, capture d’écran, ciel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72D9A66C-8730-F1F6-46BC-39E41181D5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657567">
            <a:off x="1737510" y="1686155"/>
            <a:ext cx="2373272" cy="373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13424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9ABED-1178-13B4-E0ED-F4EE8306A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D043C3A-427A-B7DE-997B-D6FFA8BC1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خلال العنوان والصورتين اكتبوا توقعاتكم حول مضمون القصة.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2328458-9E69-3E7B-5229-8FD2699A76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389403A-8424-5374-ECBF-409C22D0BE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27CE9E8-5DA7-B463-F897-DBFDD4A219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7486E3-45F6-1C7F-7C79-C4379A021B3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D379A6-33BE-2997-8052-20B1309C08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EF53DB6-BF36-DEE4-832A-3FD181D6B3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D6EA892-A496-DB0A-5CC8-F71F7C1BD0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9A3F4E6-561D-4118-62E8-8B205FA6304A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8A0842-CBA9-42BD-82D3-BBCF32F32CB3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BFF688-E941-30C1-26A7-4CB26F755ED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DB20BCE-5BBD-6C97-81A0-E77CC7534A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ciel, plein air, dessin humoristique, coucher de soleil&#10;&#10;Le contenu généré par l’IA peut être incorrect.">
            <a:extLst>
              <a:ext uri="{FF2B5EF4-FFF2-40B4-BE49-F238E27FC236}">
                <a16:creationId xmlns:a16="http://schemas.microsoft.com/office/drawing/2014/main" id="{89FE5D07-6D51-903E-A2EC-77584F2C0B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860" y="4152448"/>
            <a:ext cx="4019566" cy="2321460"/>
          </a:xfrm>
          <a:prstGeom prst="rect">
            <a:avLst/>
          </a:prstGeom>
        </p:spPr>
      </p:pic>
      <p:pic>
        <p:nvPicPr>
          <p:cNvPr id="7" name="Image 6" descr="Une image contenant herbe, plein air, ciel, plante&#10;&#10;Le contenu généré par l’IA peut être incorrect.">
            <a:extLst>
              <a:ext uri="{FF2B5EF4-FFF2-40B4-BE49-F238E27FC236}">
                <a16:creationId xmlns:a16="http://schemas.microsoft.com/office/drawing/2014/main" id="{C802785E-8268-0C11-88A0-8FD526A9E2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6027" y="1704227"/>
            <a:ext cx="4242817" cy="244822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786DFE-F667-CBA0-D279-0A44C4D17936}"/>
              </a:ext>
            </a:extLst>
          </p:cNvPr>
          <p:cNvSpPr txBox="1"/>
          <p:nvPr/>
        </p:nvSpPr>
        <p:spPr>
          <a:xfrm>
            <a:off x="1492898" y="1704227"/>
            <a:ext cx="1586204" cy="132802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7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اَلظِّلُّ</a:t>
            </a:r>
            <a:endParaRPr lang="fr-FR" sz="7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FB6F6C9-2BD7-4245-5990-16083858E418}"/>
              </a:ext>
            </a:extLst>
          </p:cNvPr>
          <p:cNvSpPr txBox="1"/>
          <p:nvPr/>
        </p:nvSpPr>
        <p:spPr>
          <a:xfrm>
            <a:off x="4804683" y="5153773"/>
            <a:ext cx="40195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خِلالِ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ٱلصّورَةِ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وَٱلْعُنْوانِ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رُبَّما سَتَتَحَدَّثُ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 ...</a:t>
            </a:r>
            <a:endParaRPr lang="fr-FR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84834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09094-0F85-9C46-C2CD-B1D87A07C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72130F4-5D78-6ED4-F0C3-4587EC628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يتقاسم توقعه؟ ما الذي جعلك تتوقع ذلك؟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2752A69-AE86-FF34-153C-3D6FC2F53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9E8E69E-F0FE-FF37-DBEB-667B40E3F2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E18AD6E-75C1-40E9-57D5-9ABFB4DAAC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E4EB0D-BC0B-8A4D-780D-759567A863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B164FD-9345-48C8-16FB-FB3E7F0318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960413-6747-B46A-6E52-90215D8AE4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72826C5-8835-FAA4-B3E4-F39B7E36B272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AD6401-A3C6-86ED-B572-4F0742E65034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17622-9C79-85CD-33F2-1AD6C075ECA1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042B262-6E58-7544-68C3-706EFB5B8F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ciel, plein air, dessin humoristique, coucher de soleil&#10;&#10;Le contenu généré par l’IA peut être incorrect.">
            <a:extLst>
              <a:ext uri="{FF2B5EF4-FFF2-40B4-BE49-F238E27FC236}">
                <a16:creationId xmlns:a16="http://schemas.microsoft.com/office/drawing/2014/main" id="{BAA1AB73-B8D1-AA4D-A696-DB1AF6C33C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860" y="4152448"/>
            <a:ext cx="4019566" cy="2321460"/>
          </a:xfrm>
          <a:prstGeom prst="rect">
            <a:avLst/>
          </a:prstGeom>
        </p:spPr>
      </p:pic>
      <p:pic>
        <p:nvPicPr>
          <p:cNvPr id="7" name="Image 6" descr="Une image contenant herbe, plein air, ciel, plante&#10;&#10;Le contenu généré par l’IA peut être incorrect.">
            <a:extLst>
              <a:ext uri="{FF2B5EF4-FFF2-40B4-BE49-F238E27FC236}">
                <a16:creationId xmlns:a16="http://schemas.microsoft.com/office/drawing/2014/main" id="{E282D622-7FF0-C49A-DA67-2DB6147438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6027" y="1704227"/>
            <a:ext cx="4242817" cy="244822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579CBC4-7781-F56C-68A3-70D29A557524}"/>
              </a:ext>
            </a:extLst>
          </p:cNvPr>
          <p:cNvSpPr txBox="1"/>
          <p:nvPr/>
        </p:nvSpPr>
        <p:spPr>
          <a:xfrm>
            <a:off x="1492898" y="1704227"/>
            <a:ext cx="1586204" cy="132802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7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اَلظِّلُّ</a:t>
            </a:r>
            <a:endParaRPr lang="fr-FR" sz="7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E6E3E7D-36DE-1E28-086C-589FDE2E4B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7435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15FC0-CD5C-9F98-207C-6C13A3B0E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08790F4-6BD3-EBD3-65F6-7F7B465BB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اقرؤا القصة قراءة هامسة وتحققوا من توقعاتكم. (الجزء الأول) دقيقتان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9BF9723-1CED-727E-1AFB-37EA96987F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9950FA1-A758-B38A-1A5E-F2C2835477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81659CF-35F0-730A-1359-B33E5EC6AA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EAC99E-F98A-EB8B-2472-519C3CEC8D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03DC37-F385-AB4B-32F1-F2B3C7C1A3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B0B8E-6A30-30C7-E97D-0BE43C0742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863153D-2BF0-CB19-5C05-53939839DA6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60B4CB-D2E2-FE56-82F6-27CD6125C4A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1A0D9D-E777-650E-210A-CC9EE7FCB08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7635D81-B17B-8ED4-E543-23D883DB7A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FF0E3B6-94F3-9561-5DFF-8E2946AB89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1" name="Image 2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6222518A-CB1C-3A96-20B3-1C720B9711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114" y="2041525"/>
            <a:ext cx="8095771" cy="392073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9667499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FB0E1-4C4D-1139-389A-B8493516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BD4AD09-280D-C938-B84E-D28E23E05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اقرؤا الجزء الثاني. دقيقتان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4BFF207-3BC9-FFA8-3A77-185189D6FC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EB765F6-4FA9-7819-9FF7-6ACF639798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10900FF-CBF9-B3B8-A2E5-51047ECE5B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8EFD89-C4B4-60D9-1EAE-690D9E87F7C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F97C98B-531B-98C7-AED7-49179B446F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079DA6D-AAAF-B0E9-4903-D20CEE3133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4187EF8-AEAD-4FA0-2E85-7AC065F3BB4B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061408-0FF3-BD4F-131A-D65C06AB99E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143AF6-FF36-2FA1-EA71-803A9C0EF9A3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E184394-BC5A-418A-E6D2-29B82C2C20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678B469-C787-CE93-194E-21D9C90847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2163F58C-AA24-C411-81D6-1C50257A27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177" y="1931539"/>
            <a:ext cx="8098970" cy="40443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926344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B14F2-4763-BCCF-0153-5DD68418A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41062D3-08EE-A28E-E30C-B2810484F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اقرؤا الجزء الأخير. دقيقة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A9AF61A-2CD2-12E7-5A7B-52A442127C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B71FD7-83A7-417B-F1BD-A8A30D087C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73181AB-98E3-0318-C452-EB389F4CBE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4B3E8F-56EC-8818-39FF-8CE70F12996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FD952A-0B8A-17B4-A34C-00768D586F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B9D4570-ABC7-643C-4FDD-92B610A0CC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C2E3489-E8BC-C672-00B8-1A6AEF4DCA33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DA12F6-C37B-5DCF-6A9A-4B8A0A1489D4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9327AD-6D4C-A7E4-1639-BE1B964C395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E892A20-62AD-0F27-FDA5-CC06D81FDC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C48F374-9D29-132E-7DD8-3FEBD1D936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 descr="Une image contenant ciel, texte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A1A7B07-D088-F0EA-3F12-4713027532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4346" y="1704227"/>
            <a:ext cx="6354789" cy="461590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5703908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8B089-86C9-A58D-C5D4-299386DAE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60D463E-EBBB-CD2A-CC33-08707C0D6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نعود إلى توقعاتكم. من وافق توقعه مضمون النص؟ من توقع أن يلعب الطفل مع ظله؟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12ADFA6-E819-D437-8F58-25E0090260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79985-6B8A-1D25-4769-3B953F9188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5D043E3-7796-6FCC-836F-DA0CFA8DD7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BD5791-AF2E-B916-5476-A84296E52AA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CD5BCE-6625-BF16-9FE4-244E2B2972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764B83-F2B0-3F74-8136-7D0B640099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107ADF-EA5A-815A-4A19-9E43FB26698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E73940-B868-4B21-D3E6-DF66D2F08828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CF0D04-4F66-92FE-51D0-1B035A16C1F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8B42069-68B1-263A-BAC2-4DB1B07FB5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123212A1-5079-E51A-A224-F2B88BD74B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9121BD6-9B26-606D-1CB2-368F780B7CC0}"/>
              </a:ext>
            </a:extLst>
          </p:cNvPr>
          <p:cNvSpPr txBox="1"/>
          <p:nvPr/>
        </p:nvSpPr>
        <p:spPr>
          <a:xfrm>
            <a:off x="2024743" y="3144416"/>
            <a:ext cx="5281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تَوَقُّعي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9722068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5211E-CE73-F939-C87D-4855B9B15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764FF17-8BBB-8B4B-6C96-E610E3F05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واصلوا قراءة القصة قراءة هامسة. (الجزء الأول) دقيقتان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3AA72BF-726A-2788-4883-B5EF3C4D05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E03672-0606-5BCA-5265-13D67586BA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FC689B1-EE27-9F7B-4AA6-8251F4F97D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8DFBFE6-C1F6-24BB-3EA7-1AED5C3530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6D7932A-777A-D5D1-4664-E475DF1DF0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4CF7B9-7301-43DD-2628-CAD844126F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B815CE6-9D4C-4DE1-A081-8185454E3FDF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91C31B-B186-3801-C900-8A33AFF547B3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39E073-634C-29F0-4675-7F6DA383DE79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E2A3DCC-3EA2-CB3F-B1C8-899BF78706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379B8C5-4C4F-7435-707C-B4D1478162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1" name="Image 2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28747C66-F2C5-4874-F26D-6FC843CFDE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114" y="2041525"/>
            <a:ext cx="8095771" cy="392073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8502057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528A8-19F5-3D93-F48C-8B7CA894F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E26B6C3-076E-3AE9-B323-D73B0C4D1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(الجزء الثاني) دقيقتان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F56E1D8-3086-B9FC-34AC-3BA331BE10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5B5BA58-DBE2-A659-F494-DBD1C68F72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6999CA7-F268-3BCF-7E6E-4EEF0324DA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AB2FB0-E6B5-B4FC-441C-64C6C1AE714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32ACDA9-F975-8E21-C611-DAB86CC69E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AA884F5-800B-F882-4EA4-72A96E5C2D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C9DB531-43CC-F6E1-DB34-D272044FC866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CF338A-9B8C-0D3E-752B-7EB51692FC0F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82A83B-B137-1B60-E0B0-C9E6CE7F682B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86EEBE6-E8DC-19CF-3D65-DCC69E1204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1FCB9409-989B-FC51-1FF6-71A413995B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9E80CA82-5C7C-1815-7C41-CDA11B4BA6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177" y="1931539"/>
            <a:ext cx="8098970" cy="40443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536464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F2A7-8B15-644A-4DC4-3B94B14D7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AD31A10-66F3-20DF-287D-407F1D5D8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هذا الجزء الأخير. دقيقة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FA188A9-8E76-B059-6443-E03E8F467A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4CA43DF-A1B3-4D64-3CBE-FF3C663677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3647DE7-C4C9-B45A-583E-6D8F8094EC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F4A9F0-A8CF-DD91-84A8-6E0E2EB6BCD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E598A4E-247B-C11E-D895-F2D9169844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3747CE-FF28-8987-5E8F-D4E5469C0F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45D9C6D-8069-3F2B-5A8E-E7BD9BF4B4F8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B41102-78DD-DE11-793A-A6DE4EE64E98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35E41E-6668-6082-5692-5539146CB074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76E9835-C0AB-A003-DE9E-87F510DF3A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D6AA8117-695F-2343-695C-208A6D3D94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 descr="Une image contenant ciel, texte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EF2A2CF-A995-E903-684B-715E9236C1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4346" y="1704227"/>
            <a:ext cx="6354789" cy="461590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0227999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A3542-A9A6-4EB5-6932-251A1BEEC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18F9274-804F-427E-4383-AFD356CE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إلى مناقشة القصة. سأطرح عليكم أسئلة.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578ABAD-A78D-25A6-63A6-474EC6064A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B4AE0A5-3540-6C30-434F-1634C22D18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EBE51ED-62F5-EB14-A65E-0B205D02E5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BFBF5E-E1D5-26A7-F6CA-BC01188E1DD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9E5478-4ACD-2BA4-E4A7-789DB35073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0BA4006-E3B4-74D6-597B-17315857B4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B3CB9C-4C19-B043-EFF5-3C1FFF8B12A5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FC67EC-C8BE-7656-FCD0-3FF3F0F70858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AED23D-987D-96FD-3B71-031F76E7DEB2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3F77FFF-41C4-D160-725B-9B72653DD8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DE9F04A3-6F4E-E3E8-F6BC-57AE0F188A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2BB62A-81B9-3DA2-3B09-3D6FA74452B5}"/>
              </a:ext>
            </a:extLst>
          </p:cNvPr>
          <p:cNvSpPr txBox="1"/>
          <p:nvPr/>
        </p:nvSpPr>
        <p:spPr>
          <a:xfrm>
            <a:off x="793102" y="1838130"/>
            <a:ext cx="7532952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Tx/>
              <a:buChar char="-"/>
            </a:pP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شَخْصِيّاتُ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ٱلْقِصَّةِ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مَكانُ وزَمانُ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ٱلْأَحْداثِ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571500" indent="-571500" algn="r" rtl="1">
              <a:buFontTx/>
              <a:buChar char="-"/>
            </a:pP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أُعْجِبَ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بِظِلِّهِ وَبَدَأَ يَلْعَبُ مَعَهُ؟</a:t>
            </a:r>
          </a:p>
          <a:p>
            <a:pPr marL="571500" indent="-571500" algn="r" rtl="1">
              <a:buFontTx/>
              <a:buChar char="-"/>
            </a:pP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ماذا يَدُلُّ تَغَيُّرُ طولِ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ٱلظِّلِّ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571500" indent="-571500" algn="r" rtl="1">
              <a:buFontTx/>
              <a:buChar char="-"/>
            </a:pP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هَلْ كانَ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يَعْرِفُ سَبَبَ وُجودِ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ٱلظِّلِّ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  <a:p>
            <a:pPr marL="571500" indent="-571500" algn="r" rtl="1">
              <a:buFontTx/>
              <a:buChar char="-"/>
            </a:pP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أَعْجَبَتْهُ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ٱلْقِصَّةُ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</p:spTree>
    <p:extLst>
      <p:ext uri="{BB962C8B-B14F-4D97-AF65-F5344CB8AC3E}">
        <p14:creationId xmlns:p14="http://schemas.microsoft.com/office/powerpoint/2010/main" val="170376259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03EFC-0361-20F4-C4CB-70FCB692C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19A62BC-3F6B-50DF-1206-CAB94ABF1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أجوبة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BF3BF91-086E-C110-DAED-D52E0927BE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96A36AC-9517-6F78-1EE7-5D99EB665E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E655A49-8D98-1DF1-1C2C-B21D7B2D5D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0303BC-2629-DBB9-270B-D9F85F78861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5F3CBD-52EA-10F4-F5E3-C6B01B4831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24340C0-0733-CFFE-5298-E73E91048C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5627F3C-F922-C967-C72A-1997D231922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8F5E09-3D19-8B58-FA73-CC399D531AA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A57144-69E7-8A27-087B-F2C51A6E0FA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43EDD10-8259-85D7-EAD3-98B109FA2A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80362A1-40FF-F832-9E9B-3619F699E0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5E0A8B-F150-302B-D4F3-C88CA95B0182}"/>
              </a:ext>
            </a:extLst>
          </p:cNvPr>
          <p:cNvSpPr txBox="1"/>
          <p:nvPr/>
        </p:nvSpPr>
        <p:spPr>
          <a:xfrm>
            <a:off x="588307" y="1853192"/>
            <a:ext cx="7815635" cy="440120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Tx/>
              <a:buChar char="-"/>
            </a:pP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شَخْصِيّاتُ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ٱلْقِصَّةِ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هِيَ: اَلطِّفْلُ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وَٱلظِّلُّ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وَقَعَتْ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ٱلْمَزْرَعَةِ،طيلَةَ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يَوْمٍ مُشْمِسٍ.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أُعْجِبَ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بِظِلِّهِ لِأَنَّهُ رَآهُ يُقَلِّدُ حَرَكاتِهِ، فَشَعَرَ أَنَّهُ يَلْعَبُ مَعَهُ.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يَدُلُّ تَغَيُّرُ طولِ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ٱلظِّلِّ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تَغَيُّرِ مَكانِ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لَا، لَمْ يَكُنِ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يَعْرِفُ سَبَبَ وُجودِ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ٱلظِّلِّ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وَيَدُلُّ عَلَى ذلِكَ قَوْلُهُ: «أَعْرِفُ أَنَّكَ هُنا… هَيّا، اُخْرُجْ لِنُكْمِلَ اللَّعِبَ».</a:t>
            </a:r>
          </a:p>
        </p:txBody>
      </p:sp>
    </p:spTree>
    <p:extLst>
      <p:ext uri="{BB962C8B-B14F-4D97-AF65-F5344CB8AC3E}">
        <p14:creationId xmlns:p14="http://schemas.microsoft.com/office/powerpoint/2010/main" val="70404081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87759"/>
            <a:ext cx="323674" cy="323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D589A6D-BD9B-1D41-A852-9D14F100C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تذكير: ضعوا علامة أمام الواجب المنزلي.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7DCE136-B285-2456-13DD-0660FDB892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7A291AC-745E-9E61-32E4-DA73D3A096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A7553D6-89F2-115D-5012-A1D8428D77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7B7B4C4-41AB-2717-9C13-E9648653B2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ED48A6-3475-DE31-DED0-2ABA77975D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120971-014E-8B88-F703-4B89DF8559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1D4ED0-7A43-8606-BE10-05D3C0C76C0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CCD726-84BF-0A46-4FE2-C154A7A3F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9F5F53-773D-BC30-53E7-923A2240E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681155-84B9-8E8D-6059-B7CE19C6CF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CFA2EC2-3F8E-15FB-E689-206F8D41A9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30EE40E-5623-08A2-BC80-0E9D22A823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653" y="1912776"/>
            <a:ext cx="2845120" cy="4143986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D4433E8-7C45-0FBA-D500-F559DC2614DA}"/>
              </a:ext>
            </a:extLst>
          </p:cNvPr>
          <p:cNvSpPr/>
          <p:nvPr/>
        </p:nvSpPr>
        <p:spPr>
          <a:xfrm>
            <a:off x="3365946" y="4032778"/>
            <a:ext cx="2845120" cy="163090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Espace réservé pour une image  3">
            <a:extLst>
              <a:ext uri="{FF2B5EF4-FFF2-40B4-BE49-F238E27FC236}">
                <a16:creationId xmlns:a16="http://schemas.microsoft.com/office/drawing/2014/main" id="{B602C43C-D11B-82FF-6275-6699D1E572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06764" y="1704227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412E811-5901-594F-92D5-D36ED674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926B1D5-38C8-004C-86FE-3D141E615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1C7837-3C06-01BD-30E6-20EB24709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0DD5A6-FB88-CFFC-3543-3587C0D917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6E1246-93D6-1386-492A-7BF4FF45C8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8C6D2B-4227-C6AF-1578-E7225B3E6F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1AC0B5-A10D-3E90-F703-3B81CE54EE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286E01-9EB8-D754-3A6C-7FBF006EF3D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57A435-38BA-257E-56B9-89041A277AF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638C37-E382-7392-2AF5-8CEA76111D3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5C717E-58E3-4E24-24B7-69E981BF1BA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0568C2-F30D-9992-2449-A9C1F4227F5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EF2E890-267C-1B55-3BB7-E6379564B6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14549</TotalTime>
  <Words>1228</Words>
  <Application>Microsoft Office PowerPoint</Application>
  <PresentationFormat>Affichage à l'écran (4:3)</PresentationFormat>
  <Paragraphs>332</Paragraphs>
  <Slides>48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48</vt:i4>
      </vt:variant>
    </vt:vector>
  </HeadingPairs>
  <TitlesOfParts>
    <vt:vector size="65" baseType="lpstr">
      <vt:lpstr>Dosis ExtraBold</vt:lpstr>
      <vt:lpstr>Arial</vt:lpstr>
      <vt:lpstr>Microsoft Uighur</vt:lpstr>
      <vt:lpstr>Wingdings</vt:lpstr>
      <vt:lpstr>Calibri</vt:lpstr>
      <vt:lpstr>Dosis</vt:lpstr>
      <vt:lpstr>Dosis Medium</vt:lpstr>
      <vt:lpstr>Modern Love</vt:lpstr>
      <vt:lpstr>Dosis SemiBold</vt:lpstr>
      <vt:lpstr>Calibri Light</vt:lpstr>
      <vt:lpstr>Thème Office</vt:lpstr>
      <vt:lpstr>1_Thème Office</vt:lpstr>
      <vt:lpstr>1_01- نشاط اعتيادي</vt:lpstr>
      <vt:lpstr>03- استماع وتحدث</vt:lpstr>
      <vt:lpstr>1_04- قراءة/ كتابة</vt:lpstr>
      <vt:lpstr>05- اختتام الحصة</vt:lpstr>
      <vt:lpstr>00_Env-Enseignant</vt:lpstr>
      <vt:lpstr>Présentation PowerPoint</vt:lpstr>
      <vt:lpstr>تنظيم حصص الأسبوع</vt:lpstr>
      <vt:lpstr>هيكلة حصة اليوم</vt:lpstr>
      <vt:lpstr>عند نهاية الحصة</vt:lpstr>
      <vt:lpstr> مرحبا بكم. سننطلق في حصة اللغة العربية.</vt:lpstr>
      <vt:lpstr>من يذكر شروط الحصول على نجمة التميز؟</vt:lpstr>
      <vt:lpstr>ضعوا اللوحة والكراسة في القمطر.</vt:lpstr>
      <vt:lpstr>قــــراءة</vt:lpstr>
      <vt:lpstr>الآن ستقرؤون نصا وتجيبون عن أسئلة. افتحوا كراساتكم على الصفحة 44. </vt:lpstr>
      <vt:lpstr>سأقرأ النص، ضعوا أصابعكم تحت كل كلمة أقرؤها.  </vt:lpstr>
      <vt:lpstr>سأعين لقراءة النص خمسة تلاميذ. تابعوا بأصابعكم. تمنح الفرصة للفئة المتعثرة.</vt:lpstr>
      <vt:lpstr>سأعين تلاميذ آخرين للقراءة. </vt:lpstr>
      <vt:lpstr>الآن على كراساتكم ص 44. أتمموا خريطة كلمة (قَلِقَ). استبدلوا قَلِقَ ب يتحقق.</vt:lpstr>
      <vt:lpstr>نصحح. ما نوع كلمة قلِقَ؟ مرادفها؟  ...  هل أنتم متفقون؟</vt:lpstr>
      <vt:lpstr>انتبهوا للتصحيح</vt:lpstr>
      <vt:lpstr>نمر إلى الإجابة عن أسئلة الفهم بتطبيق إستراتيجية الكلمات المفاتيح.</vt:lpstr>
      <vt:lpstr>Présentation PowerPoint</vt:lpstr>
      <vt:lpstr>من يقرأ التعليمة؟ السؤال الأول؟ السؤال الثاني؟ ما المطلوب؟</vt:lpstr>
      <vt:lpstr>عودوا إلى النص وابحثوا عن المطلوب في كل سؤال. تذكروا إستراتيجية الكلمات المفاتيح. </vt:lpstr>
      <vt:lpstr>نصحح سؤالا بسؤال. من يقرأ السؤال الأول؟ هل تتفقون؟ </vt:lpstr>
      <vt:lpstr>والآن رتبوا كلمات السلسلة الأولى للحصول على جملة مفيدة؟ انتبهوا، كلمة زائدة.</vt:lpstr>
      <vt:lpstr>نصحح. من يتقاسم الجملة؟ هل تتفقون؟ </vt:lpstr>
      <vt:lpstr>ننشد جماعة. </vt:lpstr>
      <vt:lpstr>إنتاج كتابي</vt:lpstr>
      <vt:lpstr>سنواصل اليوم التدرب على التعبير عن مشاعر مرتبطة بمكان. </vt:lpstr>
      <vt:lpstr>نتذكر. من يقرأ؟</vt:lpstr>
      <vt:lpstr>افتحوا كراساتكم ص 43. نبدأ بالتمرين الأول. من يقرأ التعليمة؟ ما المطلوب؟</vt:lpstr>
      <vt:lpstr>راجعوا أجوبتكم وأعيدوا كتابتها. (خمس دقائق) يتنقل الأستاذ يسجل الأخطاء المتواترة.</vt:lpstr>
      <vt:lpstr>انتهى الوقت. سأعين من يقرأ ما أنتجه. سنصحح الأخطاء التي وردت على السبورة.  (عشر دقائق) </vt:lpstr>
      <vt:lpstr>هذا جواب آخر. سأقرأ أولا؟  أكملوا التصحيح.</vt:lpstr>
      <vt:lpstr>نمر للنشاط الثاني. من يحدد المكان على الصورة؟ ماذا ستفعلون؟ أنجزوا النشاط في بيوتكم.</vt:lpstr>
      <vt:lpstr>قــــراءة إثرائية</vt:lpstr>
      <vt:lpstr>اليوم ستتعرفون قصة جديدة، تقرؤونها وتناقشون مضمونها.</vt:lpstr>
      <vt:lpstr>لاحظوا وحددوا عدد صفحات هذه القصة. من يجيب؟</vt:lpstr>
      <vt:lpstr>من خلال العنوان والصورتين اكتبوا توقعاتكم حول مضمون القصة.</vt:lpstr>
      <vt:lpstr>سأعين من يتقاسم توقعه؟ ما الذي جعلك تتوقع ذلك؟</vt:lpstr>
      <vt:lpstr>الآن اقرؤا القصة قراءة هامسة وتحققوا من توقعاتكم. (الجزء الأول) دقيقتان</vt:lpstr>
      <vt:lpstr>الآن اقرؤا الجزء الثاني. دقيقتان</vt:lpstr>
      <vt:lpstr>الآن اقرؤا الجزء الأخير. دقيقة</vt:lpstr>
      <vt:lpstr>نعود إلى توقعاتكم. من وافق توقعه مضمون النص؟ من توقع أن يلعب الطفل مع ظله؟</vt:lpstr>
      <vt:lpstr>الآن واصلوا قراءة القصة قراءة هامسة. (الجزء الأول) دقيقتان</vt:lpstr>
      <vt:lpstr>(الجزء الثاني) دقيقتان</vt:lpstr>
      <vt:lpstr> هذا الجزء الأخير. دقيقة</vt:lpstr>
      <vt:lpstr>نمر الآن إلى مناقشة القصة. سأطرح عليكم أسئلة.</vt:lpstr>
      <vt:lpstr>أجوبة</vt:lpstr>
      <vt:lpstr>اختتام الحصة</vt:lpstr>
      <vt:lpstr>تذكير: ضعوا علامة أمام الواجب المنزلي.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131</cp:revision>
  <dcterms:created xsi:type="dcterms:W3CDTF">2023-09-20T21:35:22Z</dcterms:created>
  <dcterms:modified xsi:type="dcterms:W3CDTF">2026-02-18T11:42:16Z</dcterms:modified>
</cp:coreProperties>
</file>