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7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tags/tag1.xml" ContentType="application/vnd.openxmlformats-officedocument.presentationml.tags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41" r:id="rId2"/>
    <p:sldMasterId id="2147483672" r:id="rId3"/>
    <p:sldMasterId id="2147483695" r:id="rId4"/>
    <p:sldMasterId id="2147483718" r:id="rId5"/>
    <p:sldMasterId id="2147483752" r:id="rId6"/>
    <p:sldMasterId id="2147483776" r:id="rId7"/>
    <p:sldMasterId id="2147483791" r:id="rId8"/>
  </p:sldMasterIdLst>
  <p:notesMasterIdLst>
    <p:notesMasterId r:id="rId80"/>
  </p:notesMasterIdLst>
  <p:sldIdLst>
    <p:sldId id="2147482758" r:id="rId9"/>
    <p:sldId id="2147482471" r:id="rId10"/>
    <p:sldId id="2147482473" r:id="rId11"/>
    <p:sldId id="2147482693" r:id="rId12"/>
    <p:sldId id="2147482691" r:id="rId13"/>
    <p:sldId id="2134806141" r:id="rId14"/>
    <p:sldId id="2147482705" r:id="rId15"/>
    <p:sldId id="2134806601" r:id="rId16"/>
    <p:sldId id="2134806939" r:id="rId17"/>
    <p:sldId id="2134806773" r:id="rId18"/>
    <p:sldId id="2134806588" r:id="rId19"/>
    <p:sldId id="2147482759" r:id="rId20"/>
    <p:sldId id="2147482794" r:id="rId21"/>
    <p:sldId id="2147482795" r:id="rId22"/>
    <p:sldId id="2147482764" r:id="rId23"/>
    <p:sldId id="2147482820" r:id="rId24"/>
    <p:sldId id="2147482819" r:id="rId25"/>
    <p:sldId id="2147482704" r:id="rId26"/>
    <p:sldId id="2147482732" r:id="rId27"/>
    <p:sldId id="2147482768" r:id="rId28"/>
    <p:sldId id="2147482808" r:id="rId29"/>
    <p:sldId id="2147482810" r:id="rId30"/>
    <p:sldId id="2147482765" r:id="rId31"/>
    <p:sldId id="2147482809" r:id="rId32"/>
    <p:sldId id="2147482811" r:id="rId33"/>
    <p:sldId id="2147482812" r:id="rId34"/>
    <p:sldId id="2147482790" r:id="rId35"/>
    <p:sldId id="2147482797" r:id="rId36"/>
    <p:sldId id="2147482775" r:id="rId37"/>
    <p:sldId id="2147482813" r:id="rId38"/>
    <p:sldId id="2147482814" r:id="rId39"/>
    <p:sldId id="2147482815" r:id="rId40"/>
    <p:sldId id="2147482816" r:id="rId41"/>
    <p:sldId id="2147482817" r:id="rId42"/>
    <p:sldId id="2147482776" r:id="rId43"/>
    <p:sldId id="2147482779" r:id="rId44"/>
    <p:sldId id="2147482818" r:id="rId45"/>
    <p:sldId id="2147482780" r:id="rId46"/>
    <p:sldId id="2147482781" r:id="rId47"/>
    <p:sldId id="2147482777" r:id="rId48"/>
    <p:sldId id="2147482778" r:id="rId49"/>
    <p:sldId id="2147482740" r:id="rId50"/>
    <p:sldId id="2147482476" r:id="rId51"/>
    <p:sldId id="2134806689" r:id="rId52"/>
    <p:sldId id="2147482799" r:id="rId53"/>
    <p:sldId id="2147482753" r:id="rId54"/>
    <p:sldId id="2147482824" r:id="rId55"/>
    <p:sldId id="2147482821" r:id="rId56"/>
    <p:sldId id="2147482822" r:id="rId57"/>
    <p:sldId id="2147482823" r:id="rId58"/>
    <p:sldId id="2147482825" r:id="rId59"/>
    <p:sldId id="2147482800" r:id="rId60"/>
    <p:sldId id="2147482801" r:id="rId61"/>
    <p:sldId id="2147482805" r:id="rId62"/>
    <p:sldId id="2147482826" r:id="rId63"/>
    <p:sldId id="2147482827" r:id="rId64"/>
    <p:sldId id="2147482829" r:id="rId65"/>
    <p:sldId id="2147482830" r:id="rId66"/>
    <p:sldId id="2147482828" r:id="rId67"/>
    <p:sldId id="2147482831" r:id="rId68"/>
    <p:sldId id="2147482832" r:id="rId69"/>
    <p:sldId id="2147482803" r:id="rId70"/>
    <p:sldId id="2147482783" r:id="rId71"/>
    <p:sldId id="2147482784" r:id="rId72"/>
    <p:sldId id="2147482785" r:id="rId73"/>
    <p:sldId id="2147482787" r:id="rId74"/>
    <p:sldId id="2147482806" r:id="rId75"/>
    <p:sldId id="2147482703" r:id="rId76"/>
    <p:sldId id="2134806870" r:id="rId77"/>
    <p:sldId id="2147482524" r:id="rId78"/>
    <p:sldId id="2134806941" r:id="rId79"/>
  </p:sldIdLst>
  <p:sldSz cx="9144000" cy="6858000" type="screen4x3"/>
  <p:notesSz cx="6858000" cy="9144000"/>
  <p:embeddedFontLst>
    <p:embeddedFont>
      <p:font typeface="Dosis" pitchFamily="2" charset="0"/>
      <p:regular r:id="rId81"/>
      <p:bold r:id="rId82"/>
    </p:embeddedFont>
    <p:embeddedFont>
      <p:font typeface="Dosis ExtraBold" pitchFamily="2" charset="0"/>
      <p:bold r:id="rId83"/>
    </p:embeddedFont>
    <p:embeddedFont>
      <p:font typeface="Dosis Medium" pitchFamily="2" charset="0"/>
      <p:regular r:id="rId84"/>
    </p:embeddedFont>
    <p:embeddedFont>
      <p:font typeface="Dosis SemiBold" pitchFamily="2" charset="0"/>
      <p:bold r:id="rId85"/>
    </p:embeddedFont>
    <p:embeddedFont>
      <p:font typeface="Microsoft Uighur" panose="02000000000000000000" pitchFamily="2" charset="-78"/>
      <p:regular r:id="rId86"/>
      <p:bold r:id="rId87"/>
    </p:embeddedFont>
    <p:embeddedFont>
      <p:font typeface="Modern Love" panose="04090805081005020601" pitchFamily="82" charset="0"/>
      <p:regular r:id="rId8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B2"/>
    <a:srgbClr val="FFFFFF"/>
    <a:srgbClr val="106585"/>
    <a:srgbClr val="FCFDFD"/>
    <a:srgbClr val="F6F6F6"/>
    <a:srgbClr val="F9FCFC"/>
    <a:srgbClr val="498BA2"/>
    <a:srgbClr val="257390"/>
    <a:srgbClr val="D6E9EA"/>
    <a:srgbClr val="761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83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14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font" Target="fonts/font4.fntdata"/><Relationship Id="rId89" Type="http://schemas.openxmlformats.org/officeDocument/2006/relationships/presProps" Target="presProps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5" Type="http://schemas.openxmlformats.org/officeDocument/2006/relationships/slideMaster" Target="slideMasters/slideMaster5.xml"/><Relationship Id="rId90" Type="http://schemas.openxmlformats.org/officeDocument/2006/relationships/viewProps" Target="viewProps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slide" Target="slides/slide6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font" Target="fonts/font3.fntdata"/><Relationship Id="rId88" Type="http://schemas.openxmlformats.org/officeDocument/2006/relationships/font" Target="fonts/font8.fntdata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font" Target="fonts/font1.fntdata"/><Relationship Id="rId86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font" Target="fonts/font7.fntdata"/><Relationship Id="rId61" Type="http://schemas.openxmlformats.org/officeDocument/2006/relationships/slide" Target="slides/slide53.xml"/><Relationship Id="rId82" Type="http://schemas.openxmlformats.org/officeDocument/2006/relationships/font" Target="fonts/font2.fntdata"/><Relationship Id="rId19" Type="http://schemas.openxmlformats.org/officeDocument/2006/relationships/slide" Target="slides/slide1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09.571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1,'4'0,"1"0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12.473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80 75,'4'0,"1"-4,3-1,1-3,3-1,2 2,-1-3,-2-2,0 0,-1 6,-7 4,-7 7,-7 5,-5 2,0 2,-1 2,2 3,1-2,1-1,1-2,-3 0,-1-3,1 5,3-4,8-9,5-7,5-4,2-4,3-4,4-3,3 2,2 0,1 3,2 3,-8 5,-10 2,-9 3,-5 4,-3 6,-1 6,-2-1,3 2,2 1,0-1,1 3,2-5,3-5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27.882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24 281,'0'0,"0"-3,4 9,1 12,-1 17,0 7,-1 7,2 7,1 5,-1 0,-1 1,-1 0,-2-1,0-9,-1-9,0-7,3-7,2-1,3-5,1-2,-1-2,-3-7,-1-17,-2-16,-5-11,-2-8,-4-8,0 0,1 4,2 7,2 1,2 3,1 4,1 3,0 2,1 1,-1 1,0 1,-3-8,-2-2,0-4,2 0,0 3,1 3,1 2,1 3,0 1,0 1,0 0,1-3,-5 2,-1 1,0 2,2-1,-4 0,1 7,0 10,2 9,1 12,2 6,0 3,1 1,0-8,4-7,1-9,0-13,3-5,0-3,-2-3,-1-1,-2 7,-1 9,-2 14,0 9,0 5,0 3,0 1,-1-1,1 0,0-8,4-15,1-11,-1-9,4 0,-1-5,0-2,-2-1,-2 0,2 5,1 10,-1 10,-1 13,-1 8,-2 5,-4 1,-2 0,0 0,-3-5,3-5,4-11,0-8,6-8,1-7,0-6,-1-4,2 3,0 2,-1 2,2 3,-1 10,0 9,-3 12,-1 7,-2 5,0 2,-1-1,0 0,-1-9,1-11,-4-6,-1-7,0-6,-2-2,-1-4,1-4,-1 3,-4 0,8 5,16 7,9 13,6 6,1 1,-4 2,-2-1,-1-3,0-3,-5-11,-4-7,-4-7,-4-3,-2-2,-2-1,-4 3,-6 6,0-2,-3 1,-3 4,1 0,0 2,-6 3,-2 10,2 8,2 3,3 2,1-2,3 1,3 2,4 1,2 6,2 2,5-4,1-12,5-8,-1-9,-1-6,-2-5,-2-3,-5-2,-7 3,-6 5,-3 5,-4 4,3 7,3 7,6 6,3 5,3 6,2 2,5-3,5-5,6-7,3-4,3-5,5-2,-2-9,-5-7,-9 0,-7-2,-7 2,-7 3,-6 5,-3 2,-2 7,3 10,4 6,9 1,9-3,7-4,7-5,0-10,4-5,-1-5,-4-4,-8 1,-10 3,-8 4,-6 4,0 6,2 10,4 7,7 1,8-3,4-12,6-6,2-7,-6-2,-5-3,-7 2,-7 2,-3 7,2 11,1 8,6 1,4-9,8-7,3-6,-1-7,-6-1,-8 1,-7 4,-2 6,0 11,3 7,6 2,11-10,4-10,0-9,-7-2,-7 1,-8 3,-5 2,-6 7,3 10,2 8,9 0,8-2,9-5,5-3,4-4,-1-10,-5-7,-7-5,-10 0,-7 3,-6 1,-4 2,-3 4,4 6,0 4,4 5,4 10,8 4,8 0,7-5,5-4,4-5,2-3,-3-10,-5-7,-5-6,-8 1,-8 3,-3 0,-4 4,0-1,-1 1,-2 3,-2 3,2 6,0 3,3 4,3 5,4 8,3 3,5-1,10-6,7-5,4-5,1-10,-2-10,-6-5,-5-4,-9 2,-4 1,-6 3,-5 4,-4 9,0 8,0 3,3 4,3 8,5 4,5-3,8-4,6-5,5-5,3-10,2-6,-4-4,-4-5,-5-1,-8-3,-8-1,-7 4,-5 4,1 10,-1 4,3 8,4 5,4 5,6-1,4 5,6-2,4-4,4-4,-1-8,-3-8,-4-7,-3-5,-3-4,-6-2,-6 3,-1-2,-3 2,0 8,0 7,1 7,3 8,3 5,2 4,3 3,4-2,6-6,5-3,4-6,-1-5,-4-8,-3-6,-8-1,-8 3,-6 3,-2 7,2 7,3 7,3 9,6 0,7-2,6-6,1-7,-2-10,-3-7,-7-2,-7 1,-3 7,-1 11,6 5,7 0,6-5,10-7,0-8,-2-6,-9 1,-5-3,-8 2,-6 4,-2 8,2 7,2 8,6 1,3-5,2-8,1-7,-5-4,-6 2,-5 1,-1 6,2 8,7 2,3 3,7 1,5-3,1-5,-1-9,-3-6,-7-2,-6 2,-7 2,-2 7,3 8,6 2,4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7:39.634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46 92 0,'14'-34'0,"22"36"0,-64-25 0,41-10 0,-43 52 0,1-42 0,39 58 0,-41-15 0,67-18 0,-27 33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8:08.9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108 104 24575,'4'-1'0,"0"-1"0,-1 0 0,1 0 0,0-1 0,0 1 0,-1-1 0,0 1 0,1-1 0,-1 0 0,0-1 0,0 1 0,-1 0 0,1-1 0,-1 1 0,4-8 0,-6 10 0,1 0 0,-1 0 0,0 0 0,1 0 0,-1 0 0,0 0 0,0 0 0,0 0 0,0 0 0,0 1 0,0-1 0,0 0 0,0 0 0,0 0 0,0 0 0,-1 0 0,1 0 0,0 0 0,-1 0 0,1 0 0,0 0 0,-1 1 0,1-1 0,-1 0 0,1 0 0,-1 1 0,0-1 0,1 0 0,-2 0 0,0-1 0,-1 1 0,1 0 0,0-1 0,-1 1 0,0 0 0,1 0 0,-1 0 0,1 1 0,-1-1 0,-4 0 0,3 1 0,-1-1 0,1 1 0,-1 0 0,1 0 0,0 0 0,-1 1 0,1-1 0,0 1 0,-1 0 0,1 1 0,0-1 0,0 1 0,-7 3 0,10-4 0,0-1 0,1 1 0,-1 0 0,0-1 0,1 1 0,-1 0 0,0 0 0,1-1 0,-1 1 0,1 0 0,-1 0 0,1 0 0,-1 0 0,1 0 0,0 0 0,-1 0 0,1 0 0,0 0 0,0 0 0,0 0 0,0 0 0,0 0 0,0 0 0,0 0 0,0 0 0,1 1 0,-1 0 0,1-1 0,0 1 0,0-1 0,0 0 0,0 0 0,1 1 0,-1-1 0,0 0 0,1 0 0,-1 0 0,0 0 0,1 0 0,-1-1 0,3 2 0,3 1 0,1 0 0,-1-1 0,1 0 0,0 0 0,9 1 0,25-5 0,-54 2 0,0-1 0,-1 0 0,1-1 0,0-1 0,-23-7 0,36 7 0,-1 3 0,0 0 0,1-1 0,-1 1 0,0 0 0,0 0 0,0 0 0,1 0 0,-1-1 0,0 1 0,0 0 0,0 0 0,0-1 0,1 1 0,-1 0 0,0 0 0,0 0 0,0-1 0,0 1 0,0 0 0,0 0 0,0-1 0,0 1 0,0 0 0,0 0 0,0-1 0,0 1 0,0 0 0,0-1 0,0 1 0,0 0 0,0 0 0,0-1 0,0 1 0,0 0 0,0 0 0,0 0 0,-1-1 0,1 1 0,0 0 0,0 0 0,0-1 0,0 1 0,-1 0 0,1 0 0,0 0 0,0 0 0,0-1 0,-1 1 0,1 0 0,0 0 0,0 0 0,-1 0 0,1 0 0,0 0 0,0 0 0,-1 0 0,1 0 0,0-1 0,0 1 0,-1 0 0,1 0 0,-1 1 0,-66-52 0,92 57 0,22 6 0,-46-11 0,1 0 0,0-1 0,-1 1 0,1 0 0,-1 0 0,1 0 0,-1 0 0,1 0 0,-1 1 0,0-1 0,1 0 0,-1 1 0,0-1 0,0 1 0,0-1 0,0 1 0,0-1 0,-1 1 0,1 0 0,0-1 0,-1 1 0,1 3 0,0-4-5,-1 1 0,0-1 0,0 1 0,1-1-1,-1 0 1,1 1 0,-1-1 0,1 0 0,0 0 0,-1 1-1,1-1 1,0 0 0,0 0 0,0 0 0,0 0 0,0 0 0,0 0-1,0 0 1,0 0 0,0 0 0,1-1 0,-1 1 0,0 0-1,1-1 1,-1 1 0,0-1 0,1 1 0,-1-1 0,0 0-1,1 0 1,2 1 0,9 3-1195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5T22:50:44.39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2229 29 24575,'-3'-3'0,"-1"1"0,1 0 0,-1-1 0,1 1 0,-1 0 0,0 1 0,0-1 0,1 1 0,-1 0 0,-1 0 0,1 0 0,-4 0 0,-55-3 0,48 4 0,-3-1 0,6 0 0,-1 0 0,1 1 0,-1 1 0,1 0 0,-1 0 0,1 1 0,-1 1 0,1 0 0,0 1 0,-13 5 0,-126 72 0,36-26 0,41-22 0,71-32 0,-21 11 0,-2 0 0,-42 12 0,18-9 0,-88 43 0,104-43 0,-25 15 0,-97 67 0,105-63 0,-112 63 0,136-84 0,-1-1 0,0-2 0,-1 0 0,-38 7 0,-231 60 0,33-6 0,211-63-1365,32-6-5461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5T22:50:47.0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24575,'6'4'0,"0"0"0,0-1 0,1 1 0,-1-1 0,1 0 0,0-1 0,0 0 0,11 3 0,16 5 0,4 3 0,51 11 0,-50-15 0,51 20 0,-28 2 0,-41-20 0,36 14 0,10 0 0,-29-10 0,0-2 0,56 12 0,-4-2 0,-66-15 0,-1-2 0,39 6 0,-51-9 0,0 0 0,0 0 0,-1 1 0,1 0 0,-1 1 0,0 0 0,0 0 0,14 11 0,-10-7 0,0 0 0,0-1 0,20 7 0,72 29 0,-72-29 0,-6-3 0,-13-6 0,0 0 0,0 1 0,0 1 0,-1 0 0,-1 1 0,21 17 0,-15-11 0,1 0 0,0-2 0,1 0 0,33 15 0,6 4 0,-43-24-1365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microsoft.com/office/2007/relationships/hdphoto" Target="../media/hdphoto4.wdp"/><Relationship Id="rId5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078179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98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355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482335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048877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78562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848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36541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578108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24827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86180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52491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343737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7290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255568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90416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65519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7885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9090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17442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226717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48583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9809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65653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5121832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84270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21228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27181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68854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83273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53785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1087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8943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3706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8653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168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055305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74159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01361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70049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56301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658520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10656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05543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5327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08370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118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667980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426041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83068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31568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4617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18385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770807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059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97263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917549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374606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785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278915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1218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95129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138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02160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12779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645658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92581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5052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7645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07890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918327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02850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18657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423764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918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93067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81575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2076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393310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485011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677716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94876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48430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128590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79461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16499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1854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57758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4232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8384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487278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2418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963571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3453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88955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47079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544452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99354680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9503495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899296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48584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194994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71894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52406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3017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5237297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68111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01036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8933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767572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30437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31215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31675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689808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874491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636948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987006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68040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25090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970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59009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760245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34946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061179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55562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784159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4999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9558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1039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80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image" Target="../media/image12.jpg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20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23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27.xml"/><Relationship Id="rId19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Relationship Id="rId22" Type="http://schemas.openxmlformats.org/officeDocument/2006/relationships/slideLayout" Target="../slideLayouts/slideLayout1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14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321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08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  <p:sldLayoutId id="214748379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738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97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  <p:sldLayoutId id="2147483772" r:id="rId20"/>
    <p:sldLayoutId id="2147483773" r:id="rId21"/>
    <p:sldLayoutId id="2147483774" r:id="rId22"/>
    <p:sldLayoutId id="214748377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76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3829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  <p:sldLayoutId id="214748381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microsoft.com/office/2007/relationships/hdphoto" Target="../media/hdphoto1.wdp"/><Relationship Id="rId7" Type="http://schemas.microsoft.com/office/2007/relationships/hdphoto" Target="../media/hdphoto7.wdp"/><Relationship Id="rId12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microsoft.com/office/2007/relationships/hdphoto" Target="../media/hdphoto6.wdp"/><Relationship Id="rId10" Type="http://schemas.openxmlformats.org/officeDocument/2006/relationships/image" Target="../media/image23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100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9.png"/><Relationship Id="rId7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0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40.jpe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customXml" Target="../ink/ink4.xml"/><Relationship Id="rId18" Type="http://schemas.openxmlformats.org/officeDocument/2006/relationships/image" Target="../media/image27.png"/><Relationship Id="rId21" Type="http://schemas.openxmlformats.org/officeDocument/2006/relationships/image" Target="../media/image31.png"/><Relationship Id="rId12" Type="http://schemas.openxmlformats.org/officeDocument/2006/relationships/image" Target="../media/image660.png"/><Relationship Id="rId17" Type="http://schemas.openxmlformats.org/officeDocument/2006/relationships/image" Target="../media/image38.png"/><Relationship Id="rId2" Type="http://schemas.openxmlformats.org/officeDocument/2006/relationships/customXml" Target="../ink/ink1.xml"/><Relationship Id="rId16" Type="http://schemas.openxmlformats.org/officeDocument/2006/relationships/image" Target="../media/image680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136.xml"/><Relationship Id="rId11" Type="http://schemas.openxmlformats.org/officeDocument/2006/relationships/customXml" Target="../ink/ink3.xml"/><Relationship Id="rId15" Type="http://schemas.openxmlformats.org/officeDocument/2006/relationships/customXml" Target="../ink/ink5.xml"/><Relationship Id="rId23" Type="http://schemas.openxmlformats.org/officeDocument/2006/relationships/image" Target="../media/image43.png"/><Relationship Id="rId10" Type="http://schemas.openxmlformats.org/officeDocument/2006/relationships/image" Target="../media/image650.png"/><Relationship Id="rId19" Type="http://schemas.openxmlformats.org/officeDocument/2006/relationships/image" Target="../media/image29.png"/><Relationship Id="rId9" Type="http://schemas.openxmlformats.org/officeDocument/2006/relationships/customXml" Target="../ink/ink2.xml"/><Relationship Id="rId14" Type="http://schemas.openxmlformats.org/officeDocument/2006/relationships/image" Target="../media/image670.png"/><Relationship Id="rId22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4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7.png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55.xml"/><Relationship Id="rId1" Type="http://schemas.openxmlformats.org/officeDocument/2006/relationships/tags" Target="../tags/tag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55.xml"/><Relationship Id="rId7" Type="http://schemas.openxmlformats.org/officeDocument/2006/relationships/image" Target="../media/image3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0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7.png"/><Relationship Id="rId11" Type="http://schemas.openxmlformats.org/officeDocument/2006/relationships/image" Target="../media/image59.png"/><Relationship Id="rId5" Type="http://schemas.openxmlformats.org/officeDocument/2006/relationships/image" Target="../media/image31.png"/><Relationship Id="rId10" Type="http://schemas.openxmlformats.org/officeDocument/2006/relationships/customXml" Target="../ink/ink7.xml"/><Relationship Id="rId4" Type="http://schemas.openxmlformats.org/officeDocument/2006/relationships/image" Target="../media/image30.png"/><Relationship Id="rId9" Type="http://schemas.openxmlformats.org/officeDocument/2006/relationships/image" Target="../media/image5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6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60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3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6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0B51F97-C8F1-8071-F306-9B752B492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489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استثمار النص (50د)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إملاء (25د)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الكلمات البصرية+ القراءة المشتركة(20د)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dirty="0"/>
              <a:t>استماع و تحدث: توليف (15د)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الطلاقة والفهم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الإنتاج الكتابي: (30د)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أنشطة اعتيادية (10د)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ورشة القراءة  (40د)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 الإنتاج الكتابي (35د)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9D3F22-E806-3997-6F1F-1710B040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0155"/>
            <a:ext cx="7886700" cy="720000"/>
          </a:xfrm>
        </p:spPr>
        <p:txBody>
          <a:bodyPr/>
          <a:lstStyle/>
          <a:p>
            <a:r>
              <a:rPr lang="ar-MA" dirty="0"/>
              <a:t>هيكلة حصة اليوم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E57AC55-454C-4B04-AE73-C745845F7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955372" y="3043130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89D41D6-3C0B-AB4B-3B0E-8962CFFE98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3354" y="3100150"/>
            <a:ext cx="53634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835A04A-1963-66B3-D2A8-1A5840794778}"/>
              </a:ext>
            </a:extLst>
          </p:cNvPr>
          <p:cNvSpPr txBox="1"/>
          <p:nvPr/>
        </p:nvSpPr>
        <p:spPr>
          <a:xfrm>
            <a:off x="5680328" y="3055676"/>
            <a:ext cx="9589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3BCC5E1B-36D1-B19B-0DE4-2DE8A87A2614}"/>
              </a:ext>
            </a:extLst>
          </p:cNvPr>
          <p:cNvSpPr txBox="1">
            <a:spLocks/>
          </p:cNvSpPr>
          <p:nvPr/>
        </p:nvSpPr>
        <p:spPr>
          <a:xfrm>
            <a:off x="2122822" y="33703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الظاهرة اللغوية: أخوات كان (1)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630107E-A592-E35E-BA33-54752F097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955372" y="4319916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740558-E699-43D3-EC5C-502BDFE3AE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759150" y="4376936"/>
            <a:ext cx="424748" cy="540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64BD859-3C67-E762-28E9-4D416A2AC900}"/>
              </a:ext>
            </a:extLst>
          </p:cNvPr>
          <p:cNvSpPr txBox="1"/>
          <p:nvPr/>
        </p:nvSpPr>
        <p:spPr>
          <a:xfrm>
            <a:off x="5058362" y="4332462"/>
            <a:ext cx="15808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2CC6D665-86B8-35D7-2668-7D5EFE5C7368}"/>
              </a:ext>
            </a:extLst>
          </p:cNvPr>
          <p:cNvSpPr txBox="1">
            <a:spLocks/>
          </p:cNvSpPr>
          <p:nvPr/>
        </p:nvSpPr>
        <p:spPr>
          <a:xfrm>
            <a:off x="2122822" y="464709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التعبير عن المشاعر (3)</a:t>
            </a: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5886A91-905D-F54B-3EC0-46AAB1B20D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572169"/>
            <a:ext cx="5472000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EC932406-546D-45F3-E59D-24BB1B1B2742}"/>
              </a:ext>
            </a:extLst>
          </p:cNvPr>
          <p:cNvSpPr txBox="1">
            <a:spLocks/>
          </p:cNvSpPr>
          <p:nvPr/>
        </p:nvSpPr>
        <p:spPr>
          <a:xfrm>
            <a:off x="2122822" y="207256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أستمع وأجيب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69A2394-0E16-E341-34ED-F1289EC7749B}"/>
              </a:ext>
            </a:extLst>
          </p:cNvPr>
          <p:cNvSpPr txBox="1"/>
          <p:nvPr/>
        </p:nvSpPr>
        <p:spPr>
          <a:xfrm>
            <a:off x="4763409" y="1733980"/>
            <a:ext cx="18758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E85CF4-2E56-B7E5-8A7D-63D519C10B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4741" y="1784265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ACB17038-86AB-F318-19A6-40B2A513057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586265"/>
            <a:ext cx="468000" cy="468000"/>
          </a:xfrm>
          <a:prstGeom prst="rect">
            <a:avLst/>
          </a:prstGeom>
        </p:spPr>
      </p:pic>
      <p:pic>
        <p:nvPicPr>
          <p:cNvPr id="24" name="Espace réservé pour une image  20">
            <a:extLst>
              <a:ext uri="{FF2B5EF4-FFF2-40B4-BE49-F238E27FC236}">
                <a16:creationId xmlns:a16="http://schemas.microsoft.com/office/drawing/2014/main" id="{DD8803AF-9D84-AC6B-522A-3A0883F6096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2902284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B928D1F6-1366-364B-A1A1-699BEF70670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21372" y="4155737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91246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99690"/>
              <a:ext cx="499184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أستمع وأجيب؛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90359"/>
              <a:ext cx="513947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أخوات كان بشكل مناسب في إنتاج جمل.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129004" y="4588700"/>
            <a:ext cx="6790996" cy="890781"/>
            <a:chOff x="1236549" y="2851205"/>
            <a:chExt cx="6790996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236549" y="3199690"/>
              <a:ext cx="5234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أساليب مناسبة للتعبير عن المشاعر مرتبطة بمكان.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الواجب المنزلي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8419" y="1706925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E1AEE-F112-8346-92EC-DC7FBFB8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AF0F60-53BC-7E7B-BC50-42D94B0959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D3B967-7237-9F9E-B9D9-E7DF453D61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414B16-7E63-F7EF-5ADC-6B4BE2D330C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7F575D-B778-76C1-A680-B46FBA5B974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4C2FAA9-38BC-6DD4-376B-CB0A6AA2EA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1727DE-793A-7A7D-05B4-355D52DB06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قـــــــر</a:t>
            </a:r>
            <a:r>
              <a:rPr kumimoji="0" lang="tzm-Arab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C38EB39-C4DC-D100-E073-32A48E5BD05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5AC85-F704-C4C1-7106-9CAD5144793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1" name="Nada-Wave">
            <a:hlinkClick r:id="" action="ppaction://media"/>
            <a:extLst>
              <a:ext uri="{FF2B5EF4-FFF2-40B4-BE49-F238E27FC236}">
                <a16:creationId xmlns:a16="http://schemas.microsoft.com/office/drawing/2014/main" id="{B840E5EF-5A45-B2B2-C5AA-A4740F5A19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2" name="majd_wave">
            <a:hlinkClick r:id="" action="ppaction://media"/>
            <a:extLst>
              <a:ext uri="{FF2B5EF4-FFF2-40B4-BE49-F238E27FC236}">
                <a16:creationId xmlns:a16="http://schemas.microsoft.com/office/drawing/2014/main" id="{A55F39E2-EE1F-FE94-7B82-7A11F7A32B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AF7A57D-D88C-F4D3-734E-0A37DAFF3D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بداية من يقرأ شروط الحصول على نجمة التميز؟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114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250" y="12680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556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492973" y="12184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218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انتاج 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/>
        </p:nvSpPr>
        <p:spPr>
          <a:xfrm>
            <a:off x="441740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5D10D5AD-97EE-05AB-8450-91FD582FE6D6}"/>
              </a:ext>
            </a:extLst>
          </p:cNvPr>
          <p:cNvSpPr txBox="1"/>
          <p:nvPr/>
        </p:nvSpPr>
        <p:spPr>
          <a:xfrm>
            <a:off x="541176" y="4948168"/>
            <a:ext cx="4171844" cy="715045"/>
          </a:xfrm>
          <a:prstGeom prst="roundRect">
            <a:avLst/>
          </a:prstGeom>
          <a:noFill/>
          <a:ln w="28575">
            <a:solidFill>
              <a:srgbClr val="0097B2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F2090C1A-BC2A-F448-4A46-5A0EEB92F7B6}"/>
              </a:ext>
            </a:extLst>
          </p:cNvPr>
          <p:cNvSpPr txBox="1">
            <a:spLocks/>
          </p:cNvSpPr>
          <p:nvPr/>
        </p:nvSpPr>
        <p:spPr>
          <a:xfrm>
            <a:off x="2612570" y="2197811"/>
            <a:ext cx="3361493" cy="658010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6A8D266-589D-C534-D21C-C416A0F3AAF1}"/>
              </a:ext>
            </a:extLst>
          </p:cNvPr>
          <p:cNvSpPr/>
          <p:nvPr/>
        </p:nvSpPr>
        <p:spPr>
          <a:xfrm>
            <a:off x="6377451" y="1920227"/>
            <a:ext cx="1492731" cy="1421529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F2A2531-930D-FDFD-DB8E-255271C05B30}"/>
              </a:ext>
            </a:extLst>
          </p:cNvPr>
          <p:cNvSpPr/>
          <p:nvPr/>
        </p:nvSpPr>
        <p:spPr>
          <a:xfrm>
            <a:off x="4884720" y="4542046"/>
            <a:ext cx="1492731" cy="1458534"/>
          </a:xfrm>
          <a:prstGeom prst="ellipse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6353D1D-13DD-8ABD-BDD6-653C5F7C33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179137-AADE-3300-4969-980837F839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1CFECC7D-FEDE-81D5-29F0-26DCA2DAB081}"/>
              </a:ext>
            </a:extLst>
          </p:cNvPr>
          <p:cNvSpPr txBox="1">
            <a:spLocks/>
          </p:cNvSpPr>
          <p:nvPr/>
        </p:nvSpPr>
        <p:spPr>
          <a:xfrm>
            <a:off x="1576874" y="3562650"/>
            <a:ext cx="3744230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A95C82-3103-6A4C-9FA6-4D5F9D46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E963470-A3A2-288C-760B-70DD69579177}"/>
              </a:ext>
            </a:extLst>
          </p:cNvPr>
          <p:cNvGrpSpPr/>
          <p:nvPr/>
        </p:nvGrpSpPr>
        <p:grpSpPr>
          <a:xfrm>
            <a:off x="8032249" y="738000"/>
            <a:ext cx="792000" cy="792000"/>
            <a:chOff x="498143" y="776756"/>
            <a:chExt cx="792000" cy="792000"/>
          </a:xfrm>
          <a:noFill/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F39620F-1B2D-9928-A359-A25E92ADAC30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5D3DA99-EFA5-8130-6391-8715B8AF7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085DF814-36E0-4E05-203E-B132EA284A3B}"/>
              </a:ext>
            </a:extLst>
          </p:cNvPr>
          <p:cNvGrpSpPr/>
          <p:nvPr/>
        </p:nvGrpSpPr>
        <p:grpSpPr>
          <a:xfrm>
            <a:off x="864331" y="126807"/>
            <a:ext cx="7283921" cy="298614"/>
            <a:chOff x="864331" y="126807"/>
            <a:chExt cx="7283921" cy="298614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4F268FAB-5591-6EE5-CF42-5714CBC40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9" name="Image 68">
              <a:extLst>
                <a:ext uri="{FF2B5EF4-FFF2-40B4-BE49-F238E27FC236}">
                  <a16:creationId xmlns:a16="http://schemas.microsoft.com/office/drawing/2014/main" id="{F3032343-C984-2689-99A9-0471E9333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5016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0" name="Image 69">
              <a:extLst>
                <a:ext uri="{FF2B5EF4-FFF2-40B4-BE49-F238E27FC236}">
                  <a16:creationId xmlns:a16="http://schemas.microsoft.com/office/drawing/2014/main" id="{04D9429D-790F-D5D1-DE52-0D7333F12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8241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1" name="Image 70">
              <a:extLst>
                <a:ext uri="{FF2B5EF4-FFF2-40B4-BE49-F238E27FC236}">
                  <a16:creationId xmlns:a16="http://schemas.microsoft.com/office/drawing/2014/main" id="{83FF5149-0CCB-A8B6-C21E-9CEB5FCD9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75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EC72691B-79CE-598F-F00C-25D199BC479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افتتاح الحصة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29FDB2A-F623-22B7-2E85-EFE4B6A0FF6A}"/>
                </a:ext>
              </a:extLst>
            </p:cNvPr>
            <p:cNvSpPr>
              <a:spLocks/>
            </p:cNvSpPr>
            <p:nvPr/>
          </p:nvSpPr>
          <p:spPr>
            <a:xfrm>
              <a:off x="4805556" y="1374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قراءة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02B3E9F-BABE-5A3C-55F2-062656ACEAAD}"/>
                </a:ext>
              </a:extLst>
            </p:cNvPr>
            <p:cNvSpPr>
              <a:spLocks/>
            </p:cNvSpPr>
            <p:nvPr/>
          </p:nvSpPr>
          <p:spPr>
            <a:xfrm>
              <a:off x="864331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اختــتام الحــصة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9C84A45-83E0-FCF3-F365-B6B9CE52DDDF}"/>
                </a:ext>
              </a:extLst>
            </p:cNvPr>
            <p:cNvSpPr>
              <a:spLocks/>
            </p:cNvSpPr>
            <p:nvPr/>
          </p:nvSpPr>
          <p:spPr>
            <a:xfrm>
              <a:off x="2870775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الإنتاج الكتابي</a:t>
              </a:r>
            </a:p>
          </p:txBody>
        </p:sp>
      </p:grpSp>
      <p:pic>
        <p:nvPicPr>
          <p:cNvPr id="6" name="rangement">
            <a:hlinkClick r:id="" action="ppaction://media"/>
            <a:extLst>
              <a:ext uri="{FF2B5EF4-FFF2-40B4-BE49-F238E27FC236}">
                <a16:creationId xmlns:a16="http://schemas.microsoft.com/office/drawing/2014/main" id="{4B102669-5BA3-2F37-484C-15C6907150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0242" y="1732520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D877A9-0D0A-F944-74EC-2643AE164146}"/>
              </a:ext>
            </a:extLst>
          </p:cNvPr>
          <p:cNvGrpSpPr/>
          <p:nvPr/>
        </p:nvGrpSpPr>
        <p:grpSpPr>
          <a:xfrm>
            <a:off x="6030094" y="3111073"/>
            <a:ext cx="118080" cy="379800"/>
            <a:chOff x="6030094" y="3111073"/>
            <a:chExt cx="118080" cy="379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14:cNvPr>
                <p14:cNvContentPartPr/>
                <p14:nvPr/>
              </p14:nvContentPartPr>
              <p14:xfrm>
                <a:off x="6050614" y="3172273"/>
                <a:ext cx="3600" cy="36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41974" y="3118633"/>
                  <a:ext cx="21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14:cNvPr>
                <p14:cNvContentPartPr/>
                <p14:nvPr/>
              </p14:nvContentPartPr>
              <p14:xfrm>
                <a:off x="6030094" y="3145633"/>
                <a:ext cx="65160" cy="6588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21094" y="3091633"/>
                  <a:ext cx="82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14:cNvPr>
                <p14:cNvContentPartPr/>
                <p14:nvPr/>
              </p14:nvContentPartPr>
              <p14:xfrm>
                <a:off x="6034414" y="3111073"/>
                <a:ext cx="113760" cy="3798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25774" y="3057073"/>
                  <a:ext cx="131400" cy="48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14:cNvPr>
              <p14:cNvContentPartPr/>
              <p14:nvPr/>
            </p14:nvContentPartPr>
            <p14:xfrm rot="940200">
              <a:off x="6444233" y="2562170"/>
              <a:ext cx="34282" cy="33286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 rot="940200">
                <a:off x="6435305" y="2508483"/>
                <a:ext cx="51780" cy="140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14:cNvPr>
              <p14:cNvContentPartPr/>
              <p14:nvPr/>
            </p14:nvContentPartPr>
            <p14:xfrm>
              <a:off x="6441574" y="2602393"/>
              <a:ext cx="60120" cy="378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32574" y="2593393"/>
                <a:ext cx="77760" cy="5544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756000"/>
            <a:ext cx="7080487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الواجب ص 41.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الرسم الصحيح للكلمة؟ لماذا؟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FAEDD405-6C17-468A-9804-70922FAFB4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6F460E-DD55-71A9-3A4F-A9B4A2F4D6E5}"/>
              </a:ext>
            </a:extLst>
          </p:cNvPr>
          <p:cNvGrpSpPr/>
          <p:nvPr/>
        </p:nvGrpSpPr>
        <p:grpSpPr>
          <a:xfrm>
            <a:off x="864331" y="126807"/>
            <a:ext cx="7283921" cy="298614"/>
            <a:chOff x="864331" y="126807"/>
            <a:chExt cx="7283921" cy="29861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45E4FAE-3F27-3485-CEB7-4116D381F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9407107-974F-4F74-F56B-5E934C909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5016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6E1E642-84C3-F529-B911-8A0C6F748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8241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76A9F8B-3B51-69DA-DF48-E67569F686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75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25D22EB-F3D8-311F-8723-468CF1816AEA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افتتاح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48E1763-F188-6FBC-4E00-4937D9A1F860}"/>
                </a:ext>
              </a:extLst>
            </p:cNvPr>
            <p:cNvSpPr>
              <a:spLocks/>
            </p:cNvSpPr>
            <p:nvPr/>
          </p:nvSpPr>
          <p:spPr>
            <a:xfrm>
              <a:off x="4805556" y="1374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قراءة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BD59E5E-61FF-7ABD-34C9-7106989C6809}"/>
                </a:ext>
              </a:extLst>
            </p:cNvPr>
            <p:cNvSpPr>
              <a:spLocks/>
            </p:cNvSpPr>
            <p:nvPr/>
          </p:nvSpPr>
          <p:spPr>
            <a:xfrm>
              <a:off x="864331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اختــتام الحــصة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1B19A54-BFF6-58A5-A386-F07858E9B6B9}"/>
                </a:ext>
              </a:extLst>
            </p:cNvPr>
            <p:cNvSpPr>
              <a:spLocks/>
            </p:cNvSpPr>
            <p:nvPr/>
          </p:nvSpPr>
          <p:spPr>
            <a:xfrm>
              <a:off x="2870775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الإنتاج الكتابي</a:t>
              </a:r>
            </a:p>
          </p:txBody>
        </p:sp>
      </p:grp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776DAA06-47DF-F2A0-2A8C-39A145F2D28B}"/>
              </a:ext>
            </a:extLst>
          </p:cNvPr>
          <p:cNvSpPr/>
          <p:nvPr/>
        </p:nvSpPr>
        <p:spPr>
          <a:xfrm>
            <a:off x="6078343" y="3682150"/>
            <a:ext cx="786581" cy="2556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Espace réservé pour une image  3">
            <a:extLst>
              <a:ext uri="{FF2B5EF4-FFF2-40B4-BE49-F238E27FC236}">
                <a16:creationId xmlns:a16="http://schemas.microsoft.com/office/drawing/2014/main" id="{3541F1A7-724F-8C2E-FE19-6D0CFC2F2BE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01694" y="2254795"/>
            <a:ext cx="828000" cy="827999"/>
          </a:xfrm>
          <a:prstGeom prst="rect">
            <a:avLst/>
          </a:prstGeom>
        </p:spPr>
      </p:pic>
      <p:pic>
        <p:nvPicPr>
          <p:cNvPr id="13" name="Image 1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EAC0A2D-780A-E85A-44EA-683C8841423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636657" y="2283157"/>
            <a:ext cx="2337798" cy="335370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6EDC955-AD21-B9E3-8719-B495D66FB29D}"/>
              </a:ext>
            </a:extLst>
          </p:cNvPr>
          <p:cNvSpPr/>
          <p:nvPr/>
        </p:nvSpPr>
        <p:spPr>
          <a:xfrm flipV="1">
            <a:off x="3625887" y="3631788"/>
            <a:ext cx="2359337" cy="612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3A463-A9C5-0D46-9F6C-943DA9EA0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516146B-C631-6B4F-ADC1-AACEB0559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16" y="756000"/>
            <a:ext cx="7184572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بنشاط "أستمع ثم أجيب". الآن سأسمعكم قصة قصيرة وبعدها سأطرح عليكم أسئلة. انصتوا جيدا.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E967FF-7A94-2A20-9CE4-67928AE2A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07F530-64E8-D539-209B-4375C43A77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46ACB3-3E92-15B2-D13C-81E55DF3F5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7A8884-B020-348E-A028-543B0A9A47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5A6CC55-0A0E-D6BB-7070-6C850AAE83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D5300E-33C6-ADD1-7396-A0046532DD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23ACAE-FDFB-02E0-F6FE-F2CC0EDA5D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2E512C-089D-FCFD-17DB-CF859A1FE8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9024855-2851-C279-19E4-FF2C220C5C33}"/>
              </a:ext>
            </a:extLst>
          </p:cNvPr>
          <p:cNvSpPr txBox="1"/>
          <p:nvPr/>
        </p:nvSpPr>
        <p:spPr>
          <a:xfrm>
            <a:off x="2548493" y="291822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أَسْتَمِعُ ثُمَّ أُجيبُ</a:t>
            </a:r>
            <a:endParaRPr lang="fr-FR" sz="5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17F8095-45C7-E790-F328-FDE3EE36FC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6147495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FF114-9151-46DC-1DAC-D628D68A6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728D2C2-69D0-034A-AC65-B3BBA0FD4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يسمع الأستاذ النص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مرتين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وشاشة العرض مفصولة عن الحاسوب.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F9EA49D-3FFC-249A-C69C-D027A9383F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DFFCB9-DEDB-FB3F-94AD-EF7588C235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BC454C-A8C0-2168-D584-35344D54C8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0A0483-8273-4DDE-9551-946873E9EE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201C66-282C-ACE6-D91A-FDA04C3803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0D3B22-5941-1E03-2ECC-F37F867268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64ADD9-9767-616C-A7E6-1FE61A29C33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FDA18B-590E-B885-DF6C-A1FBC3E77A6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A424674-8F9C-0F63-23DE-4A8570C69370}"/>
              </a:ext>
            </a:extLst>
          </p:cNvPr>
          <p:cNvSpPr/>
          <p:nvPr/>
        </p:nvSpPr>
        <p:spPr>
          <a:xfrm>
            <a:off x="516174" y="1435581"/>
            <a:ext cx="8057408" cy="5007112"/>
          </a:xfrm>
          <a:prstGeom prst="roundRect">
            <a:avLst>
              <a:gd name="adj" fmla="val 2062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أَعْلَنَتْ مُديرَةُ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ٱلْمَدْرَسَةِ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عَنْ مُسابَقَةِ "مَواهِبُ مُتَأَلِّقَةٌ "،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فَٱهْتَزَّتْ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قُلوبُنا فَرَحاً وَسُروراً.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قالَ عَلِيٌّ بِحَماسٍ شَديدٍ: "سَأُشارِكُ بِرَسْمِ لَوْحَةٍ تُجَسِّدُ جَمالَ بِلادِنا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ٱلْعَريقَةِ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وَتاريخَها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ٱلْمَجيدَ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."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أَجابَتْ نورٌ بِثِقَةٍ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وَٱعْتِزازٍ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"وَأَنا سَأَعْزِفُ عَلى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ٱلْبِيانو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مَقْطوعَةً موسيقِيَّةً تُطْرِبُ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ٱلْآذانَ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وَتُبْهِجُ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ٱلْقُلوبَ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."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أَمّا أَنا، فَقَدْ تَرَدَّدْتُ كَثيراً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وَٱحْتَرْتُ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ٱخْتِيارِ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هِوايَتي... ثُمَّ تَذَكَّرْتُ شَغَفي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ٱلْعَميقَ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بِكِتابَةِ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ٱلْقِصَصِ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وَسَرْدِها.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حَلَّ يَوْمُ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ٱلْمُسابَقَةِ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ٱلْمُنْتَظَرُ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أَبْدَعَ عَلِيٌّ في رَسْمِ لَوْحَةٍ رائِعَةٍ تَنْبِضُ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بِٱلْحَياةِ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وَعَزَفَتْ نورٌ سيمْفونِيَّةً جَميلَةً أَسَرَتِ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ٱلْأَلْبابَ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وَقَرَأْتُ قِصَّةً كَتَبْتُها بِإِتْقانٍ عَنْ طِفْلٍ يَكْتَشِفُ هِوايَتَهُ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ٱلْمَكْنونَةَ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فازَ كُلٌّ مِنّا بِجائِزَةٍ مُمَيَّزَةٍ تَليقُ بِإِبْداعِهِ، وَتَعَلَّمْنا أَنَّ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ٱلْإِبْداعَ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يَتَجَلّى بِأَشْكالٍ مُخْتَلِفَةٍ وَمُتَنَوِّعَةٍ، وَأَنَّ كُلَّ هِوايَةٍ جَميلَةٌ وَفَريدَةٌ.</a:t>
            </a:r>
          </a:p>
        </p:txBody>
      </p:sp>
    </p:spTree>
    <p:extLst>
      <p:ext uri="{BB962C8B-B14F-4D97-AF65-F5344CB8AC3E}">
        <p14:creationId xmlns:p14="http://schemas.microsoft.com/office/powerpoint/2010/main" val="421521275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76864-5B7C-61ED-D8F5-6CDE66032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C2E0A535-C96E-4B99-CE6A-CB2645DB2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رقم الإجابة الصحيحة.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0BED02-E9FA-5584-B1C0-A3B5871CA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FEFE87-018C-7BA9-816F-96F2F56539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C339E3-6C2C-7D42-321E-A80CE3460C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794107E-671A-5D98-CD7A-1A39D0D2F7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8E5A6CA-010A-1562-2FBA-4E9F8D2460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621070-10F0-02B3-99D6-694BF89975E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E195D6-34C8-1F78-9CDA-F254B87426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3FCA0E-1694-E514-C326-39F235EFADE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A750971-AB95-8601-55CC-7CD2CEF10B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76859873-E3F1-4469-DB1F-8C1B01C74898}"/>
              </a:ext>
            </a:extLst>
          </p:cNvPr>
          <p:cNvSpPr txBox="1"/>
          <p:nvPr/>
        </p:nvSpPr>
        <p:spPr>
          <a:xfrm>
            <a:off x="718457" y="1619704"/>
            <a:ext cx="7324532" cy="9193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كانَتْ هِوايَةُ كاتِبِ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ٱلنَّصِّ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DF6C67-3657-C2EF-5C91-86FDD3829DE6}"/>
              </a:ext>
            </a:extLst>
          </p:cNvPr>
          <p:cNvGrpSpPr/>
          <p:nvPr/>
        </p:nvGrpSpPr>
        <p:grpSpPr>
          <a:xfrm>
            <a:off x="1816780" y="2602488"/>
            <a:ext cx="5719198" cy="3409086"/>
            <a:chOff x="2716311" y="2640797"/>
            <a:chExt cx="5719198" cy="340908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B0E0FA0-3A78-9213-6AE2-7E7FB38ED977}"/>
                </a:ext>
              </a:extLst>
            </p:cNvPr>
            <p:cNvSpPr/>
            <p:nvPr/>
          </p:nvSpPr>
          <p:spPr>
            <a:xfrm>
              <a:off x="2716311" y="4385521"/>
              <a:ext cx="510008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lang="ar-MA" sz="36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كِتابَةُ </a:t>
              </a:r>
              <a:r>
                <a:rPr lang="ar-MA" sz="3600" b="1" kern="0" dirty="0" err="1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ٱلْقِصَصِ</a:t>
              </a:r>
              <a:r>
                <a:rPr lang="ar-MA" sz="36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3E54814-49BB-B32B-86C2-06E91148647C}"/>
                </a:ext>
              </a:extLst>
            </p:cNvPr>
            <p:cNvSpPr/>
            <p:nvPr/>
          </p:nvSpPr>
          <p:spPr>
            <a:xfrm>
              <a:off x="2726648" y="3513159"/>
              <a:ext cx="508974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914400" rtl="1">
                <a:buClr>
                  <a:srgbClr val="000000"/>
                </a:buClr>
                <a:defRPr/>
              </a:pPr>
              <a:r>
                <a:rPr lang="ar-MA" sz="36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اَلْعَزْفُ عَلى </a:t>
              </a:r>
              <a:r>
                <a:rPr lang="ar-MA" sz="3600" b="1" kern="0" dirty="0" err="1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ٱلْآلاتِ</a:t>
              </a:r>
              <a:r>
                <a:rPr lang="ar-MA" sz="36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3600" b="1" kern="0" dirty="0" err="1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ٱلْموسيقِيَّةِ</a:t>
              </a:r>
              <a:r>
                <a:rPr lang="ar-MA" sz="36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5194B1C-75BC-96B4-8F08-E2D62319AF99}"/>
                </a:ext>
              </a:extLst>
            </p:cNvPr>
            <p:cNvSpPr/>
            <p:nvPr/>
          </p:nvSpPr>
          <p:spPr>
            <a:xfrm>
              <a:off x="2716311" y="2640797"/>
              <a:ext cx="508974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lang="ar-MA" sz="36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اَلرَّسْمُ.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3086B39-501A-4070-8BC4-7684197127D4}"/>
                </a:ext>
              </a:extLst>
            </p:cNvPr>
            <p:cNvSpPr/>
            <p:nvPr/>
          </p:nvSpPr>
          <p:spPr>
            <a:xfrm>
              <a:off x="2716311" y="5282967"/>
              <a:ext cx="510008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lang="ar-MA" sz="36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اَلتَّمْثيلُ.</a:t>
              </a: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40236A49-C08A-B91F-8A5E-A1C4ED2F5865}"/>
                </a:ext>
              </a:extLst>
            </p:cNvPr>
            <p:cNvSpPr/>
            <p:nvPr/>
          </p:nvSpPr>
          <p:spPr>
            <a:xfrm>
              <a:off x="7787509" y="356106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5D002C5C-BA8B-6293-696D-57D0B0E92F5F}"/>
                </a:ext>
              </a:extLst>
            </p:cNvPr>
            <p:cNvSpPr/>
            <p:nvPr/>
          </p:nvSpPr>
          <p:spPr>
            <a:xfrm>
              <a:off x="7787509" y="4457566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59F69B56-5D04-36F5-71D0-90430B9CE060}"/>
                </a:ext>
              </a:extLst>
            </p:cNvPr>
            <p:cNvSpPr/>
            <p:nvPr/>
          </p:nvSpPr>
          <p:spPr>
            <a:xfrm>
              <a:off x="7787509" y="535742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1F104FF5-12D7-0819-CA64-7CF96C3664CB}"/>
                </a:ext>
              </a:extLst>
            </p:cNvPr>
            <p:cNvSpPr/>
            <p:nvPr/>
          </p:nvSpPr>
          <p:spPr>
            <a:xfrm>
              <a:off x="7787509" y="2739228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623083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6A086-EBBA-5C46-8A2F-FBAF87467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D5B20041-E1BF-AB2E-B4C0-8BFF4530F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7447A5F-F69B-1ABF-2360-89D35643D1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68BEF05-EA12-290C-6B7C-1D7BD496AE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02E6A9B-8A55-2447-292C-C13D5812C0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F84A7FF-DEA6-91BB-CEF1-271B31F129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F108F63-C73A-8551-0DA8-04FE403B31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613C56-DFCF-F931-6480-87D9D1EAD90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88443F-ED6F-C832-88F6-E1C0975AA50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2B2D11-25B6-F726-5FAE-0FE77CCBEA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F39048D-3841-C812-0DC8-D8A3F08FA4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Google Shape;702;p155">
            <a:extLst>
              <a:ext uri="{FF2B5EF4-FFF2-40B4-BE49-F238E27FC236}">
                <a16:creationId xmlns:a16="http://schemas.microsoft.com/office/drawing/2014/main" id="{30071EC7-B613-112C-F578-CAA39E1B08F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754632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E5EAC-2A47-1710-82C1-F0900B4BF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FF6FAC0-A153-66E5-2322-26B849D7F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تقديم في جملة تامة؟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C4DFCB4-D726-E3CF-A445-2DE5837EF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533D10-ACA6-0E46-BB06-4A28D1674A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C4A3C3-3304-9597-3FF3-849320A9EA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B971148-F1BE-88F5-A8FE-B3B15B83C0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DB594DF-78BE-FE56-7498-8484804186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D34447-216F-E163-4EE6-5354167C79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B0C1FC-0735-6B44-C6AC-126394922A3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DB3A07-A907-1F16-E65D-4644FED6365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CCFDD26-DBC6-8F05-DB69-625CF1CB4F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Google Shape;1508;p66">
            <a:extLst>
              <a:ext uri="{FF2B5EF4-FFF2-40B4-BE49-F238E27FC236}">
                <a16:creationId xmlns:a16="http://schemas.microsoft.com/office/drawing/2014/main" id="{AE52F016-B74D-53EA-6A03-44F2EB5B0211}"/>
              </a:ext>
            </a:extLst>
          </p:cNvPr>
          <p:cNvSpPr txBox="1"/>
          <p:nvPr/>
        </p:nvSpPr>
        <p:spPr>
          <a:xfrm>
            <a:off x="718457" y="1619704"/>
            <a:ext cx="7324532" cy="9193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كانَتْ هِوايَةُ كاتِبِ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ٱلنَّصِّ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2E3D74E-E118-1D9C-700F-19E365D6A481}"/>
              </a:ext>
            </a:extLst>
          </p:cNvPr>
          <p:cNvGrpSpPr/>
          <p:nvPr/>
        </p:nvGrpSpPr>
        <p:grpSpPr>
          <a:xfrm>
            <a:off x="1816780" y="2602488"/>
            <a:ext cx="5719198" cy="3409086"/>
            <a:chOff x="2716311" y="2640797"/>
            <a:chExt cx="5719198" cy="3409086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513751A-9BDE-6417-771B-968D8D08A052}"/>
                </a:ext>
              </a:extLst>
            </p:cNvPr>
            <p:cNvSpPr/>
            <p:nvPr/>
          </p:nvSpPr>
          <p:spPr>
            <a:xfrm>
              <a:off x="2716311" y="4385521"/>
              <a:ext cx="510008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lang="ar-MA" sz="54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كِتابَةَ </a:t>
              </a:r>
              <a:r>
                <a:rPr lang="ar-MA" sz="5400" b="1" kern="0" dirty="0" err="1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ٱلْقِصَصِ</a:t>
              </a:r>
              <a:r>
                <a:rPr lang="ar-MA" sz="54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0D10F61C-40E3-B458-C982-D021A87709B2}"/>
                </a:ext>
              </a:extLst>
            </p:cNvPr>
            <p:cNvSpPr/>
            <p:nvPr/>
          </p:nvSpPr>
          <p:spPr>
            <a:xfrm>
              <a:off x="2726648" y="3513159"/>
              <a:ext cx="508974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914400" rtl="1">
                <a:buClr>
                  <a:srgbClr val="000000"/>
                </a:buClr>
                <a:defRPr/>
              </a:pPr>
              <a:r>
                <a:rPr lang="ar-MA" sz="3600" b="1" kern="0" dirty="0">
                  <a:solidFill>
                    <a:schemeClr val="bg1">
                      <a:lumMod val="8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اَلْعَزْفُ عَلى </a:t>
              </a:r>
              <a:r>
                <a:rPr lang="ar-MA" sz="3600" b="1" kern="0" dirty="0" err="1">
                  <a:solidFill>
                    <a:schemeClr val="bg1">
                      <a:lumMod val="8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ٱلْآلاتِ</a:t>
              </a:r>
              <a:r>
                <a:rPr lang="ar-MA" sz="3600" b="1" kern="0" dirty="0">
                  <a:solidFill>
                    <a:schemeClr val="bg1">
                      <a:lumMod val="8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3600" b="1" kern="0" dirty="0" err="1">
                  <a:solidFill>
                    <a:schemeClr val="bg1">
                      <a:lumMod val="8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ٱلْموسيقِيَّةِ</a:t>
              </a:r>
              <a:r>
                <a:rPr lang="ar-MA" sz="3600" b="1" kern="0" dirty="0">
                  <a:solidFill>
                    <a:schemeClr val="bg1">
                      <a:lumMod val="8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E7619F02-FD3B-50EB-859E-04DC9BAB4273}"/>
                </a:ext>
              </a:extLst>
            </p:cNvPr>
            <p:cNvSpPr/>
            <p:nvPr/>
          </p:nvSpPr>
          <p:spPr>
            <a:xfrm>
              <a:off x="2716311" y="2640797"/>
              <a:ext cx="508974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lang="ar-MA" sz="3600" b="1" kern="0" dirty="0">
                  <a:solidFill>
                    <a:schemeClr val="bg1">
                      <a:lumMod val="8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اَلرَّسْمُ.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65F4379A-63D0-F016-D571-3834DCE4C61F}"/>
                </a:ext>
              </a:extLst>
            </p:cNvPr>
            <p:cNvSpPr/>
            <p:nvPr/>
          </p:nvSpPr>
          <p:spPr>
            <a:xfrm>
              <a:off x="2716311" y="5282967"/>
              <a:ext cx="510008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lang="ar-MA" sz="3600" b="1" kern="0" dirty="0">
                  <a:solidFill>
                    <a:schemeClr val="bg1">
                      <a:lumMod val="8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اَلتَّمْثيلُ.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CFADBC4C-E510-99FD-4160-1E8998F52DA6}"/>
                </a:ext>
              </a:extLst>
            </p:cNvPr>
            <p:cNvSpPr/>
            <p:nvPr/>
          </p:nvSpPr>
          <p:spPr>
            <a:xfrm>
              <a:off x="7787509" y="356106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5436B7F4-1832-0D0F-68C4-F596EC231B04}"/>
                </a:ext>
              </a:extLst>
            </p:cNvPr>
            <p:cNvSpPr/>
            <p:nvPr/>
          </p:nvSpPr>
          <p:spPr>
            <a:xfrm>
              <a:off x="7787509" y="4457566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72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D36339E3-F295-1FD1-3055-540C1E9ABC5D}"/>
                </a:ext>
              </a:extLst>
            </p:cNvPr>
            <p:cNvSpPr/>
            <p:nvPr/>
          </p:nvSpPr>
          <p:spPr>
            <a:xfrm>
              <a:off x="7787509" y="535742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A51BE524-8F92-1F35-E0E0-DED4820D9B36}"/>
                </a:ext>
              </a:extLst>
            </p:cNvPr>
            <p:cNvSpPr/>
            <p:nvPr/>
          </p:nvSpPr>
          <p:spPr>
            <a:xfrm>
              <a:off x="7787509" y="2739228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551220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609B4-AADB-5907-B681-E28497B5F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F4100A3-EAD5-C0FA-1857-F5DEA3CF8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هذه الفقرات ثم حددوا رقم الفقرة التي تلخص النص الذي استمعتم له.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6ACD3F-EDB9-1525-F39A-AEA924DA9B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E353625-6460-0F65-F151-BAFAF8A858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FEAFEAB-3417-652E-4980-82512B3A8C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BCD8FE-35AC-48C0-E6FA-8B2FCC82FD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7D93D81-726C-3629-AC87-DCCFADDCD3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18C4A0-DB5E-ADE8-1E78-196EB75554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FA7D3E-9A0B-8A5B-86A5-D2136FFB012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E08943-A3A8-9BE8-5061-7E2ABFD8D28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F877969-20A8-7E57-4EA3-1DB2C0E63C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57ACDDC-2490-0A65-3F59-4530D3FC6554}"/>
              </a:ext>
            </a:extLst>
          </p:cNvPr>
          <p:cNvSpPr/>
          <p:nvPr/>
        </p:nvSpPr>
        <p:spPr>
          <a:xfrm>
            <a:off x="520302" y="4984275"/>
            <a:ext cx="7738628" cy="1484649"/>
          </a:xfrm>
          <a:prstGeom prst="roundRect">
            <a:avLst>
              <a:gd name="adj" fmla="val 2062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تَتَحَدَّثُ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ٱلْقِصَّةُ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عَنْ مُسابَقَةٍ فَنِّيَّةٍ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ٱلْمَدْرَسَةِ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شارَكَ فيها عَلِيٌّ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بِٱلرَّسْمِ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وَنورٌ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بِٱلْعَزْفِ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وَٱلْكاتِبُ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بِكِتابَةِ قِصَّةٍ، فَنَجَحَ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ٱلْجَميعُ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وَفازوا بِجَوائِزَ، وَتَعَلَّموا أَنَّ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ٱلْإِبْداعَ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يَتَنَوَّعُ حَسَبَ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ٱلْهِواياتِ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CD156A7-A603-389D-BF7D-8F678C7D576C}"/>
              </a:ext>
            </a:extLst>
          </p:cNvPr>
          <p:cNvSpPr/>
          <p:nvPr/>
        </p:nvSpPr>
        <p:spPr>
          <a:xfrm>
            <a:off x="520302" y="3283626"/>
            <a:ext cx="7728373" cy="1586954"/>
          </a:xfrm>
          <a:prstGeom prst="roundRect">
            <a:avLst>
              <a:gd name="adj" fmla="val 2062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rtl="1">
              <a:defRPr/>
            </a:pP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تَتَحَدَّثُ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ٱلْقِصَّةُ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مُسابَقَةٍ فَنِّيَّةٍ في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دَعا إِلَيْها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ٱلْكاتِبُ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أَبْدَعَ مَعْزوفَةً موسيقِيَّةً بَديعَةً. شارَكَ فيها عَلِيٌّ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بِٱلرَّسْمِ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وَنورٌ بِقِصَّةٍ. فَنَجَحَ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ٱلْكاتِبُ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وَفازَ بِجائِزَةٍ. فَتَعَلَّمَ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ٱلْجَميعُ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ٱلْإِبْداعَ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يَتَنَوَّعُ حَسَبَ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ٱلْهِواياتِ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5890965-41F4-07C7-9C7C-1D49C77FD091}"/>
              </a:ext>
            </a:extLst>
          </p:cNvPr>
          <p:cNvSpPr/>
          <p:nvPr/>
        </p:nvSpPr>
        <p:spPr>
          <a:xfrm>
            <a:off x="520302" y="1873724"/>
            <a:ext cx="7718119" cy="1326675"/>
          </a:xfrm>
          <a:prstGeom prst="roundRect">
            <a:avLst>
              <a:gd name="adj" fmla="val 2062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rtl="1">
              <a:defRPr/>
            </a:pP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تَتَحَدَّثُ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ٱلْقِصَّةُ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مُسابَقَةٍ فَنِّيَّةٍ في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دَعا إِلَيْها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ٱلْكاتِبُ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أَبْدَعَ قِصَّةً رائِعَةً. صَفَّقَ عَلَيْهِ عَلِيٌّ وَنورٌ وَفَرِحا بِفَوْزهِ. شَكَرَهُما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ٱلْكاتِبُ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كَثيراً وَقالَ لَهُما: إِنَّ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ٱلْإِبْداعَ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يَتَنَوَّعُ حَسَبَ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ٱلْهِواياتِ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8B970F69-1D8F-CF6F-CA44-363D7B642906}"/>
              </a:ext>
            </a:extLst>
          </p:cNvPr>
          <p:cNvSpPr/>
          <p:nvPr/>
        </p:nvSpPr>
        <p:spPr>
          <a:xfrm>
            <a:off x="8258930" y="2220686"/>
            <a:ext cx="493184" cy="550506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1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AE8D9879-CD33-27D1-DC95-4616FA8948C5}"/>
              </a:ext>
            </a:extLst>
          </p:cNvPr>
          <p:cNvSpPr/>
          <p:nvPr/>
        </p:nvSpPr>
        <p:spPr>
          <a:xfrm>
            <a:off x="8273595" y="3836016"/>
            <a:ext cx="493184" cy="550506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2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BD1F2D65-84AC-1113-3CC1-2FD860AAC153}"/>
              </a:ext>
            </a:extLst>
          </p:cNvPr>
          <p:cNvSpPr/>
          <p:nvPr/>
        </p:nvSpPr>
        <p:spPr>
          <a:xfrm>
            <a:off x="8331065" y="5451346"/>
            <a:ext cx="493184" cy="550506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3</a:t>
            </a:r>
            <a:endParaRPr lang="fr-F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83264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7B64F-1F15-FF14-3812-C3D9737B3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C68A33F-3960-9AE3-7DDE-66636BCAC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 برر إجابتك؟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C2D5FC-C37A-D684-5521-C5DA4FEE35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ACC44A5-ACCF-B2B1-24D4-AB62947B56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9AC19E1-1FE0-B49F-B2A9-05A0AA79B8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C7F9740-35A7-A8C3-8F1A-E65BDD2695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E2EBF65-406D-5A7D-12C1-15708FFF76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492B8F-F08E-CEB4-179E-53F47DF4E9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780742-19B7-ECB0-1ACD-7638D8E5AC5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6AD5CF-A25A-2480-BC1F-C72A554AB2F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3A2A3C7-0AEB-75A4-4CA3-17DF13707F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Google Shape;702;p155">
            <a:extLst>
              <a:ext uri="{FF2B5EF4-FFF2-40B4-BE49-F238E27FC236}">
                <a16:creationId xmlns:a16="http://schemas.microsoft.com/office/drawing/2014/main" id="{A480ECCA-18EC-FE68-C5A7-9BAD9A30A2B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305589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1485E-4D86-1585-86E5-585D6C902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8CA0758-9DF9-30D0-D3B0-B52B684E0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12795F7-CBC5-44A9-F6EC-009A39975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BDAD21C-7379-E10F-59A5-394B22383C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7EE67EE-2C96-76EC-FEAD-CABAFBA071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18DA52-979F-2264-2F57-2958DB63B8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68A20D1-DB05-9043-21D1-AA3F2E13E9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D6450A-63AB-7E2C-25A7-2E9E5D3523B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4CA1CC-0E40-31A4-0576-9C9CF9E4087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224294-2454-BFC4-158D-EC634A5CA73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3187094-AC39-9340-58FA-9E89813C05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DF80AB4-5406-315E-F103-003B33EACCB3}"/>
              </a:ext>
            </a:extLst>
          </p:cNvPr>
          <p:cNvSpPr/>
          <p:nvPr/>
        </p:nvSpPr>
        <p:spPr>
          <a:xfrm>
            <a:off x="520302" y="4984275"/>
            <a:ext cx="7738628" cy="1484649"/>
          </a:xfrm>
          <a:prstGeom prst="roundRect">
            <a:avLst>
              <a:gd name="adj" fmla="val 2062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تَتَحَدَّثُ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ٱلْقِصَّةُ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عَنْ مُسابَقَةٍ فَنِّيَّةٍ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ٱلْمَدْرَسَةِ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شارَكَ فيها عَلِيٌّ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بِٱلرَّسْمِ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وَنورٌ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بِٱلْعَزْفِ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وَٱلْكاتِبُ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بِكِتابَةِ قِصَّةٍ، فَنَجَحَ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ٱلْجَميعُ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وَفازوا بِجَوائِزَ، وَتَعَلَّموا أَنَّ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ٱلْإِبْداعَ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يَتَنَوَّعُ حَسَبَ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ٱلْهِواياتِ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A8F727E-20B7-DB46-DD56-7C7A4267B520}"/>
              </a:ext>
            </a:extLst>
          </p:cNvPr>
          <p:cNvSpPr/>
          <p:nvPr/>
        </p:nvSpPr>
        <p:spPr>
          <a:xfrm>
            <a:off x="520302" y="3283626"/>
            <a:ext cx="7728373" cy="1586954"/>
          </a:xfrm>
          <a:prstGeom prst="roundRect">
            <a:avLst>
              <a:gd name="adj" fmla="val 2062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rtl="1">
              <a:defRPr/>
            </a:pP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تَتَحَدَّثُ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ٱلْقِصَّةُ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مُسابَقَةٍ فَنِّيَّةٍ في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دَعا إِلَيْها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ٱلْكاتِبُ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أَبْدَعَ مَعْزوفَةً موسيقِيَّةً بَديعَةً. شارَكَ فيها عَلِيٌّ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بِٱلرَّسْمِ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وَنورٌ بِقِصَّةٍ. فَنَجَحَ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ٱلْكاتِبُ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وَفازَ بِجائِزَةٍ. فَتَعَلَّمَ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ٱلْجَميعُ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ٱلْإِبْداعَ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يَتَنَوَّعُ حَسَبَ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ٱلْهِواياتِ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EA4E17C-782B-CA32-89D5-023A7DE08542}"/>
              </a:ext>
            </a:extLst>
          </p:cNvPr>
          <p:cNvSpPr/>
          <p:nvPr/>
        </p:nvSpPr>
        <p:spPr>
          <a:xfrm>
            <a:off x="520302" y="1873724"/>
            <a:ext cx="7718119" cy="1326675"/>
          </a:xfrm>
          <a:prstGeom prst="roundRect">
            <a:avLst>
              <a:gd name="adj" fmla="val 2062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rtl="1">
              <a:defRPr/>
            </a:pP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تَتَحَدَّثُ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ٱلْقِصَّةُ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مُسابَقَةٍ فَنِّيَّةٍ في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دَعا إِلَيْها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ٱلْكاتِبُ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أَبْدَعَ قِصَّةً رائِعَةً. صَفَّقَ عَلَيْهِ عَلِيٌّ وَنورٌ وَفَرِحا بِفَوْزهِ. شَكَرَهُما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ٱلْكاتِبُ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كَثيراً وَقالَ لَهُما: إِنَّ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ٱلْإِبْداعَ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يَتَنَوَّعُ حَسَبَ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ٱلْهِواياتِ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63B94B58-4CD3-AE0D-5A9A-B6C9EB158074}"/>
              </a:ext>
            </a:extLst>
          </p:cNvPr>
          <p:cNvSpPr/>
          <p:nvPr/>
        </p:nvSpPr>
        <p:spPr>
          <a:xfrm>
            <a:off x="8258930" y="2220686"/>
            <a:ext cx="493184" cy="550506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bg1">
                    <a:lumMod val="85000"/>
                  </a:schemeClr>
                </a:solidFill>
              </a:rPr>
              <a:t>1</a:t>
            </a:r>
            <a:endParaRPr lang="fr-FR" sz="32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154799F-4465-A7EF-CF2D-F1505D94D434}"/>
              </a:ext>
            </a:extLst>
          </p:cNvPr>
          <p:cNvSpPr/>
          <p:nvPr/>
        </p:nvSpPr>
        <p:spPr>
          <a:xfrm>
            <a:off x="8273595" y="3836016"/>
            <a:ext cx="493184" cy="550506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bg1">
                    <a:lumMod val="85000"/>
                  </a:schemeClr>
                </a:solidFill>
              </a:rPr>
              <a:t>2</a:t>
            </a:r>
            <a:endParaRPr lang="fr-FR" sz="32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282548CB-AF24-6229-DEB2-EEDBEAB9BC0F}"/>
              </a:ext>
            </a:extLst>
          </p:cNvPr>
          <p:cNvSpPr/>
          <p:nvPr/>
        </p:nvSpPr>
        <p:spPr>
          <a:xfrm>
            <a:off x="8331065" y="5451346"/>
            <a:ext cx="493184" cy="550506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3</a:t>
            </a:r>
            <a:endParaRPr lang="fr-FR" sz="3200" b="1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589A65D6-FC00-0F1C-4427-50F07551B235}"/>
              </a:ext>
            </a:extLst>
          </p:cNvPr>
          <p:cNvCxnSpPr>
            <a:cxnSpLocks/>
          </p:cNvCxnSpPr>
          <p:nvPr/>
        </p:nvCxnSpPr>
        <p:spPr>
          <a:xfrm flipH="1">
            <a:off x="1782147" y="2052735"/>
            <a:ext cx="167951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C44B737-CF4D-564F-30FC-55A5368C7922}"/>
              </a:ext>
            </a:extLst>
          </p:cNvPr>
          <p:cNvCxnSpPr/>
          <p:nvPr/>
        </p:nvCxnSpPr>
        <p:spPr>
          <a:xfrm>
            <a:off x="681135" y="2565918"/>
            <a:ext cx="622351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72EC07D5-A1A9-CB62-0E45-241244ED33B2}"/>
              </a:ext>
            </a:extLst>
          </p:cNvPr>
          <p:cNvCxnSpPr>
            <a:cxnSpLocks/>
          </p:cNvCxnSpPr>
          <p:nvPr/>
        </p:nvCxnSpPr>
        <p:spPr>
          <a:xfrm>
            <a:off x="681135" y="3592286"/>
            <a:ext cx="278052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55F9C11B-55B6-C677-C5A5-702E7400E24C}"/>
              </a:ext>
            </a:extLst>
          </p:cNvPr>
          <p:cNvCxnSpPr>
            <a:cxnSpLocks/>
          </p:cNvCxnSpPr>
          <p:nvPr/>
        </p:nvCxnSpPr>
        <p:spPr>
          <a:xfrm>
            <a:off x="5784980" y="4108580"/>
            <a:ext cx="236823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6F2B2DA2-C66C-7DC7-B5F1-493759690BD1}"/>
              </a:ext>
            </a:extLst>
          </p:cNvPr>
          <p:cNvCxnSpPr>
            <a:cxnSpLocks/>
          </p:cNvCxnSpPr>
          <p:nvPr/>
        </p:nvCxnSpPr>
        <p:spPr>
          <a:xfrm>
            <a:off x="681135" y="4108580"/>
            <a:ext cx="2556587" cy="1244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157515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E0DEB-E3FB-3A52-EB89-679F61A3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B25A93-CB9E-9CE2-E669-98A8DA8AC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433" y="2004657"/>
            <a:ext cx="6192456" cy="251078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1DB0CBF-CEA5-32AC-0B8C-7125714E60CB}"/>
              </a:ext>
            </a:extLst>
          </p:cNvPr>
          <p:cNvSpPr txBox="1">
            <a:spLocks/>
          </p:cNvSpPr>
          <p:nvPr/>
        </p:nvSpPr>
        <p:spPr>
          <a:xfrm>
            <a:off x="1855803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/>
              <a:t>دنيا الفنون :</a:t>
            </a:r>
            <a:endParaRPr lang="ar-MA" sz="1600" dirty="0">
              <a:solidFill>
                <a:srgbClr val="424D7B"/>
              </a:solidFill>
            </a:endParaRPr>
          </a:p>
          <a:p>
            <a:pPr marL="685800" lvl="1" indent="-228600" algn="r" rtl="1">
              <a:buFont typeface="Wingdings" panose="05000000000000000000" pitchFamily="2" charset="2"/>
              <a:buChar char="m"/>
            </a:pPr>
            <a:r>
              <a:rPr lang="ar-MA" sz="1400" dirty="0">
                <a:solidFill>
                  <a:srgbClr val="424D7B"/>
                </a:solidFill>
              </a:rPr>
              <a:t>الظاهرة اللغوية: كان وأخواتها (1)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BD22799-1DFC-C7A8-13F4-47E67297823A}"/>
              </a:ext>
            </a:extLst>
          </p:cNvPr>
          <p:cNvSpPr txBox="1"/>
          <p:nvPr/>
        </p:nvSpPr>
        <p:spPr>
          <a:xfrm>
            <a:off x="5853817" y="2376552"/>
            <a:ext cx="11320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02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قراءة</a:t>
            </a:r>
            <a:endParaRPr lang="ar-MA" sz="1600" b="1" dirty="0">
              <a:solidFill>
                <a:srgbClr val="424D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7AE066-BD9C-D85B-7405-192AC4B195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85858" y="2256954"/>
            <a:ext cx="536339" cy="540000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825CD0A6-FA26-CDD6-45F6-DB18A01A1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قــــراءة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F5A595E-0649-8F0A-8E14-243D0553EE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0780" y="1024505"/>
            <a:ext cx="467547" cy="467547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348EBD1F-DACF-6704-947B-19FF5EB957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39433" y="2168812"/>
            <a:ext cx="716283" cy="71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280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01EE1-F73F-CB96-B98C-C5A034CB7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77695A-6FEA-83FB-F03D-0E8DB87D2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درسنا اليوم هو أخوات كان. ستتعلمون كيف توظفونها لإنتاج جمل.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DC5DC3-1BD5-4FB1-7876-B67AE9D1A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A24462-71FE-C461-DEDA-822402FFE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9A59BF-25BD-A1CB-311F-C82CF6F674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6DD294-2251-1DEE-6A47-FAB94CF91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8E195C-5774-D27F-7889-5071A93B97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AF374D-512C-C10A-3C43-3F1E24412C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09E2F8-BEA3-C543-D91A-C1CC12C31A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99BE-C6C9-4BB3-909A-1CA57A061F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CD00E1-A110-A693-4269-8F610D65B67A}"/>
              </a:ext>
            </a:extLst>
          </p:cNvPr>
          <p:cNvSpPr txBox="1"/>
          <p:nvPr/>
        </p:nvSpPr>
        <p:spPr>
          <a:xfrm>
            <a:off x="1888736" y="2828439"/>
            <a:ext cx="5833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وَأَخَواتُها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C7779CE-B231-C02B-AB17-8353799BA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5485161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C3ABB-A2E7-AD9F-51AC-CD67649EE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D719C4-5905-EA4D-F01D-566F78EB0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سابقا على الجملة الاسمية. من يذكر كيف نتعرف الجملة الاسمية؟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EDF120B-738F-DEB1-3E43-B8993AD64A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7D4A2A-2198-409F-5B9E-84EFB3AB47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448E84-0D61-E3A7-C9EC-9C5ABE3DC6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B24152B-1F2F-9FC6-6698-D64BAAF450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2641130-8308-0553-B338-1F4944397D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7DA298-F229-6E00-CD23-A1248C40EE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4CBB90-209A-B0DE-9236-D31CB8329FB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20104A-3735-09E6-320B-12F7742BF35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AE0432F-AC5B-F958-7601-5FA3976D2137}"/>
              </a:ext>
            </a:extLst>
          </p:cNvPr>
          <p:cNvSpPr txBox="1"/>
          <p:nvPr/>
        </p:nvSpPr>
        <p:spPr>
          <a:xfrm>
            <a:off x="1888736" y="2828439"/>
            <a:ext cx="5833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كَيْفَ أَتَعَرَّفُ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ٱلْجُمْلَةَ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ٱلِاسْمِيَّةَ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78A0F301-ED13-D8B5-2425-C1E7448A77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2042838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33EEC-673A-CDC6-BED7-CDCBE19A9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54709A-43B6-4DF6-485B-D1BB74253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D92C8D-5383-C28E-1F2D-90C948924C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62B0158-5A83-EEFC-D52B-23EA5ED1DA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F596EA-B751-6661-361E-701D691052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15B9483-ACDE-C0F6-F3AC-112A607D64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E46257E-2338-C942-51BA-5E5BF0E2DD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35B124-0361-3C5A-372C-7084CDBA229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617C15-BD00-4E5D-F725-3CB57C401FF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F18A8B0-F9D8-3A90-B2B6-1890EBD04D0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AA28033-0319-647A-E5D5-226BBC4ED0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777C678-2C3F-7965-8E88-33B54889CC57}"/>
              </a:ext>
            </a:extLst>
          </p:cNvPr>
          <p:cNvSpPr txBox="1"/>
          <p:nvPr/>
        </p:nvSpPr>
        <p:spPr>
          <a:xfrm>
            <a:off x="1888736" y="2828439"/>
            <a:ext cx="58336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اَلْجُمْلَةُ 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ٱلِاسْمِيَّةُ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تَبْدَأُ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بِٱسْم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مِثالٌ: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مُرادٌ 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مُتَسامِحٌ.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6720010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F3B2-013C-4663-C657-7B500A0BE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F06839-5B84-F25D-A551-BF67D0A9B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2AA983-12B6-11E9-A0B5-B15E4A60E0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56566F-8ABD-A2EE-DBEF-E2C895032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1F23DD-98FD-88DE-E6EF-CD6DB93801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08063F1-0A82-5D1E-7FA3-44A1F62A6B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545F062-F448-82F9-61E5-38B422AC49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A89567-7625-737D-ADBD-AB32B7EC1E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921CD9-4BB0-8F31-0267-514D141F7B8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8D4BAA-B1DF-6377-C0EA-014CA1FCC71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A2E19BF4-7E48-3DB6-E9F4-50677DFB73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ED384DD-FB40-D908-2008-FF928856CC2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70775" y="2446843"/>
            <a:ext cx="3457463" cy="267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50311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CE466-6C98-BFC0-1DAC-FE368ADCC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75089A-3B31-095A-A46E-3FABB1D81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رقم كل جملة اسمية من بين ما يلي: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AF90F7-A953-167F-9304-B98275F971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D17FB4-C822-0527-6DAF-300D40718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E2F28A-EA15-9CCB-FC8A-4A3D50E025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1F8650-75C0-EA76-EAA4-E82D426C1C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7B38FF3-8490-0B14-6185-04462013A1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545715-4830-12DA-C4AE-EB015F593D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61C51F-55C1-6004-2DDC-7983DF8416B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52E119-A3C2-AE14-76FD-370DB4D6F4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55A1D2D-E1E8-27EF-73F9-44D24E7091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C931572-663A-6422-6EDD-7CECCBA2FCE6}"/>
              </a:ext>
            </a:extLst>
          </p:cNvPr>
          <p:cNvGrpSpPr/>
          <p:nvPr/>
        </p:nvGrpSpPr>
        <p:grpSpPr>
          <a:xfrm>
            <a:off x="1474921" y="2119664"/>
            <a:ext cx="5685436" cy="998810"/>
            <a:chOff x="1474921" y="2119664"/>
            <a:chExt cx="5685436" cy="99881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31142E5-B281-9C37-477D-970E440BCBB2}"/>
                </a:ext>
              </a:extLst>
            </p:cNvPr>
            <p:cNvSpPr/>
            <p:nvPr/>
          </p:nvSpPr>
          <p:spPr>
            <a:xfrm>
              <a:off x="1474921" y="2410588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يَسْتَمْتِعُ ٱلْأَطْفالُ بِٱلْعُطْلَةِ ٱلصَّيْفِيَّةِ.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D6B243BA-CA09-C941-8E9F-E2692644179D}"/>
                </a:ext>
              </a:extLst>
            </p:cNvPr>
            <p:cNvSpPr/>
            <p:nvPr/>
          </p:nvSpPr>
          <p:spPr>
            <a:xfrm>
              <a:off x="6584357" y="2119664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88B9BD6-D4DF-E093-B465-AB6ACD98F5A5}"/>
              </a:ext>
            </a:extLst>
          </p:cNvPr>
          <p:cNvGrpSpPr/>
          <p:nvPr/>
        </p:nvGrpSpPr>
        <p:grpSpPr>
          <a:xfrm>
            <a:off x="1474921" y="3193427"/>
            <a:ext cx="5707238" cy="983254"/>
            <a:chOff x="1474921" y="3193427"/>
            <a:chExt cx="5707238" cy="98325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13CD9BB-B4F0-AA15-025D-DDED38F6F2E3}"/>
                </a:ext>
              </a:extLst>
            </p:cNvPr>
            <p:cNvSpPr/>
            <p:nvPr/>
          </p:nvSpPr>
          <p:spPr>
            <a:xfrm>
              <a:off x="1474921" y="3468795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اَلْمَشاعِرُ </a:t>
              </a:r>
              <a:r>
                <a:rPr lang="ar-MA" sz="4000" b="1" dirty="0" err="1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ٱلصّادِقَةُ</a:t>
              </a: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تُريحُ </a:t>
              </a:r>
              <a:r>
                <a:rPr lang="ar-MA" sz="4000" b="1" dirty="0" err="1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ٱلْقَلْبَ</a:t>
              </a:r>
              <a:r>
                <a:rPr lang="ar-MA" sz="4000" b="1" noProof="0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6A0B1977-7981-C51F-7439-7D9D5AEA7280}"/>
                </a:ext>
              </a:extLst>
            </p:cNvPr>
            <p:cNvSpPr/>
            <p:nvPr/>
          </p:nvSpPr>
          <p:spPr>
            <a:xfrm>
              <a:off x="6606159" y="3193427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2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E39707B-0FB4-81BA-164A-55664D99710E}"/>
              </a:ext>
            </a:extLst>
          </p:cNvPr>
          <p:cNvGrpSpPr/>
          <p:nvPr/>
        </p:nvGrpSpPr>
        <p:grpSpPr>
          <a:xfrm>
            <a:off x="1474921" y="4253272"/>
            <a:ext cx="5660919" cy="983844"/>
            <a:chOff x="1474921" y="4253272"/>
            <a:chExt cx="5660919" cy="98384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B6188D7-208F-D7A7-EB6E-3D942C3DC6C6}"/>
                </a:ext>
              </a:extLst>
            </p:cNvPr>
            <p:cNvSpPr/>
            <p:nvPr/>
          </p:nvSpPr>
          <p:spPr>
            <a:xfrm>
              <a:off x="1474921" y="4529230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أَبْدَعَتِ ٱلْفَتاةُ </a:t>
              </a:r>
              <a:r>
                <a:rPr lang="ar-MA" sz="4000" b="1" noProof="0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في </a:t>
              </a: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رَسْمِ </a:t>
              </a:r>
              <a:r>
                <a:rPr lang="ar-MA" sz="4000" b="1" dirty="0" err="1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ٱللَّوْحَةِ</a:t>
              </a:r>
              <a:r>
                <a:rPr lang="ar-MA" sz="4000" b="1" noProof="0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F9367DF6-46CE-F40A-59ED-009F091F6E2D}"/>
                </a:ext>
              </a:extLst>
            </p:cNvPr>
            <p:cNvSpPr/>
            <p:nvPr/>
          </p:nvSpPr>
          <p:spPr>
            <a:xfrm>
              <a:off x="6559840" y="4253272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3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594419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1628F-0F92-040A-8C75-2A934FF82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8769A-A16B-72F7-ABE3-B9B725C83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تأكدوا من إجاباتكم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BF3125-D6F4-F152-5391-8554C6E1CF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B2A3CC-FC6C-6C74-0C9D-BDB0DFA56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7E5B6F7-0BA1-3934-08E9-0D10F6FF54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62F948-4F65-9563-02C3-AEE2EF5A5B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8189994-35D4-39B9-DAF9-FEA7598A6B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57A8A0-4417-5497-909A-C4D491E4FEA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39C4C8-FA35-98AE-9398-DA0E02CB36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8F7B91-F598-5EA2-91E7-E1116F9B74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49CCBEC-D328-042C-7456-57584EE56F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44F52A28-C482-CCC6-30E4-75E13B173D61}"/>
              </a:ext>
            </a:extLst>
          </p:cNvPr>
          <p:cNvGrpSpPr/>
          <p:nvPr/>
        </p:nvGrpSpPr>
        <p:grpSpPr>
          <a:xfrm>
            <a:off x="1474921" y="3193427"/>
            <a:ext cx="5707238" cy="983254"/>
            <a:chOff x="1474921" y="3193427"/>
            <a:chExt cx="5707238" cy="98325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B54ED11-8B52-73D9-3489-E0E2ED7897A2}"/>
                </a:ext>
              </a:extLst>
            </p:cNvPr>
            <p:cNvSpPr/>
            <p:nvPr/>
          </p:nvSpPr>
          <p:spPr>
            <a:xfrm>
              <a:off x="1474921" y="3468795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اَلْمَشاعِرُ </a:t>
              </a:r>
              <a:r>
                <a:rPr lang="ar-MA" sz="4000" b="1" dirty="0" err="1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ٱلصّادِقَةُ</a:t>
              </a: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تُريحُ </a:t>
              </a:r>
              <a:r>
                <a:rPr lang="ar-MA" sz="4000" b="1" dirty="0" err="1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ٱلْقَلْبَ</a:t>
              </a:r>
              <a:r>
                <a:rPr lang="ar-MA" sz="4000" b="1" noProof="0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E53AD96A-8A7D-4334-4BA0-2C179E1419E1}"/>
                </a:ext>
              </a:extLst>
            </p:cNvPr>
            <p:cNvSpPr/>
            <p:nvPr/>
          </p:nvSpPr>
          <p:spPr>
            <a:xfrm>
              <a:off x="6606159" y="3193427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2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115915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B60B0-77BC-3C10-27E7-82ED920B1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782724-A658-DBBE-E87D-F5E8345DD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رقم كل جملة اسمية من بين ما يلي: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64646E0-E529-08A9-C87C-9B0EF0D726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FEF7DA-7C8C-26CF-7CE2-0EAFE1A59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AFDE9F6-5039-2DB8-E2E8-A2E5DD4E33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2938DC5-100F-FFF9-D279-41F7224BEC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A15FB08-E8DD-0306-3C65-71A053E04D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2E1280-7F5C-EF53-D3C2-E8771B6B4C8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C6F53D-6DBE-9BBE-491C-6BA269A7F8F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382EEC-053E-C25D-5A4A-7C7E19E43E7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7A57808-3B82-CB78-981F-8A2C609FDD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43DE4DC2-35D6-CE3F-0299-E5DAC0AE7929}"/>
              </a:ext>
            </a:extLst>
          </p:cNvPr>
          <p:cNvGrpSpPr/>
          <p:nvPr/>
        </p:nvGrpSpPr>
        <p:grpSpPr>
          <a:xfrm>
            <a:off x="1474921" y="2119664"/>
            <a:ext cx="5685436" cy="998810"/>
            <a:chOff x="1474921" y="2119664"/>
            <a:chExt cx="5685436" cy="998810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123D357-51F9-679A-4300-D1EB984D0B27}"/>
                </a:ext>
              </a:extLst>
            </p:cNvPr>
            <p:cNvSpPr/>
            <p:nvPr/>
          </p:nvSpPr>
          <p:spPr>
            <a:xfrm>
              <a:off x="1474921" y="2410588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اَللَّوْحَةُ </a:t>
              </a:r>
              <a:r>
                <a:rPr kumimoji="0" lang="ar-MA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ٱلْفَنِّيَّةُ</a:t>
              </a: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أَبْهَجَتِ </a:t>
              </a:r>
              <a:r>
                <a:rPr kumimoji="0" lang="ar-MA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ٱلْمُشاهِدينَ</a:t>
              </a: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5FDC7023-3D23-2AB7-EFE7-64AD028780C9}"/>
                </a:ext>
              </a:extLst>
            </p:cNvPr>
            <p:cNvSpPr/>
            <p:nvPr/>
          </p:nvSpPr>
          <p:spPr>
            <a:xfrm>
              <a:off x="6584357" y="2119664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47916361-F57B-1BEE-CEA3-590A1B176B7E}"/>
              </a:ext>
            </a:extLst>
          </p:cNvPr>
          <p:cNvGrpSpPr/>
          <p:nvPr/>
        </p:nvGrpSpPr>
        <p:grpSpPr>
          <a:xfrm>
            <a:off x="1474921" y="3193427"/>
            <a:ext cx="5707238" cy="983254"/>
            <a:chOff x="1474921" y="3193427"/>
            <a:chExt cx="5707238" cy="983254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3F90E48-1C6A-DE8E-13D1-9E8893E44DEF}"/>
                </a:ext>
              </a:extLst>
            </p:cNvPr>
            <p:cNvSpPr/>
            <p:nvPr/>
          </p:nvSpPr>
          <p:spPr>
            <a:xfrm>
              <a:off x="1474921" y="3468795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يَعْشَقُ </a:t>
              </a:r>
              <a:r>
                <a:rPr kumimoji="0" lang="ar-MA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ٱلنَّاسُ</a:t>
              </a: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kumimoji="0" lang="ar-MA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ٱلْفُنونَ</a:t>
              </a: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00634D7-B9C9-7620-EEA4-C5CBF7656B85}"/>
                </a:ext>
              </a:extLst>
            </p:cNvPr>
            <p:cNvSpPr/>
            <p:nvPr/>
          </p:nvSpPr>
          <p:spPr>
            <a:xfrm>
              <a:off x="6606159" y="3193427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AADE564-ABDB-4181-E26C-17DC69751522}"/>
              </a:ext>
            </a:extLst>
          </p:cNvPr>
          <p:cNvGrpSpPr/>
          <p:nvPr/>
        </p:nvGrpSpPr>
        <p:grpSpPr>
          <a:xfrm>
            <a:off x="1474921" y="4253272"/>
            <a:ext cx="5660919" cy="983844"/>
            <a:chOff x="1474921" y="4253272"/>
            <a:chExt cx="5660919" cy="983844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D564D8E-D936-4256-C7BB-B3B3B3BDB895}"/>
                </a:ext>
              </a:extLst>
            </p:cNvPr>
            <p:cNvSpPr/>
            <p:nvPr/>
          </p:nvSpPr>
          <p:spPr>
            <a:xfrm>
              <a:off x="1474921" y="4529230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أُسْتاذَةُ </a:t>
              </a:r>
              <a:r>
                <a:rPr kumimoji="0" lang="ar-MA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ٱللُّغَةِ</a:t>
              </a: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ٱلْعَرَبِيَّةِ مَحْبوبَةٌ وَنَشيطَةٌ.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6014398D-9068-61F8-ACB6-BC782177A8E6}"/>
                </a:ext>
              </a:extLst>
            </p:cNvPr>
            <p:cNvSpPr/>
            <p:nvPr/>
          </p:nvSpPr>
          <p:spPr>
            <a:xfrm>
              <a:off x="6559840" y="4253272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283487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E2B9F-3D47-CD09-7181-3606BED69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E9439-61AA-F7AC-2E7A-C4A260566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تأكدوا من إجاباتكم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81DF8A-96B4-6409-16DA-46F272728F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CFB5FB-A148-C885-E9F8-CEC66E6B9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2762CB-DD8E-2B48-669E-D81B04620F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6E8786C-C272-A25D-647E-905C164993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6F7B57-9E2A-6F96-9C70-8D83BE7B79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A46688-A67A-B4CA-44B1-DC494F839DD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BCE465-9013-1164-7DD5-BF1FD4B800C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996A98-78F5-BDAD-3042-33395F73BD8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D9219F0-832E-6279-2E45-46FB26AB57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426B25E-B16D-FE01-7698-16461E1087CE}"/>
              </a:ext>
            </a:extLst>
          </p:cNvPr>
          <p:cNvGrpSpPr/>
          <p:nvPr/>
        </p:nvGrpSpPr>
        <p:grpSpPr>
          <a:xfrm>
            <a:off x="1474921" y="2119664"/>
            <a:ext cx="5685436" cy="998810"/>
            <a:chOff x="1474921" y="2119664"/>
            <a:chExt cx="5685436" cy="99881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B8C909A-1EF4-66A8-164F-18376D65DF61}"/>
                </a:ext>
              </a:extLst>
            </p:cNvPr>
            <p:cNvSpPr/>
            <p:nvPr/>
          </p:nvSpPr>
          <p:spPr>
            <a:xfrm>
              <a:off x="1474921" y="2410588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اَللَّوْحَةُ </a:t>
              </a:r>
              <a:r>
                <a:rPr kumimoji="0" lang="ar-MA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ٱلْفَنِّيَّةُ</a:t>
              </a: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أَبْهَجَتِ </a:t>
              </a:r>
              <a:r>
                <a:rPr kumimoji="0" lang="ar-MA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ٱلْمُشاهِدينَ</a:t>
              </a: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999C071B-062D-2035-DA8F-0A310931D238}"/>
                </a:ext>
              </a:extLst>
            </p:cNvPr>
            <p:cNvSpPr/>
            <p:nvPr/>
          </p:nvSpPr>
          <p:spPr>
            <a:xfrm>
              <a:off x="6584357" y="2119664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ED3C9D03-D0A4-6329-D3F6-B1E1348919A1}"/>
              </a:ext>
            </a:extLst>
          </p:cNvPr>
          <p:cNvGrpSpPr/>
          <p:nvPr/>
        </p:nvGrpSpPr>
        <p:grpSpPr>
          <a:xfrm>
            <a:off x="1474921" y="4253272"/>
            <a:ext cx="5660919" cy="983844"/>
            <a:chOff x="1474921" y="4253272"/>
            <a:chExt cx="5660919" cy="98384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8715A33-EC7F-E816-C20D-3E8CD4391EF1}"/>
                </a:ext>
              </a:extLst>
            </p:cNvPr>
            <p:cNvSpPr/>
            <p:nvPr/>
          </p:nvSpPr>
          <p:spPr>
            <a:xfrm>
              <a:off x="1474921" y="4529230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أُسْتاذَةُ </a:t>
              </a:r>
              <a:r>
                <a:rPr kumimoji="0" lang="ar-MA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ٱللُّغَةِ</a:t>
              </a: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ٱلْعَرَبِيَّةِ مَحْبوبَةٌ وَنَشيطَةٌ.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7C5C3A1B-3EBD-1B10-5016-421C0A02783F}"/>
                </a:ext>
              </a:extLst>
            </p:cNvPr>
            <p:cNvSpPr/>
            <p:nvPr/>
          </p:nvSpPr>
          <p:spPr>
            <a:xfrm>
              <a:off x="6559840" y="4253272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641314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E75EE-DF85-08A9-FF06-1184FD9EE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0E68D1-652C-94D6-78AC-E08B540FD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 مجد كيف سيوظف كان وأخواتها.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AF6C2E-DBA8-42EB-E515-92CC16016D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F0B117B-3094-BEDE-0D67-57C5D21B9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885487-D14E-EE50-EC6E-AAB0F8485D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1A0F7C6-3B28-33DE-4593-FDC95B35ED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4882226-410C-61A4-2A25-671B1557B8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E67A3F-433B-A62D-B6AA-ABE2964617A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7FA772-62A2-DC1C-64AA-D64693584CE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E0DFD1-01CF-061F-D219-2C6AA0C84A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D833627-7533-41BB-7CE2-971BBC8A0C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1A8CB02-3A8C-40DD-1475-17A4F8F8058D}"/>
              </a:ext>
            </a:extLst>
          </p:cNvPr>
          <p:cNvSpPr/>
          <p:nvPr/>
        </p:nvSpPr>
        <p:spPr>
          <a:xfrm>
            <a:off x="1233490" y="3429000"/>
            <a:ext cx="7001731" cy="67977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وأَخَواتُها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218430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C55D5-FC13-74FB-EA81-CB104E2EC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48255E-F0CB-F9E3-22A2-01DF4767F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الفيديو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F7D23C5-D917-FDEF-D04C-F02746FAE4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7CB7ED-577B-382F-A2FD-663723BD3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2EF8600-FDED-1E5E-8E07-3FE7DF141B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1330391-5507-0773-3323-C70059EF709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26E0856-2F4E-0421-6E8D-62DD771567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C8E5F6-4149-261C-5611-58BE6A80591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5B9657-861C-2E20-8E25-9C7BBBE0C97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ABFB29-93FD-A4C1-2758-2F921083614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4562D75-1EBE-2FA4-4CE8-C4C0B01E78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WhatsApp Video 2026-02-13 at 17.14.54">
            <a:hlinkClick r:id="" action="ppaction://media"/>
            <a:extLst>
              <a:ext uri="{FF2B5EF4-FFF2-40B4-BE49-F238E27FC236}">
                <a16:creationId xmlns:a16="http://schemas.microsoft.com/office/drawing/2014/main" id="{6748B5CE-9C03-BDA8-B153-2DCCB89688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2534" y="1584000"/>
            <a:ext cx="8238932" cy="46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243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0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91E92-BFFD-EDBE-B75A-C7AC75B58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A51B87-AECD-7159-01B9-D2DB1FDD7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16" y="756000"/>
            <a:ext cx="7071157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جملة اسمية. جماعيا، ندخل عليها الفعل المناسب ليكون المعنى: الرسمة مكتملة وقت الصباح.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D94AFA5-8DA7-8086-396D-0DC0E63888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81AA326-3D66-B5F6-3494-3A3C9C04B4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186A27F-33F3-8A25-9D4B-ACAA67B372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BA8FD1-57D9-220E-C029-A7276CF636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CCB348C-0983-F634-81F0-DA1626C3E3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495D40-C282-4097-9545-18B154D80F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A66129-3716-9FB3-160C-3DAB7BD2969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CC9E71-0D35-E7E8-0400-0E92E62909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CD3DC82-8420-0D77-7F3D-68AF2A72362B}"/>
              </a:ext>
            </a:extLst>
          </p:cNvPr>
          <p:cNvSpPr txBox="1"/>
          <p:nvPr/>
        </p:nvSpPr>
        <p:spPr>
          <a:xfrm>
            <a:off x="3396351" y="3598150"/>
            <a:ext cx="2557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اَلرَّسْمَةُ مُكْتَمِلَةٌ.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1D51212-FD4B-417E-402E-146B2C4D2386}"/>
              </a:ext>
            </a:extLst>
          </p:cNvPr>
          <p:cNvSpPr/>
          <p:nvPr/>
        </p:nvSpPr>
        <p:spPr>
          <a:xfrm>
            <a:off x="1278294" y="2129132"/>
            <a:ext cx="6951306" cy="7078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– ظَلَّ – لَيْسَ – أَصْبَحَ – صارَ – ما زالَ - ...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5C82AF2-6BA3-C3E9-084E-64417AA2A5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18144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7C000-900F-6898-96A6-5D44DE18E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39672-6BF0-42B1-1D9A-4C8778C6E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أخت كان التي تفيد وقت الصباح؟ ماذا نقولُ؟ انتبهوا للحركات؟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F16BCF-F1FA-CFE1-72D6-E4635388FD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21D33F4-7B6C-3F9B-3CFE-54CB8F5271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D777B2-0AAB-CFC9-6D46-FCAD33BE10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78202E4-8755-D3B1-8A63-D5B9EE5687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9F8DDA5-66BE-5E59-7FE3-84A034048A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7290E6-4277-6278-C071-AC015E68017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41E1AB-5463-5203-5FF9-E3CE2501D7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35D1AA-EC65-F2F5-2DAA-92AD2DD2105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0F3DA76-BB94-2397-604B-EFC96710E4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E0B44D-678E-7801-0C24-79FD7A4AF0D9}"/>
              </a:ext>
            </a:extLst>
          </p:cNvPr>
          <p:cNvSpPr/>
          <p:nvPr/>
        </p:nvSpPr>
        <p:spPr>
          <a:xfrm>
            <a:off x="1278294" y="2129132"/>
            <a:ext cx="6951306" cy="7078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– ظَلَّ – لَيْسَ – أَصْبَحَ – صارَ – ما زالَ - ...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930B83-70EF-8F10-E00D-9E37CA15DF59}"/>
              </a:ext>
            </a:extLst>
          </p:cNvPr>
          <p:cNvSpPr txBox="1"/>
          <p:nvPr/>
        </p:nvSpPr>
        <p:spPr>
          <a:xfrm>
            <a:off x="3396351" y="3598150"/>
            <a:ext cx="2557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اَلرَّسْمَةُ مُكْتَمِلَةٌ.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748819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FD144-DD6D-D7D3-63FD-FEB61BE21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5F561D-4E6A-8EF6-FB03-16F317EDB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C7C9BD8-87B1-545E-9BA1-728DD7B355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C44CD3-8A65-DD8B-944F-78075EA9C7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5B6BABE-BD8E-298F-A94F-4C2287A641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A41D17-3FEF-C00A-77BF-BD394849C2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267C75A-54F6-D9F1-0D0C-DD815F1585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F0C39A-B5FE-FFAD-213B-0F3CC1D1F4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D2225F-F41F-57D0-396D-4C93B07E475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E04BB3-E870-6206-C3FB-8809BD47D55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AF22ABA9-D818-E9F7-C421-A24912BC2F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7B576C1-C606-FBF5-C206-F8CDBB81B108}"/>
              </a:ext>
            </a:extLst>
          </p:cNvPr>
          <p:cNvSpPr/>
          <p:nvPr/>
        </p:nvSpPr>
        <p:spPr>
          <a:xfrm>
            <a:off x="1278294" y="2129132"/>
            <a:ext cx="6951306" cy="7078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– ظَلَّ – لَيْسَ – أَصْبَحَ – صارَ – ما زالَ - ...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B626A64-2921-A1A1-49EC-69402352F46A}"/>
              </a:ext>
            </a:extLst>
          </p:cNvPr>
          <p:cNvSpPr/>
          <p:nvPr/>
        </p:nvSpPr>
        <p:spPr>
          <a:xfrm>
            <a:off x="1278294" y="3543510"/>
            <a:ext cx="3527553" cy="70788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أَصْبَحَتِ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ٱلرَّسْمَ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مُكْتَمِلَ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ةً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B53DBD73-8DE6-0FBC-473D-94ABFBC69940}"/>
              </a:ext>
            </a:extLst>
          </p:cNvPr>
          <p:cNvSpPr/>
          <p:nvPr/>
        </p:nvSpPr>
        <p:spPr>
          <a:xfrm rot="10800000">
            <a:off x="5049619" y="3780242"/>
            <a:ext cx="622079" cy="4033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50E1CE2-633D-CFEE-8153-65E8BA9B0C84}"/>
              </a:ext>
            </a:extLst>
          </p:cNvPr>
          <p:cNvSpPr txBox="1"/>
          <p:nvPr/>
        </p:nvSpPr>
        <p:spPr>
          <a:xfrm>
            <a:off x="5816347" y="3481954"/>
            <a:ext cx="2557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اَلرَّسْمَةُ مُكْتَمِلَةٌ.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4320381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4A406-B2E2-B75A-5503-A43316378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B3455-8D31-4239-C4FC-67B75EA7E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اسمية أخرى، ندخل عليها الفعل المناسب لنفي المعنى: الطفلة حزينة.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1FF675-C636-0DC2-020E-9913B533DE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1EBFF8-B833-B7AC-B193-CC36452E93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353EFE-EFE9-F190-4987-4A21272C74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88F9F2D-054E-40C4-23BD-8D4AF4DA9E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B4C5CB5-9FE1-5E0F-FFE0-84F4DA6D5C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729DC7-8C00-1A9F-43B3-946F0445D52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5936A5-FC49-1EBA-0D03-E277FBBB5C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A2F3EE-FF39-1E0D-0621-8480F6796D1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26E8A58-10A1-4D4D-0F0B-289640E14F2D}"/>
              </a:ext>
            </a:extLst>
          </p:cNvPr>
          <p:cNvSpPr txBox="1"/>
          <p:nvPr/>
        </p:nvSpPr>
        <p:spPr>
          <a:xfrm>
            <a:off x="3396351" y="3598150"/>
            <a:ext cx="2557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اَلطِّفْلَةُ حَزينَةٌ.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82F0C0C8-9A1A-13D5-A2A5-EAD5FB9A0C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B5DE25-D36F-7C2B-6F57-6F0047EE0F82}"/>
              </a:ext>
            </a:extLst>
          </p:cNvPr>
          <p:cNvSpPr/>
          <p:nvPr/>
        </p:nvSpPr>
        <p:spPr>
          <a:xfrm>
            <a:off x="1278294" y="2129132"/>
            <a:ext cx="6951306" cy="7078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– ظَلَّ – لَيْسَ – أَصْبَحَ – صارَ – ما زالَ - ...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995870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46D35-300C-2788-2F25-E53C375E8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931B6F-6419-73F4-7B3A-C14630E26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أخت كان التي تنفي معنى الجملة؟ ماذا نقولُ؟ انتبهوا للحركات؟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CB347A2-DB0A-5E7B-E346-FD4B5CB23E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873EC6-CDAC-B728-F1F0-A3CC8B5FB4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FC088A-16D8-2C21-098D-C97E7D4225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95A4E63-D24D-2D28-3499-B9DA09BEE3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43B300-525B-18B6-DAC6-01346977E1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CCCD28-EDEA-B0A1-965C-7E657A49605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684CCC-2EE1-B2B5-996A-C21BD57F4BB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CEA971-0BB5-F85E-7CFF-6BD38F83B5D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B02E64A3-AD74-D237-B3B7-13D87A2AD6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F96CCB4-018E-84E2-B42A-03089FEFDEF4}"/>
              </a:ext>
            </a:extLst>
          </p:cNvPr>
          <p:cNvSpPr/>
          <p:nvPr/>
        </p:nvSpPr>
        <p:spPr>
          <a:xfrm>
            <a:off x="1278294" y="2129132"/>
            <a:ext cx="6951306" cy="7078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– ظَلَّ – لَيْسَ – أَصْبَحَ – صارَ – ما زالَ - ...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E9425E-0090-2CD2-3DB0-6B2FB1AA402E}"/>
              </a:ext>
            </a:extLst>
          </p:cNvPr>
          <p:cNvSpPr txBox="1"/>
          <p:nvPr/>
        </p:nvSpPr>
        <p:spPr>
          <a:xfrm>
            <a:off x="3396351" y="3598150"/>
            <a:ext cx="2557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اَلطِّفْلَةُ حَزينَةٌ.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089938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17009-70B7-65D1-55E3-43EB8360C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8CAEC7-C8A3-2C37-797A-DBD3B173B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6C0BF30-7DC6-334F-930E-745ACE0DB2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412BA8-B22B-AF4E-7A42-F6A5A0100B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8338DB-D3D1-C0C7-0268-45BC81C7E8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C50B78-7957-1596-6A35-5934F7E721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DC261AC-3725-D695-6663-63D7E7F7C1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7E834C-861D-1D10-F0CD-069329DA06B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4E527D-5B13-E489-68B5-4FA46AB97F6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90F73A-6186-EE5A-CE03-9CF5CAE3C26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BBCF9149-B028-B8DD-E273-A93A204ACD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4051554-9CAF-64D8-03BC-C87B4C735FEB}"/>
              </a:ext>
            </a:extLst>
          </p:cNvPr>
          <p:cNvSpPr/>
          <p:nvPr/>
        </p:nvSpPr>
        <p:spPr>
          <a:xfrm>
            <a:off x="1278294" y="2129132"/>
            <a:ext cx="6951306" cy="7078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– ظَلَّ – لَيْسَ – أَصْبَحَ – صارَ – ما زالَ - ...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FA6BF8A-262A-D772-CCC6-4BDAD861F43A}"/>
              </a:ext>
            </a:extLst>
          </p:cNvPr>
          <p:cNvSpPr/>
          <p:nvPr/>
        </p:nvSpPr>
        <p:spPr>
          <a:xfrm>
            <a:off x="1567546" y="3627955"/>
            <a:ext cx="3238010" cy="70788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لَيْسَتِ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ٱلطِّفْلَـــ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ـة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noProof="0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حَزينَـــ</a:t>
            </a:r>
            <a:r>
              <a:rPr lang="ar-MA" sz="40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ةً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375C6B9A-262B-E11F-949D-0B2AB9B612A5}"/>
              </a:ext>
            </a:extLst>
          </p:cNvPr>
          <p:cNvSpPr/>
          <p:nvPr/>
        </p:nvSpPr>
        <p:spPr>
          <a:xfrm rot="10800000">
            <a:off x="5049619" y="3780242"/>
            <a:ext cx="622079" cy="4033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E251012-3BDC-D42F-3E7F-A6178583FED1}"/>
              </a:ext>
            </a:extLst>
          </p:cNvPr>
          <p:cNvSpPr txBox="1"/>
          <p:nvPr/>
        </p:nvSpPr>
        <p:spPr>
          <a:xfrm>
            <a:off x="5671698" y="3455339"/>
            <a:ext cx="2557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اَلطِّفْلَةُ حَزينَةٌ.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369730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2AC30-0B91-A5BE-C368-6F166343C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3EC030-DD39-D51F-72CC-39B2D3AD6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36071FE-C28F-67DB-9A86-A33E43A60D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C754A0-645B-365C-3EC6-9F8A1DC372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EEE44D-82CC-D12F-7EC1-C86E4472C7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BCFAC0-F133-FA93-74B3-ADC82DA3DA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DE21458-A452-7017-E174-5B3265ABD9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C2B6EE-E89F-79F5-CE68-FD325A5F62B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25453B-A149-0C9D-48A2-90605A8474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1C33B3-BF00-CA87-2DC6-FE3C5399A16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C61BCE71-554C-EFB7-4970-A837E0EF9E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Image 17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164C9710-7B67-BB36-34F7-31912DAEA8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206141"/>
            <a:ext cx="8062659" cy="3696020"/>
          </a:xfrm>
          <a:prstGeom prst="roundRect">
            <a:avLst>
              <a:gd name="adj" fmla="val 16667"/>
            </a:avLst>
          </a:prstGeom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999258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7FEDD-EF00-2D71-3F13-F7F9761FB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4A2ED05A-5698-7A53-6C66-5E7819CEF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الصفحة 40. من يقرأ التعليمة رقم 1؟ من يوضح المطلوب في التعليمة؟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B9971AE-8035-21B7-16C0-388037E20B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CBDC51-C7BC-62E3-D315-70315E0978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582420-D5A8-D8C1-67D8-268501752E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FD40D5-1ECF-2F00-667C-C9C1098329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EBB56A8-3B77-01A6-3AF1-CB44FBF122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61A775-3350-356B-353F-2FC0990269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5C46EC-12F7-56B3-3549-DFE23B3215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pic>
        <p:nvPicPr>
          <p:cNvPr id="11" name="Image 10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1FE093B0-54D5-EA17-E80B-C7FB298B82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7749" y="1734813"/>
            <a:ext cx="2840489" cy="436718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FED15F3-68D8-D815-CB02-19FBAE7D1C5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DD6C137-6D2B-2C88-E254-AE6C65079F2F}"/>
              </a:ext>
            </a:extLst>
          </p:cNvPr>
          <p:cNvSpPr/>
          <p:nvPr/>
        </p:nvSpPr>
        <p:spPr>
          <a:xfrm>
            <a:off x="3487749" y="3342956"/>
            <a:ext cx="2840489" cy="92083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B724EB23-7C4D-FE3D-D4AD-602FDA583B36}"/>
              </a:ext>
            </a:extLst>
          </p:cNvPr>
          <p:cNvSpPr/>
          <p:nvPr/>
        </p:nvSpPr>
        <p:spPr>
          <a:xfrm>
            <a:off x="6651615" y="3429000"/>
            <a:ext cx="680051" cy="15425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EA880CE0-7329-5EDC-1B40-0FBF01E97C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8C6A5C23-C29C-8D17-1852-FA402FB5FCB8}"/>
              </a:ext>
            </a:extLst>
          </p:cNvPr>
          <p:cNvCxnSpPr>
            <a:cxnSpLocks/>
          </p:cNvCxnSpPr>
          <p:nvPr/>
        </p:nvCxnSpPr>
        <p:spPr>
          <a:xfrm>
            <a:off x="2006082" y="3342956"/>
            <a:ext cx="3004457" cy="6132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953AFC52-9690-05B3-B0E4-9F213B600561}"/>
              </a:ext>
            </a:extLst>
          </p:cNvPr>
          <p:cNvSpPr txBox="1"/>
          <p:nvPr/>
        </p:nvSpPr>
        <p:spPr>
          <a:xfrm>
            <a:off x="632373" y="2929812"/>
            <a:ext cx="17532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استِبْدال (الليْلِ) بِ (النَّهارِ)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8987516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5D180-64AD-3126-ABB3-51052C365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B30AB99C-9CEA-64B2-BCB8-F6D16D1A8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أنجزوا بشكل فردي.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0760B24-9F55-42C3-2615-BCFE1CE45A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22D060-243D-F14B-6445-342F5B0B2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03EE40-B57E-ABCF-7762-8BB4FBA744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26B010B-1A77-7CAF-3C00-AAF1F40F25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FE5041F-9362-64E9-C10C-002368095C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31D5BE-FB9D-70C7-D7A8-A4D6AA0D08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EA3B54-973F-4420-EBD2-C67E3F6F7AC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0B84BED-D83F-26A2-02EA-BEBBFE2AFA8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E92A42D1-BD3D-EAA9-B485-7E933C46DF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23" name="Image 22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CE9A5B3-2343-3A1B-294D-10150BD4B0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169" y="2447645"/>
            <a:ext cx="7652282" cy="243226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4127387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FF743-187C-6879-6CE2-0B3DA5CE8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C4229CF-0CE4-978A-1206-D4FF572D9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ثنائيات وضح لزميلك كيف أجبت. دقيقة واحدة.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7DA7AE8-0271-6EF2-D296-FEB579B76E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24421F-62F5-7A7E-D060-4E62BC3FC7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8BF8B4-295E-6889-94D2-35B5FBD36F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43341E-9BC4-1335-89C8-EF80AB648B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CA6402C-2ACE-F33C-D54C-669C4B0307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51DF1F-6081-C9AD-33D8-634FA214F1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CC0892-B58C-408D-55BC-DA503520F23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F0099A-66E3-7E87-C5B6-66D73A6A484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F83467AB-77D4-8DAD-49E4-39C0F7BDE1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8" name="Image 17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5747122-2715-0680-DB49-C9C1DDB334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859" y="2540951"/>
            <a:ext cx="7652282" cy="243226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6200221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BC9C3-24C7-0958-9701-A83B4D14A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27CD0B8-E2BC-5FF1-6B19-0891FEF84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756000"/>
            <a:ext cx="718457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من يقرأ الجملة؟ ما المعنى الذي تريده؟ هل وظف الفعل المناسب للمعنى؟ 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يمكن استعمال أكثر من فعل في الجملة الواحدة بحسب المعنى الذي نريده.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62CB404-2864-276C-33AF-5B5C5AC45D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15AB7BC-7ADA-6738-D84E-D9F62E4EA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C5081F-36B7-97A6-B0E3-EF62212628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82464A2-6843-5546-544D-E73A11C779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F7C50E-BAA9-A772-6271-F0A691665C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A9AF0F-4A8E-0AA3-6723-F7502513886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78C06B-E0DE-581E-5207-E457CF1ABDF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B60071-B9F6-8E29-E8E9-DF0921D3C57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57EC825-CF51-BB3B-4CDA-10F39E7CDE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11ADA66-8E2A-1E7E-D087-18278550D6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2662249"/>
            <a:ext cx="7652282" cy="243226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D9C11FA-C290-A18D-D4B5-ADD652B9047F}"/>
              </a:ext>
            </a:extLst>
          </p:cNvPr>
          <p:cNvSpPr txBox="1"/>
          <p:nvPr/>
        </p:nvSpPr>
        <p:spPr>
          <a:xfrm>
            <a:off x="7251329" y="3878382"/>
            <a:ext cx="757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ظَلَّ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1244432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300B5-A6F4-C354-2BD6-3AAB4ED42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F6184A81-D0C4-7CB4-6F0F-444D2F4D6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إلى التمرين الثاني. من يقرأ التعليمة؟ أنجزوا بشكل فردي. انتبهوا للحركات.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B422CE-6EF9-FB6F-03A0-036E7ED331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C2AE5FA-4CF4-B752-30B4-A08CC6DD9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CB7CCF-39AB-70B6-722A-C47194C87B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F56362-8E72-7AAC-D580-D72D4D2358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827E3D-2985-1B53-337B-45FA63C8BD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42EF88-ACA0-8907-1234-6B0E9B548C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FE08E7-A42F-7B6E-4BF7-17D57381176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465DA5-F6DD-BEAB-700D-4994798E708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2EBB7D4A-8746-1852-CB6C-036C390629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1" name="Image 10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67693E7-810A-E44E-DA24-E42C0C20A6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0775" y="1996751"/>
            <a:ext cx="2827463" cy="4034834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2E32E0A-F755-F2D2-0502-113789A3D9A9}"/>
              </a:ext>
            </a:extLst>
          </p:cNvPr>
          <p:cNvSpPr/>
          <p:nvPr/>
        </p:nvSpPr>
        <p:spPr>
          <a:xfrm>
            <a:off x="3500775" y="4273420"/>
            <a:ext cx="2840489" cy="109168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76180C13-F655-0DB5-433A-13825A21DC65}"/>
              </a:ext>
            </a:extLst>
          </p:cNvPr>
          <p:cNvSpPr/>
          <p:nvPr/>
        </p:nvSpPr>
        <p:spPr>
          <a:xfrm>
            <a:off x="6560132" y="4497052"/>
            <a:ext cx="680051" cy="24152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234636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211A3-6AF0-0C81-794D-78DE51E6C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20617739-2968-2708-3FBC-FCAD3124A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 تأكدوا من إجاباتكم.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الجملة الأخيرة بحسب المعنى الذي يريده التلميذ.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745E8C-A8B2-99A5-3E9D-5FEA9564C8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59E3F9B-AF9F-8E2B-AE98-A1AEAC3D2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899A85-772F-7BCF-7109-941449AC54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1AAE95F-8E47-64A1-53B6-673B45C7E4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A9F614A-C3B1-50A6-D6E9-12B7052AD1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373A71-CF03-1749-BDA3-57975D7EDD7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7912F1-5A69-429B-B25F-81EE86F4034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C86C26-3222-52DE-8A2E-FCEAE7AFD7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FC2A54E6-69A4-5ECE-EE81-495CFC5C6B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EF78700D-EE32-727C-DC9A-21746E8009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157" y="2105905"/>
            <a:ext cx="8116003" cy="3604572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7032742-1B4B-8707-2095-2CEA9B4907F5}"/>
              </a:ext>
            </a:extLst>
          </p:cNvPr>
          <p:cNvSpPr txBox="1"/>
          <p:nvPr/>
        </p:nvSpPr>
        <p:spPr>
          <a:xfrm>
            <a:off x="2549720" y="3967677"/>
            <a:ext cx="36394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لَيْسَ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ٱلْفَنُّ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مُضِ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رّاً.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5DFD6CA-9EC7-FBE3-C558-2C186385DFE2}"/>
              </a:ext>
            </a:extLst>
          </p:cNvPr>
          <p:cNvSpPr txBox="1"/>
          <p:nvPr/>
        </p:nvSpPr>
        <p:spPr>
          <a:xfrm>
            <a:off x="2575249" y="3321346"/>
            <a:ext cx="36394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ظَلَّ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ٱلْمَسْرَحُ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مُدْهِش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اً.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12C6DBA-4A5B-85B1-C0E9-A1A3BE9DFC9D}"/>
              </a:ext>
            </a:extLst>
          </p:cNvPr>
          <p:cNvSpPr txBox="1"/>
          <p:nvPr/>
        </p:nvSpPr>
        <p:spPr>
          <a:xfrm>
            <a:off x="1576873" y="5007478"/>
            <a:ext cx="46501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باتَ/ظَلَّ/لَيْسَ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ٱلْمَطَرُ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مُنْهَمِر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11310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2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B404A-B657-7B0F-60D5-74925D693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79AA8FE-6E35-19B3-05FD-B0C7B0BDE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إلى التمرين الثالث. اكتبوا جملة فعلية بتركيب الكلمات.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يمر الأستاذ بين الصفوف ويصحح كتابيا.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6A7FC5-8890-A69E-A656-A814E5AC0D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69F087-5B21-EFCD-3243-4F46ADA04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9CBE59-8E5B-F8BE-D578-3041E10F3A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FAF8FC-9AD5-5D59-B566-657728BDF6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EF0C3D-1ED4-025C-B8A4-9A791E7DDD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850251-9761-C005-D704-566E3C9BA85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EFDCFC-3440-77AC-6F18-2C8D30B8965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9F120B-1F85-E6E7-8BE9-33286A66DF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07290E32-9801-52A0-813E-5D7749FA3F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5" name="Image 4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F9E997F-7F42-CB6F-5744-E38B27A1D3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7749" y="1734813"/>
            <a:ext cx="2840489" cy="436718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648042D-0415-89D9-8F52-1CE8D825A395}"/>
              </a:ext>
            </a:extLst>
          </p:cNvPr>
          <p:cNvSpPr/>
          <p:nvPr/>
        </p:nvSpPr>
        <p:spPr>
          <a:xfrm>
            <a:off x="3487749" y="5364576"/>
            <a:ext cx="2840489" cy="53237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FFB012BA-4036-37A4-4BD8-43B734C58DA9}"/>
              </a:ext>
            </a:extLst>
          </p:cNvPr>
          <p:cNvSpPr/>
          <p:nvPr/>
        </p:nvSpPr>
        <p:spPr>
          <a:xfrm>
            <a:off x="6466826" y="5509997"/>
            <a:ext cx="680051" cy="24152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631630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FA65-3FBE-F36B-6DB4-E3B7EB7F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7B3D0C0-E6DE-B2E6-0B2A-E6A0A0C04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إنتاج كتابي</a:t>
            </a:r>
            <a:endParaRPr lang="fr-MA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2236DE5-BAC2-AC9B-5CA4-266AE2C59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98" y="2071159"/>
            <a:ext cx="6354147" cy="2024979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8B19C1-1D46-0605-5D68-4BCC869E8FBC}"/>
              </a:ext>
            </a:extLst>
          </p:cNvPr>
          <p:cNvSpPr txBox="1">
            <a:spLocks/>
          </p:cNvSpPr>
          <p:nvPr/>
        </p:nvSpPr>
        <p:spPr>
          <a:xfrm>
            <a:off x="2079738" y="284728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التعبير عن المشاعر (3)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81510FA-142D-FA3B-05B2-E8C078C11D77}"/>
              </a:ext>
            </a:extLst>
          </p:cNvPr>
          <p:cNvSpPr txBox="1"/>
          <p:nvPr/>
        </p:nvSpPr>
        <p:spPr>
          <a:xfrm>
            <a:off x="5216274" y="2394660"/>
            <a:ext cx="1696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03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8AB9ABDC-FD2D-5C80-B0AD-BA2837B89F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492898" y="2265214"/>
            <a:ext cx="468000" cy="46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E2C74D1-938E-FC22-5E2E-7F3CBBD4E0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5824" y="981396"/>
            <a:ext cx="524912" cy="52491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886C1CE-726D-E6BD-CDDD-D48A7557DBC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011522" y="2265214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507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5B4F78-84AA-DA4B-AC1A-AFBD366DD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الإنتاج الكتابي اليوم سنتعلم كيف نعبر عن المشاعر حول مكان معين.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2F6278-133F-328D-215E-EA36C2302D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38325E-0457-95F1-C1CE-E7BF058287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59D5F4-FDE9-4D5F-B8B4-A8F169ACC5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2FA255-B87E-B67F-C2E2-A622E94889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A93A4B-7662-4B89-72A6-222C1AE9C94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4B435A-42A8-08D0-09CB-B6A067FD07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86199C-8EB7-F37C-AB3D-19E00BA3E7B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406D54-C80D-3BA8-CE1F-8DFF1C701F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DB9CFDA-07BA-A0AB-1F53-650EDBBE7C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E390C34-6412-0567-318C-4427B4FDA0AF}"/>
              </a:ext>
            </a:extLst>
          </p:cNvPr>
          <p:cNvSpPr txBox="1"/>
          <p:nvPr/>
        </p:nvSpPr>
        <p:spPr>
          <a:xfrm>
            <a:off x="2848410" y="2720018"/>
            <a:ext cx="3761772" cy="194095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أُعَبِّرُ عَنْ مَشاعِري تُجاهَ مَكانٍ.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EE80500-CEDE-E5AE-6194-C996D7C63AE6}"/>
              </a:ext>
            </a:extLst>
          </p:cNvPr>
          <p:cNvSpPr txBox="1"/>
          <p:nvPr/>
        </p:nvSpPr>
        <p:spPr>
          <a:xfrm>
            <a:off x="1296955" y="1801218"/>
            <a:ext cx="1521297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شاطِئٌ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776C0A-468C-B416-1A7D-5A6ED53CF566}"/>
              </a:ext>
            </a:extLst>
          </p:cNvPr>
          <p:cNvSpPr txBox="1"/>
          <p:nvPr/>
        </p:nvSpPr>
        <p:spPr>
          <a:xfrm>
            <a:off x="7127529" y="3429000"/>
            <a:ext cx="1351934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اَلْمُخَيَّمُ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8561DBD-AEAA-A2D8-5837-8F2EA01E2DD2}"/>
              </a:ext>
            </a:extLst>
          </p:cNvPr>
          <p:cNvSpPr txBox="1"/>
          <p:nvPr/>
        </p:nvSpPr>
        <p:spPr>
          <a:xfrm>
            <a:off x="4832869" y="5097306"/>
            <a:ext cx="1287570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مَدْرَسَةٌ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587920E-A8BB-F9EA-F60A-7FA77BD93827}"/>
              </a:ext>
            </a:extLst>
          </p:cNvPr>
          <p:cNvSpPr txBox="1"/>
          <p:nvPr/>
        </p:nvSpPr>
        <p:spPr>
          <a:xfrm>
            <a:off x="1018954" y="4480067"/>
            <a:ext cx="1799298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اَلْغابَةُ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8C7A6F8-3CE7-AA1D-AC56-46394D59BCC8}"/>
              </a:ext>
            </a:extLst>
          </p:cNvPr>
          <p:cNvSpPr txBox="1"/>
          <p:nvPr/>
        </p:nvSpPr>
        <p:spPr>
          <a:xfrm>
            <a:off x="6120439" y="1719744"/>
            <a:ext cx="1351935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حَديقَةٌ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574011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9A491-5658-A7B9-564B-79E1CE2C0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9E773D-2D72-7903-A3E4-E34329B70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 مكانا أثار فيه شعورا بالفرح؟ الحزن؟ الغضب؟ الخوف؟ (دقيقة)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3D5D037-8200-D99C-BC99-220CE57EBE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AB9814-88CB-B6B1-53CF-953D722E50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6631C0-E321-B9FE-DBD6-7B9930E17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4BDF22-987D-082D-3107-ACCB8B1BBF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66969F9-FFED-7385-0C92-F3B83B4809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4D2657-0A70-B4CD-BBF3-3DCC5E4808C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1B91EC-955F-2959-241D-B70F1A3F0A1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540290-5AAA-9CAD-8DC1-28F6AFB72BE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FC9AA369-1786-DD5D-D47E-4CE37D6D4C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8890B2A-A555-30A7-97FB-C4CAB92BA849}"/>
              </a:ext>
            </a:extLst>
          </p:cNvPr>
          <p:cNvSpPr txBox="1"/>
          <p:nvPr/>
        </p:nvSpPr>
        <p:spPr>
          <a:xfrm>
            <a:off x="2848410" y="2720018"/>
            <a:ext cx="3761772" cy="173664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أُعَبِّرُ عَنْ مَشاعِري تُجاهَ مَكانٍ.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5E4C312-59C5-2BBB-DF6B-C1CB6796B20A}"/>
              </a:ext>
            </a:extLst>
          </p:cNvPr>
          <p:cNvSpPr txBox="1"/>
          <p:nvPr/>
        </p:nvSpPr>
        <p:spPr>
          <a:xfrm>
            <a:off x="1296955" y="1801218"/>
            <a:ext cx="1521297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شاطِئٌ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97AD188-C904-B6A8-3274-D17C6C91EB8E}"/>
              </a:ext>
            </a:extLst>
          </p:cNvPr>
          <p:cNvSpPr txBox="1"/>
          <p:nvPr/>
        </p:nvSpPr>
        <p:spPr>
          <a:xfrm>
            <a:off x="7127529" y="3429000"/>
            <a:ext cx="1351934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اَلْمُخَيَّمُ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D9558F9-A454-01ED-21FE-25D1AB3522BC}"/>
              </a:ext>
            </a:extLst>
          </p:cNvPr>
          <p:cNvSpPr txBox="1"/>
          <p:nvPr/>
        </p:nvSpPr>
        <p:spPr>
          <a:xfrm>
            <a:off x="4832869" y="5097306"/>
            <a:ext cx="1287570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مَدْرَسَةٌ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BE7F8AD-5916-2A5F-C8D8-A7AE9FE586E2}"/>
              </a:ext>
            </a:extLst>
          </p:cNvPr>
          <p:cNvSpPr txBox="1"/>
          <p:nvPr/>
        </p:nvSpPr>
        <p:spPr>
          <a:xfrm>
            <a:off x="1018954" y="4480067"/>
            <a:ext cx="1799298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اَلْغابَةُ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B612987-5E37-2373-04B7-973E2E210DC4}"/>
              </a:ext>
            </a:extLst>
          </p:cNvPr>
          <p:cNvSpPr txBox="1"/>
          <p:nvPr/>
        </p:nvSpPr>
        <p:spPr>
          <a:xfrm>
            <a:off x="6120439" y="1719744"/>
            <a:ext cx="1351935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حَديقَةٌ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170277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BB86E-1FEF-6856-F080-4E0B23E41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0481F7-83F7-D27F-0090-793818274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أساليب نستعملها للتعبير عن المشاعر.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CCE0556-B3E6-EEE9-36B2-34F8D5A7C6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7CBA82-1770-90B6-CF7C-C5774A73CD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1A536EE-F838-2B24-D341-251E54B475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B3F9F5-83AA-ACC1-9E53-FBFDE2F928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73A5D51-59DA-E23F-E745-471ECFFE4A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C312F6-E9CE-4D9A-2D0E-5FDA94A9EE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D29B6A-208C-2387-0931-79E4F6A33D2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E8567F-16D9-F597-DCCA-EA13D2E0FB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50B54E1C-4C62-DDAA-B06D-7B129EC7C4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Bulle narrative : rectangle 21">
            <a:extLst>
              <a:ext uri="{FF2B5EF4-FFF2-40B4-BE49-F238E27FC236}">
                <a16:creationId xmlns:a16="http://schemas.microsoft.com/office/drawing/2014/main" id="{5CF6E34C-652B-2AA0-5D6E-08394844605F}"/>
              </a:ext>
            </a:extLst>
          </p:cNvPr>
          <p:cNvSpPr/>
          <p:nvPr/>
        </p:nvSpPr>
        <p:spPr>
          <a:xfrm>
            <a:off x="981922" y="2393568"/>
            <a:ext cx="6840000" cy="1776845"/>
          </a:xfrm>
          <a:custGeom>
            <a:avLst/>
            <a:gdLst>
              <a:gd name="csX0" fmla="*/ 0 w 6840000"/>
              <a:gd name="csY0" fmla="*/ 0 h 1776845"/>
              <a:gd name="csX1" fmla="*/ 3990000 w 6840000"/>
              <a:gd name="csY1" fmla="*/ 0 h 1776845"/>
              <a:gd name="csX2" fmla="*/ 4803800 w 6840000"/>
              <a:gd name="csY2" fmla="*/ -84649 h 1776845"/>
              <a:gd name="csX3" fmla="*/ 5700000 w 6840000"/>
              <a:gd name="csY3" fmla="*/ 0 h 1776845"/>
              <a:gd name="csX4" fmla="*/ 6840000 w 6840000"/>
              <a:gd name="csY4" fmla="*/ 0 h 1776845"/>
              <a:gd name="csX5" fmla="*/ 6840000 w 6840000"/>
              <a:gd name="csY5" fmla="*/ 296141 h 1776845"/>
              <a:gd name="csX6" fmla="*/ 6840000 w 6840000"/>
              <a:gd name="csY6" fmla="*/ 296141 h 1776845"/>
              <a:gd name="csX7" fmla="*/ 6840000 w 6840000"/>
              <a:gd name="csY7" fmla="*/ 740352 h 1776845"/>
              <a:gd name="csX8" fmla="*/ 6840000 w 6840000"/>
              <a:gd name="csY8" fmla="*/ 1776845 h 1776845"/>
              <a:gd name="csX9" fmla="*/ 5700000 w 6840000"/>
              <a:gd name="csY9" fmla="*/ 1776845 h 1776845"/>
              <a:gd name="csX10" fmla="*/ 3990000 w 6840000"/>
              <a:gd name="csY10" fmla="*/ 1776845 h 1776845"/>
              <a:gd name="csX11" fmla="*/ 3990000 w 6840000"/>
              <a:gd name="csY11" fmla="*/ 1776845 h 1776845"/>
              <a:gd name="csX12" fmla="*/ 0 w 6840000"/>
              <a:gd name="csY12" fmla="*/ 1776845 h 1776845"/>
              <a:gd name="csX13" fmla="*/ 0 w 6840000"/>
              <a:gd name="csY13" fmla="*/ 740352 h 1776845"/>
              <a:gd name="csX14" fmla="*/ 0 w 6840000"/>
              <a:gd name="csY14" fmla="*/ 296141 h 1776845"/>
              <a:gd name="csX15" fmla="*/ 0 w 6840000"/>
              <a:gd name="csY15" fmla="*/ 296141 h 1776845"/>
              <a:gd name="csX16" fmla="*/ 0 w 6840000"/>
              <a:gd name="csY16" fmla="*/ 0 h 17768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6840000" h="1776845" fill="none" extrusionOk="0">
                <a:moveTo>
                  <a:pt x="0" y="0"/>
                </a:moveTo>
                <a:cubicBezTo>
                  <a:pt x="1033867" y="-127532"/>
                  <a:pt x="2718662" y="16145"/>
                  <a:pt x="3990000" y="0"/>
                </a:cubicBezTo>
                <a:cubicBezTo>
                  <a:pt x="4080498" y="43556"/>
                  <a:pt x="4649273" y="-141204"/>
                  <a:pt x="4803800" y="-84649"/>
                </a:cubicBezTo>
                <a:cubicBezTo>
                  <a:pt x="5039063" y="-86128"/>
                  <a:pt x="5475654" y="40856"/>
                  <a:pt x="5700000" y="0"/>
                </a:cubicBezTo>
                <a:cubicBezTo>
                  <a:pt x="6090633" y="-29010"/>
                  <a:pt x="6703541" y="98066"/>
                  <a:pt x="6840000" y="0"/>
                </a:cubicBezTo>
                <a:cubicBezTo>
                  <a:pt x="6844316" y="93330"/>
                  <a:pt x="6863805" y="181492"/>
                  <a:pt x="6840000" y="296141"/>
                </a:cubicBezTo>
                <a:lnTo>
                  <a:pt x="6840000" y="296141"/>
                </a:lnTo>
                <a:cubicBezTo>
                  <a:pt x="6805117" y="405395"/>
                  <a:pt x="6804124" y="611167"/>
                  <a:pt x="6840000" y="740352"/>
                </a:cubicBezTo>
                <a:cubicBezTo>
                  <a:pt x="6904749" y="1063123"/>
                  <a:pt x="6816537" y="1303385"/>
                  <a:pt x="6840000" y="1776845"/>
                </a:cubicBezTo>
                <a:cubicBezTo>
                  <a:pt x="6710224" y="1728598"/>
                  <a:pt x="5942461" y="1848569"/>
                  <a:pt x="5700000" y="1776845"/>
                </a:cubicBezTo>
                <a:cubicBezTo>
                  <a:pt x="5466833" y="1739836"/>
                  <a:pt x="4268844" y="1701835"/>
                  <a:pt x="3990000" y="1776845"/>
                </a:cubicBezTo>
                <a:lnTo>
                  <a:pt x="3990000" y="1776845"/>
                </a:lnTo>
                <a:cubicBezTo>
                  <a:pt x="3488570" y="1695766"/>
                  <a:pt x="1657573" y="1778523"/>
                  <a:pt x="0" y="1776845"/>
                </a:cubicBezTo>
                <a:cubicBezTo>
                  <a:pt x="-78481" y="1629897"/>
                  <a:pt x="341" y="1226890"/>
                  <a:pt x="0" y="740352"/>
                </a:cubicBezTo>
                <a:cubicBezTo>
                  <a:pt x="-11254" y="554631"/>
                  <a:pt x="-15211" y="395656"/>
                  <a:pt x="0" y="296141"/>
                </a:cubicBezTo>
                <a:lnTo>
                  <a:pt x="0" y="296141"/>
                </a:lnTo>
                <a:cubicBezTo>
                  <a:pt x="-11009" y="241488"/>
                  <a:pt x="-16888" y="40725"/>
                  <a:pt x="0" y="0"/>
                </a:cubicBezTo>
                <a:close/>
              </a:path>
              <a:path w="6840000" h="1776845" stroke="0" extrusionOk="0">
                <a:moveTo>
                  <a:pt x="0" y="0"/>
                </a:moveTo>
                <a:cubicBezTo>
                  <a:pt x="1790162" y="152125"/>
                  <a:pt x="3060759" y="14162"/>
                  <a:pt x="3990000" y="0"/>
                </a:cubicBezTo>
                <a:cubicBezTo>
                  <a:pt x="4160491" y="-80152"/>
                  <a:pt x="4421232" y="-102970"/>
                  <a:pt x="4803800" y="-84649"/>
                </a:cubicBezTo>
                <a:cubicBezTo>
                  <a:pt x="5209253" y="14503"/>
                  <a:pt x="5500530" y="-32946"/>
                  <a:pt x="5700000" y="0"/>
                </a:cubicBezTo>
                <a:cubicBezTo>
                  <a:pt x="6093701" y="31230"/>
                  <a:pt x="6581072" y="-44510"/>
                  <a:pt x="6840000" y="0"/>
                </a:cubicBezTo>
                <a:cubicBezTo>
                  <a:pt x="6845376" y="37042"/>
                  <a:pt x="6813486" y="234449"/>
                  <a:pt x="6840000" y="296141"/>
                </a:cubicBezTo>
                <a:lnTo>
                  <a:pt x="6840000" y="296141"/>
                </a:lnTo>
                <a:cubicBezTo>
                  <a:pt x="6808062" y="496726"/>
                  <a:pt x="6867775" y="693085"/>
                  <a:pt x="6840000" y="740352"/>
                </a:cubicBezTo>
                <a:cubicBezTo>
                  <a:pt x="6897123" y="938301"/>
                  <a:pt x="6775418" y="1542431"/>
                  <a:pt x="6840000" y="1776845"/>
                </a:cubicBezTo>
                <a:cubicBezTo>
                  <a:pt x="6437220" y="1803122"/>
                  <a:pt x="5904770" y="1773406"/>
                  <a:pt x="5700000" y="1776845"/>
                </a:cubicBezTo>
                <a:cubicBezTo>
                  <a:pt x="5466601" y="1888559"/>
                  <a:pt x="4759079" y="1639290"/>
                  <a:pt x="3990000" y="1776845"/>
                </a:cubicBezTo>
                <a:lnTo>
                  <a:pt x="3990000" y="1776845"/>
                </a:lnTo>
                <a:cubicBezTo>
                  <a:pt x="2357405" y="1630839"/>
                  <a:pt x="772034" y="1693921"/>
                  <a:pt x="0" y="1776845"/>
                </a:cubicBezTo>
                <a:cubicBezTo>
                  <a:pt x="83622" y="1416148"/>
                  <a:pt x="34967" y="1238614"/>
                  <a:pt x="0" y="740352"/>
                </a:cubicBezTo>
                <a:cubicBezTo>
                  <a:pt x="-11177" y="610104"/>
                  <a:pt x="10810" y="440267"/>
                  <a:pt x="0" y="296141"/>
                </a:cubicBezTo>
                <a:lnTo>
                  <a:pt x="0" y="296141"/>
                </a:lnTo>
                <a:cubicBezTo>
                  <a:pt x="-26526" y="253049"/>
                  <a:pt x="22521" y="40337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2640294349">
                  <a:prstGeom prst="wedgeRectCallout">
                    <a:avLst>
                      <a:gd name="adj1" fmla="val 20231"/>
                      <a:gd name="adj2" fmla="val -54764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فَرِحْتُ كَثيراً – أَحْسَسْتُ بِٱلسَّعادَةِ – غَمَرَني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ٱلسُّرورُ</a:t>
            </a:r>
            <a:endParaRPr lang="a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اِنْتابَني ... – شَعَرْتُ بِـ ... – ...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963390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F037B-B915-FEE5-CAAC-0BFF7272E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60338F-234E-A286-9F2B-4F1D3E986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تابعوا معي كيف سأعبر عن مشاعري تجاه المكان على الصورة.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E04A45-AF9B-75FE-5129-0AF72477EA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8C18FE-76EE-74FC-EDDC-9D5E9AE087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E345E1-0D0A-759C-7DC2-70883381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7ACAF42-D993-B11E-9051-3F152848DC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334F38-EBE2-C83D-EC1F-1F18E9198B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89A1BE-581E-3DEE-9A19-1D2A247E52F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AC83BB-F0D2-FC86-31FB-E891F83008E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CDDC73-2BD9-DC6C-9339-DCFBD8CFA3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A457BCE-6F8E-A12E-BBC5-C4D8653B3C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2807A6B-6DC9-680A-D107-012EEF7BD6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1233" y="1917440"/>
            <a:ext cx="4005413" cy="400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7380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07FB5-D766-0E70-61A5-7BDAE6BE2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7E2C67-A29A-0AEE-89AB-24A5BDA3A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أحدد ما هو هذا المكان. هذا المكان هو ساحة مدرسة.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A9FE88-86EF-8C7A-C186-24F4274888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1CDF5F-CD25-79D1-D60B-41BDFC37F7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AC6800-64B1-12A9-4060-69BACFDD61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B0D586-E001-0CDF-5347-8D20D7061B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35E4BFD-8BE2-CC98-450A-86FE07C960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1B3DFE-1D92-0035-32CD-DA79F1B41EA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7C883D-846B-6F66-E640-F018B47BD3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B63EDC-5534-B56B-43A5-A696D2716A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541056EB-692B-B979-BFA5-7A13011C82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207ADCE-1BE4-B109-069F-9EA67EC002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8449" y="2199939"/>
            <a:ext cx="3312367" cy="331236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68754EE-970F-8478-8E45-FA394A0A39C7}"/>
              </a:ext>
            </a:extLst>
          </p:cNvPr>
          <p:cNvSpPr txBox="1"/>
          <p:nvPr/>
        </p:nvSpPr>
        <p:spPr>
          <a:xfrm>
            <a:off x="2687215" y="2062065"/>
            <a:ext cx="2118341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هذا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59588433-D3B4-D75C-1D79-BFA02A775F5E}"/>
              </a:ext>
            </a:extLst>
          </p:cNvPr>
          <p:cNvSpPr/>
          <p:nvPr/>
        </p:nvSpPr>
        <p:spPr>
          <a:xfrm rot="5400000">
            <a:off x="2334322" y="2244922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04D271F-F80B-E415-8D12-72EAC860E99B}"/>
              </a:ext>
            </a:extLst>
          </p:cNvPr>
          <p:cNvSpPr txBox="1"/>
          <p:nvPr/>
        </p:nvSpPr>
        <p:spPr>
          <a:xfrm>
            <a:off x="312427" y="2062065"/>
            <a:ext cx="2118341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ساحَةُ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112532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86FE6-4F4E-9952-BD7D-6E365B111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7B0921-E120-EE02-0272-57C01038E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 أحدد شعوري في هذا المكان وأعبر عنه. أشعر بالفرح عندما أكون في ساحة المدرسة.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66E368-C6AE-7689-F491-B71CF2D3FD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8AA183A-6A1F-7B43-323D-A4B2BD522A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A0006C-281D-5C64-F768-CD1A775A38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AC5F55F-BFEF-76B7-8B59-C6EE393D10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80D4491-BC7C-DEFC-FC4A-2D7BE7D554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730017-25A5-2248-FDBF-CB0E9C5B576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7E61A8-7BCD-7BCA-1534-FC8A90318AA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8B6023-B216-6373-6C61-996E75D9799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291C0C64-4CF6-2D34-BC68-6C83BE30A5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F4C144C-DFB5-CA81-B58C-EA98419F52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5516" y="2293246"/>
            <a:ext cx="2810600" cy="28106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73C51A3-928E-7474-41D7-EA200C092582}"/>
              </a:ext>
            </a:extLst>
          </p:cNvPr>
          <p:cNvSpPr txBox="1"/>
          <p:nvPr/>
        </p:nvSpPr>
        <p:spPr>
          <a:xfrm>
            <a:off x="3265715" y="2032636"/>
            <a:ext cx="2599012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هذا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3D98F279-9250-994F-9B37-D8EAEDBA43BD}"/>
              </a:ext>
            </a:extLst>
          </p:cNvPr>
          <p:cNvSpPr/>
          <p:nvPr/>
        </p:nvSpPr>
        <p:spPr>
          <a:xfrm rot="5400000">
            <a:off x="2921836" y="2179897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F9C9606-7841-DD1B-1D37-9A8D6EA14DF9}"/>
              </a:ext>
            </a:extLst>
          </p:cNvPr>
          <p:cNvSpPr txBox="1"/>
          <p:nvPr/>
        </p:nvSpPr>
        <p:spPr>
          <a:xfrm>
            <a:off x="848478" y="2010359"/>
            <a:ext cx="2118341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ساحَةُ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F5C50A7-A536-0D3E-5679-68FDE25D1B95}"/>
              </a:ext>
            </a:extLst>
          </p:cNvPr>
          <p:cNvSpPr txBox="1"/>
          <p:nvPr/>
        </p:nvSpPr>
        <p:spPr>
          <a:xfrm>
            <a:off x="3274729" y="2850118"/>
            <a:ext cx="2580984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ما شُعوري بِهذا الْمَكانِ؟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B6F75E47-7646-3088-C520-1980E2E3FDEF}"/>
              </a:ext>
            </a:extLst>
          </p:cNvPr>
          <p:cNvSpPr/>
          <p:nvPr/>
        </p:nvSpPr>
        <p:spPr>
          <a:xfrm rot="5400000">
            <a:off x="2921836" y="2985604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37E0DC8-DB1C-869B-9DF9-441794BF5537}"/>
              </a:ext>
            </a:extLst>
          </p:cNvPr>
          <p:cNvSpPr txBox="1"/>
          <p:nvPr/>
        </p:nvSpPr>
        <p:spPr>
          <a:xfrm>
            <a:off x="242596" y="2789277"/>
            <a:ext cx="2724200" cy="119181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أَشْعُرُ بِالْفَرَحِ عِنْدَما أَكونُ في ساحَةِ الْمَدْرَسَةِ.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543862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75789-819B-0D1B-027A-4BFE16735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DDB742-A683-04EC-2958-485E74E9E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 أحدد لماذا ينتابني الفرح والطمأنينة في هذا المكان.  لأن الساحة فسيحة وجميلة.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ABB425-91AF-4905-6967-7CB540C013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B0992C8-F0AC-3C81-4F6C-775270391E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4DCBCE-6282-427D-0045-500C2A5153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B9B476-0C37-B901-652B-B07F4356AC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6E1FF81-91CC-3CCE-EFC8-6042A4CD8A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70F708-BCE5-56FB-76EC-F35372ECEE7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7EEE6B-91F2-5330-BA1B-BE78FDCE4B8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051767-A5AD-D081-53A8-AD9151A876A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7619CF3-C2A5-7841-CA5A-5DF5C41B21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132852-FE5A-8C51-C1DF-BAAF3C20B0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5390" y="2293246"/>
            <a:ext cx="2690726" cy="269072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0D6B316-9692-0CA2-FB23-AF7F63AF424E}"/>
              </a:ext>
            </a:extLst>
          </p:cNvPr>
          <p:cNvSpPr txBox="1"/>
          <p:nvPr/>
        </p:nvSpPr>
        <p:spPr>
          <a:xfrm>
            <a:off x="3328725" y="2019689"/>
            <a:ext cx="2707259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هذا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7457B7E-5CA0-6B02-9CF9-9CB7CF177AF3}"/>
              </a:ext>
            </a:extLst>
          </p:cNvPr>
          <p:cNvSpPr/>
          <p:nvPr/>
        </p:nvSpPr>
        <p:spPr>
          <a:xfrm rot="5400000">
            <a:off x="2988575" y="2200274"/>
            <a:ext cx="397876" cy="24126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25AD939-9087-6C84-1D4F-4AA975B90D51}"/>
              </a:ext>
            </a:extLst>
          </p:cNvPr>
          <p:cNvSpPr txBox="1"/>
          <p:nvPr/>
        </p:nvSpPr>
        <p:spPr>
          <a:xfrm>
            <a:off x="948541" y="1997412"/>
            <a:ext cx="2118341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ساحَةُ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ADDBAD9-88D1-4ED7-77EB-3018837802F9}"/>
              </a:ext>
            </a:extLst>
          </p:cNvPr>
          <p:cNvSpPr txBox="1"/>
          <p:nvPr/>
        </p:nvSpPr>
        <p:spPr>
          <a:xfrm>
            <a:off x="3308144" y="2837171"/>
            <a:ext cx="2736854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ما شُعوري بِهذا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59B502D6-8694-A8FF-2B7B-9F486CD2763E}"/>
              </a:ext>
            </a:extLst>
          </p:cNvPr>
          <p:cNvSpPr/>
          <p:nvPr/>
        </p:nvSpPr>
        <p:spPr>
          <a:xfrm rot="5400000">
            <a:off x="2984068" y="3010488"/>
            <a:ext cx="397876" cy="23224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59757EB-FBE1-1E58-2F06-7BA357F48931}"/>
              </a:ext>
            </a:extLst>
          </p:cNvPr>
          <p:cNvSpPr txBox="1"/>
          <p:nvPr/>
        </p:nvSpPr>
        <p:spPr>
          <a:xfrm>
            <a:off x="342659" y="2776330"/>
            <a:ext cx="2724200" cy="119181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أَشْعُرُ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بِٱلْفَرَحِ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عِنْدَما أَكونُ في ساحَةِ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F62536-7261-884F-17E3-3E40C1C7EFB9}"/>
              </a:ext>
            </a:extLst>
          </p:cNvPr>
          <p:cNvSpPr txBox="1"/>
          <p:nvPr/>
        </p:nvSpPr>
        <p:spPr>
          <a:xfrm>
            <a:off x="3299130" y="4233536"/>
            <a:ext cx="2766426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لِماذا ينتابني هذا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ٱلشعور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1A8AB95E-CD7A-650D-C6CB-518CCC448B97}"/>
              </a:ext>
            </a:extLst>
          </p:cNvPr>
          <p:cNvSpPr/>
          <p:nvPr/>
        </p:nvSpPr>
        <p:spPr>
          <a:xfrm rot="5400000">
            <a:off x="2993082" y="4406853"/>
            <a:ext cx="397876" cy="23224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E399C7E-9F6C-DD70-871F-07E7FE68D562}"/>
              </a:ext>
            </a:extLst>
          </p:cNvPr>
          <p:cNvSpPr txBox="1"/>
          <p:nvPr/>
        </p:nvSpPr>
        <p:spPr>
          <a:xfrm>
            <a:off x="342342" y="4172695"/>
            <a:ext cx="2724200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لِأَنَّها فَسيحَةٌ وَجَميلَةٌ.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464791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E98C7-CFFE-C439-60CB-08C6C4B6B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EF20CF-940A-7BCA-F2CE-E2DCE1B85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رابعا أحدد ما أفعله في هذا المكان. أَمْرَحُ مَعَ زُمَلائي، نَجْري وَنَتَبادَلُ أَطْرافَ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ٱلْحَديثِ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43FD4F-FE27-BB3C-0193-645319EADA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FBA5DB8-9B25-94F5-65F0-8318B781D9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DD628E-6C06-E391-82C8-F17D9879E8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D47AC62-C660-9849-A747-7719F151EE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16EBB51-B443-FF5E-0106-30AFA56EE8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E1E298-0883-077D-70B5-98982F30CF1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822DED-A713-5679-1E1A-B0D95B45F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ED2BC8-08E1-B37A-0739-B1D9E70A57C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CA620525-1129-99F0-C2BB-065ECE6A50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3EDC8DA-E3A0-C9DC-36EF-F6E54A37CF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5390" y="2293246"/>
            <a:ext cx="2690726" cy="269072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DF8485E-1930-3891-8BCA-96A2AF9E546D}"/>
              </a:ext>
            </a:extLst>
          </p:cNvPr>
          <p:cNvSpPr txBox="1"/>
          <p:nvPr/>
        </p:nvSpPr>
        <p:spPr>
          <a:xfrm>
            <a:off x="3328725" y="2019689"/>
            <a:ext cx="2707259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هذا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D212C6D5-D0D8-99E0-CF80-B2240AE31F8D}"/>
              </a:ext>
            </a:extLst>
          </p:cNvPr>
          <p:cNvSpPr/>
          <p:nvPr/>
        </p:nvSpPr>
        <p:spPr>
          <a:xfrm rot="5400000">
            <a:off x="2988575" y="2200274"/>
            <a:ext cx="397876" cy="24126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1DC20CF-CB5F-5D79-2522-ECE4327CCC98}"/>
              </a:ext>
            </a:extLst>
          </p:cNvPr>
          <p:cNvSpPr txBox="1"/>
          <p:nvPr/>
        </p:nvSpPr>
        <p:spPr>
          <a:xfrm>
            <a:off x="948541" y="1997412"/>
            <a:ext cx="2118341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ساحَةُ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37E8AC5-EFBB-1684-4A7A-BCD9C9B7D246}"/>
              </a:ext>
            </a:extLst>
          </p:cNvPr>
          <p:cNvSpPr txBox="1"/>
          <p:nvPr/>
        </p:nvSpPr>
        <p:spPr>
          <a:xfrm>
            <a:off x="3308144" y="2837171"/>
            <a:ext cx="2736854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ما شُعوري بِهذا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80F8EF9F-E769-79EA-13F8-957B8A842709}"/>
              </a:ext>
            </a:extLst>
          </p:cNvPr>
          <p:cNvSpPr/>
          <p:nvPr/>
        </p:nvSpPr>
        <p:spPr>
          <a:xfrm rot="5400000">
            <a:off x="2984068" y="3010488"/>
            <a:ext cx="397876" cy="23224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ECE9C98-376A-A825-411E-C85C0C1CA641}"/>
              </a:ext>
            </a:extLst>
          </p:cNvPr>
          <p:cNvSpPr txBox="1"/>
          <p:nvPr/>
        </p:nvSpPr>
        <p:spPr>
          <a:xfrm>
            <a:off x="342659" y="2776330"/>
            <a:ext cx="2724200" cy="119181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أَشْعُرُ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بِٱلْفَرَحِ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عِنْدَما أَكونُ في ساحَةِ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B2A9E0A-BE59-C9C4-94D4-12D8024D5DA5}"/>
              </a:ext>
            </a:extLst>
          </p:cNvPr>
          <p:cNvSpPr txBox="1"/>
          <p:nvPr/>
        </p:nvSpPr>
        <p:spPr>
          <a:xfrm>
            <a:off x="3299130" y="4233536"/>
            <a:ext cx="2766426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لِماذا ينتابني هذا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ٱلشعور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E778B36A-F4CD-3011-E7D4-0CF3BF48747E}"/>
              </a:ext>
            </a:extLst>
          </p:cNvPr>
          <p:cNvSpPr/>
          <p:nvPr/>
        </p:nvSpPr>
        <p:spPr>
          <a:xfrm rot="5400000">
            <a:off x="2993082" y="4406853"/>
            <a:ext cx="397876" cy="23224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D100883-A5BC-0A69-1C53-45A218D5727B}"/>
              </a:ext>
            </a:extLst>
          </p:cNvPr>
          <p:cNvSpPr txBox="1"/>
          <p:nvPr/>
        </p:nvSpPr>
        <p:spPr>
          <a:xfrm>
            <a:off x="351673" y="4172695"/>
            <a:ext cx="2724200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لِأَنَّها فَسيحَةٌ وَجَميلَةٌ.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E82B276-593B-5176-F2D7-B3389E1B9574}"/>
              </a:ext>
            </a:extLst>
          </p:cNvPr>
          <p:cNvSpPr txBox="1"/>
          <p:nvPr/>
        </p:nvSpPr>
        <p:spPr>
          <a:xfrm>
            <a:off x="3278572" y="4971025"/>
            <a:ext cx="2766426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ماذا أَفْعَلُ في هذا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30918E4B-6F32-D030-7A26-C784777ECAAA}"/>
              </a:ext>
            </a:extLst>
          </p:cNvPr>
          <p:cNvSpPr/>
          <p:nvPr/>
        </p:nvSpPr>
        <p:spPr>
          <a:xfrm rot="5400000">
            <a:off x="2972524" y="5144342"/>
            <a:ext cx="397876" cy="23224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2B653D3-B2C3-B699-4739-C779051065C9}"/>
              </a:ext>
            </a:extLst>
          </p:cNvPr>
          <p:cNvSpPr txBox="1"/>
          <p:nvPr/>
        </p:nvSpPr>
        <p:spPr>
          <a:xfrm>
            <a:off x="331115" y="4910184"/>
            <a:ext cx="2724200" cy="119181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أَمْرَحُ مَعَ زُمَلائي، نَجْري وَنَتَبادَلُ أَطْرافَ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ٱلْحَديثِ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392312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52D50-1E29-7C13-0F05-4F14C3AFB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8BDC30-F00A-101F-2390-0DD21751C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أجمع العناصر وأكتب فقرة أعبر فيها عن مشاعري.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2BAD065-3734-A161-DA72-992EC1FC4F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2B5C39-7A0F-A5BC-F1DF-3C97A4E772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B313D8-A557-B4F8-544A-094F69CC0F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224D64C-CDA3-CF2D-9FC7-781A078E17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897AC55-2B94-2D30-12BF-CF360EB4E9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038E8C-AEA2-8CAD-E2CC-5C9A4174A8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580EBE-4F94-297D-9E6E-AF9F25D1CD1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6DEC3F-9EDF-CB90-051C-D1FEDB2D6E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0BE4A53-D218-8A90-3A47-F1863720D9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C7EDBB3-BC06-B1A2-4270-C9D0283D7A66}"/>
              </a:ext>
            </a:extLst>
          </p:cNvPr>
          <p:cNvSpPr txBox="1"/>
          <p:nvPr/>
        </p:nvSpPr>
        <p:spPr>
          <a:xfrm>
            <a:off x="1110794" y="2341842"/>
            <a:ext cx="6839999" cy="2349579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أَشْعُرُ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بِٱلْفَرَحِ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عِنْدَما أَكونُ في ساحَةِ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لِأَنَّها فَسيحَةٌ وَجَميلَةٌ. أَمْرَحُ فيها مَعَ زُمَلائي، نَجْري وَنَتَبادَلُ أَطْرافَ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ٱلْحَديثِ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6115228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2BBA2-C029-2667-BCFE-029224CFC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D48BA2-8414-59DF-F319-3F2D84125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934754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جميعا. سأقرأ.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41E050B-B11C-9EBB-5225-CCB5C81049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729331-A8E4-F57A-CE9A-DD699C51EB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8CB928-7EFD-24F2-3AAE-547BFE167E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8E8F93F-710D-E368-1DDC-DC7AB1A6A7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76A343F-D6CF-CE1A-F730-EE827AFBF3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7806A8-2F4E-3CF8-9AC9-F270C4753A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8175D5-1595-9121-2C57-D130AD69FA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F43523-EB8D-6FD7-32FE-4D61BFF45B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76D958F-1F0C-CBDA-C04D-1638B0C1DD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8B9990A-73CB-D70D-7819-6B78FB3DF3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057" y="1853193"/>
            <a:ext cx="7780694" cy="403895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58413970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4571F-0ECF-2BE2-89EE-DB8A8ECDC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578BD2-5080-E228-45BE-BF0256D80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الآنَ جَماعيا، سنعبر عن المشاعر المرتبطة بهذا المكان. من يحدد المكان؟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F9F713-B8CC-44DB-716E-74BBF716BA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AEACD6-A846-D333-E4A3-59D4109476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1C6C0A-61BC-049B-43E5-A0E69DA199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F57028-8B66-728E-CEA5-181576C27B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B91D8C7-F7D9-26A4-2B65-F590C0DBB62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485DA2-FA89-9B4A-3F69-F6030CC48FA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7A473D-D7BC-973E-7EAF-D4E7B66EA8A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43C3AB-F81C-F335-E326-79D3A979423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ECC3944-D429-6D94-48D1-EC88971351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2BFD82A-A4F1-7EF2-FD74-F6FA6EA6D4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224" y="2105929"/>
            <a:ext cx="3889552" cy="26461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3E794E5-69F8-4452-2005-8EA50C70031F}"/>
              </a:ext>
            </a:extLst>
          </p:cNvPr>
          <p:cNvSpPr txBox="1"/>
          <p:nvPr/>
        </p:nvSpPr>
        <p:spPr>
          <a:xfrm>
            <a:off x="6065556" y="1584000"/>
            <a:ext cx="1847783" cy="57888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هذا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BAA2691-F6BB-EC90-25FD-04E942CFBE2C}"/>
              </a:ext>
            </a:extLst>
          </p:cNvPr>
          <p:cNvSpPr txBox="1"/>
          <p:nvPr/>
        </p:nvSpPr>
        <p:spPr>
          <a:xfrm>
            <a:off x="4144151" y="1578125"/>
            <a:ext cx="1860708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شُعوري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بِٱلْمَكانِ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884C13E-3337-0DD2-EC41-408C56B31731}"/>
              </a:ext>
            </a:extLst>
          </p:cNvPr>
          <p:cNvSpPr txBox="1"/>
          <p:nvPr/>
        </p:nvSpPr>
        <p:spPr>
          <a:xfrm>
            <a:off x="2979367" y="1578125"/>
            <a:ext cx="1073006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لِماذا؟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F6AB974-7316-BB75-AB13-B3A87E7D7F7D}"/>
              </a:ext>
            </a:extLst>
          </p:cNvPr>
          <p:cNvSpPr txBox="1"/>
          <p:nvPr/>
        </p:nvSpPr>
        <p:spPr>
          <a:xfrm>
            <a:off x="447869" y="1578125"/>
            <a:ext cx="2470801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ماذا أَفْعَلُ في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26665167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9F915-DA6F-9358-8AA5-61854329D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7097F8-4F7C-0EEB-F12E-AA1BC3929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المكان هو غرفة الطعام. من يذكر شعوره عندما يجلس في غرفة الطعام؟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EBFCF98-B221-5135-D3B6-300577BBB9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3E6E81-09F6-D686-F7C0-9AFC040123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AED182-7847-F8E1-9BB4-A52A16215F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02A3D97-B323-3F8E-A05F-C99D35CFF0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1CB5517-F635-A512-5564-911883849D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809137-E372-C82C-6D5A-D06A8FB736A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B2B23B-D96B-929D-95B7-B0670CA0A08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74E4DC-CF47-080E-F9A5-83EE0E7EAEB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F8DCF8A-8D76-D6FE-3DC8-6431D0B326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B58B70-9663-0F3D-77D6-D3CF8CB929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373" y="2367132"/>
            <a:ext cx="3889552" cy="26461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E81417C-084C-3A0A-2D3E-29DF79F5EA30}"/>
              </a:ext>
            </a:extLst>
          </p:cNvPr>
          <p:cNvSpPr txBox="1"/>
          <p:nvPr/>
        </p:nvSpPr>
        <p:spPr>
          <a:xfrm>
            <a:off x="6065556" y="1584000"/>
            <a:ext cx="1847783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هذا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6CA6379-14D2-0792-372B-2453FD318748}"/>
              </a:ext>
            </a:extLst>
          </p:cNvPr>
          <p:cNvSpPr txBox="1"/>
          <p:nvPr/>
        </p:nvSpPr>
        <p:spPr>
          <a:xfrm>
            <a:off x="4144151" y="1578125"/>
            <a:ext cx="1860708" cy="57888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شُعوري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بِٱلْمَكانِ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BFD45DE-AF70-5B0E-743C-7806E6D12AEE}"/>
              </a:ext>
            </a:extLst>
          </p:cNvPr>
          <p:cNvSpPr txBox="1"/>
          <p:nvPr/>
        </p:nvSpPr>
        <p:spPr>
          <a:xfrm>
            <a:off x="2979367" y="1578125"/>
            <a:ext cx="1073006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لِماذا؟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CE2C7E2-196A-D2C4-9A9D-E593BD8227E3}"/>
              </a:ext>
            </a:extLst>
          </p:cNvPr>
          <p:cNvSpPr txBox="1"/>
          <p:nvPr/>
        </p:nvSpPr>
        <p:spPr>
          <a:xfrm>
            <a:off x="447869" y="1578125"/>
            <a:ext cx="2470801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ماذا أَفْعَلُ في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8922B29-F3C6-4E86-FC8C-378689F4E936}"/>
              </a:ext>
            </a:extLst>
          </p:cNvPr>
          <p:cNvSpPr txBox="1"/>
          <p:nvPr/>
        </p:nvSpPr>
        <p:spPr>
          <a:xfrm>
            <a:off x="1278852" y="3111321"/>
            <a:ext cx="2470801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غُرْفَةُ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ٱلطَّعامِ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8643911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25840-D183-1D09-7169-2558AB628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3A5636-7657-A10F-10A7-D18884248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نشعر بالدفء العائلي، الامتنان، الحب، ... والآن لماذا نشعر بذلك؟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E651D5-1AA6-302B-C27E-6F2761713A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9BAE696-3937-1574-4333-040991252A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99628EA-1EB8-380D-A509-A19C6D4842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2DB805C-72C1-AE6A-B258-3489655DE5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836C4E0-99B1-2671-6C47-BDCE16A977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2ABC93-17F5-7278-6266-5155AFD5BAE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85A2B8-25A4-C066-8271-378647EB101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481128-6FEE-679C-08D4-7A20F94BC87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329E6B2-02D4-05B1-6F5F-27951A3C99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345194C-AFFD-7598-5B91-77027425EB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373" y="2367132"/>
            <a:ext cx="3889552" cy="26461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4F8059B-55E2-6906-CBFF-9B533A2BFE02}"/>
              </a:ext>
            </a:extLst>
          </p:cNvPr>
          <p:cNvSpPr txBox="1"/>
          <p:nvPr/>
        </p:nvSpPr>
        <p:spPr>
          <a:xfrm>
            <a:off x="6065556" y="1584000"/>
            <a:ext cx="1847783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هذا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345F01D-EB81-0DBD-37A5-F8D8B5237A45}"/>
              </a:ext>
            </a:extLst>
          </p:cNvPr>
          <p:cNvSpPr txBox="1"/>
          <p:nvPr/>
        </p:nvSpPr>
        <p:spPr>
          <a:xfrm>
            <a:off x="4144151" y="1578125"/>
            <a:ext cx="1860708" cy="57888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شُعوري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بِٱلْمَكانِ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24D9DA6-3D60-726D-3AFB-08BB5DDF22A7}"/>
              </a:ext>
            </a:extLst>
          </p:cNvPr>
          <p:cNvSpPr txBox="1"/>
          <p:nvPr/>
        </p:nvSpPr>
        <p:spPr>
          <a:xfrm>
            <a:off x="2979367" y="1578125"/>
            <a:ext cx="1073006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لِماذا؟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C8008FD-502E-E2F0-72C6-04ED6D9BF4ED}"/>
              </a:ext>
            </a:extLst>
          </p:cNvPr>
          <p:cNvSpPr txBox="1"/>
          <p:nvPr/>
        </p:nvSpPr>
        <p:spPr>
          <a:xfrm>
            <a:off x="447869" y="1578125"/>
            <a:ext cx="2470801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ماذا أَفْعَلُ في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F68E219-40F8-6DD6-1A4A-B85E4547DC48}"/>
              </a:ext>
            </a:extLst>
          </p:cNvPr>
          <p:cNvSpPr txBox="1"/>
          <p:nvPr/>
        </p:nvSpPr>
        <p:spPr>
          <a:xfrm>
            <a:off x="1494331" y="3111321"/>
            <a:ext cx="2470801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غُرْفَةُ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ٱلطَّعامِ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75D6C07-03F8-9543-B248-2FEB02C68E29}"/>
              </a:ext>
            </a:extLst>
          </p:cNvPr>
          <p:cNvSpPr txBox="1"/>
          <p:nvPr/>
        </p:nvSpPr>
        <p:spPr>
          <a:xfrm>
            <a:off x="579373" y="3804897"/>
            <a:ext cx="3385759" cy="1055608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اَلْهُدوءُ، الِامْتِنانُ، اَلْفَرَحُ، اَلْحُبُّ، اَلدِّفءُ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ٱلْعائِليُّ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...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27873219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265D4-A1E1-2ED8-1F4D-D846B3B52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D1AD32-0025-569F-E7A4-934DC6B26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نشعر بالدفء العائلي، الامتنان، الحب، ...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0FD918-3639-93B9-567C-DA17620A51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48732ED-F5AA-7324-DD01-9963B2F2DE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3BD71DD-06A7-2ACD-06EF-0DB3DA0467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FC7506A-2934-00AB-E40D-9749F35773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7A93152-7C6B-A9A6-4395-F2F2865E233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F9C2F4-0C1C-B026-7D2E-B66D4ECF23F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1317FC-A386-704B-D734-4B5FDBF16D6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AAA9C4-3BFC-F31A-991F-3FD360A76A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C329833-E580-7CFC-09EE-07C21A8CEA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DA4D7E2-720E-9358-87A4-237A85CAB8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373" y="2367132"/>
            <a:ext cx="3889552" cy="26461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F971E71-CFE9-AFF0-586C-C8BD231EAD3E}"/>
              </a:ext>
            </a:extLst>
          </p:cNvPr>
          <p:cNvSpPr txBox="1"/>
          <p:nvPr/>
        </p:nvSpPr>
        <p:spPr>
          <a:xfrm>
            <a:off x="6065556" y="1584000"/>
            <a:ext cx="1847783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هذا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7D6D701-0130-3605-C99A-8125D4C976A1}"/>
              </a:ext>
            </a:extLst>
          </p:cNvPr>
          <p:cNvSpPr txBox="1"/>
          <p:nvPr/>
        </p:nvSpPr>
        <p:spPr>
          <a:xfrm>
            <a:off x="4144151" y="1578125"/>
            <a:ext cx="1860708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شُعوري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بِٱلْمَكانِ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9C32450-3B60-BA5F-9A9C-0791035E288D}"/>
              </a:ext>
            </a:extLst>
          </p:cNvPr>
          <p:cNvSpPr txBox="1"/>
          <p:nvPr/>
        </p:nvSpPr>
        <p:spPr>
          <a:xfrm>
            <a:off x="2979367" y="1578125"/>
            <a:ext cx="1073006" cy="57888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لِماذا؟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367493B-B8BF-6889-A6D5-344FB88657E2}"/>
              </a:ext>
            </a:extLst>
          </p:cNvPr>
          <p:cNvSpPr txBox="1"/>
          <p:nvPr/>
        </p:nvSpPr>
        <p:spPr>
          <a:xfrm>
            <a:off x="447869" y="1578125"/>
            <a:ext cx="2470801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ماذا أَفْعَلُ في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933A99-C576-7892-F7D9-BF59780D2E06}"/>
              </a:ext>
            </a:extLst>
          </p:cNvPr>
          <p:cNvSpPr txBox="1"/>
          <p:nvPr/>
        </p:nvSpPr>
        <p:spPr>
          <a:xfrm>
            <a:off x="1503689" y="2763662"/>
            <a:ext cx="2470801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غُرْفَةُ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ٱلطَّعامِ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1EC0588-5F6B-5F2E-CA23-9A3CA70DFE7D}"/>
              </a:ext>
            </a:extLst>
          </p:cNvPr>
          <p:cNvSpPr txBox="1"/>
          <p:nvPr/>
        </p:nvSpPr>
        <p:spPr>
          <a:xfrm>
            <a:off x="500978" y="3421395"/>
            <a:ext cx="3517263" cy="1055608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اَلْهُدوءُ، الِامْتِنانُ، اَلْفَرَحُ، اَلْحُبُّ، اَلدِّفءُ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ٱلْعائِليُّ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...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FB62BBA-B3D6-76B0-1F47-E03D99CCFFE0}"/>
              </a:ext>
            </a:extLst>
          </p:cNvPr>
          <p:cNvSpPr txBox="1"/>
          <p:nvPr/>
        </p:nvSpPr>
        <p:spPr>
          <a:xfrm>
            <a:off x="479167" y="4555854"/>
            <a:ext cx="3560883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لأنَّني أَتَواجَدُ مَعَ أَفْرادِ أُسْرَتي.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32873032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93549-0941-F115-9295-FC777B0C9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CE5CA-CF5B-6CE2-EE19-BCEB4AF91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والآن ماذا أفعل بهذا المكان؟ من يجيب؟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344FB0-9555-B521-91C5-A1165A42F0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8FD4FB-4C53-6C2C-1909-59F56061F9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7B1819-56F3-8BCC-D2E9-845E848E4B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A48D44-8686-2372-7114-FD13B5BFA7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0FC0ADB-0F70-C27A-E767-FA60362409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BCB916-10D0-4BC6-ED4C-3D95D7DA5EC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ECA62B-C448-8BAA-018F-7F69A7AC03C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8237A8-2A9B-F60F-C943-9997370A92A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ABD3503-D829-B242-8357-937F090547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0FCC9FD-B4D9-9592-E3C4-F619F0F52B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373" y="2367132"/>
            <a:ext cx="3889552" cy="26461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E999702-1561-51FD-0080-992A479BA1E5}"/>
              </a:ext>
            </a:extLst>
          </p:cNvPr>
          <p:cNvSpPr txBox="1"/>
          <p:nvPr/>
        </p:nvSpPr>
        <p:spPr>
          <a:xfrm>
            <a:off x="6065556" y="1584000"/>
            <a:ext cx="1847783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هذا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A4C219F-78D1-A235-F9B1-02B300C85D2B}"/>
              </a:ext>
            </a:extLst>
          </p:cNvPr>
          <p:cNvSpPr txBox="1"/>
          <p:nvPr/>
        </p:nvSpPr>
        <p:spPr>
          <a:xfrm>
            <a:off x="4144151" y="1578125"/>
            <a:ext cx="1860708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شُعوري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بِٱلْمَكانِ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35A8FF7-62D5-75D1-C097-1A64B266D151}"/>
              </a:ext>
            </a:extLst>
          </p:cNvPr>
          <p:cNvSpPr txBox="1"/>
          <p:nvPr/>
        </p:nvSpPr>
        <p:spPr>
          <a:xfrm>
            <a:off x="2979367" y="1578125"/>
            <a:ext cx="1073006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لِماذا؟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6297926-0271-1F93-03FD-BB567D8BFA49}"/>
              </a:ext>
            </a:extLst>
          </p:cNvPr>
          <p:cNvSpPr txBox="1"/>
          <p:nvPr/>
        </p:nvSpPr>
        <p:spPr>
          <a:xfrm>
            <a:off x="447869" y="1578125"/>
            <a:ext cx="2470801" cy="57888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ماذا أَفْعَلُ في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32F4103-A833-3BD8-1F94-50447F32B26C}"/>
              </a:ext>
            </a:extLst>
          </p:cNvPr>
          <p:cNvSpPr txBox="1"/>
          <p:nvPr/>
        </p:nvSpPr>
        <p:spPr>
          <a:xfrm>
            <a:off x="1503689" y="2763662"/>
            <a:ext cx="2470801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غُرْفَةُ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ٱلطَّعامِ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786A81D-FE48-ABAD-844A-EF54882384E8}"/>
              </a:ext>
            </a:extLst>
          </p:cNvPr>
          <p:cNvSpPr txBox="1"/>
          <p:nvPr/>
        </p:nvSpPr>
        <p:spPr>
          <a:xfrm>
            <a:off x="500978" y="3421395"/>
            <a:ext cx="3517263" cy="1055608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اَلْهُدوءُ، الِامْتِنانُ، اَلْفَرَحُ، اَلْحُبُّ، اَلدِّفءُ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ٱلْعائِليُّ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...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9685DB4-A18A-806F-C910-355CC5F15714}"/>
              </a:ext>
            </a:extLst>
          </p:cNvPr>
          <p:cNvSpPr txBox="1"/>
          <p:nvPr/>
        </p:nvSpPr>
        <p:spPr>
          <a:xfrm>
            <a:off x="479167" y="4555854"/>
            <a:ext cx="3560883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لأنَّني أَتَواجَدُ مَعَ أَفْرادِ أُسْرَتي.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4856011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4E81C-B69F-FDD1-9AA5-65D23F2B5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9630F-6399-4FB5-32CB-F1553D23B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أستمتع بالطعام الشهي وأشكر والداي على ذلك.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5A19C-5DD4-45DA-5D02-33EA041EFF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FE94C9D-69FF-7568-AA39-19BBD5415C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65C7588-218F-F10C-F29C-80EE1E12FA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C0CDA6-25D6-D663-3594-F5A9F59974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4B26497-0CBC-43CE-136B-528B49029C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98DA70-4537-0AA9-19C8-BC9CE63BF93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FD63B0-2D3C-B8C2-C8B4-B834E1FBE4A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41B447-EACC-03B5-7355-24650448942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74EF26C-B053-2C9E-0581-E2D90316BB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D0A72C-9F94-B12A-7366-98879B2C8C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373" y="2367132"/>
            <a:ext cx="3889552" cy="26461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101565D-2C97-A99F-0198-5F4EC8F0A790}"/>
              </a:ext>
            </a:extLst>
          </p:cNvPr>
          <p:cNvSpPr txBox="1"/>
          <p:nvPr/>
        </p:nvSpPr>
        <p:spPr>
          <a:xfrm>
            <a:off x="6065556" y="1584000"/>
            <a:ext cx="1847783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هذا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2CC7FF3-7CBF-ECAE-C160-790DA4860643}"/>
              </a:ext>
            </a:extLst>
          </p:cNvPr>
          <p:cNvSpPr txBox="1"/>
          <p:nvPr/>
        </p:nvSpPr>
        <p:spPr>
          <a:xfrm>
            <a:off x="4144151" y="1578125"/>
            <a:ext cx="1860708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شُعوري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بِٱلْمَكانِ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FD2B4B0-5B96-5AAF-C007-42DD727609C5}"/>
              </a:ext>
            </a:extLst>
          </p:cNvPr>
          <p:cNvSpPr txBox="1"/>
          <p:nvPr/>
        </p:nvSpPr>
        <p:spPr>
          <a:xfrm>
            <a:off x="2979367" y="1578125"/>
            <a:ext cx="1073006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لِماذا؟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9538B51-9BFE-5410-9846-67F41E4BC99B}"/>
              </a:ext>
            </a:extLst>
          </p:cNvPr>
          <p:cNvSpPr txBox="1"/>
          <p:nvPr/>
        </p:nvSpPr>
        <p:spPr>
          <a:xfrm>
            <a:off x="447869" y="1578125"/>
            <a:ext cx="2470801" cy="57888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ماذا أَفْعَلُ في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6A42506-05DC-9D6D-CD30-C0952DB08826}"/>
              </a:ext>
            </a:extLst>
          </p:cNvPr>
          <p:cNvSpPr txBox="1"/>
          <p:nvPr/>
        </p:nvSpPr>
        <p:spPr>
          <a:xfrm>
            <a:off x="1503689" y="2763662"/>
            <a:ext cx="2470801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غُرْفَةُ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ٱلطَّعامِ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194BFB3-FA42-ADDE-40F0-F1637408A72C}"/>
              </a:ext>
            </a:extLst>
          </p:cNvPr>
          <p:cNvSpPr txBox="1"/>
          <p:nvPr/>
        </p:nvSpPr>
        <p:spPr>
          <a:xfrm>
            <a:off x="500978" y="3421395"/>
            <a:ext cx="3517263" cy="1055608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اَلْهُدوءُ، الِامْتِنانُ، اَلْفَرَحُ، اَلْحُبُّ، اَلدِّفءُ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ٱلْعائِليُّ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...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4C6AA82-6806-11F4-84BB-90E1403EFEB5}"/>
              </a:ext>
            </a:extLst>
          </p:cNvPr>
          <p:cNvSpPr txBox="1"/>
          <p:nvPr/>
        </p:nvSpPr>
        <p:spPr>
          <a:xfrm>
            <a:off x="479167" y="4555854"/>
            <a:ext cx="3560883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لأنَّني أَتَواجَدُ مَعَ أَفْرادِ أُسْرَتي.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42C55B7-5453-21EB-7583-172D76FF1B76}"/>
              </a:ext>
            </a:extLst>
          </p:cNvPr>
          <p:cNvSpPr txBox="1"/>
          <p:nvPr/>
        </p:nvSpPr>
        <p:spPr>
          <a:xfrm>
            <a:off x="457358" y="5279875"/>
            <a:ext cx="3560883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أَسْتَمْتِعُ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بِٱلطَّعامِ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ٱلشَّهِيِّ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وَأَشْكُرُ والِدايَ.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3522354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CF9E3-7D13-B711-32E9-868689BDF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09181-EFC0-909B-A363-2F62FBA2B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والىن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يعبر عن مشاعره المرتبطة بغرفة الطعام مستعملا العناصر التالية.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71A186B-C6D8-6A5E-869C-960553CA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411A9BA-1E36-8F6F-598E-67FA91C296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093B8E-666B-6D69-E097-DF18052665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D65015-2F5E-F6A1-4617-7F3EEEAD1D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1432C9F-C337-F6C0-EEB1-1651B08239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9EA864-D03F-C6B9-24AB-2966D2DF40A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639C14-E18C-B874-C41C-4225126586B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410627-8B10-6D0B-9E1D-6098FA52A72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4C3095A-FBFF-3786-8D61-4D184915E3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148750-57E0-B8AF-91BA-3C8EB2AC18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768" y="1584000"/>
            <a:ext cx="3889552" cy="26461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8097F20-44AB-3A92-A0E1-2AB87C8D47D8}"/>
              </a:ext>
            </a:extLst>
          </p:cNvPr>
          <p:cNvSpPr txBox="1"/>
          <p:nvPr/>
        </p:nvSpPr>
        <p:spPr>
          <a:xfrm>
            <a:off x="1625596" y="1513999"/>
            <a:ext cx="2470801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غُرْفَةُ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ٱلطَّعامِ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40B0F9C-6C90-5609-0BCD-D6A110B8126D}"/>
              </a:ext>
            </a:extLst>
          </p:cNvPr>
          <p:cNvSpPr txBox="1"/>
          <p:nvPr/>
        </p:nvSpPr>
        <p:spPr>
          <a:xfrm>
            <a:off x="622885" y="2171732"/>
            <a:ext cx="3517263" cy="1055608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اَلْهُدوءُ، الِامْتِنانُ، اَلْفَرَحُ، اَلْحُبُّ، اَلدِّفءُ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ٱلْعائِليُّ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...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2DF94DB-06C1-F144-4A98-E9F573E6424A}"/>
              </a:ext>
            </a:extLst>
          </p:cNvPr>
          <p:cNvSpPr txBox="1"/>
          <p:nvPr/>
        </p:nvSpPr>
        <p:spPr>
          <a:xfrm>
            <a:off x="601074" y="3306191"/>
            <a:ext cx="3560883" cy="1055608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لأنَّني أَتَواجَدُ مَعَ أَفْرادِ أُسْرَتي، لِأَنَّ أُمّي وَأَبي يَتْعَبانِ لِيُقَدِّما لي طَعاما شَهِيّاً.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59118F3-816A-9F61-0319-5003C4693B47}"/>
              </a:ext>
            </a:extLst>
          </p:cNvPr>
          <p:cNvSpPr txBox="1"/>
          <p:nvPr/>
        </p:nvSpPr>
        <p:spPr>
          <a:xfrm>
            <a:off x="622885" y="4440650"/>
            <a:ext cx="3560883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أَسْتَمْتِعُ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بِٱلطَّعامِ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ٱلشَّهِيِّ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وَأَشْكُرُ والِدايَ.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722475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0A798-1CA5-5ACC-4FF1-D10981EA9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59EC11-0C57-20F8-F670-24A3E8DCE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والآن من يعبر عن مشاعره المرتبطة بغرفة الطعام مستعملا العناصر التالية.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1CE1800-5A44-5DDB-3259-F392AB8C7B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25498D-2B61-AF34-DBF7-5F264F51AD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5A8C4B5-A11A-C5D1-93AB-8477FDE26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EA4BDA-1DBA-C1C6-BFE9-A455140FB5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FF72C1C-6AE4-C07B-E927-0433B496CA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776C9D-38B5-87C8-8D6E-60EC03B21D0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877BCF-DC33-D3D7-FFD5-A5CD99E5B6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FA6CBC-0CF2-32AC-467E-CA8A1173FDB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6BCB728-C9F6-EF95-C588-3E20AEC18B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540C46D-690E-5634-7AC2-CAE73C5F5B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083949"/>
            <a:ext cx="3889552" cy="26461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F0B4E57-51E6-3E91-149E-602C13A363B5}"/>
              </a:ext>
            </a:extLst>
          </p:cNvPr>
          <p:cNvSpPr txBox="1"/>
          <p:nvPr/>
        </p:nvSpPr>
        <p:spPr>
          <a:xfrm>
            <a:off x="1625596" y="1513999"/>
            <a:ext cx="2470801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غُرْفَةُ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ٱلطَّعامِ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8B22D59-1E27-8247-48CE-F8B37D4B82FB}"/>
              </a:ext>
            </a:extLst>
          </p:cNvPr>
          <p:cNvSpPr txBox="1"/>
          <p:nvPr/>
        </p:nvSpPr>
        <p:spPr>
          <a:xfrm>
            <a:off x="622885" y="2171732"/>
            <a:ext cx="3517263" cy="1055608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اَلْهُدوءُ، الِامْتِنانُ، اَلْفَرَحُ، اَلْحُبُّ، اَلدِّفءُ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ٱلْعائِليُّ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...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22C25BC-58AD-54F8-9DD1-D82E98B79DC5}"/>
              </a:ext>
            </a:extLst>
          </p:cNvPr>
          <p:cNvSpPr txBox="1"/>
          <p:nvPr/>
        </p:nvSpPr>
        <p:spPr>
          <a:xfrm>
            <a:off x="601074" y="3306191"/>
            <a:ext cx="3560883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لأنَّني أَتَواجَدُ مَعَ أَفْرادِ أُسْرَتي.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EDEF330-A21A-74C6-C40F-F5D26CCF4604}"/>
              </a:ext>
            </a:extLst>
          </p:cNvPr>
          <p:cNvSpPr txBox="1"/>
          <p:nvPr/>
        </p:nvSpPr>
        <p:spPr>
          <a:xfrm>
            <a:off x="596392" y="4151209"/>
            <a:ext cx="3560883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أَسْتَمْتِعُ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بِٱلطَّعامِ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ٱلشَّهِيِّ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وَأَشْكُرُ والِدايَ.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11723577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A85AA-F563-5799-044E-6B2914C46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E9A3FA-E841-A707-9219-68D702844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D6936E-B95B-CA0B-7B09-5003575527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264775-5BF6-EA17-AE16-36C8772CDE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F3D84B-8B48-29D9-7CFC-005E552613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1F1159-CBA2-99A6-9610-C5F4E02307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D15E03C-1AE5-C7F0-E88B-83BC66DBD37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A8CE6B-E6AD-F084-A641-AFCD241CA0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BCE69D-8FFE-F48C-D4A8-27BCDF8879B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C8DA11-E5AD-7115-B6FD-B440E221815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AB1EE93-3146-1080-BC4C-2EE19DFB356A}"/>
              </a:ext>
            </a:extLst>
          </p:cNvPr>
          <p:cNvSpPr txBox="1"/>
          <p:nvPr/>
        </p:nvSpPr>
        <p:spPr>
          <a:xfrm>
            <a:off x="1110794" y="2341842"/>
            <a:ext cx="6839999" cy="2349579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أَشْعُرُ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بِٱلدِّفْءِ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ٱلْعائِلِيِّ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وَٱلِامْتِنانِ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عِنْدَما أَكونُ في غُرْفَةِ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ٱلطّعامِ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لأنَّني أَتَواجَدُ مَعَ أَفْرادِ أُسْرَتي،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أَسْتَمْتِعُ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بِٱلطَّعامِ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ٱلشَّهِيِّ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وَأَشْكُرُ والِدايَ.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0BA6D397-BB42-FD69-2CE6-743E2B0B70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59288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67161-F67E-CCFA-11D4-0A09574E0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380CAA-EC4A-43D3-3898-5D4850C7A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الصفحة 42. من يقرأ التعليمة 1؟ ما المطلوب؟      - أنجزوا بشكل فردي كما في المثال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1BB90E6-423A-9119-B4A0-5BB096411A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A8C344-118E-C60C-0853-8AE5217A2C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C546A2-B561-6E4F-5F7C-0F4340F323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32911C-8151-5B7F-9964-7F8233E0AC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FFAA6D0-40CB-D78B-B6B1-D60804E60D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A56B69-A300-81E5-4F43-93F2D227E2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0A56D4-D2A5-7180-7207-D44A4A59A3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ECBFA7-6D3A-E2CB-3613-B24E5E6AFEC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9B3CCC0-75C4-78EA-45B1-BC65A8FA25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410" y="1783693"/>
            <a:ext cx="2876292" cy="4411834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1A973AB-221F-5EA7-2DA5-2C31D6A0F05C}"/>
              </a:ext>
            </a:extLst>
          </p:cNvPr>
          <p:cNvSpPr/>
          <p:nvPr/>
        </p:nvSpPr>
        <p:spPr>
          <a:xfrm>
            <a:off x="3367409" y="3573624"/>
            <a:ext cx="2824239" cy="132494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D755E7BB-1A79-BD23-15CB-AAB271C9BB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AA023CE-C265-80B2-C96E-59D4FBD5174B}"/>
              </a:ext>
            </a:extLst>
          </p:cNvPr>
          <p:cNvSpPr txBox="1"/>
          <p:nvPr/>
        </p:nvSpPr>
        <p:spPr>
          <a:xfrm>
            <a:off x="734070" y="2265941"/>
            <a:ext cx="1866122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أَفْعَلُهُ</a:t>
            </a:r>
            <a:endParaRPr lang="fr-FR" sz="36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D9ECE5F5-0561-132A-700F-88DD1F37ECE1}"/>
              </a:ext>
            </a:extLst>
          </p:cNvPr>
          <p:cNvCxnSpPr>
            <a:stCxn id="14" idx="3"/>
          </p:cNvCxnSpPr>
          <p:nvPr/>
        </p:nvCxnSpPr>
        <p:spPr>
          <a:xfrm>
            <a:off x="2600192" y="2623486"/>
            <a:ext cx="1188037" cy="11927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17043DE-7221-92D1-DA8E-1A0CB6BE21BA}"/>
              </a:ext>
            </a:extLst>
          </p:cNvPr>
          <p:cNvGrpSpPr/>
          <p:nvPr/>
        </p:nvGrpSpPr>
        <p:grpSpPr>
          <a:xfrm>
            <a:off x="3498803" y="3778670"/>
            <a:ext cx="802440" cy="299520"/>
            <a:chOff x="3498803" y="3778670"/>
            <a:chExt cx="802440" cy="29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77DF6B78-E542-95F5-8B8A-AFE475311AC5}"/>
                    </a:ext>
                  </a:extLst>
                </p14:cNvPr>
                <p14:cNvContentPartPr/>
                <p14:nvPr/>
              </p14:nvContentPartPr>
              <p14:xfrm>
                <a:off x="3498803" y="3786950"/>
                <a:ext cx="802440" cy="29124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77DF6B78-E542-95F5-8B8A-AFE475311AC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81163" y="3768950"/>
                  <a:ext cx="83808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0" name="Encre 19">
                  <a:extLst>
                    <a:ext uri="{FF2B5EF4-FFF2-40B4-BE49-F238E27FC236}">
                      <a16:creationId xmlns:a16="http://schemas.microsoft.com/office/drawing/2014/main" id="{F7A287E4-B3E1-675E-EA82-A38812250A22}"/>
                    </a:ext>
                  </a:extLst>
                </p14:cNvPr>
                <p14:cNvContentPartPr/>
                <p14:nvPr/>
              </p14:nvContentPartPr>
              <p14:xfrm>
                <a:off x="3648203" y="3778670"/>
                <a:ext cx="583560" cy="239400"/>
              </p14:xfrm>
            </p:contentPart>
          </mc:Choice>
          <mc:Fallback xmlns="">
            <p:pic>
              <p:nvPicPr>
                <p:cNvPr id="20" name="Encre 19">
                  <a:extLst>
                    <a:ext uri="{FF2B5EF4-FFF2-40B4-BE49-F238E27FC236}">
                      <a16:creationId xmlns:a16="http://schemas.microsoft.com/office/drawing/2014/main" id="{F7A287E4-B3E1-675E-EA82-A38812250A2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630563" y="3761030"/>
                  <a:ext cx="619200" cy="275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07142744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2B552-04C0-1F40-2703-F11154FEF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304E5-FC55-8D9C-DFE1-68DC32D13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ثنائيات، تقاسموا إجاباتكم. أمامكم دقيقة واحدة. 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A829D9-0AD7-BEBE-D3EB-AEAEBF6EE2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486AC1-840A-8B65-F027-F7C09805AE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6B24740-E384-8D77-0C01-29A59DABE5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477DA9-6669-BFBF-0E1B-38F888797A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2E89F17-F696-1409-93BA-5B11D10C1E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56D0AA-4B03-25FE-7EC5-861966EDABA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639BBF-99CC-BC1E-E0A3-1A083182C1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08C8DF-B90F-27BC-BD76-B42FD54DB7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C5828C64-6A74-56E5-9E0E-F4FECF378D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diagramm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975D893-4E8B-03D7-0EDC-905983097C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2" y="2228745"/>
            <a:ext cx="7285666" cy="3374978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CB79DE6-FC08-993F-52F7-D15740E7E1E2}"/>
              </a:ext>
            </a:extLst>
          </p:cNvPr>
          <p:cNvSpPr txBox="1"/>
          <p:nvPr/>
        </p:nvSpPr>
        <p:spPr>
          <a:xfrm>
            <a:off x="1097964" y="2461883"/>
            <a:ext cx="1866122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أَفْعَلُهُ</a:t>
            </a:r>
            <a:endParaRPr lang="fr-FR" sz="36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14655098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2F9AA-5F03-08C0-F4DD-D8D945787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8AA2E8-0630-F7C0-7898-FBFF6FE4C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ما الشعور المرتبط بالملعب من بين المقترحات؟ ماذا أفعل؟ 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7FC108-AD1E-55E3-4A43-3CB1179FBC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C45A18A-C239-C0B2-86FA-ABD3C20F4E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BFE3D54-835E-BDB4-2714-7A6E35EB6F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EE4AA42-F13F-8EDC-F883-4530807610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F56C95A-45BC-2F79-D809-47FFC17F6C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9A8A00-BEB3-C6EB-E79F-B63E5599995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pic>
        <p:nvPicPr>
          <p:cNvPr id="12" name="Image 11" descr="Une image contenant texte, diagramm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653F346-B4F3-EB2A-509A-6C3FC808A4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332" y="2228745"/>
            <a:ext cx="7285666" cy="3374978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900AE4F-72B3-F715-A012-0525E93D54D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B3DCA5-BA28-F5CE-FA44-83003A88780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B133E3FD-892F-CC5C-511F-79EC1361A8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6AFF4195-0761-FE66-D87A-57D10DC16A8F}"/>
              </a:ext>
            </a:extLst>
          </p:cNvPr>
          <p:cNvCxnSpPr>
            <a:cxnSpLocks/>
          </p:cNvCxnSpPr>
          <p:nvPr/>
        </p:nvCxnSpPr>
        <p:spPr>
          <a:xfrm flipH="1">
            <a:off x="5013227" y="3916234"/>
            <a:ext cx="1315011" cy="50647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182EA40D-A007-B072-C57E-BF41E4314481}"/>
              </a:ext>
            </a:extLst>
          </p:cNvPr>
          <p:cNvCxnSpPr>
            <a:cxnSpLocks/>
          </p:cNvCxnSpPr>
          <p:nvPr/>
        </p:nvCxnSpPr>
        <p:spPr>
          <a:xfrm flipH="1" flipV="1">
            <a:off x="5013227" y="5383763"/>
            <a:ext cx="1315011" cy="302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6A22B2F6-F671-C5DD-0533-AF3B8F80C2DF}"/>
              </a:ext>
            </a:extLst>
          </p:cNvPr>
          <p:cNvCxnSpPr>
            <a:cxnSpLocks/>
          </p:cNvCxnSpPr>
          <p:nvPr/>
        </p:nvCxnSpPr>
        <p:spPr>
          <a:xfrm flipH="1" flipV="1">
            <a:off x="5013227" y="3464132"/>
            <a:ext cx="1315011" cy="1387786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0B7F4AD7-4318-36E2-CBA5-7C41A9AE45A7}"/>
              </a:ext>
            </a:extLst>
          </p:cNvPr>
          <p:cNvCxnSpPr>
            <a:cxnSpLocks/>
          </p:cNvCxnSpPr>
          <p:nvPr/>
        </p:nvCxnSpPr>
        <p:spPr>
          <a:xfrm flipV="1">
            <a:off x="2780522" y="3954868"/>
            <a:ext cx="1376753" cy="1428895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0CDFC3A-F058-AEC7-671E-7D3509C9923B}"/>
              </a:ext>
            </a:extLst>
          </p:cNvPr>
          <p:cNvCxnSpPr>
            <a:cxnSpLocks/>
          </p:cNvCxnSpPr>
          <p:nvPr/>
        </p:nvCxnSpPr>
        <p:spPr>
          <a:xfrm flipH="1" flipV="1">
            <a:off x="2780522" y="4890551"/>
            <a:ext cx="1350252" cy="4932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43C6B478-917D-FA85-3F16-B4FE3DF8A9B2}"/>
              </a:ext>
            </a:extLst>
          </p:cNvPr>
          <p:cNvCxnSpPr>
            <a:cxnSpLocks/>
          </p:cNvCxnSpPr>
          <p:nvPr/>
        </p:nvCxnSpPr>
        <p:spPr>
          <a:xfrm flipH="1">
            <a:off x="2780522" y="3487026"/>
            <a:ext cx="1376753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76D1A6B8-D7AA-8C1B-DC35-2C7D396CB7FE}"/>
              </a:ext>
            </a:extLst>
          </p:cNvPr>
          <p:cNvCxnSpPr>
            <a:cxnSpLocks/>
          </p:cNvCxnSpPr>
          <p:nvPr/>
        </p:nvCxnSpPr>
        <p:spPr>
          <a:xfrm flipH="1" flipV="1">
            <a:off x="2780522" y="3954868"/>
            <a:ext cx="1350252" cy="4678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81D44774-0B89-3147-20C9-E2458759D985}"/>
              </a:ext>
            </a:extLst>
          </p:cNvPr>
          <p:cNvCxnSpPr>
            <a:cxnSpLocks/>
          </p:cNvCxnSpPr>
          <p:nvPr/>
        </p:nvCxnSpPr>
        <p:spPr>
          <a:xfrm flipH="1" flipV="1">
            <a:off x="4986726" y="3916234"/>
            <a:ext cx="1341512" cy="506476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ZoneTexte 41">
            <a:extLst>
              <a:ext uri="{FF2B5EF4-FFF2-40B4-BE49-F238E27FC236}">
                <a16:creationId xmlns:a16="http://schemas.microsoft.com/office/drawing/2014/main" id="{FC05FD58-2CB9-06C3-B4E6-1664EC31D31A}"/>
              </a:ext>
            </a:extLst>
          </p:cNvPr>
          <p:cNvSpPr txBox="1"/>
          <p:nvPr/>
        </p:nvSpPr>
        <p:spPr>
          <a:xfrm>
            <a:off x="1097964" y="2461883"/>
            <a:ext cx="1866122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أَفْعَلُهُ</a:t>
            </a:r>
            <a:endParaRPr lang="fr-FR" sz="36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64301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C5B73-8A4F-2FCC-7A3A-4A9C676AC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986CC1-1A5F-F0DD-1D6D-DE6A9908C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التمرين الثاني. من يقرأ التعليمة؟ من يقرأ المثال الأول؟ ما المطلوب؟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ED9DC3-43F2-C304-A764-652817EEE4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E15C965-6940-44EA-E9ED-D6884B23CB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1AC9B3-C090-49D3-2541-8FA443D22C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56622D-31D5-F8A1-96D6-D4C716B1CE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6323462-CD0D-052B-CE3B-3FCDB64D6C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615DF1-6E2D-21A3-C84F-E65F0567C92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0CC134-BEAE-F729-6173-06971D1D430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B1E693-2BB6-0999-F480-2D677FF792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C00CD5E-353A-E47A-553C-3C17E6B1AE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410" y="1783693"/>
            <a:ext cx="2876292" cy="4411834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08C108A-9FD3-90F9-7F1F-380DC6D410B7}"/>
              </a:ext>
            </a:extLst>
          </p:cNvPr>
          <p:cNvSpPr/>
          <p:nvPr/>
        </p:nvSpPr>
        <p:spPr>
          <a:xfrm>
            <a:off x="3430874" y="4861250"/>
            <a:ext cx="2634682" cy="85841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83C3E152-CA7F-4695-68F7-78DF943F66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03033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B96D9-7B4A-B775-9F96-B6AB7DFE4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A46690-23B8-D91C-FD8A-CD8B65EE2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بشكل فردي. سأتنقل بين الصفوف.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يصحح الأستاذ كتابيا.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0A3004-FB67-F1B3-FE31-53275B7558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211940-D699-5259-EB2D-FFCEA99ABD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8F393D-EA08-092F-2D3C-9D6E546D79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03B6603-946D-7CD5-79F5-E855B062A1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5E5F1A7-040B-3E90-5025-225E7667F2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B22C7E-B827-F890-8650-0ED2FFF9B30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93AE98-EE6A-25D2-196C-2E0A16140EC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EC5925-032E-6FEE-B66F-BF4AC44AAC3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F84E4A0A-D0FA-1C00-EF2C-05064CAECB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1D8C81-842A-6474-EFEB-8D2AA44EA9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410" y="1783693"/>
            <a:ext cx="2876292" cy="4411834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4DAEBF5-3A74-FB0E-5E09-A7B920AC2587}"/>
              </a:ext>
            </a:extLst>
          </p:cNvPr>
          <p:cNvSpPr/>
          <p:nvPr/>
        </p:nvSpPr>
        <p:spPr>
          <a:xfrm>
            <a:off x="3430874" y="4861250"/>
            <a:ext cx="2634682" cy="85841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0383811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87759"/>
            <a:ext cx="323674" cy="32367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9D932-DE38-11BF-B401-F30AEF68B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55BFBF4-8CF8-BA9C-A7AC-D2820A0FA39E}"/>
              </a:ext>
            </a:extLst>
          </p:cNvPr>
          <p:cNvSpPr/>
          <p:nvPr/>
        </p:nvSpPr>
        <p:spPr>
          <a:xfrm>
            <a:off x="580445" y="1786785"/>
            <a:ext cx="7736619" cy="33020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أخوات كانَ هيَ .......................................................</a:t>
            </a:r>
          </a:p>
          <a:p>
            <a:pPr algn="just" rtl="1"/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في حِصَّةِ </a:t>
            </a:r>
            <a:r>
              <a:rPr lang="ar-MA" sz="36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ٱلتَّعْبيرِ</a:t>
            </a:r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ٱلْكِتابِيِّ</a:t>
            </a:r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، تَدَرَّبْنا عَلى ..........................................</a:t>
            </a:r>
          </a:p>
          <a:p>
            <a:pPr algn="just" rtl="1"/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وَنَتَّبِعُ الْخُطْواتِ التّالِيَةَ ...............................................................</a:t>
            </a:r>
            <a:endParaRPr lang="fr-FR" sz="360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113DA2-72A0-A048-8F03-C662BD113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تَعَلَّمْتم في هَذِهِ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ٱلْحِصَّةِ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01ECCC-2DAD-F559-C698-C6905300DC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CA6D53-E295-7F5A-B1D9-49B319F5C1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3D430D-8778-A2F0-3BC1-D213E92A13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A2DE97-664A-49AF-026B-722606F87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4A90063-411B-A056-370A-00E9FBB352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BF8AC3-ED70-18E3-F0E3-3A48A39EE47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D7540A-531B-2067-37A0-19E62CF206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A2AB03-3359-286D-FF88-E1E6675AE25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A85F3D0-6842-784F-01C7-A2C3CA5D6A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28781092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A8B06-064A-4F49-D478-5C408E347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ACF7C2-BC32-DAB5-CFA7-41A8B23DB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الواجب المنزلي على الصفحة 43. أنجزوه على دفاتركم.</a:t>
            </a:r>
            <a:endParaRPr lang="fr-FR" sz="1800" i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069072E-E587-AD84-E5FA-6FD098B2F2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1D746A-1C15-D21D-8299-906AD8858F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2846CD-A6FD-F13F-C2EF-422487A968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C3E745-1198-A79F-1E0F-16AAD8B108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499C328-C12E-A455-E6A0-72834E0587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97CC37-E8A5-9E4B-B42B-6A43239E31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3A1439-E048-7FB0-7FAC-E060ACEFCA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1F3E40-7C4E-654E-B300-BB7D2D9587D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C5CFE62-D002-C045-9B2B-C7AD5658FF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5773" y="2054687"/>
            <a:ext cx="900000" cy="900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08D697A-7B90-A39D-BF68-8C776A9B14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653" y="1584000"/>
            <a:ext cx="2916014" cy="4472762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80E87B21-82BB-2B00-7E4A-1E82D2729F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7B8A5B5-71AD-3B82-BC65-A900579712DB}"/>
              </a:ext>
            </a:extLst>
          </p:cNvPr>
          <p:cNvSpPr/>
          <p:nvPr/>
        </p:nvSpPr>
        <p:spPr>
          <a:xfrm>
            <a:off x="3380653" y="2054687"/>
            <a:ext cx="2845120" cy="174287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169995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B8206-865D-070C-9636-A9E66B6D6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B5DF3B-ACE5-D045-A430-1184D44E6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8">
            <a:extLst>
              <a:ext uri="{FF2B5EF4-FFF2-40B4-BE49-F238E27FC236}">
                <a16:creationId xmlns:a16="http://schemas.microsoft.com/office/drawing/2014/main" id="{2B2C81A4-E574-3042-9360-4B372AD5B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BD35591-0F6D-1E78-788C-F8CF366D81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C20E54-9FE7-8539-C396-E9F2154763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05F446-11D3-734A-E478-0C5C26251C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891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CD8A04-8428-8273-4E5A-ECA6DE674A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6A9F635-9EC4-9D2C-28AC-EBFC5B0B4F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8DB25A-C90E-B43F-376F-A570E2BCCD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44009E-1E51-CA7C-8902-8B29914099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6DCF08-AFD3-58D4-89F1-88DFA8B4DB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68B29DC-2B84-9BC4-99EE-0CBA924B35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0710433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19222</TotalTime>
  <Words>2491</Words>
  <Application>Microsoft Office PowerPoint</Application>
  <PresentationFormat>Affichage à l'écran (4:3)</PresentationFormat>
  <Paragraphs>542</Paragraphs>
  <Slides>71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71</vt:i4>
      </vt:variant>
    </vt:vector>
  </HeadingPairs>
  <TitlesOfParts>
    <vt:vector size="89" baseType="lpstr">
      <vt:lpstr>Dosis ExtraBold</vt:lpstr>
      <vt:lpstr>Arial</vt:lpstr>
      <vt:lpstr>Microsoft Uighur</vt:lpstr>
      <vt:lpstr>Wingdings</vt:lpstr>
      <vt:lpstr>Calibri</vt:lpstr>
      <vt:lpstr>Dosis</vt:lpstr>
      <vt:lpstr>Dosis Medium</vt:lpstr>
      <vt:lpstr>Modern Love</vt:lpstr>
      <vt:lpstr>Dosis SemiBold</vt:lpstr>
      <vt:lpstr>Calibri Light</vt:lpstr>
      <vt:lpstr>Thème Office</vt:lpstr>
      <vt:lpstr>1_Thème Office</vt:lpstr>
      <vt:lpstr>1_01- نشاط اعتيادي</vt:lpstr>
      <vt:lpstr>1_04- قراءة/ كتابة</vt:lpstr>
      <vt:lpstr>05- اختتام الحصة</vt:lpstr>
      <vt:lpstr>2_05- افتتاح الحصة</vt:lpstr>
      <vt:lpstr>00_Env-Enseignant</vt:lpstr>
      <vt:lpstr>1_05- اختتام الحصة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 مرحبا بكم. سننطلق في حصة اللغة العربية.</vt:lpstr>
      <vt:lpstr>بداية من يقرأ شروط الحصول على نجمة التميز؟</vt:lpstr>
      <vt:lpstr>ضعوا اللوحة والكراسة في القمطر.</vt:lpstr>
      <vt:lpstr>نصحح الواجب ص 41. ما الرسم الصحيح للكلمة؟ لماذا؟</vt:lpstr>
      <vt:lpstr>نبدأ بنشاط "أستمع ثم أجيب". الآن سأسمعكم قصة قصيرة وبعدها سأطرح عليكم أسئلة. انصتوا جيدا.</vt:lpstr>
      <vt:lpstr>يسمع الأستاذ النص مرتين وشاشة العرض مفصولة عن الحاسوب.</vt:lpstr>
      <vt:lpstr>اكتبوا رقم الإجابة الصحيحة.</vt:lpstr>
      <vt:lpstr>ارفعوا ألواحكم. هل تتفقون مع هذه الإجابة؟</vt:lpstr>
      <vt:lpstr>من يعيد تقديم في جملة تامة؟</vt:lpstr>
      <vt:lpstr>اقرؤوا هذه الفقرات ثم حددوا رقم الفقرة التي تلخص النص الذي استمعتم له.  </vt:lpstr>
      <vt:lpstr>ارفعوا ألواحكم. هل تتفقون مع هذه الإجابة؟ برر إجابتك؟</vt:lpstr>
      <vt:lpstr>انتبهوا للتصحيح</vt:lpstr>
      <vt:lpstr>قــــراءة</vt:lpstr>
      <vt:lpstr>درسنا اليوم هو أخوات كان. ستتعلمون كيف توظفونها لإنتاج جمل.</vt:lpstr>
      <vt:lpstr>تعرفنا سابقا على الجملة الاسمية. من يذكر كيف نتعرف الجملة الاسمية؟</vt:lpstr>
      <vt:lpstr>من يقرأ؟</vt:lpstr>
      <vt:lpstr>خذوا ألواحكم</vt:lpstr>
      <vt:lpstr>اكتبوا على ألواحكم رقم كل جملة اسمية من بين ما يلي:</vt:lpstr>
      <vt:lpstr>تأكدوا من إجاباتكم</vt:lpstr>
      <vt:lpstr>اكتبوا على ألواحكم رقم كل جملة اسمية من بين ما يلي:</vt:lpstr>
      <vt:lpstr>تأكدوا من إجاباتكم</vt:lpstr>
      <vt:lpstr>تابعوا مع مجد كيف سيوظف كان وأخواتها.</vt:lpstr>
      <vt:lpstr>عرض الفيديو</vt:lpstr>
      <vt:lpstr>هذه جملة اسمية. جماعيا، ندخل عليها الفعل المناسب ليكون المعنى: الرسمة مكتملة وقت الصباح.</vt:lpstr>
      <vt:lpstr>ما أخت كان التي تفيد وقت الصباح؟ ماذا نقولُ؟ انتبهوا للحركات؟</vt:lpstr>
      <vt:lpstr>من يقرأ؟</vt:lpstr>
      <vt:lpstr>جملة اسمية أخرى، ندخل عليها الفعل المناسب لنفي المعنى: الطفلة حزينة.</vt:lpstr>
      <vt:lpstr>ما أخت كان التي تنفي معنى الجملة؟ ماذا نقولُ؟ انتبهوا للحركات؟</vt:lpstr>
      <vt:lpstr>من يقرأ؟</vt:lpstr>
      <vt:lpstr>نتذكر. من يقرأ؟</vt:lpstr>
      <vt:lpstr>خذوا الصفحة 40. من يقرأ التعليمة رقم 1؟ من يوضح المطلوب في التعليمة؟</vt:lpstr>
      <vt:lpstr>أنجزوا بشكل فردي.</vt:lpstr>
      <vt:lpstr>في ثنائيات وضح لزميلك كيف أجبت. دقيقة واحدة.</vt:lpstr>
      <vt:lpstr>نصحح جملة جملة. من يقرأ الجملة؟ ما المعنى الذي تريده؟ هل وظف الفعل المناسب للمعنى؟   يمكن استعمال أكثر من فعل في الجملة الواحدة بحسب المعنى الذي نريده.</vt:lpstr>
      <vt:lpstr>نمر إلى التمرين الثاني. من يقرأ التعليمة؟ أنجزوا بشكل فردي. انتبهوا للحركات.</vt:lpstr>
      <vt:lpstr>نصحح جملة جملة.  تأكدوا من إجاباتكم.  الجملة الأخيرة بحسب المعنى الذي يريده التلميذ.</vt:lpstr>
      <vt:lpstr>نمر إلى التمرين الثالث. اكتبوا جملة فعلية بتركيب الكلمات. يمر الأستاذ بين الصفوف ويصحح كتابيا.</vt:lpstr>
      <vt:lpstr>إنتاج كتابي</vt:lpstr>
      <vt:lpstr>في حصة الإنتاج الكتابي اليوم سنتعلم كيف نعبر عن المشاعر حول مكان معين. </vt:lpstr>
      <vt:lpstr>من يذكر مكانا أثار فيه شعورا بالفرح؟ الحزن؟ الغضب؟ الخوف؟ (دقيقة) </vt:lpstr>
      <vt:lpstr>نتذكر أساليب نستعملها للتعبير عن المشاعر. من يقرأ؟</vt:lpstr>
      <vt:lpstr>أحسنتم. تابعوا معي كيف سأعبر عن مشاعري تجاه المكان على الصورة. </vt:lpstr>
      <vt:lpstr>أولا أحدد ما هو هذا المكان. هذا المكان هو ساحة مدرسة.</vt:lpstr>
      <vt:lpstr>ثانيا أحدد شعوري في هذا المكان وأعبر عنه. أشعر بالفرح عندما أكون في ساحة المدرسة.</vt:lpstr>
      <vt:lpstr>ثالثا أحدد لماذا ينتابني الفرح والطمأنينة في هذا المكان.  لأن الساحة فسيحة وجميلة.</vt:lpstr>
      <vt:lpstr>رابعا أحدد ما أفعله في هذا المكان. أَمْرَحُ مَعَ زُمَلائي، نَجْري وَنَتَبادَلُ أَطْرافَ ٱلْحَديثِ.</vt:lpstr>
      <vt:lpstr>أجمع العناصر وأكتب فقرة أعبر فيها عن مشاعري.</vt:lpstr>
      <vt:lpstr>نتذكر جميعا. سأقرأ.</vt:lpstr>
      <vt:lpstr>الآنَ جَماعيا، سنعبر عن المشاعر المرتبطة بهذا المكان. من يحدد المكان؟ </vt:lpstr>
      <vt:lpstr>المكان هو غرفة الطعام. من يذكر شعوره عندما يجلس في غرفة الطعام؟</vt:lpstr>
      <vt:lpstr>نشعر بالدفء العائلي، الامتنان، الحب، ... والآن لماذا نشعر بذلك؟</vt:lpstr>
      <vt:lpstr>نشعر بالدفء العائلي، الامتنان، الحب، ... </vt:lpstr>
      <vt:lpstr>والآن ماذا أفعل بهذا المكان؟ من يجيب؟ </vt:lpstr>
      <vt:lpstr>أستمتع بالطعام الشهي وأشكر والداي على ذلك.</vt:lpstr>
      <vt:lpstr>والىن من يعبر عن مشاعره المرتبطة بغرفة الطعام مستعملا العناصر التالية.</vt:lpstr>
      <vt:lpstr>والآن من يعبر عن مشاعره المرتبطة بغرفة الطعام مستعملا العناصر التالية.</vt:lpstr>
      <vt:lpstr>من يقرأ؟</vt:lpstr>
      <vt:lpstr> خذوا الصفحة 42. من يقرأ التعليمة 1؟ ما المطلوب؟      - أنجزوا بشكل فردي كما في المثال</vt:lpstr>
      <vt:lpstr>في ثنائيات، تقاسموا إجاباتكم. أمامكم دقيقة واحدة. </vt:lpstr>
      <vt:lpstr>نصحح. ما الشعور المرتبط بالملعب من بين المقترحات؟ ماذا أفعل؟ </vt:lpstr>
      <vt:lpstr>نمر إلى التمرين الثاني. من يقرأ التعليمة؟ من يقرأ المثال الأول؟ ما المطلوب؟</vt:lpstr>
      <vt:lpstr>أنجزوا بشكل فردي. سأتنقل بين الصفوف. يصحح الأستاذ كتابيا.</vt:lpstr>
      <vt:lpstr>اختتام الحصة</vt:lpstr>
      <vt:lpstr>ماذا تَعَلَّمْتم في هَذِهِ ٱلْحِصَّةِ؟</vt:lpstr>
      <vt:lpstr>ضعوا علامة أمام الواجب المنزلي على الصفحة 43. أنجزوه على دفاتركم.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GENIE BENI MELLAL</dc:creator>
  <cp:lastModifiedBy>EL HAMDOUNI BTIHAJ</cp:lastModifiedBy>
  <cp:revision>160</cp:revision>
  <dcterms:created xsi:type="dcterms:W3CDTF">2023-09-20T21:35:22Z</dcterms:created>
  <dcterms:modified xsi:type="dcterms:W3CDTF">2026-02-18T11:36:35Z</dcterms:modified>
</cp:coreProperties>
</file>