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5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763" r:id="rId6"/>
  </p:sldMasterIdLst>
  <p:notesMasterIdLst>
    <p:notesMasterId r:id="rId69"/>
  </p:notesMasterIdLst>
  <p:sldIdLst>
    <p:sldId id="2147482695" r:id="rId7"/>
    <p:sldId id="2147482617" r:id="rId8"/>
    <p:sldId id="2147482469" r:id="rId9"/>
    <p:sldId id="2147482516" r:id="rId10"/>
    <p:sldId id="2147482615" r:id="rId11"/>
    <p:sldId id="2147482691" r:id="rId12"/>
    <p:sldId id="2147482480" r:id="rId13"/>
    <p:sldId id="2147482694" r:id="rId14"/>
    <p:sldId id="2134806929" r:id="rId15"/>
    <p:sldId id="2147482481" r:id="rId16"/>
    <p:sldId id="2134806896" r:id="rId17"/>
    <p:sldId id="2147482632" r:id="rId18"/>
    <p:sldId id="2147482643" r:id="rId19"/>
    <p:sldId id="2147482724" r:id="rId20"/>
    <p:sldId id="2147482725" r:id="rId21"/>
    <p:sldId id="2147482726" r:id="rId22"/>
    <p:sldId id="2147482727" r:id="rId23"/>
    <p:sldId id="2147482728" r:id="rId24"/>
    <p:sldId id="2147482729" r:id="rId25"/>
    <p:sldId id="2147482730" r:id="rId26"/>
    <p:sldId id="2147482640" r:id="rId27"/>
    <p:sldId id="2134806145" r:id="rId28"/>
    <p:sldId id="2134806657" r:id="rId29"/>
    <p:sldId id="2147482348" r:id="rId30"/>
    <p:sldId id="2147482361" r:id="rId31"/>
    <p:sldId id="2147482362" r:id="rId32"/>
    <p:sldId id="2134806195" r:id="rId33"/>
    <p:sldId id="2147482697" r:id="rId34"/>
    <p:sldId id="2147482495" r:id="rId35"/>
    <p:sldId id="2147482633" r:id="rId36"/>
    <p:sldId id="2147482343" r:id="rId37"/>
    <p:sldId id="2134806714" r:id="rId38"/>
    <p:sldId id="2134806715" r:id="rId39"/>
    <p:sldId id="2134806716" r:id="rId40"/>
    <p:sldId id="2134806717" r:id="rId41"/>
    <p:sldId id="2147482740" r:id="rId42"/>
    <p:sldId id="2147482492" r:id="rId43"/>
    <p:sldId id="2147482731" r:id="rId44"/>
    <p:sldId id="2147482493" r:id="rId45"/>
    <p:sldId id="2147482732" r:id="rId46"/>
    <p:sldId id="2147482641" r:id="rId47"/>
    <p:sldId id="2134806538" r:id="rId48"/>
    <p:sldId id="2147482734" r:id="rId49"/>
    <p:sldId id="2147482735" r:id="rId50"/>
    <p:sldId id="2147482340" r:id="rId51"/>
    <p:sldId id="2147482341" r:id="rId52"/>
    <p:sldId id="2147482700" r:id="rId53"/>
    <p:sldId id="2147482509" r:id="rId54"/>
    <p:sldId id="2147482715" r:id="rId55"/>
    <p:sldId id="2134806930" r:id="rId56"/>
    <p:sldId id="2147482743" r:id="rId57"/>
    <p:sldId id="2147482744" r:id="rId58"/>
    <p:sldId id="2147482745" r:id="rId59"/>
    <p:sldId id="2147482746" r:id="rId60"/>
    <p:sldId id="2147482718" r:id="rId61"/>
    <p:sldId id="2147482747" r:id="rId62"/>
    <p:sldId id="2147482742" r:id="rId63"/>
    <p:sldId id="2147482627" r:id="rId64"/>
    <p:sldId id="2134806936" r:id="rId65"/>
    <p:sldId id="2134806939" r:id="rId66"/>
    <p:sldId id="2147482629" r:id="rId67"/>
    <p:sldId id="2147482628" r:id="rId68"/>
  </p:sldIdLst>
  <p:sldSz cx="9144000" cy="6858000" type="screen4x3"/>
  <p:notesSz cx="6858000" cy="9144000"/>
  <p:embeddedFontLst>
    <p:embeddedFont>
      <p:font typeface="Dosis" pitchFamily="2" charset="0"/>
      <p:regular r:id="rId70"/>
      <p:bold r:id="rId71"/>
    </p:embeddedFont>
    <p:embeddedFont>
      <p:font typeface="Dosis ExtraBold" pitchFamily="2" charset="0"/>
      <p:bold r:id="rId72"/>
    </p:embeddedFont>
    <p:embeddedFont>
      <p:font typeface="Dosis Medium" pitchFamily="2" charset="0"/>
      <p:regular r:id="rId73"/>
    </p:embeddedFont>
    <p:embeddedFont>
      <p:font typeface="Dosis SemiBold" pitchFamily="2" charset="0"/>
      <p:regular r:id="rId74"/>
      <p:bold r:id="rId75"/>
    </p:embeddedFont>
    <p:embeddedFont>
      <p:font typeface="Microsoft Uighur" panose="02000000000000000000" pitchFamily="2" charset="-78"/>
      <p:regular r:id="rId76"/>
      <p:bold r:id="rId77"/>
    </p:embeddedFont>
    <p:embeddedFont>
      <p:font typeface="Modern Love" panose="04090805081005020601" pitchFamily="82" charset="0"/>
      <p:regular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0097B2"/>
    <a:srgbClr val="424D7C"/>
    <a:srgbClr val="4E7FBD"/>
    <a:srgbClr val="936D93"/>
    <a:srgbClr val="ECF8FB"/>
    <a:srgbClr val="257390"/>
    <a:srgbClr val="424D7A"/>
    <a:srgbClr val="424D7B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5" autoAdjust="0"/>
    <p:restoredTop sz="95033" autoAdjust="0"/>
  </p:normalViewPr>
  <p:slideViewPr>
    <p:cSldViewPr snapToGrid="0">
      <p:cViewPr varScale="1">
        <p:scale>
          <a:sx n="71" d="100"/>
          <a:sy n="71" d="100"/>
        </p:scale>
        <p:origin x="1090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font" Target="fonts/font5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82" Type="http://schemas.openxmlformats.org/officeDocument/2006/relationships/tableStyles" Target="tableStyle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3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font" Target="fonts/font7.fntdata"/><Relationship Id="rId7" Type="http://schemas.openxmlformats.org/officeDocument/2006/relationships/slide" Target="slides/slide1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496" y="4453837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168419" y="3100065"/>
            <a:ext cx="12586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589204" y="3144699"/>
            <a:ext cx="53640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75227AF-D1A4-D964-E22D-953C22830963}"/>
              </a:ext>
            </a:extLst>
          </p:cNvPr>
          <p:cNvSpPr txBox="1"/>
          <p:nvPr userDrawn="1"/>
        </p:nvSpPr>
        <p:spPr>
          <a:xfrm>
            <a:off x="1927940" y="434684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7539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500749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5633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image" Target="../media/image7.bin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image" Target="../media/image7.bin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79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8" r:id="rId15"/>
    <p:sldLayoutId id="214748377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78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0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12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38.png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31.png"/><Relationship Id="rId4" Type="http://schemas.openxmlformats.org/officeDocument/2006/relationships/video" Target="../media/media2.mp4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1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4.png"/><Relationship Id="rId4" Type="http://schemas.openxmlformats.org/officeDocument/2006/relationships/image" Target="../media/image31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5" Type="http://schemas.openxmlformats.org/officeDocument/2006/relationships/image" Target="../media/image46.png"/><Relationship Id="rId10" Type="http://schemas.openxmlformats.org/officeDocument/2006/relationships/image" Target="../media/image40.png"/><Relationship Id="rId4" Type="http://schemas.openxmlformats.org/officeDocument/2006/relationships/image" Target="../media/image45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2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1.png"/><Relationship Id="rId7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1.png"/><Relationship Id="rId7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4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1.png"/><Relationship Id="rId9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1.png"/><Relationship Id="rId7" Type="http://schemas.openxmlformats.org/officeDocument/2006/relationships/image" Target="../media/image5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1.png"/><Relationship Id="rId7" Type="http://schemas.openxmlformats.org/officeDocument/2006/relationships/image" Target="../media/image5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1.png"/><Relationship Id="rId7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1.png"/><Relationship Id="rId7" Type="http://schemas.openxmlformats.org/officeDocument/2006/relationships/image" Target="../media/image5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4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1.png"/><Relationship Id="rId7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1.png"/><Relationship Id="rId7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1.png"/><Relationship Id="rId7" Type="http://schemas.openxmlformats.org/officeDocument/2006/relationships/image" Target="../media/image6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6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6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8.png"/><Relationship Id="rId7" Type="http://schemas.openxmlformats.org/officeDocument/2006/relationships/image" Target="../media/image7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72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6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69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7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7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7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7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7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7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7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7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7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38.png"/><Relationship Id="rId21" Type="http://schemas.openxmlformats.org/officeDocument/2006/relationships/image" Target="../media/image70.png"/><Relationship Id="rId12" Type="http://schemas.openxmlformats.org/officeDocument/2006/relationships/image" Target="../media/image660.png"/><Relationship Id="rId17" Type="http://schemas.openxmlformats.org/officeDocument/2006/relationships/image" Target="../media/image31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23" Type="http://schemas.openxmlformats.org/officeDocument/2006/relationships/image" Target="../media/image69.png"/><Relationship Id="rId10" Type="http://schemas.openxmlformats.org/officeDocument/2006/relationships/image" Target="../media/image650.png"/><Relationship Id="rId19" Type="http://schemas.openxmlformats.org/officeDocument/2006/relationships/image" Target="../media/image39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3E1EB1A-A66F-D02D-C6E0-770908459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80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تنظيم حصص الأسبوع</a:t>
            </a:r>
            <a:endParaRPr lang="fr-MA" sz="4400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(30د)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ar-MA" sz="1600" b="1" dirty="0">
                <a:cs typeface="Microsoft Uighur" panose="02000000000000000000" pitchFamily="2" charset="-78"/>
              </a:rPr>
              <a:t>هواياتنا: السرد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B91FC3A-2DD9-E851-4A5A-DF0EF8E15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0988" y="2939825"/>
            <a:ext cx="468312" cy="468313"/>
          </a:xfr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Autofit/>
          </a:bodyPr>
          <a:lstStyle/>
          <a:p>
            <a:pPr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القراءات الفردية</a:t>
            </a:r>
            <a:r>
              <a:rPr lang="fr-FR" sz="1600" b="1" dirty="0"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cs typeface="Microsoft Uighur" panose="02000000000000000000" pitchFamily="2" charset="-78"/>
              </a:rPr>
              <a:t>(نص "دنيا الفنون")</a:t>
            </a:r>
          </a:p>
          <a:p>
            <a:pPr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إستراتيجية الفهم -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5E39B098-C644-415C-8E08-4C1BE1D834E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1550988" y="4210050"/>
            <a:ext cx="468312" cy="468313"/>
          </a:xfr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الكلمات البصرية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1387" y="1635472"/>
            <a:ext cx="468000" cy="468000"/>
          </a:xfr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400" dirty="0"/>
              <a:t>عند نهاية الحصة</a:t>
            </a:r>
            <a:endParaRPr lang="fr-MA" sz="4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01213" y="3485626"/>
            <a:ext cx="7072574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01213" y="4651010"/>
            <a:ext cx="7126574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101213" y="2347228"/>
            <a:ext cx="7072574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سرد أحداث الحكاية (هواياتنا)؛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21491"/>
            <a:ext cx="4457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بطلاقة؛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101213" y="4893879"/>
            <a:ext cx="55022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إستراتيجية الكلمات المفاتيح لاستخراج واستنتاج معلومات من النص "دنيا الفنون".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% 80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اعتيادي: توظيف الكلمات البصرية</a:t>
            </a:r>
            <a:r>
              <a:rPr lang="fr-FR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0183" y="11247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8360" y="14184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76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474642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281188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9F4E3A23-54BC-4612-29DE-2FA17712F338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2564A5A-664D-93E3-8B65-66DB8095EFB3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6AFBD3F-A971-4119-1389-C515DDC8FDD0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3686293-77C5-7D04-7955-A307D252D50D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17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2E2D60-2D16-EBCB-D07B-F72EFA2B82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0F3DFC9B-4F3E-1629-A3E5-F73F650D5B8A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خَوْفٍ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775" y="1871663"/>
            <a:ext cx="7038975" cy="3959225"/>
          </a:xfrm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توظيف الكلمات البصرية. من يذكر بالكلمات البصرية لهذا الأسبوع؟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FD3525-B92A-1C20-8F1D-2C1637C98B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F15E8F-B685-7326-C288-3F7E3144437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9E09E7-E85D-6BBA-9295-DA3A2BF7166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E3E7CE-FC80-12B6-B6E4-7897B71B1F7B}"/>
              </a:ext>
            </a:extLst>
          </p:cNvPr>
          <p:cNvSpPr txBox="1"/>
          <p:nvPr/>
        </p:nvSpPr>
        <p:spPr>
          <a:xfrm>
            <a:off x="1744035" y="3013502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أُوَظِّفُ ٱلْكَلِماتِ ٱلْبَصَرِيَّةَ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DCA0A9-FDAE-DB74-DA02-4D0D6EFD5F7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1CF8F4-B909-2F31-8C3C-473582DC0B7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ACCB93D3-1AA5-FD9D-DD35-794B4A58C4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400486CD-A93E-C430-2D6C-50B7FF3303D8}"/>
              </a:ext>
            </a:extLst>
          </p:cNvPr>
          <p:cNvGrpSpPr/>
          <p:nvPr/>
        </p:nvGrpSpPr>
        <p:grpSpPr>
          <a:xfrm>
            <a:off x="609552" y="2493000"/>
            <a:ext cx="7746355" cy="2338006"/>
            <a:chOff x="609552" y="2493000"/>
            <a:chExt cx="7746355" cy="2338006"/>
          </a:xfrm>
        </p:grpSpPr>
        <p:sp>
          <p:nvSpPr>
            <p:cNvPr id="4" name="Google Shape;1666;p201">
              <a:extLst>
                <a:ext uri="{FF2B5EF4-FFF2-40B4-BE49-F238E27FC236}">
                  <a16:creationId xmlns:a16="http://schemas.microsoft.com/office/drawing/2014/main" id="{13FA3086-FBDC-31A0-0FDA-451CFD648D8C}"/>
                </a:ext>
              </a:extLst>
            </p:cNvPr>
            <p:cNvSpPr/>
            <p:nvPr/>
          </p:nvSpPr>
          <p:spPr>
            <a:xfrm>
              <a:off x="6771907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لَوْلا</a:t>
              </a:r>
            </a:p>
          </p:txBody>
        </p:sp>
        <p:sp>
          <p:nvSpPr>
            <p:cNvPr id="8" name="Google Shape;1667;p201">
              <a:extLst>
                <a:ext uri="{FF2B5EF4-FFF2-40B4-BE49-F238E27FC236}">
                  <a16:creationId xmlns:a16="http://schemas.microsoft.com/office/drawing/2014/main" id="{A5F74360-1489-92B1-1399-5AD057E7DE35}"/>
                </a:ext>
              </a:extLst>
            </p:cNvPr>
            <p:cNvSpPr/>
            <p:nvPr/>
          </p:nvSpPr>
          <p:spPr>
            <a:xfrm>
              <a:off x="4721995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كُلُّها</a:t>
              </a:r>
            </a:p>
          </p:txBody>
        </p:sp>
        <p:sp>
          <p:nvSpPr>
            <p:cNvPr id="10" name="Google Shape;1668;p201">
              <a:extLst>
                <a:ext uri="{FF2B5EF4-FFF2-40B4-BE49-F238E27FC236}">
                  <a16:creationId xmlns:a16="http://schemas.microsoft.com/office/drawing/2014/main" id="{3D01B91B-E6D6-631A-3BBF-99F2AADCC515}"/>
                </a:ext>
              </a:extLst>
            </p:cNvPr>
            <p:cNvSpPr/>
            <p:nvPr/>
          </p:nvSpPr>
          <p:spPr>
            <a:xfrm>
              <a:off x="2672083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اَلَّذي</a:t>
              </a:r>
            </a:p>
          </p:txBody>
        </p:sp>
        <p:sp>
          <p:nvSpPr>
            <p:cNvPr id="15" name="Google Shape;1669;p201">
              <a:extLst>
                <a:ext uri="{FF2B5EF4-FFF2-40B4-BE49-F238E27FC236}">
                  <a16:creationId xmlns:a16="http://schemas.microsoft.com/office/drawing/2014/main" id="{FE06F787-22E4-B2F3-E79D-FC225527DB94}"/>
                </a:ext>
              </a:extLst>
            </p:cNvPr>
            <p:cNvSpPr/>
            <p:nvPr/>
          </p:nvSpPr>
          <p:spPr>
            <a:xfrm>
              <a:off x="622171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3306" y="71882"/>
                    <a:pt x="72889" y="-9205"/>
                    <a:pt x="156931" y="0"/>
                  </a:cubicBezTo>
                  <a:cubicBezTo>
                    <a:pt x="380030" y="24619"/>
                    <a:pt x="610840" y="-30227"/>
                    <a:pt x="790184" y="0"/>
                  </a:cubicBezTo>
                  <a:cubicBezTo>
                    <a:pt x="969528" y="30227"/>
                    <a:pt x="1185489" y="-18378"/>
                    <a:pt x="1398604" y="0"/>
                  </a:cubicBezTo>
                  <a:cubicBezTo>
                    <a:pt x="1493855" y="-2015"/>
                    <a:pt x="1556304" y="85869"/>
                    <a:pt x="1555535" y="156931"/>
                  </a:cubicBezTo>
                  <a:cubicBezTo>
                    <a:pt x="1584643" y="370998"/>
                    <a:pt x="1529531" y="616239"/>
                    <a:pt x="1555535" y="784638"/>
                  </a:cubicBezTo>
                  <a:cubicBezTo>
                    <a:pt x="1551135" y="877448"/>
                    <a:pt x="1487794" y="938735"/>
                    <a:pt x="1398604" y="941569"/>
                  </a:cubicBezTo>
                  <a:cubicBezTo>
                    <a:pt x="1255272" y="967946"/>
                    <a:pt x="935442" y="967980"/>
                    <a:pt x="815018" y="941569"/>
                  </a:cubicBezTo>
                  <a:cubicBezTo>
                    <a:pt x="694594" y="915158"/>
                    <a:pt x="373807" y="925835"/>
                    <a:pt x="156931" y="941569"/>
                  </a:cubicBezTo>
                  <a:cubicBezTo>
                    <a:pt x="71633" y="921527"/>
                    <a:pt x="6159" y="876589"/>
                    <a:pt x="0" y="784638"/>
                  </a:cubicBezTo>
                  <a:cubicBezTo>
                    <a:pt x="1558" y="538052"/>
                    <a:pt x="-24494" y="419932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1016" y="73659"/>
                    <a:pt x="90190" y="-7503"/>
                    <a:pt x="156931" y="0"/>
                  </a:cubicBezTo>
                  <a:cubicBezTo>
                    <a:pt x="364623" y="-31874"/>
                    <a:pt x="539091" y="8077"/>
                    <a:pt x="802601" y="0"/>
                  </a:cubicBezTo>
                  <a:cubicBezTo>
                    <a:pt x="1066111" y="-8077"/>
                    <a:pt x="1262295" y="-343"/>
                    <a:pt x="1398604" y="0"/>
                  </a:cubicBezTo>
                  <a:cubicBezTo>
                    <a:pt x="1465840" y="-8818"/>
                    <a:pt x="1538355" y="63506"/>
                    <a:pt x="1555535" y="156931"/>
                  </a:cubicBezTo>
                  <a:cubicBezTo>
                    <a:pt x="1532067" y="408098"/>
                    <a:pt x="1533168" y="653960"/>
                    <a:pt x="1555535" y="784638"/>
                  </a:cubicBezTo>
                  <a:cubicBezTo>
                    <a:pt x="1561350" y="868751"/>
                    <a:pt x="1483099" y="940460"/>
                    <a:pt x="1398604" y="941569"/>
                  </a:cubicBezTo>
                  <a:cubicBezTo>
                    <a:pt x="1237335" y="932636"/>
                    <a:pt x="983977" y="924696"/>
                    <a:pt x="752934" y="941569"/>
                  </a:cubicBezTo>
                  <a:cubicBezTo>
                    <a:pt x="521891" y="958443"/>
                    <a:pt x="279648" y="949899"/>
                    <a:pt x="156931" y="941569"/>
                  </a:cubicBezTo>
                  <a:cubicBezTo>
                    <a:pt x="86665" y="928305"/>
                    <a:pt x="-2391" y="881976"/>
                    <a:pt x="0" y="784638"/>
                  </a:cubicBezTo>
                  <a:cubicBezTo>
                    <a:pt x="30625" y="645826"/>
                    <a:pt x="26950" y="457919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مَرَّةً </a:t>
              </a:r>
              <a:endParaRPr lang="ar-MA" sz="5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70;p201">
              <a:extLst>
                <a:ext uri="{FF2B5EF4-FFF2-40B4-BE49-F238E27FC236}">
                  <a16:creationId xmlns:a16="http://schemas.microsoft.com/office/drawing/2014/main" id="{59D59720-BFD8-2A64-8A26-E49B1840BDAB}"/>
                </a:ext>
              </a:extLst>
            </p:cNvPr>
            <p:cNvSpPr/>
            <p:nvPr/>
          </p:nvSpPr>
          <p:spPr>
            <a:xfrm>
              <a:off x="2672083" y="3895006"/>
              <a:ext cx="1584000" cy="910815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إِلَيْكُمْ </a:t>
              </a:r>
              <a:endParaRPr lang="ar-S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Google Shape;1671;p201">
              <a:extLst>
                <a:ext uri="{FF2B5EF4-FFF2-40B4-BE49-F238E27FC236}">
                  <a16:creationId xmlns:a16="http://schemas.microsoft.com/office/drawing/2014/main" id="{594AEB38-1F36-C020-3441-FC9EB3CD0B6E}"/>
                </a:ext>
              </a:extLst>
            </p:cNvPr>
            <p:cNvSpPr/>
            <p:nvPr/>
          </p:nvSpPr>
          <p:spPr>
            <a:xfrm>
              <a:off x="4721995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ذلِكَ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  <p:sp>
          <p:nvSpPr>
            <p:cNvPr id="19" name="Google Shape;1672;p201">
              <a:extLst>
                <a:ext uri="{FF2B5EF4-FFF2-40B4-BE49-F238E27FC236}">
                  <a16:creationId xmlns:a16="http://schemas.microsoft.com/office/drawing/2014/main" id="{54DFC2F6-2344-A9D2-223A-15936E2C917E}"/>
                </a:ext>
              </a:extLst>
            </p:cNvPr>
            <p:cNvSpPr/>
            <p:nvPr/>
          </p:nvSpPr>
          <p:spPr>
            <a:xfrm>
              <a:off x="609552" y="3869821"/>
              <a:ext cx="1746194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مَنْ مِنْكُمْ</a:t>
              </a:r>
            </a:p>
          </p:txBody>
        </p:sp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4BDA8810-6935-D6C8-B53A-6E388DBF4678}"/>
                </a:ext>
              </a:extLst>
            </p:cNvPr>
            <p:cNvSpPr/>
            <p:nvPr/>
          </p:nvSpPr>
          <p:spPr>
            <a:xfrm>
              <a:off x="6771907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اَلَّتي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27F0F1-5452-0069-5142-448A937711E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4A96B-21D7-69AF-E98C-40198312BA0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CDF57C3-6776-6048-1D58-85FAE53194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37BF-D02B-206D-DF46-13ECB0A8E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595CA-DC50-DFF4-4BD6-CA5EB3BD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805FC8-F1E3-C925-AC9D-4049B64A3C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439C50-D910-FB4F-C76F-408F15B044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22FCC5-FCBC-FA46-9F53-616AF99557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C4189A-C315-C967-C0F0-09E705955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4C1914-3726-7B32-75AE-066D90AA5C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E15B4F-F701-FF46-256C-E1BBDA627AC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2533-7462-F5AC-5954-8DA7B94FFD9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83457B-68FA-AF0F-C25C-9E305F2A81F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0C0D9B-0D59-60CF-A35F-88414691AF0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Google Shape;677;p154">
            <a:extLst>
              <a:ext uri="{FF2B5EF4-FFF2-40B4-BE49-F238E27FC236}">
                <a16:creationId xmlns:a16="http://schemas.microsoft.com/office/drawing/2014/main" id="{25BE8245-1A44-5C5C-79F2-8623AD6E4EDE}"/>
              </a:ext>
            </a:extLst>
          </p:cNvPr>
          <p:cNvSpPr txBox="1"/>
          <p:nvPr/>
        </p:nvSpPr>
        <p:spPr>
          <a:xfrm>
            <a:off x="578414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ٱلشَّمْسُ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لَتَجَمَّدَ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ٱلنّاسُ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مِنَ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ٱلْبَرْدِ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E4A990E-5870-E8FC-4E57-299CFDC82B45}"/>
              </a:ext>
            </a:extLst>
          </p:cNvPr>
          <p:cNvGrpSpPr/>
          <p:nvPr/>
        </p:nvGrpSpPr>
        <p:grpSpPr>
          <a:xfrm>
            <a:off x="644730" y="2034478"/>
            <a:ext cx="7746355" cy="2338006"/>
            <a:chOff x="609552" y="2493000"/>
            <a:chExt cx="7746355" cy="2338006"/>
          </a:xfrm>
        </p:grpSpPr>
        <p:sp>
          <p:nvSpPr>
            <p:cNvPr id="21" name="Google Shape;1666;p201">
              <a:extLst>
                <a:ext uri="{FF2B5EF4-FFF2-40B4-BE49-F238E27FC236}">
                  <a16:creationId xmlns:a16="http://schemas.microsoft.com/office/drawing/2014/main" id="{CB82CB85-AA23-9BA8-7AA6-DF604B2A39D8}"/>
                </a:ext>
              </a:extLst>
            </p:cNvPr>
            <p:cNvSpPr/>
            <p:nvPr/>
          </p:nvSpPr>
          <p:spPr>
            <a:xfrm>
              <a:off x="6771907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لَوْلا</a:t>
              </a:r>
            </a:p>
          </p:txBody>
        </p:sp>
        <p:sp>
          <p:nvSpPr>
            <p:cNvPr id="24" name="Google Shape;1667;p201">
              <a:extLst>
                <a:ext uri="{FF2B5EF4-FFF2-40B4-BE49-F238E27FC236}">
                  <a16:creationId xmlns:a16="http://schemas.microsoft.com/office/drawing/2014/main" id="{6F4BCED6-D97A-59D9-40CA-B49EE4CC6477}"/>
                </a:ext>
              </a:extLst>
            </p:cNvPr>
            <p:cNvSpPr/>
            <p:nvPr/>
          </p:nvSpPr>
          <p:spPr>
            <a:xfrm>
              <a:off x="4721995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كُلُّها</a:t>
              </a:r>
            </a:p>
          </p:txBody>
        </p:sp>
        <p:sp>
          <p:nvSpPr>
            <p:cNvPr id="25" name="Google Shape;1668;p201">
              <a:extLst>
                <a:ext uri="{FF2B5EF4-FFF2-40B4-BE49-F238E27FC236}">
                  <a16:creationId xmlns:a16="http://schemas.microsoft.com/office/drawing/2014/main" id="{5D1A2B8E-251B-47EF-D8EB-84717C6EBC66}"/>
                </a:ext>
              </a:extLst>
            </p:cNvPr>
            <p:cNvSpPr/>
            <p:nvPr/>
          </p:nvSpPr>
          <p:spPr>
            <a:xfrm>
              <a:off x="2672083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اَلَّذي</a:t>
              </a:r>
            </a:p>
          </p:txBody>
        </p:sp>
        <p:sp>
          <p:nvSpPr>
            <p:cNvPr id="26" name="Google Shape;1669;p201">
              <a:extLst>
                <a:ext uri="{FF2B5EF4-FFF2-40B4-BE49-F238E27FC236}">
                  <a16:creationId xmlns:a16="http://schemas.microsoft.com/office/drawing/2014/main" id="{C7ABB413-AA27-D5AD-3EEF-1DB92875C8A7}"/>
                </a:ext>
              </a:extLst>
            </p:cNvPr>
            <p:cNvSpPr/>
            <p:nvPr/>
          </p:nvSpPr>
          <p:spPr>
            <a:xfrm>
              <a:off x="622171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3306" y="71882"/>
                    <a:pt x="72889" y="-9205"/>
                    <a:pt x="156931" y="0"/>
                  </a:cubicBezTo>
                  <a:cubicBezTo>
                    <a:pt x="380030" y="24619"/>
                    <a:pt x="610840" y="-30227"/>
                    <a:pt x="790184" y="0"/>
                  </a:cubicBezTo>
                  <a:cubicBezTo>
                    <a:pt x="969528" y="30227"/>
                    <a:pt x="1185489" y="-18378"/>
                    <a:pt x="1398604" y="0"/>
                  </a:cubicBezTo>
                  <a:cubicBezTo>
                    <a:pt x="1493855" y="-2015"/>
                    <a:pt x="1556304" y="85869"/>
                    <a:pt x="1555535" y="156931"/>
                  </a:cubicBezTo>
                  <a:cubicBezTo>
                    <a:pt x="1584643" y="370998"/>
                    <a:pt x="1529531" y="616239"/>
                    <a:pt x="1555535" y="784638"/>
                  </a:cubicBezTo>
                  <a:cubicBezTo>
                    <a:pt x="1551135" y="877448"/>
                    <a:pt x="1487794" y="938735"/>
                    <a:pt x="1398604" y="941569"/>
                  </a:cubicBezTo>
                  <a:cubicBezTo>
                    <a:pt x="1255272" y="967946"/>
                    <a:pt x="935442" y="967980"/>
                    <a:pt x="815018" y="941569"/>
                  </a:cubicBezTo>
                  <a:cubicBezTo>
                    <a:pt x="694594" y="915158"/>
                    <a:pt x="373807" y="925835"/>
                    <a:pt x="156931" y="941569"/>
                  </a:cubicBezTo>
                  <a:cubicBezTo>
                    <a:pt x="71633" y="921527"/>
                    <a:pt x="6159" y="876589"/>
                    <a:pt x="0" y="784638"/>
                  </a:cubicBezTo>
                  <a:cubicBezTo>
                    <a:pt x="1558" y="538052"/>
                    <a:pt x="-24494" y="419932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1016" y="73659"/>
                    <a:pt x="90190" y="-7503"/>
                    <a:pt x="156931" y="0"/>
                  </a:cubicBezTo>
                  <a:cubicBezTo>
                    <a:pt x="364623" y="-31874"/>
                    <a:pt x="539091" y="8077"/>
                    <a:pt x="802601" y="0"/>
                  </a:cubicBezTo>
                  <a:cubicBezTo>
                    <a:pt x="1066111" y="-8077"/>
                    <a:pt x="1262295" y="-343"/>
                    <a:pt x="1398604" y="0"/>
                  </a:cubicBezTo>
                  <a:cubicBezTo>
                    <a:pt x="1465840" y="-8818"/>
                    <a:pt x="1538355" y="63506"/>
                    <a:pt x="1555535" y="156931"/>
                  </a:cubicBezTo>
                  <a:cubicBezTo>
                    <a:pt x="1532067" y="408098"/>
                    <a:pt x="1533168" y="653960"/>
                    <a:pt x="1555535" y="784638"/>
                  </a:cubicBezTo>
                  <a:cubicBezTo>
                    <a:pt x="1561350" y="868751"/>
                    <a:pt x="1483099" y="940460"/>
                    <a:pt x="1398604" y="941569"/>
                  </a:cubicBezTo>
                  <a:cubicBezTo>
                    <a:pt x="1237335" y="932636"/>
                    <a:pt x="983977" y="924696"/>
                    <a:pt x="752934" y="941569"/>
                  </a:cubicBezTo>
                  <a:cubicBezTo>
                    <a:pt x="521891" y="958443"/>
                    <a:pt x="279648" y="949899"/>
                    <a:pt x="156931" y="941569"/>
                  </a:cubicBezTo>
                  <a:cubicBezTo>
                    <a:pt x="86665" y="928305"/>
                    <a:pt x="-2391" y="881976"/>
                    <a:pt x="0" y="784638"/>
                  </a:cubicBezTo>
                  <a:cubicBezTo>
                    <a:pt x="30625" y="645826"/>
                    <a:pt x="26950" y="457919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مَرَّةً </a:t>
              </a:r>
              <a:endParaRPr lang="ar-MA" sz="5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670;p201">
              <a:extLst>
                <a:ext uri="{FF2B5EF4-FFF2-40B4-BE49-F238E27FC236}">
                  <a16:creationId xmlns:a16="http://schemas.microsoft.com/office/drawing/2014/main" id="{39CE7179-76CD-DA71-8B8C-49F4F63520E4}"/>
                </a:ext>
              </a:extLst>
            </p:cNvPr>
            <p:cNvSpPr/>
            <p:nvPr/>
          </p:nvSpPr>
          <p:spPr>
            <a:xfrm>
              <a:off x="2672083" y="3895006"/>
              <a:ext cx="1584000" cy="910815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إِلَيْكُمْ </a:t>
              </a:r>
              <a:endParaRPr lang="ar-S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1345DDD1-8031-6128-131F-6D2F17EB21E5}"/>
                </a:ext>
              </a:extLst>
            </p:cNvPr>
            <p:cNvSpPr/>
            <p:nvPr/>
          </p:nvSpPr>
          <p:spPr>
            <a:xfrm>
              <a:off x="4721995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ذلِكَ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  <p:sp>
          <p:nvSpPr>
            <p:cNvPr id="29" name="Google Shape;1672;p201">
              <a:extLst>
                <a:ext uri="{FF2B5EF4-FFF2-40B4-BE49-F238E27FC236}">
                  <a16:creationId xmlns:a16="http://schemas.microsoft.com/office/drawing/2014/main" id="{E1205F07-5D91-DA6E-F392-39B0BDC90994}"/>
                </a:ext>
              </a:extLst>
            </p:cNvPr>
            <p:cNvSpPr/>
            <p:nvPr/>
          </p:nvSpPr>
          <p:spPr>
            <a:xfrm>
              <a:off x="609552" y="3869821"/>
              <a:ext cx="1746194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مَنْ مِنْكُمْ</a:t>
              </a:r>
            </a:p>
          </p:txBody>
        </p:sp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727ABF7B-C398-C060-2C38-B022184A4BFF}"/>
                </a:ext>
              </a:extLst>
            </p:cNvPr>
            <p:cNvSpPr/>
            <p:nvPr/>
          </p:nvSpPr>
          <p:spPr>
            <a:xfrm>
              <a:off x="6771907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اَلَّتي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089957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A11A-F98E-9A14-7025-E4B6325F4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17BD1F-E897-5082-C153-A31ECBEEA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61142-885C-B212-24BC-119C2C3AF7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7FB03-52AF-B395-CD3D-3EF6F41A00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546434-538B-9EAC-A79F-1E270184D6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F52423-63D5-4856-387A-B45D9CC9BA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DC9471-32AA-4530-EA5E-EB31704B64D4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699DCA-5840-F2F9-5F62-3C157BD74BF5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01021A-4C61-A40D-CDEB-F31C99027CF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Google Shape;677;p154">
            <a:extLst>
              <a:ext uri="{FF2B5EF4-FFF2-40B4-BE49-F238E27FC236}">
                <a16:creationId xmlns:a16="http://schemas.microsoft.com/office/drawing/2014/main" id="{E5CBCAD0-BEE5-7940-901A-66A69F5A29F8}"/>
              </a:ext>
            </a:extLst>
          </p:cNvPr>
          <p:cNvSpPr txBox="1"/>
          <p:nvPr/>
        </p:nvSpPr>
        <p:spPr>
          <a:xfrm>
            <a:off x="566057" y="4525059"/>
            <a:ext cx="7475659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ٱلشَّمْسُ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لَتَجَمَّدَ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ٱلنّاسُ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مِنَ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ٱلْبَرْدِ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EF22F6-8A95-E6C5-0E09-691BFD179331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C90727D-5058-7006-2C29-F31590A8BFAB}"/>
              </a:ext>
            </a:extLst>
          </p:cNvPr>
          <p:cNvSpPr txBox="1"/>
          <p:nvPr/>
        </p:nvSpPr>
        <p:spPr>
          <a:xfrm>
            <a:off x="6691514" y="4613418"/>
            <a:ext cx="88426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لَوْلا</a:t>
            </a:r>
            <a:endParaRPr lang="fr-FR" sz="4800" dirty="0"/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437F4B42-2C7A-86F1-3DE0-B604BBDB47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C94F077-6EA2-315C-D9F3-842254663E53}"/>
              </a:ext>
            </a:extLst>
          </p:cNvPr>
          <p:cNvGrpSpPr/>
          <p:nvPr/>
        </p:nvGrpSpPr>
        <p:grpSpPr>
          <a:xfrm>
            <a:off x="632373" y="2034478"/>
            <a:ext cx="7746355" cy="2338006"/>
            <a:chOff x="609552" y="2493000"/>
            <a:chExt cx="7746355" cy="2338006"/>
          </a:xfrm>
        </p:grpSpPr>
        <p:sp>
          <p:nvSpPr>
            <p:cNvPr id="8" name="Google Shape;1666;p201">
              <a:extLst>
                <a:ext uri="{FF2B5EF4-FFF2-40B4-BE49-F238E27FC236}">
                  <a16:creationId xmlns:a16="http://schemas.microsoft.com/office/drawing/2014/main" id="{7F179E4C-A28A-1763-F048-4A8B7BC3FFEE}"/>
                </a:ext>
              </a:extLst>
            </p:cNvPr>
            <p:cNvSpPr/>
            <p:nvPr/>
          </p:nvSpPr>
          <p:spPr>
            <a:xfrm>
              <a:off x="6771907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لَوْلا</a:t>
              </a:r>
            </a:p>
          </p:txBody>
        </p:sp>
        <p:sp>
          <p:nvSpPr>
            <p:cNvPr id="10" name="Google Shape;1667;p201">
              <a:extLst>
                <a:ext uri="{FF2B5EF4-FFF2-40B4-BE49-F238E27FC236}">
                  <a16:creationId xmlns:a16="http://schemas.microsoft.com/office/drawing/2014/main" id="{09EC7EA9-2074-E16A-CF60-CBEFD57C2EA9}"/>
                </a:ext>
              </a:extLst>
            </p:cNvPr>
            <p:cNvSpPr/>
            <p:nvPr/>
          </p:nvSpPr>
          <p:spPr>
            <a:xfrm>
              <a:off x="4721995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كُلُّها</a:t>
              </a:r>
            </a:p>
          </p:txBody>
        </p:sp>
        <p:sp>
          <p:nvSpPr>
            <p:cNvPr id="16" name="Google Shape;1668;p201">
              <a:extLst>
                <a:ext uri="{FF2B5EF4-FFF2-40B4-BE49-F238E27FC236}">
                  <a16:creationId xmlns:a16="http://schemas.microsoft.com/office/drawing/2014/main" id="{514B3EAF-0A48-3504-2BAA-EDDE8F241F78}"/>
                </a:ext>
              </a:extLst>
            </p:cNvPr>
            <p:cNvSpPr/>
            <p:nvPr/>
          </p:nvSpPr>
          <p:spPr>
            <a:xfrm>
              <a:off x="2672083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اَلَّذي</a:t>
              </a:r>
            </a:p>
          </p:txBody>
        </p:sp>
        <p:sp>
          <p:nvSpPr>
            <p:cNvPr id="18" name="Google Shape;1669;p201">
              <a:extLst>
                <a:ext uri="{FF2B5EF4-FFF2-40B4-BE49-F238E27FC236}">
                  <a16:creationId xmlns:a16="http://schemas.microsoft.com/office/drawing/2014/main" id="{6D3CA2BC-E272-42C3-6D44-EC978FA30A66}"/>
                </a:ext>
              </a:extLst>
            </p:cNvPr>
            <p:cNvSpPr/>
            <p:nvPr/>
          </p:nvSpPr>
          <p:spPr>
            <a:xfrm>
              <a:off x="622171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3306" y="71882"/>
                    <a:pt x="72889" y="-9205"/>
                    <a:pt x="156931" y="0"/>
                  </a:cubicBezTo>
                  <a:cubicBezTo>
                    <a:pt x="380030" y="24619"/>
                    <a:pt x="610840" y="-30227"/>
                    <a:pt x="790184" y="0"/>
                  </a:cubicBezTo>
                  <a:cubicBezTo>
                    <a:pt x="969528" y="30227"/>
                    <a:pt x="1185489" y="-18378"/>
                    <a:pt x="1398604" y="0"/>
                  </a:cubicBezTo>
                  <a:cubicBezTo>
                    <a:pt x="1493855" y="-2015"/>
                    <a:pt x="1556304" y="85869"/>
                    <a:pt x="1555535" y="156931"/>
                  </a:cubicBezTo>
                  <a:cubicBezTo>
                    <a:pt x="1584643" y="370998"/>
                    <a:pt x="1529531" y="616239"/>
                    <a:pt x="1555535" y="784638"/>
                  </a:cubicBezTo>
                  <a:cubicBezTo>
                    <a:pt x="1551135" y="877448"/>
                    <a:pt x="1487794" y="938735"/>
                    <a:pt x="1398604" y="941569"/>
                  </a:cubicBezTo>
                  <a:cubicBezTo>
                    <a:pt x="1255272" y="967946"/>
                    <a:pt x="935442" y="967980"/>
                    <a:pt x="815018" y="941569"/>
                  </a:cubicBezTo>
                  <a:cubicBezTo>
                    <a:pt x="694594" y="915158"/>
                    <a:pt x="373807" y="925835"/>
                    <a:pt x="156931" y="941569"/>
                  </a:cubicBezTo>
                  <a:cubicBezTo>
                    <a:pt x="71633" y="921527"/>
                    <a:pt x="6159" y="876589"/>
                    <a:pt x="0" y="784638"/>
                  </a:cubicBezTo>
                  <a:cubicBezTo>
                    <a:pt x="1558" y="538052"/>
                    <a:pt x="-24494" y="419932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1016" y="73659"/>
                    <a:pt x="90190" y="-7503"/>
                    <a:pt x="156931" y="0"/>
                  </a:cubicBezTo>
                  <a:cubicBezTo>
                    <a:pt x="364623" y="-31874"/>
                    <a:pt x="539091" y="8077"/>
                    <a:pt x="802601" y="0"/>
                  </a:cubicBezTo>
                  <a:cubicBezTo>
                    <a:pt x="1066111" y="-8077"/>
                    <a:pt x="1262295" y="-343"/>
                    <a:pt x="1398604" y="0"/>
                  </a:cubicBezTo>
                  <a:cubicBezTo>
                    <a:pt x="1465840" y="-8818"/>
                    <a:pt x="1538355" y="63506"/>
                    <a:pt x="1555535" y="156931"/>
                  </a:cubicBezTo>
                  <a:cubicBezTo>
                    <a:pt x="1532067" y="408098"/>
                    <a:pt x="1533168" y="653960"/>
                    <a:pt x="1555535" y="784638"/>
                  </a:cubicBezTo>
                  <a:cubicBezTo>
                    <a:pt x="1561350" y="868751"/>
                    <a:pt x="1483099" y="940460"/>
                    <a:pt x="1398604" y="941569"/>
                  </a:cubicBezTo>
                  <a:cubicBezTo>
                    <a:pt x="1237335" y="932636"/>
                    <a:pt x="983977" y="924696"/>
                    <a:pt x="752934" y="941569"/>
                  </a:cubicBezTo>
                  <a:cubicBezTo>
                    <a:pt x="521891" y="958443"/>
                    <a:pt x="279648" y="949899"/>
                    <a:pt x="156931" y="941569"/>
                  </a:cubicBezTo>
                  <a:cubicBezTo>
                    <a:pt x="86665" y="928305"/>
                    <a:pt x="-2391" y="881976"/>
                    <a:pt x="0" y="784638"/>
                  </a:cubicBezTo>
                  <a:cubicBezTo>
                    <a:pt x="30625" y="645826"/>
                    <a:pt x="26950" y="457919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مَرَّةً </a:t>
              </a:r>
              <a:endParaRPr lang="ar-MA" sz="5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670;p201">
              <a:extLst>
                <a:ext uri="{FF2B5EF4-FFF2-40B4-BE49-F238E27FC236}">
                  <a16:creationId xmlns:a16="http://schemas.microsoft.com/office/drawing/2014/main" id="{76D14359-50F7-8E4A-9937-7339279DCE08}"/>
                </a:ext>
              </a:extLst>
            </p:cNvPr>
            <p:cNvSpPr/>
            <p:nvPr/>
          </p:nvSpPr>
          <p:spPr>
            <a:xfrm>
              <a:off x="2672083" y="3895006"/>
              <a:ext cx="1584000" cy="910815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إِلَيْكُمْ </a:t>
              </a:r>
              <a:endParaRPr lang="ar-S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Google Shape;1671;p201">
              <a:extLst>
                <a:ext uri="{FF2B5EF4-FFF2-40B4-BE49-F238E27FC236}">
                  <a16:creationId xmlns:a16="http://schemas.microsoft.com/office/drawing/2014/main" id="{6AE9503E-9FC6-3441-FC77-1936AD8131DA}"/>
                </a:ext>
              </a:extLst>
            </p:cNvPr>
            <p:cNvSpPr/>
            <p:nvPr/>
          </p:nvSpPr>
          <p:spPr>
            <a:xfrm>
              <a:off x="4721995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ذلِكَ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  <p:sp>
          <p:nvSpPr>
            <p:cNvPr id="21" name="Google Shape;1672;p201">
              <a:extLst>
                <a:ext uri="{FF2B5EF4-FFF2-40B4-BE49-F238E27FC236}">
                  <a16:creationId xmlns:a16="http://schemas.microsoft.com/office/drawing/2014/main" id="{D98FC19E-9DE2-6C67-5C08-B7A04A1884D7}"/>
                </a:ext>
              </a:extLst>
            </p:cNvPr>
            <p:cNvSpPr/>
            <p:nvPr/>
          </p:nvSpPr>
          <p:spPr>
            <a:xfrm>
              <a:off x="609552" y="3869821"/>
              <a:ext cx="1746194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مَنْ مِنْكُمْ</a:t>
              </a:r>
            </a:p>
          </p:txBody>
        </p:sp>
        <p:sp>
          <p:nvSpPr>
            <p:cNvPr id="24" name="Google Shape;1671;p201">
              <a:extLst>
                <a:ext uri="{FF2B5EF4-FFF2-40B4-BE49-F238E27FC236}">
                  <a16:creationId xmlns:a16="http://schemas.microsoft.com/office/drawing/2014/main" id="{37B49C40-8FFD-CA26-6B75-40AC2718D9F1}"/>
                </a:ext>
              </a:extLst>
            </p:cNvPr>
            <p:cNvSpPr/>
            <p:nvPr/>
          </p:nvSpPr>
          <p:spPr>
            <a:xfrm>
              <a:off x="6771907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اَلَّتي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52082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B1F36-3B30-7182-29AA-0E4EEAD76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22A976-12D3-B586-FB25-F0EE56A31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 ثم اكتبوا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6CDDB8-5F3A-6AC8-D338-5611B003AE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B62993-5C64-18B3-A80A-A05C88D1C6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6C857D-1E79-C8C3-B13B-39430677FB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6F8268-C4E1-2B7A-CA0B-CC8C0BD21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EB3721-A3EE-7C42-A826-71A297F0FC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39103CB-070A-163B-396C-0BACB57BC06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E041D0-9243-F9E0-D3B7-78A889D82D2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66523-27E0-8439-3AB1-94BB11A363E4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5E7AEB0-B734-552D-189E-117CEB1A661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Google Shape;677;p154">
            <a:extLst>
              <a:ext uri="{FF2B5EF4-FFF2-40B4-BE49-F238E27FC236}">
                <a16:creationId xmlns:a16="http://schemas.microsoft.com/office/drawing/2014/main" id="{31E34417-4A87-A36E-7714-4350CD3FEEB8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اَلسّينِما هِيَ ..........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ٱلْفَنُّ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ٱلَّذي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يَعْتَمِدُ عَلى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ٱلتَّصْويرِ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D239DD8-A857-B32D-1FC0-9E3E9FDB95CC}"/>
              </a:ext>
            </a:extLst>
          </p:cNvPr>
          <p:cNvGrpSpPr/>
          <p:nvPr/>
        </p:nvGrpSpPr>
        <p:grpSpPr>
          <a:xfrm>
            <a:off x="632373" y="2034478"/>
            <a:ext cx="7746355" cy="2338006"/>
            <a:chOff x="609552" y="2493000"/>
            <a:chExt cx="7746355" cy="2338006"/>
          </a:xfrm>
        </p:grpSpPr>
        <p:sp>
          <p:nvSpPr>
            <p:cNvPr id="26" name="Google Shape;1666;p201">
              <a:extLst>
                <a:ext uri="{FF2B5EF4-FFF2-40B4-BE49-F238E27FC236}">
                  <a16:creationId xmlns:a16="http://schemas.microsoft.com/office/drawing/2014/main" id="{6C6F9726-ED9C-FD58-A76E-446F8E61A980}"/>
                </a:ext>
              </a:extLst>
            </p:cNvPr>
            <p:cNvSpPr/>
            <p:nvPr/>
          </p:nvSpPr>
          <p:spPr>
            <a:xfrm>
              <a:off x="6771907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لَوْلا</a:t>
              </a:r>
            </a:p>
          </p:txBody>
        </p:sp>
        <p:sp>
          <p:nvSpPr>
            <p:cNvPr id="27" name="Google Shape;1667;p201">
              <a:extLst>
                <a:ext uri="{FF2B5EF4-FFF2-40B4-BE49-F238E27FC236}">
                  <a16:creationId xmlns:a16="http://schemas.microsoft.com/office/drawing/2014/main" id="{2B6D6D55-0893-B8D2-2F01-97B82D39D723}"/>
                </a:ext>
              </a:extLst>
            </p:cNvPr>
            <p:cNvSpPr/>
            <p:nvPr/>
          </p:nvSpPr>
          <p:spPr>
            <a:xfrm>
              <a:off x="4721995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كُلُّها</a:t>
              </a:r>
            </a:p>
          </p:txBody>
        </p:sp>
        <p:sp>
          <p:nvSpPr>
            <p:cNvPr id="28" name="Google Shape;1668;p201">
              <a:extLst>
                <a:ext uri="{FF2B5EF4-FFF2-40B4-BE49-F238E27FC236}">
                  <a16:creationId xmlns:a16="http://schemas.microsoft.com/office/drawing/2014/main" id="{367BE432-DD89-DEF8-8D37-D60F16CFF3FB}"/>
                </a:ext>
              </a:extLst>
            </p:cNvPr>
            <p:cNvSpPr/>
            <p:nvPr/>
          </p:nvSpPr>
          <p:spPr>
            <a:xfrm>
              <a:off x="2672083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اَلَّذي</a:t>
              </a:r>
            </a:p>
          </p:txBody>
        </p:sp>
        <p:sp>
          <p:nvSpPr>
            <p:cNvPr id="29" name="Google Shape;1669;p201">
              <a:extLst>
                <a:ext uri="{FF2B5EF4-FFF2-40B4-BE49-F238E27FC236}">
                  <a16:creationId xmlns:a16="http://schemas.microsoft.com/office/drawing/2014/main" id="{7CF665B6-5D85-7EA2-777D-C201009663A8}"/>
                </a:ext>
              </a:extLst>
            </p:cNvPr>
            <p:cNvSpPr/>
            <p:nvPr/>
          </p:nvSpPr>
          <p:spPr>
            <a:xfrm>
              <a:off x="622171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3306" y="71882"/>
                    <a:pt x="72889" y="-9205"/>
                    <a:pt x="156931" y="0"/>
                  </a:cubicBezTo>
                  <a:cubicBezTo>
                    <a:pt x="380030" y="24619"/>
                    <a:pt x="610840" y="-30227"/>
                    <a:pt x="790184" y="0"/>
                  </a:cubicBezTo>
                  <a:cubicBezTo>
                    <a:pt x="969528" y="30227"/>
                    <a:pt x="1185489" y="-18378"/>
                    <a:pt x="1398604" y="0"/>
                  </a:cubicBezTo>
                  <a:cubicBezTo>
                    <a:pt x="1493855" y="-2015"/>
                    <a:pt x="1556304" y="85869"/>
                    <a:pt x="1555535" y="156931"/>
                  </a:cubicBezTo>
                  <a:cubicBezTo>
                    <a:pt x="1584643" y="370998"/>
                    <a:pt x="1529531" y="616239"/>
                    <a:pt x="1555535" y="784638"/>
                  </a:cubicBezTo>
                  <a:cubicBezTo>
                    <a:pt x="1551135" y="877448"/>
                    <a:pt x="1487794" y="938735"/>
                    <a:pt x="1398604" y="941569"/>
                  </a:cubicBezTo>
                  <a:cubicBezTo>
                    <a:pt x="1255272" y="967946"/>
                    <a:pt x="935442" y="967980"/>
                    <a:pt x="815018" y="941569"/>
                  </a:cubicBezTo>
                  <a:cubicBezTo>
                    <a:pt x="694594" y="915158"/>
                    <a:pt x="373807" y="925835"/>
                    <a:pt x="156931" y="941569"/>
                  </a:cubicBezTo>
                  <a:cubicBezTo>
                    <a:pt x="71633" y="921527"/>
                    <a:pt x="6159" y="876589"/>
                    <a:pt x="0" y="784638"/>
                  </a:cubicBezTo>
                  <a:cubicBezTo>
                    <a:pt x="1558" y="538052"/>
                    <a:pt x="-24494" y="419932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1016" y="73659"/>
                    <a:pt x="90190" y="-7503"/>
                    <a:pt x="156931" y="0"/>
                  </a:cubicBezTo>
                  <a:cubicBezTo>
                    <a:pt x="364623" y="-31874"/>
                    <a:pt x="539091" y="8077"/>
                    <a:pt x="802601" y="0"/>
                  </a:cubicBezTo>
                  <a:cubicBezTo>
                    <a:pt x="1066111" y="-8077"/>
                    <a:pt x="1262295" y="-343"/>
                    <a:pt x="1398604" y="0"/>
                  </a:cubicBezTo>
                  <a:cubicBezTo>
                    <a:pt x="1465840" y="-8818"/>
                    <a:pt x="1538355" y="63506"/>
                    <a:pt x="1555535" y="156931"/>
                  </a:cubicBezTo>
                  <a:cubicBezTo>
                    <a:pt x="1532067" y="408098"/>
                    <a:pt x="1533168" y="653960"/>
                    <a:pt x="1555535" y="784638"/>
                  </a:cubicBezTo>
                  <a:cubicBezTo>
                    <a:pt x="1561350" y="868751"/>
                    <a:pt x="1483099" y="940460"/>
                    <a:pt x="1398604" y="941569"/>
                  </a:cubicBezTo>
                  <a:cubicBezTo>
                    <a:pt x="1237335" y="932636"/>
                    <a:pt x="983977" y="924696"/>
                    <a:pt x="752934" y="941569"/>
                  </a:cubicBezTo>
                  <a:cubicBezTo>
                    <a:pt x="521891" y="958443"/>
                    <a:pt x="279648" y="949899"/>
                    <a:pt x="156931" y="941569"/>
                  </a:cubicBezTo>
                  <a:cubicBezTo>
                    <a:pt x="86665" y="928305"/>
                    <a:pt x="-2391" y="881976"/>
                    <a:pt x="0" y="784638"/>
                  </a:cubicBezTo>
                  <a:cubicBezTo>
                    <a:pt x="30625" y="645826"/>
                    <a:pt x="26950" y="457919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مَرَّةً </a:t>
              </a:r>
              <a:endParaRPr lang="ar-MA" sz="5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670;p201">
              <a:extLst>
                <a:ext uri="{FF2B5EF4-FFF2-40B4-BE49-F238E27FC236}">
                  <a16:creationId xmlns:a16="http://schemas.microsoft.com/office/drawing/2014/main" id="{C2E96417-AA63-75E5-7CEB-5395EE237C05}"/>
                </a:ext>
              </a:extLst>
            </p:cNvPr>
            <p:cNvSpPr/>
            <p:nvPr/>
          </p:nvSpPr>
          <p:spPr>
            <a:xfrm>
              <a:off x="2672083" y="3895006"/>
              <a:ext cx="1584000" cy="910815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إِلَيْكُمْ </a:t>
              </a:r>
              <a:endParaRPr lang="ar-S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Google Shape;1671;p201">
              <a:extLst>
                <a:ext uri="{FF2B5EF4-FFF2-40B4-BE49-F238E27FC236}">
                  <a16:creationId xmlns:a16="http://schemas.microsoft.com/office/drawing/2014/main" id="{451A6FE1-FFF3-4746-3E49-0BDA04601749}"/>
                </a:ext>
              </a:extLst>
            </p:cNvPr>
            <p:cNvSpPr/>
            <p:nvPr/>
          </p:nvSpPr>
          <p:spPr>
            <a:xfrm>
              <a:off x="4721995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ذلِكَ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  <p:sp>
          <p:nvSpPr>
            <p:cNvPr id="32" name="Google Shape;1672;p201">
              <a:extLst>
                <a:ext uri="{FF2B5EF4-FFF2-40B4-BE49-F238E27FC236}">
                  <a16:creationId xmlns:a16="http://schemas.microsoft.com/office/drawing/2014/main" id="{350BED8D-FBCF-CDEB-F276-E2454A83E728}"/>
                </a:ext>
              </a:extLst>
            </p:cNvPr>
            <p:cNvSpPr/>
            <p:nvPr/>
          </p:nvSpPr>
          <p:spPr>
            <a:xfrm>
              <a:off x="609552" y="3869821"/>
              <a:ext cx="1746194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مَنْ مِنْكُمْ</a:t>
              </a:r>
            </a:p>
          </p:txBody>
        </p:sp>
        <p:sp>
          <p:nvSpPr>
            <p:cNvPr id="33" name="Google Shape;1671;p201">
              <a:extLst>
                <a:ext uri="{FF2B5EF4-FFF2-40B4-BE49-F238E27FC236}">
                  <a16:creationId xmlns:a16="http://schemas.microsoft.com/office/drawing/2014/main" id="{DB427EF7-7404-CE39-A7BD-71EA41155A88}"/>
                </a:ext>
              </a:extLst>
            </p:cNvPr>
            <p:cNvSpPr/>
            <p:nvPr/>
          </p:nvSpPr>
          <p:spPr>
            <a:xfrm>
              <a:off x="6771907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اَلَّتي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94942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5B371-BC63-A5F5-93E6-21620419B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661322-4F93-F0FE-A48F-2F481F3C2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8D8BBD-8441-5569-0438-4FB982B7C3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83A540-1090-9827-2C5C-27430A1987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8B76709-C09F-44E3-B647-786FCF8A28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17A3A0-C670-3FF1-A090-48054B0F86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ED38E88-E9BD-93E5-18AD-D3EE12781E7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5C0EFA-DB93-66E7-B5FE-C3360E7790A9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80C791-36C2-600F-CE66-8A3D3B3FA8DB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677;p154">
            <a:extLst>
              <a:ext uri="{FF2B5EF4-FFF2-40B4-BE49-F238E27FC236}">
                <a16:creationId xmlns:a16="http://schemas.microsoft.com/office/drawing/2014/main" id="{527A22EE-57C1-6418-F1ED-58014164AF66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اَلسّينِما هِيَ ..........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ٱلْفَنُّ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ٱلَّذي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يَعْتَمِدُ عَلى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ٱلتَّصْويرِ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35AD4B-1B95-0DAF-35FA-D70C37D8546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88B9BC-F2C3-7AC8-0702-45C6786FB84A}"/>
              </a:ext>
            </a:extLst>
          </p:cNvPr>
          <p:cNvSpPr txBox="1"/>
          <p:nvPr/>
        </p:nvSpPr>
        <p:spPr>
          <a:xfrm>
            <a:off x="5525729" y="4525059"/>
            <a:ext cx="105294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ذلِكَ</a:t>
            </a:r>
            <a:endParaRPr lang="fr-FR" sz="48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A6735AA-6740-7C43-CE95-D642845C24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33C636C-FF9C-1024-F1A6-F02040C108F7}"/>
              </a:ext>
            </a:extLst>
          </p:cNvPr>
          <p:cNvGrpSpPr/>
          <p:nvPr/>
        </p:nvGrpSpPr>
        <p:grpSpPr>
          <a:xfrm>
            <a:off x="632373" y="2034478"/>
            <a:ext cx="7746355" cy="2338006"/>
            <a:chOff x="609552" y="2493000"/>
            <a:chExt cx="7746355" cy="2338006"/>
          </a:xfrm>
        </p:grpSpPr>
        <p:sp>
          <p:nvSpPr>
            <p:cNvPr id="10" name="Google Shape;1666;p201">
              <a:extLst>
                <a:ext uri="{FF2B5EF4-FFF2-40B4-BE49-F238E27FC236}">
                  <a16:creationId xmlns:a16="http://schemas.microsoft.com/office/drawing/2014/main" id="{E091AFA8-9D9A-EF3A-7A5D-505F107721FD}"/>
                </a:ext>
              </a:extLst>
            </p:cNvPr>
            <p:cNvSpPr/>
            <p:nvPr/>
          </p:nvSpPr>
          <p:spPr>
            <a:xfrm>
              <a:off x="6771907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لَوْلا</a:t>
              </a:r>
            </a:p>
          </p:txBody>
        </p:sp>
        <p:sp>
          <p:nvSpPr>
            <p:cNvPr id="14" name="Google Shape;1667;p201">
              <a:extLst>
                <a:ext uri="{FF2B5EF4-FFF2-40B4-BE49-F238E27FC236}">
                  <a16:creationId xmlns:a16="http://schemas.microsoft.com/office/drawing/2014/main" id="{AE0925A2-6F60-6906-6829-3FC9FBF196C3}"/>
                </a:ext>
              </a:extLst>
            </p:cNvPr>
            <p:cNvSpPr/>
            <p:nvPr/>
          </p:nvSpPr>
          <p:spPr>
            <a:xfrm>
              <a:off x="4721995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كُلُّها</a:t>
              </a:r>
            </a:p>
          </p:txBody>
        </p:sp>
        <p:sp>
          <p:nvSpPr>
            <p:cNvPr id="18" name="Google Shape;1668;p201">
              <a:extLst>
                <a:ext uri="{FF2B5EF4-FFF2-40B4-BE49-F238E27FC236}">
                  <a16:creationId xmlns:a16="http://schemas.microsoft.com/office/drawing/2014/main" id="{1F20A902-CACE-3916-B637-ACE22717680D}"/>
                </a:ext>
              </a:extLst>
            </p:cNvPr>
            <p:cNvSpPr/>
            <p:nvPr/>
          </p:nvSpPr>
          <p:spPr>
            <a:xfrm>
              <a:off x="2672083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اَلَّذي</a:t>
              </a:r>
            </a:p>
          </p:txBody>
        </p:sp>
        <p:sp>
          <p:nvSpPr>
            <p:cNvPr id="19" name="Google Shape;1669;p201">
              <a:extLst>
                <a:ext uri="{FF2B5EF4-FFF2-40B4-BE49-F238E27FC236}">
                  <a16:creationId xmlns:a16="http://schemas.microsoft.com/office/drawing/2014/main" id="{470E5D28-B395-61F3-3BD4-82EB7609EDC7}"/>
                </a:ext>
              </a:extLst>
            </p:cNvPr>
            <p:cNvSpPr/>
            <p:nvPr/>
          </p:nvSpPr>
          <p:spPr>
            <a:xfrm>
              <a:off x="622171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3306" y="71882"/>
                    <a:pt x="72889" y="-9205"/>
                    <a:pt x="156931" y="0"/>
                  </a:cubicBezTo>
                  <a:cubicBezTo>
                    <a:pt x="380030" y="24619"/>
                    <a:pt x="610840" y="-30227"/>
                    <a:pt x="790184" y="0"/>
                  </a:cubicBezTo>
                  <a:cubicBezTo>
                    <a:pt x="969528" y="30227"/>
                    <a:pt x="1185489" y="-18378"/>
                    <a:pt x="1398604" y="0"/>
                  </a:cubicBezTo>
                  <a:cubicBezTo>
                    <a:pt x="1493855" y="-2015"/>
                    <a:pt x="1556304" y="85869"/>
                    <a:pt x="1555535" y="156931"/>
                  </a:cubicBezTo>
                  <a:cubicBezTo>
                    <a:pt x="1584643" y="370998"/>
                    <a:pt x="1529531" y="616239"/>
                    <a:pt x="1555535" y="784638"/>
                  </a:cubicBezTo>
                  <a:cubicBezTo>
                    <a:pt x="1551135" y="877448"/>
                    <a:pt x="1487794" y="938735"/>
                    <a:pt x="1398604" y="941569"/>
                  </a:cubicBezTo>
                  <a:cubicBezTo>
                    <a:pt x="1255272" y="967946"/>
                    <a:pt x="935442" y="967980"/>
                    <a:pt x="815018" y="941569"/>
                  </a:cubicBezTo>
                  <a:cubicBezTo>
                    <a:pt x="694594" y="915158"/>
                    <a:pt x="373807" y="925835"/>
                    <a:pt x="156931" y="941569"/>
                  </a:cubicBezTo>
                  <a:cubicBezTo>
                    <a:pt x="71633" y="921527"/>
                    <a:pt x="6159" y="876589"/>
                    <a:pt x="0" y="784638"/>
                  </a:cubicBezTo>
                  <a:cubicBezTo>
                    <a:pt x="1558" y="538052"/>
                    <a:pt x="-24494" y="419932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1016" y="73659"/>
                    <a:pt x="90190" y="-7503"/>
                    <a:pt x="156931" y="0"/>
                  </a:cubicBezTo>
                  <a:cubicBezTo>
                    <a:pt x="364623" y="-31874"/>
                    <a:pt x="539091" y="8077"/>
                    <a:pt x="802601" y="0"/>
                  </a:cubicBezTo>
                  <a:cubicBezTo>
                    <a:pt x="1066111" y="-8077"/>
                    <a:pt x="1262295" y="-343"/>
                    <a:pt x="1398604" y="0"/>
                  </a:cubicBezTo>
                  <a:cubicBezTo>
                    <a:pt x="1465840" y="-8818"/>
                    <a:pt x="1538355" y="63506"/>
                    <a:pt x="1555535" y="156931"/>
                  </a:cubicBezTo>
                  <a:cubicBezTo>
                    <a:pt x="1532067" y="408098"/>
                    <a:pt x="1533168" y="653960"/>
                    <a:pt x="1555535" y="784638"/>
                  </a:cubicBezTo>
                  <a:cubicBezTo>
                    <a:pt x="1561350" y="868751"/>
                    <a:pt x="1483099" y="940460"/>
                    <a:pt x="1398604" y="941569"/>
                  </a:cubicBezTo>
                  <a:cubicBezTo>
                    <a:pt x="1237335" y="932636"/>
                    <a:pt x="983977" y="924696"/>
                    <a:pt x="752934" y="941569"/>
                  </a:cubicBezTo>
                  <a:cubicBezTo>
                    <a:pt x="521891" y="958443"/>
                    <a:pt x="279648" y="949899"/>
                    <a:pt x="156931" y="941569"/>
                  </a:cubicBezTo>
                  <a:cubicBezTo>
                    <a:pt x="86665" y="928305"/>
                    <a:pt x="-2391" y="881976"/>
                    <a:pt x="0" y="784638"/>
                  </a:cubicBezTo>
                  <a:cubicBezTo>
                    <a:pt x="30625" y="645826"/>
                    <a:pt x="26950" y="457919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مَرَّةً </a:t>
              </a:r>
              <a:endParaRPr lang="ar-MA" sz="5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670;p201">
              <a:extLst>
                <a:ext uri="{FF2B5EF4-FFF2-40B4-BE49-F238E27FC236}">
                  <a16:creationId xmlns:a16="http://schemas.microsoft.com/office/drawing/2014/main" id="{AFA2CDA4-6A89-BB18-16D6-03A254A3192C}"/>
                </a:ext>
              </a:extLst>
            </p:cNvPr>
            <p:cNvSpPr/>
            <p:nvPr/>
          </p:nvSpPr>
          <p:spPr>
            <a:xfrm>
              <a:off x="2672083" y="3895006"/>
              <a:ext cx="1584000" cy="910815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إِلَيْكُمْ </a:t>
              </a:r>
              <a:endParaRPr lang="ar-S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Google Shape;1671;p201">
              <a:extLst>
                <a:ext uri="{FF2B5EF4-FFF2-40B4-BE49-F238E27FC236}">
                  <a16:creationId xmlns:a16="http://schemas.microsoft.com/office/drawing/2014/main" id="{24C6DB01-9461-412D-98F3-C32B6F7A4B9D}"/>
                </a:ext>
              </a:extLst>
            </p:cNvPr>
            <p:cNvSpPr/>
            <p:nvPr/>
          </p:nvSpPr>
          <p:spPr>
            <a:xfrm>
              <a:off x="4721995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ذلِكَ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  <p:sp>
          <p:nvSpPr>
            <p:cNvPr id="22" name="Google Shape;1672;p201">
              <a:extLst>
                <a:ext uri="{FF2B5EF4-FFF2-40B4-BE49-F238E27FC236}">
                  <a16:creationId xmlns:a16="http://schemas.microsoft.com/office/drawing/2014/main" id="{000C6500-2029-9848-938C-5761C7F97B7E}"/>
                </a:ext>
              </a:extLst>
            </p:cNvPr>
            <p:cNvSpPr/>
            <p:nvPr/>
          </p:nvSpPr>
          <p:spPr>
            <a:xfrm>
              <a:off x="609552" y="3869821"/>
              <a:ext cx="1746194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مَنْ مِنْكُمْ</a:t>
              </a:r>
            </a:p>
          </p:txBody>
        </p:sp>
        <p:sp>
          <p:nvSpPr>
            <p:cNvPr id="24" name="Google Shape;1671;p201">
              <a:extLst>
                <a:ext uri="{FF2B5EF4-FFF2-40B4-BE49-F238E27FC236}">
                  <a16:creationId xmlns:a16="http://schemas.microsoft.com/office/drawing/2014/main" id="{9CD5C8A8-8ABC-7BE2-7193-159603F140E8}"/>
                </a:ext>
              </a:extLst>
            </p:cNvPr>
            <p:cNvSpPr/>
            <p:nvPr/>
          </p:nvSpPr>
          <p:spPr>
            <a:xfrm>
              <a:off x="6771907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اَلَّتي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69740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3F9BA-26DC-6DD7-886A-57C9AF9F4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269925-7CA1-E271-7D25-0255E8979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 ثم اكتبوا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8E838B-0717-69D0-D8EE-3E1A247913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812F20-08B1-5F9F-A5B6-01E385D271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7FAE6F-F9AE-94E2-69CD-01656B808D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EF3AAE-D91C-98F2-D9DD-9D46144203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C6C33B3-5F52-7040-478E-B15B40D8F6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60F7FE8-DA9F-F805-3EB0-7AF3D9A51A2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CDE369-76CC-9D9F-D535-3A75FF72E71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3ED978-E7C0-F3A9-CDC2-59C40EB104E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D075183-1E6E-9696-9BC6-7B463EB7996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Google Shape;677;p154">
            <a:extLst>
              <a:ext uri="{FF2B5EF4-FFF2-40B4-BE49-F238E27FC236}">
                <a16:creationId xmlns:a16="http://schemas.microsoft.com/office/drawing/2014/main" id="{B0C18A92-6500-1395-C936-798ACDB52972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 قَرَأَ قِصَّةً فَتَخَيَّلَ شَخْصِيّاتِها وَأَحْداثَها؟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1628C08-4D0C-C786-1724-A802B2EB0CF1}"/>
              </a:ext>
            </a:extLst>
          </p:cNvPr>
          <p:cNvGrpSpPr/>
          <p:nvPr/>
        </p:nvGrpSpPr>
        <p:grpSpPr>
          <a:xfrm>
            <a:off x="632373" y="2034478"/>
            <a:ext cx="7746355" cy="2338006"/>
            <a:chOff x="609552" y="2493000"/>
            <a:chExt cx="7746355" cy="2338006"/>
          </a:xfrm>
        </p:grpSpPr>
        <p:sp>
          <p:nvSpPr>
            <p:cNvPr id="10" name="Google Shape;1666;p201">
              <a:extLst>
                <a:ext uri="{FF2B5EF4-FFF2-40B4-BE49-F238E27FC236}">
                  <a16:creationId xmlns:a16="http://schemas.microsoft.com/office/drawing/2014/main" id="{AA206D58-9FA2-0473-0645-251D5A179973}"/>
                </a:ext>
              </a:extLst>
            </p:cNvPr>
            <p:cNvSpPr/>
            <p:nvPr/>
          </p:nvSpPr>
          <p:spPr>
            <a:xfrm>
              <a:off x="6771907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لَوْلا</a:t>
              </a:r>
            </a:p>
          </p:txBody>
        </p:sp>
        <p:sp>
          <p:nvSpPr>
            <p:cNvPr id="14" name="Google Shape;1667;p201">
              <a:extLst>
                <a:ext uri="{FF2B5EF4-FFF2-40B4-BE49-F238E27FC236}">
                  <a16:creationId xmlns:a16="http://schemas.microsoft.com/office/drawing/2014/main" id="{E67238EC-0249-0807-B9C3-097D701ECB03}"/>
                </a:ext>
              </a:extLst>
            </p:cNvPr>
            <p:cNvSpPr/>
            <p:nvPr/>
          </p:nvSpPr>
          <p:spPr>
            <a:xfrm>
              <a:off x="4721995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كُلُّها</a:t>
              </a:r>
            </a:p>
          </p:txBody>
        </p:sp>
        <p:sp>
          <p:nvSpPr>
            <p:cNvPr id="16" name="Google Shape;1668;p201">
              <a:extLst>
                <a:ext uri="{FF2B5EF4-FFF2-40B4-BE49-F238E27FC236}">
                  <a16:creationId xmlns:a16="http://schemas.microsoft.com/office/drawing/2014/main" id="{3783D750-C711-F8D2-6E53-642BF2EC9375}"/>
                </a:ext>
              </a:extLst>
            </p:cNvPr>
            <p:cNvSpPr/>
            <p:nvPr/>
          </p:nvSpPr>
          <p:spPr>
            <a:xfrm>
              <a:off x="2672083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اَلَّذي</a:t>
              </a:r>
            </a:p>
          </p:txBody>
        </p:sp>
        <p:sp>
          <p:nvSpPr>
            <p:cNvPr id="18" name="Google Shape;1669;p201">
              <a:extLst>
                <a:ext uri="{FF2B5EF4-FFF2-40B4-BE49-F238E27FC236}">
                  <a16:creationId xmlns:a16="http://schemas.microsoft.com/office/drawing/2014/main" id="{41E3C366-AC21-FC56-62FD-1A2CC150EDA3}"/>
                </a:ext>
              </a:extLst>
            </p:cNvPr>
            <p:cNvSpPr/>
            <p:nvPr/>
          </p:nvSpPr>
          <p:spPr>
            <a:xfrm>
              <a:off x="622171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3306" y="71882"/>
                    <a:pt x="72889" y="-9205"/>
                    <a:pt x="156931" y="0"/>
                  </a:cubicBezTo>
                  <a:cubicBezTo>
                    <a:pt x="380030" y="24619"/>
                    <a:pt x="610840" y="-30227"/>
                    <a:pt x="790184" y="0"/>
                  </a:cubicBezTo>
                  <a:cubicBezTo>
                    <a:pt x="969528" y="30227"/>
                    <a:pt x="1185489" y="-18378"/>
                    <a:pt x="1398604" y="0"/>
                  </a:cubicBezTo>
                  <a:cubicBezTo>
                    <a:pt x="1493855" y="-2015"/>
                    <a:pt x="1556304" y="85869"/>
                    <a:pt x="1555535" y="156931"/>
                  </a:cubicBezTo>
                  <a:cubicBezTo>
                    <a:pt x="1584643" y="370998"/>
                    <a:pt x="1529531" y="616239"/>
                    <a:pt x="1555535" y="784638"/>
                  </a:cubicBezTo>
                  <a:cubicBezTo>
                    <a:pt x="1551135" y="877448"/>
                    <a:pt x="1487794" y="938735"/>
                    <a:pt x="1398604" y="941569"/>
                  </a:cubicBezTo>
                  <a:cubicBezTo>
                    <a:pt x="1255272" y="967946"/>
                    <a:pt x="935442" y="967980"/>
                    <a:pt x="815018" y="941569"/>
                  </a:cubicBezTo>
                  <a:cubicBezTo>
                    <a:pt x="694594" y="915158"/>
                    <a:pt x="373807" y="925835"/>
                    <a:pt x="156931" y="941569"/>
                  </a:cubicBezTo>
                  <a:cubicBezTo>
                    <a:pt x="71633" y="921527"/>
                    <a:pt x="6159" y="876589"/>
                    <a:pt x="0" y="784638"/>
                  </a:cubicBezTo>
                  <a:cubicBezTo>
                    <a:pt x="1558" y="538052"/>
                    <a:pt x="-24494" y="419932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1016" y="73659"/>
                    <a:pt x="90190" y="-7503"/>
                    <a:pt x="156931" y="0"/>
                  </a:cubicBezTo>
                  <a:cubicBezTo>
                    <a:pt x="364623" y="-31874"/>
                    <a:pt x="539091" y="8077"/>
                    <a:pt x="802601" y="0"/>
                  </a:cubicBezTo>
                  <a:cubicBezTo>
                    <a:pt x="1066111" y="-8077"/>
                    <a:pt x="1262295" y="-343"/>
                    <a:pt x="1398604" y="0"/>
                  </a:cubicBezTo>
                  <a:cubicBezTo>
                    <a:pt x="1465840" y="-8818"/>
                    <a:pt x="1538355" y="63506"/>
                    <a:pt x="1555535" y="156931"/>
                  </a:cubicBezTo>
                  <a:cubicBezTo>
                    <a:pt x="1532067" y="408098"/>
                    <a:pt x="1533168" y="653960"/>
                    <a:pt x="1555535" y="784638"/>
                  </a:cubicBezTo>
                  <a:cubicBezTo>
                    <a:pt x="1561350" y="868751"/>
                    <a:pt x="1483099" y="940460"/>
                    <a:pt x="1398604" y="941569"/>
                  </a:cubicBezTo>
                  <a:cubicBezTo>
                    <a:pt x="1237335" y="932636"/>
                    <a:pt x="983977" y="924696"/>
                    <a:pt x="752934" y="941569"/>
                  </a:cubicBezTo>
                  <a:cubicBezTo>
                    <a:pt x="521891" y="958443"/>
                    <a:pt x="279648" y="949899"/>
                    <a:pt x="156931" y="941569"/>
                  </a:cubicBezTo>
                  <a:cubicBezTo>
                    <a:pt x="86665" y="928305"/>
                    <a:pt x="-2391" y="881976"/>
                    <a:pt x="0" y="784638"/>
                  </a:cubicBezTo>
                  <a:cubicBezTo>
                    <a:pt x="30625" y="645826"/>
                    <a:pt x="26950" y="457919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مَرَّةً </a:t>
              </a:r>
              <a:endParaRPr lang="ar-MA" sz="5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670;p201">
              <a:extLst>
                <a:ext uri="{FF2B5EF4-FFF2-40B4-BE49-F238E27FC236}">
                  <a16:creationId xmlns:a16="http://schemas.microsoft.com/office/drawing/2014/main" id="{21A1B7A7-734C-0384-8A59-CE15160D1618}"/>
                </a:ext>
              </a:extLst>
            </p:cNvPr>
            <p:cNvSpPr/>
            <p:nvPr/>
          </p:nvSpPr>
          <p:spPr>
            <a:xfrm>
              <a:off x="2672083" y="3895006"/>
              <a:ext cx="1584000" cy="910815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إِلَيْكُمْ </a:t>
              </a:r>
              <a:endParaRPr lang="ar-S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Google Shape;1671;p201">
              <a:extLst>
                <a:ext uri="{FF2B5EF4-FFF2-40B4-BE49-F238E27FC236}">
                  <a16:creationId xmlns:a16="http://schemas.microsoft.com/office/drawing/2014/main" id="{3CE20476-A7C0-1EC7-DF0F-A7A07AF6FB07}"/>
                </a:ext>
              </a:extLst>
            </p:cNvPr>
            <p:cNvSpPr/>
            <p:nvPr/>
          </p:nvSpPr>
          <p:spPr>
            <a:xfrm>
              <a:off x="4721995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ذلِكَ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  <p:sp>
          <p:nvSpPr>
            <p:cNvPr id="21" name="Google Shape;1672;p201">
              <a:extLst>
                <a:ext uri="{FF2B5EF4-FFF2-40B4-BE49-F238E27FC236}">
                  <a16:creationId xmlns:a16="http://schemas.microsoft.com/office/drawing/2014/main" id="{B33A3481-7173-16B5-6761-A1B31BE2E090}"/>
                </a:ext>
              </a:extLst>
            </p:cNvPr>
            <p:cNvSpPr/>
            <p:nvPr/>
          </p:nvSpPr>
          <p:spPr>
            <a:xfrm>
              <a:off x="609552" y="3869821"/>
              <a:ext cx="1746194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مَنْ مِنْكُمْ</a:t>
              </a:r>
            </a:p>
          </p:txBody>
        </p:sp>
        <p:sp>
          <p:nvSpPr>
            <p:cNvPr id="22" name="Google Shape;1671;p201">
              <a:extLst>
                <a:ext uri="{FF2B5EF4-FFF2-40B4-BE49-F238E27FC236}">
                  <a16:creationId xmlns:a16="http://schemas.microsoft.com/office/drawing/2014/main" id="{924B1B09-9A38-76B1-8E19-8D1234C71231}"/>
                </a:ext>
              </a:extLst>
            </p:cNvPr>
            <p:cNvSpPr/>
            <p:nvPr/>
          </p:nvSpPr>
          <p:spPr>
            <a:xfrm>
              <a:off x="6771907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اَلَّتي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91049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AC266-7449-305F-3168-A534CC567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D9158A-27C1-9BCE-E0B6-FBD9F61D1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</a:b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يا تُرى: للتساؤل والتفكير.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FC81153-6DD8-2BD6-829B-3D809FBFA0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C088F9-053B-5725-F602-B6B113BF04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8651B7D-0F59-657E-3169-1259FA3978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08EF4E-B565-8D9F-C1F2-4F7CE8C378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27B7449-CC32-D440-E0DB-4560C700871D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8A7185-5498-93BF-E7C9-31CC3234DEC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092F6A-429C-67CC-8EE8-BEFFEFE39B1E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08809F-1FA0-B1FC-BF28-84A9038FF9A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Google Shape;677;p154">
            <a:extLst>
              <a:ext uri="{FF2B5EF4-FFF2-40B4-BE49-F238E27FC236}">
                <a16:creationId xmlns:a16="http://schemas.microsoft.com/office/drawing/2014/main" id="{A04C0A64-C9EB-51A4-DC29-425DF90E1CF5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 قَرَأَ قِصَّةً فَتَخَيَّلَ شَخْصِيّاتِها وَأَحْداثَها؟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E40E3C3-0AE8-7D15-DE17-B5E1C712325E}"/>
              </a:ext>
            </a:extLst>
          </p:cNvPr>
          <p:cNvSpPr txBox="1"/>
          <p:nvPr/>
        </p:nvSpPr>
        <p:spPr>
          <a:xfrm>
            <a:off x="6503647" y="4525059"/>
            <a:ext cx="187508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مَنْ مِنْكُمْ</a:t>
            </a:r>
            <a:endParaRPr lang="fr-FR" sz="48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6A5293A-35F1-A5C6-82AF-38B13ACCB0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1E612C1-DC71-1723-7770-5DE95AB54839}"/>
              </a:ext>
            </a:extLst>
          </p:cNvPr>
          <p:cNvGrpSpPr/>
          <p:nvPr/>
        </p:nvGrpSpPr>
        <p:grpSpPr>
          <a:xfrm>
            <a:off x="566057" y="2034478"/>
            <a:ext cx="7812671" cy="2338006"/>
            <a:chOff x="543236" y="2493000"/>
            <a:chExt cx="7812671" cy="2338006"/>
          </a:xfrm>
        </p:grpSpPr>
        <p:sp>
          <p:nvSpPr>
            <p:cNvPr id="10" name="Google Shape;1666;p201">
              <a:extLst>
                <a:ext uri="{FF2B5EF4-FFF2-40B4-BE49-F238E27FC236}">
                  <a16:creationId xmlns:a16="http://schemas.microsoft.com/office/drawing/2014/main" id="{E643CE18-F300-9DE2-63BC-5D7B422FC9C9}"/>
                </a:ext>
              </a:extLst>
            </p:cNvPr>
            <p:cNvSpPr/>
            <p:nvPr/>
          </p:nvSpPr>
          <p:spPr>
            <a:xfrm>
              <a:off x="6771907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لَوْلا</a:t>
              </a:r>
            </a:p>
          </p:txBody>
        </p:sp>
        <p:sp>
          <p:nvSpPr>
            <p:cNvPr id="14" name="Google Shape;1667;p201">
              <a:extLst>
                <a:ext uri="{FF2B5EF4-FFF2-40B4-BE49-F238E27FC236}">
                  <a16:creationId xmlns:a16="http://schemas.microsoft.com/office/drawing/2014/main" id="{6AE516D3-6410-C9AD-1E4E-B693C21EC4CF}"/>
                </a:ext>
              </a:extLst>
            </p:cNvPr>
            <p:cNvSpPr/>
            <p:nvPr/>
          </p:nvSpPr>
          <p:spPr>
            <a:xfrm>
              <a:off x="4721995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كُلُّها</a:t>
              </a:r>
            </a:p>
          </p:txBody>
        </p:sp>
        <p:sp>
          <p:nvSpPr>
            <p:cNvPr id="18" name="Google Shape;1668;p201">
              <a:extLst>
                <a:ext uri="{FF2B5EF4-FFF2-40B4-BE49-F238E27FC236}">
                  <a16:creationId xmlns:a16="http://schemas.microsoft.com/office/drawing/2014/main" id="{46727D6C-F256-E184-BA8A-618AEBB60AEB}"/>
                </a:ext>
              </a:extLst>
            </p:cNvPr>
            <p:cNvSpPr/>
            <p:nvPr/>
          </p:nvSpPr>
          <p:spPr>
            <a:xfrm>
              <a:off x="2672083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اَلَّذي</a:t>
              </a:r>
            </a:p>
          </p:txBody>
        </p:sp>
        <p:sp>
          <p:nvSpPr>
            <p:cNvPr id="19" name="Google Shape;1669;p201">
              <a:extLst>
                <a:ext uri="{FF2B5EF4-FFF2-40B4-BE49-F238E27FC236}">
                  <a16:creationId xmlns:a16="http://schemas.microsoft.com/office/drawing/2014/main" id="{CAF72B1A-4926-5C37-35E7-36B44A17FAAC}"/>
                </a:ext>
              </a:extLst>
            </p:cNvPr>
            <p:cNvSpPr/>
            <p:nvPr/>
          </p:nvSpPr>
          <p:spPr>
            <a:xfrm>
              <a:off x="622171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3306" y="71882"/>
                    <a:pt x="72889" y="-9205"/>
                    <a:pt x="156931" y="0"/>
                  </a:cubicBezTo>
                  <a:cubicBezTo>
                    <a:pt x="380030" y="24619"/>
                    <a:pt x="610840" y="-30227"/>
                    <a:pt x="790184" y="0"/>
                  </a:cubicBezTo>
                  <a:cubicBezTo>
                    <a:pt x="969528" y="30227"/>
                    <a:pt x="1185489" y="-18378"/>
                    <a:pt x="1398604" y="0"/>
                  </a:cubicBezTo>
                  <a:cubicBezTo>
                    <a:pt x="1493855" y="-2015"/>
                    <a:pt x="1556304" y="85869"/>
                    <a:pt x="1555535" y="156931"/>
                  </a:cubicBezTo>
                  <a:cubicBezTo>
                    <a:pt x="1584643" y="370998"/>
                    <a:pt x="1529531" y="616239"/>
                    <a:pt x="1555535" y="784638"/>
                  </a:cubicBezTo>
                  <a:cubicBezTo>
                    <a:pt x="1551135" y="877448"/>
                    <a:pt x="1487794" y="938735"/>
                    <a:pt x="1398604" y="941569"/>
                  </a:cubicBezTo>
                  <a:cubicBezTo>
                    <a:pt x="1255272" y="967946"/>
                    <a:pt x="935442" y="967980"/>
                    <a:pt x="815018" y="941569"/>
                  </a:cubicBezTo>
                  <a:cubicBezTo>
                    <a:pt x="694594" y="915158"/>
                    <a:pt x="373807" y="925835"/>
                    <a:pt x="156931" y="941569"/>
                  </a:cubicBezTo>
                  <a:cubicBezTo>
                    <a:pt x="71633" y="921527"/>
                    <a:pt x="6159" y="876589"/>
                    <a:pt x="0" y="784638"/>
                  </a:cubicBezTo>
                  <a:cubicBezTo>
                    <a:pt x="1558" y="538052"/>
                    <a:pt x="-24494" y="419932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1016" y="73659"/>
                    <a:pt x="90190" y="-7503"/>
                    <a:pt x="156931" y="0"/>
                  </a:cubicBezTo>
                  <a:cubicBezTo>
                    <a:pt x="364623" y="-31874"/>
                    <a:pt x="539091" y="8077"/>
                    <a:pt x="802601" y="0"/>
                  </a:cubicBezTo>
                  <a:cubicBezTo>
                    <a:pt x="1066111" y="-8077"/>
                    <a:pt x="1262295" y="-343"/>
                    <a:pt x="1398604" y="0"/>
                  </a:cubicBezTo>
                  <a:cubicBezTo>
                    <a:pt x="1465840" y="-8818"/>
                    <a:pt x="1538355" y="63506"/>
                    <a:pt x="1555535" y="156931"/>
                  </a:cubicBezTo>
                  <a:cubicBezTo>
                    <a:pt x="1532067" y="408098"/>
                    <a:pt x="1533168" y="653960"/>
                    <a:pt x="1555535" y="784638"/>
                  </a:cubicBezTo>
                  <a:cubicBezTo>
                    <a:pt x="1561350" y="868751"/>
                    <a:pt x="1483099" y="940460"/>
                    <a:pt x="1398604" y="941569"/>
                  </a:cubicBezTo>
                  <a:cubicBezTo>
                    <a:pt x="1237335" y="932636"/>
                    <a:pt x="983977" y="924696"/>
                    <a:pt x="752934" y="941569"/>
                  </a:cubicBezTo>
                  <a:cubicBezTo>
                    <a:pt x="521891" y="958443"/>
                    <a:pt x="279648" y="949899"/>
                    <a:pt x="156931" y="941569"/>
                  </a:cubicBezTo>
                  <a:cubicBezTo>
                    <a:pt x="86665" y="928305"/>
                    <a:pt x="-2391" y="881976"/>
                    <a:pt x="0" y="784638"/>
                  </a:cubicBezTo>
                  <a:cubicBezTo>
                    <a:pt x="30625" y="645826"/>
                    <a:pt x="26950" y="457919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مَرَّةً </a:t>
              </a:r>
              <a:endParaRPr lang="ar-MA" sz="5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670;p201">
              <a:extLst>
                <a:ext uri="{FF2B5EF4-FFF2-40B4-BE49-F238E27FC236}">
                  <a16:creationId xmlns:a16="http://schemas.microsoft.com/office/drawing/2014/main" id="{D97DCDA3-A879-BFE9-DE89-730D96A8D0FC}"/>
                </a:ext>
              </a:extLst>
            </p:cNvPr>
            <p:cNvSpPr/>
            <p:nvPr/>
          </p:nvSpPr>
          <p:spPr>
            <a:xfrm>
              <a:off x="2672083" y="3895006"/>
              <a:ext cx="1584000" cy="910815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إِلَيْكُمْ </a:t>
              </a:r>
              <a:endParaRPr lang="ar-S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Google Shape;1671;p201">
              <a:extLst>
                <a:ext uri="{FF2B5EF4-FFF2-40B4-BE49-F238E27FC236}">
                  <a16:creationId xmlns:a16="http://schemas.microsoft.com/office/drawing/2014/main" id="{D709AB08-9C4A-6630-AFBE-F845D641E508}"/>
                </a:ext>
              </a:extLst>
            </p:cNvPr>
            <p:cNvSpPr/>
            <p:nvPr/>
          </p:nvSpPr>
          <p:spPr>
            <a:xfrm>
              <a:off x="4721995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ذلِكَ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  <p:sp>
          <p:nvSpPr>
            <p:cNvPr id="22" name="Google Shape;1672;p201">
              <a:extLst>
                <a:ext uri="{FF2B5EF4-FFF2-40B4-BE49-F238E27FC236}">
                  <a16:creationId xmlns:a16="http://schemas.microsoft.com/office/drawing/2014/main" id="{2955BD21-059F-CEF1-070D-BEF0369B4E3A}"/>
                </a:ext>
              </a:extLst>
            </p:cNvPr>
            <p:cNvSpPr/>
            <p:nvPr/>
          </p:nvSpPr>
          <p:spPr>
            <a:xfrm>
              <a:off x="543236" y="3869821"/>
              <a:ext cx="181251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مَنْ مِنْكُمْ</a:t>
              </a:r>
            </a:p>
          </p:txBody>
        </p:sp>
        <p:sp>
          <p:nvSpPr>
            <p:cNvPr id="24" name="Google Shape;1671;p201">
              <a:extLst>
                <a:ext uri="{FF2B5EF4-FFF2-40B4-BE49-F238E27FC236}">
                  <a16:creationId xmlns:a16="http://schemas.microsoft.com/office/drawing/2014/main" id="{3083D0E6-32D4-E3C2-6963-B2D0859FBB03}"/>
                </a:ext>
              </a:extLst>
            </p:cNvPr>
            <p:cNvSpPr/>
            <p:nvPr/>
          </p:nvSpPr>
          <p:spPr>
            <a:xfrm>
              <a:off x="6771907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اَلَّتي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4942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6C66E-F0F1-6A6E-77FD-70C318741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1A7F3-A0D2-0D77-D31D-B5AB58E80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 ثم اكتبوا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9B66B-E8B6-309C-DAAA-16E387209E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8F3F86-F924-E458-A7A2-7EA4358AFE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3B519F-419C-1619-4A29-EBC2C95DDC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CF268B-D2B2-9954-7217-ACD10763AB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6F9874-3FB7-EA19-67FD-F25C536FE3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1A3C1F9-4C73-8FB0-DB10-0A14899B0A07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94A5DF-A87B-A865-CF34-89AA30AE011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FA954F-29DE-E908-170B-6DDC716722E0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123A6D5-580E-1817-BFEC-A4634738EC89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Google Shape;677;p154">
            <a:extLst>
              <a:ext uri="{FF2B5EF4-FFF2-40B4-BE49-F238E27FC236}">
                <a16:creationId xmlns:a16="http://schemas.microsoft.com/office/drawing/2014/main" id="{30FA49FC-1694-3560-0846-43EFEF5543A4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كَمْ ................ زُرْتَ مُتْحَفاً لِلْفُنونِ؟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71BDB76-137C-FD7F-EE47-661FE90127E8}"/>
              </a:ext>
            </a:extLst>
          </p:cNvPr>
          <p:cNvGrpSpPr/>
          <p:nvPr/>
        </p:nvGrpSpPr>
        <p:grpSpPr>
          <a:xfrm>
            <a:off x="632373" y="2034478"/>
            <a:ext cx="7746355" cy="2338006"/>
            <a:chOff x="609552" y="2493000"/>
            <a:chExt cx="7746355" cy="2338006"/>
          </a:xfrm>
        </p:grpSpPr>
        <p:sp>
          <p:nvSpPr>
            <p:cNvPr id="10" name="Google Shape;1666;p201">
              <a:extLst>
                <a:ext uri="{FF2B5EF4-FFF2-40B4-BE49-F238E27FC236}">
                  <a16:creationId xmlns:a16="http://schemas.microsoft.com/office/drawing/2014/main" id="{1854CBC4-518B-2BF6-FC72-293AFC622A2F}"/>
                </a:ext>
              </a:extLst>
            </p:cNvPr>
            <p:cNvSpPr/>
            <p:nvPr/>
          </p:nvSpPr>
          <p:spPr>
            <a:xfrm>
              <a:off x="6771907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لَوْلا</a:t>
              </a:r>
            </a:p>
          </p:txBody>
        </p:sp>
        <p:sp>
          <p:nvSpPr>
            <p:cNvPr id="14" name="Google Shape;1667;p201">
              <a:extLst>
                <a:ext uri="{FF2B5EF4-FFF2-40B4-BE49-F238E27FC236}">
                  <a16:creationId xmlns:a16="http://schemas.microsoft.com/office/drawing/2014/main" id="{4F994299-E7BC-587A-06DF-3451C5A3C144}"/>
                </a:ext>
              </a:extLst>
            </p:cNvPr>
            <p:cNvSpPr/>
            <p:nvPr/>
          </p:nvSpPr>
          <p:spPr>
            <a:xfrm>
              <a:off x="4721995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كُلُّها</a:t>
              </a:r>
            </a:p>
          </p:txBody>
        </p:sp>
        <p:sp>
          <p:nvSpPr>
            <p:cNvPr id="16" name="Google Shape;1668;p201">
              <a:extLst>
                <a:ext uri="{FF2B5EF4-FFF2-40B4-BE49-F238E27FC236}">
                  <a16:creationId xmlns:a16="http://schemas.microsoft.com/office/drawing/2014/main" id="{618662B3-BE1A-FA1B-F65C-1215C72E2DAF}"/>
                </a:ext>
              </a:extLst>
            </p:cNvPr>
            <p:cNvSpPr/>
            <p:nvPr/>
          </p:nvSpPr>
          <p:spPr>
            <a:xfrm>
              <a:off x="2672083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اَلَّذي</a:t>
              </a:r>
            </a:p>
          </p:txBody>
        </p:sp>
        <p:sp>
          <p:nvSpPr>
            <p:cNvPr id="18" name="Google Shape;1669;p201">
              <a:extLst>
                <a:ext uri="{FF2B5EF4-FFF2-40B4-BE49-F238E27FC236}">
                  <a16:creationId xmlns:a16="http://schemas.microsoft.com/office/drawing/2014/main" id="{9B18D7C2-212C-D3BD-5892-42CC96C8D06A}"/>
                </a:ext>
              </a:extLst>
            </p:cNvPr>
            <p:cNvSpPr/>
            <p:nvPr/>
          </p:nvSpPr>
          <p:spPr>
            <a:xfrm>
              <a:off x="622171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3306" y="71882"/>
                    <a:pt x="72889" y="-9205"/>
                    <a:pt x="156931" y="0"/>
                  </a:cubicBezTo>
                  <a:cubicBezTo>
                    <a:pt x="380030" y="24619"/>
                    <a:pt x="610840" y="-30227"/>
                    <a:pt x="790184" y="0"/>
                  </a:cubicBezTo>
                  <a:cubicBezTo>
                    <a:pt x="969528" y="30227"/>
                    <a:pt x="1185489" y="-18378"/>
                    <a:pt x="1398604" y="0"/>
                  </a:cubicBezTo>
                  <a:cubicBezTo>
                    <a:pt x="1493855" y="-2015"/>
                    <a:pt x="1556304" y="85869"/>
                    <a:pt x="1555535" y="156931"/>
                  </a:cubicBezTo>
                  <a:cubicBezTo>
                    <a:pt x="1584643" y="370998"/>
                    <a:pt x="1529531" y="616239"/>
                    <a:pt x="1555535" y="784638"/>
                  </a:cubicBezTo>
                  <a:cubicBezTo>
                    <a:pt x="1551135" y="877448"/>
                    <a:pt x="1487794" y="938735"/>
                    <a:pt x="1398604" y="941569"/>
                  </a:cubicBezTo>
                  <a:cubicBezTo>
                    <a:pt x="1255272" y="967946"/>
                    <a:pt x="935442" y="967980"/>
                    <a:pt x="815018" y="941569"/>
                  </a:cubicBezTo>
                  <a:cubicBezTo>
                    <a:pt x="694594" y="915158"/>
                    <a:pt x="373807" y="925835"/>
                    <a:pt x="156931" y="941569"/>
                  </a:cubicBezTo>
                  <a:cubicBezTo>
                    <a:pt x="71633" y="921527"/>
                    <a:pt x="6159" y="876589"/>
                    <a:pt x="0" y="784638"/>
                  </a:cubicBezTo>
                  <a:cubicBezTo>
                    <a:pt x="1558" y="538052"/>
                    <a:pt x="-24494" y="419932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1016" y="73659"/>
                    <a:pt x="90190" y="-7503"/>
                    <a:pt x="156931" y="0"/>
                  </a:cubicBezTo>
                  <a:cubicBezTo>
                    <a:pt x="364623" y="-31874"/>
                    <a:pt x="539091" y="8077"/>
                    <a:pt x="802601" y="0"/>
                  </a:cubicBezTo>
                  <a:cubicBezTo>
                    <a:pt x="1066111" y="-8077"/>
                    <a:pt x="1262295" y="-343"/>
                    <a:pt x="1398604" y="0"/>
                  </a:cubicBezTo>
                  <a:cubicBezTo>
                    <a:pt x="1465840" y="-8818"/>
                    <a:pt x="1538355" y="63506"/>
                    <a:pt x="1555535" y="156931"/>
                  </a:cubicBezTo>
                  <a:cubicBezTo>
                    <a:pt x="1532067" y="408098"/>
                    <a:pt x="1533168" y="653960"/>
                    <a:pt x="1555535" y="784638"/>
                  </a:cubicBezTo>
                  <a:cubicBezTo>
                    <a:pt x="1561350" y="868751"/>
                    <a:pt x="1483099" y="940460"/>
                    <a:pt x="1398604" y="941569"/>
                  </a:cubicBezTo>
                  <a:cubicBezTo>
                    <a:pt x="1237335" y="932636"/>
                    <a:pt x="983977" y="924696"/>
                    <a:pt x="752934" y="941569"/>
                  </a:cubicBezTo>
                  <a:cubicBezTo>
                    <a:pt x="521891" y="958443"/>
                    <a:pt x="279648" y="949899"/>
                    <a:pt x="156931" y="941569"/>
                  </a:cubicBezTo>
                  <a:cubicBezTo>
                    <a:pt x="86665" y="928305"/>
                    <a:pt x="-2391" y="881976"/>
                    <a:pt x="0" y="784638"/>
                  </a:cubicBezTo>
                  <a:cubicBezTo>
                    <a:pt x="30625" y="645826"/>
                    <a:pt x="26950" y="457919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مَرَّةً </a:t>
              </a:r>
              <a:endParaRPr lang="ar-MA" sz="5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670;p201">
              <a:extLst>
                <a:ext uri="{FF2B5EF4-FFF2-40B4-BE49-F238E27FC236}">
                  <a16:creationId xmlns:a16="http://schemas.microsoft.com/office/drawing/2014/main" id="{4B9916EF-FE95-1756-A233-BEE81F2265E7}"/>
                </a:ext>
              </a:extLst>
            </p:cNvPr>
            <p:cNvSpPr/>
            <p:nvPr/>
          </p:nvSpPr>
          <p:spPr>
            <a:xfrm>
              <a:off x="2672083" y="3895006"/>
              <a:ext cx="1584000" cy="910815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إِلَيْكُمْ </a:t>
              </a:r>
              <a:endParaRPr lang="ar-S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Google Shape;1671;p201">
              <a:extLst>
                <a:ext uri="{FF2B5EF4-FFF2-40B4-BE49-F238E27FC236}">
                  <a16:creationId xmlns:a16="http://schemas.microsoft.com/office/drawing/2014/main" id="{50322835-509B-0163-9E5C-85729B169B0C}"/>
                </a:ext>
              </a:extLst>
            </p:cNvPr>
            <p:cNvSpPr/>
            <p:nvPr/>
          </p:nvSpPr>
          <p:spPr>
            <a:xfrm>
              <a:off x="4721995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ذلِكَ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  <p:sp>
          <p:nvSpPr>
            <p:cNvPr id="21" name="Google Shape;1672;p201">
              <a:extLst>
                <a:ext uri="{FF2B5EF4-FFF2-40B4-BE49-F238E27FC236}">
                  <a16:creationId xmlns:a16="http://schemas.microsoft.com/office/drawing/2014/main" id="{4DF0ACE1-F7B4-C991-0455-D51EBA630699}"/>
                </a:ext>
              </a:extLst>
            </p:cNvPr>
            <p:cNvSpPr/>
            <p:nvPr/>
          </p:nvSpPr>
          <p:spPr>
            <a:xfrm>
              <a:off x="609552" y="3869821"/>
              <a:ext cx="1746194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مَنْ مِنْكُمْ</a:t>
              </a:r>
            </a:p>
          </p:txBody>
        </p:sp>
        <p:sp>
          <p:nvSpPr>
            <p:cNvPr id="22" name="Google Shape;1671;p201">
              <a:extLst>
                <a:ext uri="{FF2B5EF4-FFF2-40B4-BE49-F238E27FC236}">
                  <a16:creationId xmlns:a16="http://schemas.microsoft.com/office/drawing/2014/main" id="{650B09E3-043E-355B-5E73-9D3977E78B46}"/>
                </a:ext>
              </a:extLst>
            </p:cNvPr>
            <p:cNvSpPr/>
            <p:nvPr/>
          </p:nvSpPr>
          <p:spPr>
            <a:xfrm>
              <a:off x="6771907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اَلَّتي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395434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8DC70-AEED-D334-9265-7C74E95B2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E81E1A-B6D0-A4CA-6657-52F34ADD2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C7C701A-490C-B44A-6E6A-1A2CB300EC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C62A47-9A5F-FC21-6F99-8C98F9642D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8991DEC-2E6A-3F8B-53FD-7BDA586117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911CF8B-38E0-E9C2-9DA0-02DC9360D5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17E49FD-8459-7A35-C587-8441F8DCA5EF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EA8FEC-5459-130E-A19C-374F071EACE5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3C6E88-3B2C-C7AA-48DF-D8AB0FB0C11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59C51E-2695-1FCF-D8A2-FC0FC3EE9690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Google Shape;677;p154">
            <a:extLst>
              <a:ext uri="{FF2B5EF4-FFF2-40B4-BE49-F238E27FC236}">
                <a16:creationId xmlns:a16="http://schemas.microsoft.com/office/drawing/2014/main" id="{EF8635A8-6C4F-38B5-65C9-DC215DDE1F10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كَمْ ................ زُرْتَ مُتْحَفاً لِلْفُنونِ؟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0F6B66-E3CC-93F8-BFAF-52FEFC69AFCB}"/>
              </a:ext>
            </a:extLst>
          </p:cNvPr>
          <p:cNvSpPr txBox="1"/>
          <p:nvPr/>
        </p:nvSpPr>
        <p:spPr>
          <a:xfrm>
            <a:off x="5023278" y="4517447"/>
            <a:ext cx="169215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مَرَّةً</a:t>
            </a:r>
            <a:endParaRPr lang="fr-FR" sz="48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F4D6C38-71EE-5C34-1B75-4A16902E1A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3928B5A-D7B0-7489-C36F-C4CBA22E1738}"/>
              </a:ext>
            </a:extLst>
          </p:cNvPr>
          <p:cNvGrpSpPr/>
          <p:nvPr/>
        </p:nvGrpSpPr>
        <p:grpSpPr>
          <a:xfrm>
            <a:off x="632373" y="2034478"/>
            <a:ext cx="7746355" cy="2338006"/>
            <a:chOff x="609552" y="2493000"/>
            <a:chExt cx="7746355" cy="2338006"/>
          </a:xfrm>
        </p:grpSpPr>
        <p:sp>
          <p:nvSpPr>
            <p:cNvPr id="10" name="Google Shape;1666;p201">
              <a:extLst>
                <a:ext uri="{FF2B5EF4-FFF2-40B4-BE49-F238E27FC236}">
                  <a16:creationId xmlns:a16="http://schemas.microsoft.com/office/drawing/2014/main" id="{E4C1C0B2-543C-939A-1A2F-FDDBA2518AEE}"/>
                </a:ext>
              </a:extLst>
            </p:cNvPr>
            <p:cNvSpPr/>
            <p:nvPr/>
          </p:nvSpPr>
          <p:spPr>
            <a:xfrm>
              <a:off x="6771907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لَوْلا</a:t>
              </a:r>
            </a:p>
          </p:txBody>
        </p:sp>
        <p:sp>
          <p:nvSpPr>
            <p:cNvPr id="14" name="Google Shape;1667;p201">
              <a:extLst>
                <a:ext uri="{FF2B5EF4-FFF2-40B4-BE49-F238E27FC236}">
                  <a16:creationId xmlns:a16="http://schemas.microsoft.com/office/drawing/2014/main" id="{FDD2C51A-7D53-DF00-7480-08F3E8D53135}"/>
                </a:ext>
              </a:extLst>
            </p:cNvPr>
            <p:cNvSpPr/>
            <p:nvPr/>
          </p:nvSpPr>
          <p:spPr>
            <a:xfrm>
              <a:off x="4721995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كُلُّها</a:t>
              </a:r>
            </a:p>
          </p:txBody>
        </p:sp>
        <p:sp>
          <p:nvSpPr>
            <p:cNvPr id="18" name="Google Shape;1668;p201">
              <a:extLst>
                <a:ext uri="{FF2B5EF4-FFF2-40B4-BE49-F238E27FC236}">
                  <a16:creationId xmlns:a16="http://schemas.microsoft.com/office/drawing/2014/main" id="{D63D9C1F-6FCE-F856-89F8-2F6F3D409413}"/>
                </a:ext>
              </a:extLst>
            </p:cNvPr>
            <p:cNvSpPr/>
            <p:nvPr/>
          </p:nvSpPr>
          <p:spPr>
            <a:xfrm>
              <a:off x="2672083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اَلَّذي</a:t>
              </a:r>
            </a:p>
          </p:txBody>
        </p:sp>
        <p:sp>
          <p:nvSpPr>
            <p:cNvPr id="19" name="Google Shape;1669;p201">
              <a:extLst>
                <a:ext uri="{FF2B5EF4-FFF2-40B4-BE49-F238E27FC236}">
                  <a16:creationId xmlns:a16="http://schemas.microsoft.com/office/drawing/2014/main" id="{D3238EF8-F055-DBF7-12DE-F4FF2D8E63B9}"/>
                </a:ext>
              </a:extLst>
            </p:cNvPr>
            <p:cNvSpPr/>
            <p:nvPr/>
          </p:nvSpPr>
          <p:spPr>
            <a:xfrm>
              <a:off x="622171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3306" y="71882"/>
                    <a:pt x="72889" y="-9205"/>
                    <a:pt x="156931" y="0"/>
                  </a:cubicBezTo>
                  <a:cubicBezTo>
                    <a:pt x="380030" y="24619"/>
                    <a:pt x="610840" y="-30227"/>
                    <a:pt x="790184" y="0"/>
                  </a:cubicBezTo>
                  <a:cubicBezTo>
                    <a:pt x="969528" y="30227"/>
                    <a:pt x="1185489" y="-18378"/>
                    <a:pt x="1398604" y="0"/>
                  </a:cubicBezTo>
                  <a:cubicBezTo>
                    <a:pt x="1493855" y="-2015"/>
                    <a:pt x="1556304" y="85869"/>
                    <a:pt x="1555535" y="156931"/>
                  </a:cubicBezTo>
                  <a:cubicBezTo>
                    <a:pt x="1584643" y="370998"/>
                    <a:pt x="1529531" y="616239"/>
                    <a:pt x="1555535" y="784638"/>
                  </a:cubicBezTo>
                  <a:cubicBezTo>
                    <a:pt x="1551135" y="877448"/>
                    <a:pt x="1487794" y="938735"/>
                    <a:pt x="1398604" y="941569"/>
                  </a:cubicBezTo>
                  <a:cubicBezTo>
                    <a:pt x="1255272" y="967946"/>
                    <a:pt x="935442" y="967980"/>
                    <a:pt x="815018" y="941569"/>
                  </a:cubicBezTo>
                  <a:cubicBezTo>
                    <a:pt x="694594" y="915158"/>
                    <a:pt x="373807" y="925835"/>
                    <a:pt x="156931" y="941569"/>
                  </a:cubicBezTo>
                  <a:cubicBezTo>
                    <a:pt x="71633" y="921527"/>
                    <a:pt x="6159" y="876589"/>
                    <a:pt x="0" y="784638"/>
                  </a:cubicBezTo>
                  <a:cubicBezTo>
                    <a:pt x="1558" y="538052"/>
                    <a:pt x="-24494" y="419932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1016" y="73659"/>
                    <a:pt x="90190" y="-7503"/>
                    <a:pt x="156931" y="0"/>
                  </a:cubicBezTo>
                  <a:cubicBezTo>
                    <a:pt x="364623" y="-31874"/>
                    <a:pt x="539091" y="8077"/>
                    <a:pt x="802601" y="0"/>
                  </a:cubicBezTo>
                  <a:cubicBezTo>
                    <a:pt x="1066111" y="-8077"/>
                    <a:pt x="1262295" y="-343"/>
                    <a:pt x="1398604" y="0"/>
                  </a:cubicBezTo>
                  <a:cubicBezTo>
                    <a:pt x="1465840" y="-8818"/>
                    <a:pt x="1538355" y="63506"/>
                    <a:pt x="1555535" y="156931"/>
                  </a:cubicBezTo>
                  <a:cubicBezTo>
                    <a:pt x="1532067" y="408098"/>
                    <a:pt x="1533168" y="653960"/>
                    <a:pt x="1555535" y="784638"/>
                  </a:cubicBezTo>
                  <a:cubicBezTo>
                    <a:pt x="1561350" y="868751"/>
                    <a:pt x="1483099" y="940460"/>
                    <a:pt x="1398604" y="941569"/>
                  </a:cubicBezTo>
                  <a:cubicBezTo>
                    <a:pt x="1237335" y="932636"/>
                    <a:pt x="983977" y="924696"/>
                    <a:pt x="752934" y="941569"/>
                  </a:cubicBezTo>
                  <a:cubicBezTo>
                    <a:pt x="521891" y="958443"/>
                    <a:pt x="279648" y="949899"/>
                    <a:pt x="156931" y="941569"/>
                  </a:cubicBezTo>
                  <a:cubicBezTo>
                    <a:pt x="86665" y="928305"/>
                    <a:pt x="-2391" y="881976"/>
                    <a:pt x="0" y="784638"/>
                  </a:cubicBezTo>
                  <a:cubicBezTo>
                    <a:pt x="30625" y="645826"/>
                    <a:pt x="26950" y="457919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مَرَّةً </a:t>
              </a:r>
              <a:endParaRPr lang="ar-MA" sz="5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670;p201">
              <a:extLst>
                <a:ext uri="{FF2B5EF4-FFF2-40B4-BE49-F238E27FC236}">
                  <a16:creationId xmlns:a16="http://schemas.microsoft.com/office/drawing/2014/main" id="{A59CB327-544C-2042-4654-F189C75DA36F}"/>
                </a:ext>
              </a:extLst>
            </p:cNvPr>
            <p:cNvSpPr/>
            <p:nvPr/>
          </p:nvSpPr>
          <p:spPr>
            <a:xfrm>
              <a:off x="2672083" y="3895006"/>
              <a:ext cx="1584000" cy="910815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إِلَيْكُمْ </a:t>
              </a:r>
              <a:endParaRPr lang="ar-S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Google Shape;1671;p201">
              <a:extLst>
                <a:ext uri="{FF2B5EF4-FFF2-40B4-BE49-F238E27FC236}">
                  <a16:creationId xmlns:a16="http://schemas.microsoft.com/office/drawing/2014/main" id="{2536335C-7B75-E722-A389-858C69CE84B0}"/>
                </a:ext>
              </a:extLst>
            </p:cNvPr>
            <p:cNvSpPr/>
            <p:nvPr/>
          </p:nvSpPr>
          <p:spPr>
            <a:xfrm>
              <a:off x="4721995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ذلِكَ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  <p:sp>
          <p:nvSpPr>
            <p:cNvPr id="22" name="Google Shape;1672;p201">
              <a:extLst>
                <a:ext uri="{FF2B5EF4-FFF2-40B4-BE49-F238E27FC236}">
                  <a16:creationId xmlns:a16="http://schemas.microsoft.com/office/drawing/2014/main" id="{C57996C4-31DE-4937-F03F-C44D4086BF2B}"/>
                </a:ext>
              </a:extLst>
            </p:cNvPr>
            <p:cNvSpPr/>
            <p:nvPr/>
          </p:nvSpPr>
          <p:spPr>
            <a:xfrm>
              <a:off x="609552" y="3869821"/>
              <a:ext cx="1746194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مَنْ مِنْكُمْ</a:t>
              </a:r>
            </a:p>
          </p:txBody>
        </p:sp>
        <p:sp>
          <p:nvSpPr>
            <p:cNvPr id="24" name="Google Shape;1671;p201">
              <a:extLst>
                <a:ext uri="{FF2B5EF4-FFF2-40B4-BE49-F238E27FC236}">
                  <a16:creationId xmlns:a16="http://schemas.microsoft.com/office/drawing/2014/main" id="{0187A6C2-F4F3-476B-58D6-CA642C548F7A}"/>
                </a:ext>
              </a:extLst>
            </p:cNvPr>
            <p:cNvSpPr/>
            <p:nvPr/>
          </p:nvSpPr>
          <p:spPr>
            <a:xfrm>
              <a:off x="6771907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Arial"/>
                </a:rPr>
                <a:t>اَلَّتي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84118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7283C-AFA1-9C70-1B62-12D92CC0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F56429D0-CC76-F835-071D-62EEB9B47C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682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1065FF3-DA34-416B-2347-440F94D6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استماع وتحدث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9986783-6E38-79B0-BAF6-9C22C78AFF1A}"/>
              </a:ext>
            </a:extLst>
          </p:cNvPr>
          <p:cNvGrpSpPr/>
          <p:nvPr/>
        </p:nvGrpSpPr>
        <p:grpSpPr>
          <a:xfrm>
            <a:off x="1887677" y="3601289"/>
            <a:ext cx="5368645" cy="1013653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CC101538-767E-52CC-78B9-82D2ED288D6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286FB59-2323-0DD2-43A9-936AB31AE03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6BBE8A3B-94BF-6018-616A-0C0DF8F4AB9C}"/>
              </a:ext>
            </a:extLst>
          </p:cNvPr>
          <p:cNvSpPr txBox="1">
            <a:spLocks/>
          </p:cNvSpPr>
          <p:nvPr/>
        </p:nvSpPr>
        <p:spPr>
          <a:xfrm>
            <a:off x="2144576" y="390762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هواياتنا : السرد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3A58144-6853-3EC2-CBC7-3CDDEA80546F}"/>
              </a:ext>
            </a:extLst>
          </p:cNvPr>
          <p:cNvSpPr txBox="1"/>
          <p:nvPr/>
        </p:nvSpPr>
        <p:spPr>
          <a:xfrm>
            <a:off x="4934359" y="3515652"/>
            <a:ext cx="169629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استماع وتحدث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9CE853-CE4D-F744-7D5C-3CFCE8535A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719921" y="3653618"/>
            <a:ext cx="536400" cy="540000"/>
          </a:xfrm>
          <a:prstGeom prst="rect">
            <a:avLst/>
          </a:prstGeom>
        </p:spPr>
      </p:pic>
      <p:pic>
        <p:nvPicPr>
          <p:cNvPr id="6" name="Espace réservé pour une image  21">
            <a:extLst>
              <a:ext uri="{FF2B5EF4-FFF2-40B4-BE49-F238E27FC236}">
                <a16:creationId xmlns:a16="http://schemas.microsoft.com/office/drawing/2014/main" id="{F3387C98-F07E-4B9A-EE84-D68815D30B5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676264" y="3438675"/>
            <a:ext cx="468312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880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نبدأ  حصة الاستماع والتحدث، ستتدربون على سرد أحداث الحكاية.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12458-58D3-320C-3D53-C62379B9036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809737-6D44-92C3-8A19-4FF231FFED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CAF147-85A9-96A6-3F5A-DAA898D4CA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8C5A63C-6D4D-91D9-D392-751CF5796960}"/>
              </a:ext>
            </a:extLst>
          </p:cNvPr>
          <p:cNvSpPr txBox="1"/>
          <p:nvPr/>
        </p:nvSpPr>
        <p:spPr>
          <a:xfrm>
            <a:off x="2674374" y="2635045"/>
            <a:ext cx="41000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سَرْدُ</a:t>
            </a:r>
            <a:r>
              <a:rPr lang="ar-MA" sz="6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6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endParaRPr lang="fr-FR" sz="66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نجيب شفهيا عن الأسئِلَةِ. من يقرأ؟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7F6C120-51DE-03D8-DF5E-FF6B84A68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4336BF-0E5E-6B27-57A9-7BABE8D9EEF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EFC608-F100-FEA8-67D2-71D0DDC9A4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0EAFA20-3A1D-666B-823D-BC07BE14CC55}"/>
              </a:ext>
            </a:extLst>
          </p:cNvPr>
          <p:cNvSpPr txBox="1"/>
          <p:nvPr/>
        </p:nvSpPr>
        <p:spPr>
          <a:xfrm>
            <a:off x="1002890" y="2399071"/>
            <a:ext cx="72365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ماذا نَقْصِدُ </a:t>
            </a:r>
            <a:r>
              <a:rPr lang="ar-MA" sz="48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بِٱلْهِوايَةِ</a:t>
            </a:r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r" rtl="1"/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 أَجْمَلُ </a:t>
            </a:r>
            <a:r>
              <a:rPr lang="ar-MA" sz="48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ٱللّحَظاتِ</a:t>
            </a:r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لَدى مَرْيَمَ؟</a:t>
            </a:r>
          </a:p>
          <a:p>
            <a:pPr algn="r" rtl="1"/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حَوْلَ ماذا تَحَلَّقَ </a:t>
            </a:r>
            <a:r>
              <a:rPr lang="ar-MA" sz="4800" b="1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48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2074-1B9C-8024-2528-99C27239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DC1D3A-B2FB-3F4A-9023-2CFEE147F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 "هواياتنا". من يذكرنا ببداية الحكاية؟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1F0706B-BB57-BBB3-0632-78AD3D8FC8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42BCC7-F6D6-BD98-06B0-A921DD547F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2180E-1542-E175-830D-E87374432C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05941-0C53-2B98-9C6C-588ABCEE62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EBE1E-F1EE-1DD5-A341-E821579D5F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E5B5EC-CD26-F7F9-E1B6-697395BAA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B9E08C-3B79-7B58-A43B-D4F1D39C57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F20ACC-3E8E-1169-662D-A7E865FF7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FDDBD3-816D-0F8F-29B2-80973F2BCB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19;p67">
            <a:extLst>
              <a:ext uri="{FF2B5EF4-FFF2-40B4-BE49-F238E27FC236}">
                <a16:creationId xmlns:a16="http://schemas.microsoft.com/office/drawing/2014/main" id="{FB5C8C8C-3750-1666-FB17-75E08A20F967}"/>
              </a:ext>
            </a:extLst>
          </p:cNvPr>
          <p:cNvSpPr/>
          <p:nvPr/>
        </p:nvSpPr>
        <p:spPr>
          <a:xfrm>
            <a:off x="3184176" y="1546913"/>
            <a:ext cx="2621400" cy="901319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هواياتنا</a:t>
            </a:r>
            <a:endParaRPr lang="ar-SA" sz="48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 descr="Une image contenant fille, Visage humain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D4E56D88-DB47-F4DD-7F32-BFC106D959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7933" y="2743199"/>
            <a:ext cx="2527894" cy="2960297"/>
          </a:xfrm>
          <a:prstGeom prst="rect">
            <a:avLst/>
          </a:prstGeom>
        </p:spPr>
      </p:pic>
      <p:pic>
        <p:nvPicPr>
          <p:cNvPr id="12" name="Image 11" descr="Une image contenant dessin humoristique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7A111870-7007-4346-5698-AC99D02ED7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7997" y="2730156"/>
            <a:ext cx="2705556" cy="297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42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A1F2-A179-8BDC-ED42-0A9A3204A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3009D9-4D34-8B44-A933-76275216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بالأحداث التي يعبر عنها كل مشهد؟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4573FE89-B007-DD01-9B34-BBE136229E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BA9E50-91F2-B758-5BD6-E43A8F7E93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A14DB9-4F18-8A81-02DB-CAD0236E3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E9421-03B2-A39A-C5ED-135EFE58B7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DD9CA-B571-7591-0617-1CAC28945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276BAC-A858-3DA3-3AA1-D6026A8CC4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CAC9F8-B8EC-2864-90C2-76D9106707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B606AD-4BD5-360B-A6CC-CDFDFAB256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89009D-1940-5461-3CB7-3FB3B77C01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 descr="Une image contenant lune, habits, ciel, plein air&#10;&#10;Le contenu généré par l’IA peut être incorrect.">
            <a:extLst>
              <a:ext uri="{FF2B5EF4-FFF2-40B4-BE49-F238E27FC236}">
                <a16:creationId xmlns:a16="http://schemas.microsoft.com/office/drawing/2014/main" id="{8DB2CE35-622C-9C70-951E-2BBAEB9999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7975" y="2885447"/>
            <a:ext cx="3780917" cy="2750040"/>
          </a:xfrm>
          <a:prstGeom prst="rect">
            <a:avLst/>
          </a:prstGeom>
        </p:spPr>
      </p:pic>
      <p:pic>
        <p:nvPicPr>
          <p:cNvPr id="14" name="Image 13" descr="Une image contenant Visage humain, garçon, dessin humoristique, Animation&#10;&#10;Le contenu généré par l’IA peut être incorrect.">
            <a:extLst>
              <a:ext uri="{FF2B5EF4-FFF2-40B4-BE49-F238E27FC236}">
                <a16:creationId xmlns:a16="http://schemas.microsoft.com/office/drawing/2014/main" id="{17D7B24E-AD65-B2E4-F788-3ABCFF078A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391" y="2885447"/>
            <a:ext cx="3779609" cy="275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0900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A60A1-2008-21C2-D597-20217EE43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7F4AE2-DCA3-0D4F-8967-39B9AE6BD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-استعدوا – سنعيد الاستماع للحكاية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7E4E17-0EBD-38D4-4FEA-663C3713E0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CE67B9-6021-A247-C8E6-CAA07C1AF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44B4D1-99F1-39C2-236F-898EA1D1B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1C5B7B-C464-DB26-A4AD-B3CA4FB8E2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48F00AF-CAFE-053A-CCF1-ABC3BE0680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36A132-7FC6-3EF0-6A6D-B1B690657DF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47AC97-FFF6-6873-6364-F9A303473A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BEC673-8A63-6538-BA83-A1FF259D03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F9CE262-BB46-8B31-D2E7-339A1F80C182}"/>
              </a:ext>
            </a:extLst>
          </p:cNvPr>
          <p:cNvSpPr txBox="1"/>
          <p:nvPr/>
        </p:nvSpPr>
        <p:spPr>
          <a:xfrm>
            <a:off x="3399543" y="2359742"/>
            <a:ext cx="2812026" cy="160043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أَسْتَمِعُ</a:t>
            </a:r>
            <a:endParaRPr lang="fr-FR" sz="8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902F634-FA7C-B7FD-EC23-50B7C45719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9643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9B42BC-8201-4A4A-B81E-3194CA7A2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تسميع الحكاية.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4F36B7-6DB8-A9EF-CF88-FB956DD198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5F9661-4ECE-B8F6-FC95-24F20F3E23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9CEC2B-5F29-65A0-CAB9-2AFEEFC08B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BD8B01-2881-11E6-2D6B-35A6F3FE57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0CD970C-C43C-AFFF-1AAC-7200E8D14A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38712E-967B-436A-A8F3-5E6534A554C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18F55C-EB82-E0AF-EAB3-DF4DB50B021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135FAE-7917-48D9-5E27-B733BC9D8E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5AB2CA47-CBA2-D692-2275-C2C01E4C7D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FINALE - هِوَايَاتُنَا V1 DONE-720p-260126">
            <a:hlinkClick r:id="" action="ppaction://media"/>
            <a:extLst>
              <a:ext uri="{FF2B5EF4-FFF2-40B4-BE49-F238E27FC236}">
                <a16:creationId xmlns:a16="http://schemas.microsoft.com/office/drawing/2014/main" id="{9011A766-73C6-66D7-EE6D-31BDF2B95C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8069" y="1639952"/>
            <a:ext cx="8426179" cy="466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766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4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BEC1B-620E-AE00-8812-C5C1B9D8A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C54B454-F2CD-C4C3-55AE-0673AFD6E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سرد الحكاية. 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بدأ أولا، سأسرد أحداث الحكاية انطلاقا من المشهدين.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C15BEB57-3FFF-912B-68FB-EA7FAD4C00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CDB9ABB-86E7-9019-5E44-D629DADDF6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D68290-225E-E9AA-5E07-E19983488E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9BB963-E46C-754B-DDE6-EE25FCDE7D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00FC45-B7EF-66BC-734B-28A8E4F70F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C2A4DA-17EA-2079-2D7C-A5096319E8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CB96CB-6ACF-8819-7A2E-93B8ECA6A0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6BCC58-7F55-F050-E162-BE7C1DC83C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14E01F-983A-C91E-ECDC-B32C2A53E1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3" name="Image 12" descr="Une image contenant lune, habits, ciel, plein air&#10;&#10;Le contenu généré par l’IA peut être incorrect.">
            <a:extLst>
              <a:ext uri="{FF2B5EF4-FFF2-40B4-BE49-F238E27FC236}">
                <a16:creationId xmlns:a16="http://schemas.microsoft.com/office/drawing/2014/main" id="{9A3237DE-0F54-6E27-42CE-4EBBC789B5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4145" y="2073782"/>
            <a:ext cx="3780917" cy="2822683"/>
          </a:xfrm>
          <a:prstGeom prst="rect">
            <a:avLst/>
          </a:prstGeom>
        </p:spPr>
      </p:pic>
      <p:pic>
        <p:nvPicPr>
          <p:cNvPr id="15" name="Image 14" descr="Une image contenant Visage humain, garçon, dessin humoristique, Animation&#10;&#10;Le contenu généré par l’IA peut être incorrect.">
            <a:extLst>
              <a:ext uri="{FF2B5EF4-FFF2-40B4-BE49-F238E27FC236}">
                <a16:creationId xmlns:a16="http://schemas.microsoft.com/office/drawing/2014/main" id="{6A380BC2-B5D9-0972-F772-FFAEC4F6EC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0970" y="2073782"/>
            <a:ext cx="3779609" cy="282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72924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EC62B-7EC7-5197-01B5-D751492D6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53B8944A-E72C-1345-2139-875294965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</p:spPr>
        <p:txBody>
          <a:bodyPr>
            <a:noAutofit/>
          </a:bodyPr>
          <a:lstStyle/>
          <a:p>
            <a:pPr lvl="0" algn="just" defTabSz="914400">
              <a:buClr>
                <a:srgbClr val="000000"/>
              </a:buClr>
              <a:defRPr/>
            </a:pPr>
            <a:r>
              <a:rPr lang="ar-MA" sz="1800" kern="0" dirty="0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ذاتَ لَيْلَةٍ في </a:t>
            </a:r>
            <a:r>
              <a:rPr lang="ar-MA" sz="1800" kern="0" dirty="0" err="1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ٱلْمُخَيَّمِ</a:t>
            </a:r>
            <a:r>
              <a:rPr lang="ar-MA" sz="1800" kern="0" dirty="0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خَرَجَ </a:t>
            </a:r>
            <a:r>
              <a:rPr lang="ar-MA" sz="1800" kern="0" dirty="0" err="1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ٱلْأَطْفالُ</a:t>
            </a:r>
            <a:r>
              <a:rPr lang="ar-MA" sz="1800" kern="0" dirty="0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فَرِحينَ مِنْ خِيامِهِمُ </a:t>
            </a:r>
            <a:r>
              <a:rPr lang="ar-MA" sz="1800" kern="0" dirty="0" err="1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ٱلصَّغيرَةِ</a:t>
            </a:r>
            <a:r>
              <a:rPr lang="ar-MA" sz="1800" kern="0" dirty="0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لِيَتَحَلَّقوا حَوْلَ شُعْلَةٍ مَوْقودَةٍ في </a:t>
            </a:r>
            <a:r>
              <a:rPr lang="ar-MA" sz="1800" kern="0" dirty="0" err="1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ٱلسَّاحَةِ</a:t>
            </a:r>
            <a:r>
              <a:rPr lang="ar-MA" sz="1800" kern="0" dirty="0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وَهُناكَ </a:t>
            </a:r>
            <a:r>
              <a:rPr lang="ar-MA" sz="1800" kern="0" dirty="0" err="1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ٱقْتَرَحَ</a:t>
            </a:r>
            <a:r>
              <a:rPr lang="ar-MA" sz="1800" kern="0" dirty="0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عَلَيْهِمُ مُنَشِّطُ </a:t>
            </a:r>
            <a:r>
              <a:rPr lang="ar-MA" sz="1800" kern="0" dirty="0" err="1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ٱلْمُخَيَّمِ</a:t>
            </a:r>
            <a:r>
              <a:rPr lang="ar-MA" sz="1800" kern="0" dirty="0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أَنْ يَتَحَدَّثَ كَلُّ طِفْلٍ عَنْ هِوايَتِهِ </a:t>
            </a:r>
            <a:r>
              <a:rPr lang="ar-MA" sz="1800" kern="0" dirty="0" err="1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ٱلْمُفَضَّلَةِ</a:t>
            </a:r>
            <a:r>
              <a:rPr lang="ar-MA" sz="1800" kern="0" dirty="0">
                <a:solidFill>
                  <a:srgbClr val="424D7C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A7777709-DD81-157F-CD50-45F0C1C320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E0B339DE-7D34-642E-4ECC-D50F219C7EB2}"/>
              </a:ext>
            </a:extLst>
          </p:cNvPr>
          <p:cNvSpPr/>
          <p:nvPr/>
        </p:nvSpPr>
        <p:spPr>
          <a:xfrm>
            <a:off x="449865" y="2719534"/>
            <a:ext cx="4599901" cy="2423971"/>
          </a:xfrm>
          <a:prstGeom prst="wedgeRoundRectCallout">
            <a:avLst>
              <a:gd name="adj1" fmla="val -7860"/>
              <a:gd name="adj2" fmla="val 73265"/>
              <a:gd name="adj3" fmla="val 16667"/>
            </a:avLst>
          </a:prstGeom>
          <a:solidFill>
            <a:srgbClr val="ECF8FB"/>
          </a:solidFill>
          <a:ln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ذاتَ لَيْلَةٍ في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ٱلْمُخَيَّمِ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خَرَجَ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ٱلْأَطْفالُ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فَرِحينَ مِنْ خِيامِهِمُ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ٱلصَّغيرَةِ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لِيَتَحَلَّقوا حَوْلَ شُعْلَةٍ مَوْقودَةٍ في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ٱلسَّاحَةِ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وَهُناكَ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ٱقْتَرَحَ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عَلَيْهِمْ مُنَشِّطُ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ٱلْمُخَيَّمِ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أَنْ يَتَحَدَّثَ كَلُّ طِفْلٍ عَنْ هِوايَتِهِ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ٱلْمُفَضَّلَةِ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98D062A-3364-3FD6-C4BB-78DFE47615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44507A-2C86-36E5-172C-47DD60E372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456545-6783-515B-B909-E8ED520E0C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7B91CD-8D73-96FF-DE3E-90975EEB69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C2AE5C-CF0B-42D7-6F87-0A0618202A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C420E0-00CF-9BE9-D1F6-70D43816870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0B8526-D993-FA1B-D010-09EA7483A6C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228E77-1D35-525A-16A2-AFDFAD4D81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Image 13" descr="Une image contenant lune, habits, ciel, plein air&#10;&#10;Le contenu généré par l’IA peut être incorrect.">
            <a:extLst>
              <a:ext uri="{FF2B5EF4-FFF2-40B4-BE49-F238E27FC236}">
                <a16:creationId xmlns:a16="http://schemas.microsoft.com/office/drawing/2014/main" id="{C39ACD24-9925-E0ED-5EC9-7D0BACD58D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3548" y="1865798"/>
            <a:ext cx="2835204" cy="2076275"/>
          </a:xfrm>
          <a:prstGeom prst="rect">
            <a:avLst/>
          </a:prstGeom>
        </p:spPr>
      </p:pic>
      <p:pic>
        <p:nvPicPr>
          <p:cNvPr id="16" name="Image 15" descr="Une image contenant Visage humain, garçon, dessin humoristique, Animation&#10;&#10;Le contenu généré par l’IA peut être incorrect.">
            <a:extLst>
              <a:ext uri="{FF2B5EF4-FFF2-40B4-BE49-F238E27FC236}">
                <a16:creationId xmlns:a16="http://schemas.microsoft.com/office/drawing/2014/main" id="{E1B50DD5-F1F9-110E-0086-A085A77709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3548" y="4286864"/>
            <a:ext cx="3051513" cy="202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0438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F8090-13AE-7818-E286-B51654A0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775C5BE-E5E7-4B0F-152A-377F8EB0C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684000"/>
            <a:ext cx="6840000" cy="612000"/>
          </a:xfrm>
        </p:spPr>
        <p:txBody>
          <a:bodyPr>
            <a:noAutofit/>
          </a:bodyPr>
          <a:lstStyle/>
          <a:p>
            <a:pPr lvl="0" algn="just" defTabSz="914400">
              <a:lnSpc>
                <a:spcPct val="150000"/>
              </a:lnSpc>
              <a:buClr>
                <a:srgbClr val="000000"/>
              </a:buClr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يعيد سرد أحداث مقطع البداية؟   </a:t>
            </a:r>
          </a:p>
        </p:txBody>
      </p:sp>
      <p:pic>
        <p:nvPicPr>
          <p:cNvPr id="4" name="Espace réservé pour une image  21">
            <a:extLst>
              <a:ext uri="{FF2B5EF4-FFF2-40B4-BE49-F238E27FC236}">
                <a16:creationId xmlns:a16="http://schemas.microsoft.com/office/drawing/2014/main" id="{BD6D127D-B473-D2E7-CD2C-EEFA3F3FEA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FCBE49-732A-084C-410C-5035B96BEC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AD2224-32AE-ECAC-5673-E9E2520B88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1999E5-A2B9-BB89-42C9-5C79149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0BA41A-B3E3-D10A-F38C-A9B44F2A34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DF3E36-AF74-9860-6661-EF42B587D0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576EA3-AE92-96BC-CAFF-09BA3665B4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0C96F5-67BD-F894-BEF6-1A791A862D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7F88B1-5002-946C-3437-F01CA931D0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8565E8E4-8757-DD99-D47B-DD8F20F55063}"/>
              </a:ext>
            </a:extLst>
          </p:cNvPr>
          <p:cNvSpPr/>
          <p:nvPr/>
        </p:nvSpPr>
        <p:spPr>
          <a:xfrm>
            <a:off x="449865" y="2719534"/>
            <a:ext cx="4599901" cy="2423971"/>
          </a:xfrm>
          <a:prstGeom prst="wedgeRoundRectCallout">
            <a:avLst>
              <a:gd name="adj1" fmla="val -7860"/>
              <a:gd name="adj2" fmla="val 73265"/>
              <a:gd name="adj3" fmla="val 16667"/>
            </a:avLst>
          </a:prstGeom>
          <a:solidFill>
            <a:srgbClr val="ECF8FB"/>
          </a:solidFill>
          <a:ln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ذاتَ لَيْلَةٍ في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ٱلْمُخَيَّمِ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خَرَجَ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ٱلْأَطْفالُ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فَرِحينَ مِنْ خِيامِهِمُ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ٱلصَّغيرَةِ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لِيَتَحَلَّقوا حَوْلَ شُعْلَةٍ مَوْقودَةٍ في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ٱلسَّاحَةِ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وَهُناكَ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ٱقْتَرَحَ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عَلَيْهِمْ مُنَشِّطُ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ٱلْمُخَيَّمِ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أَنْ يَتَحَدَّثَ كَلُّ طِفْلٍ عَنْ هِوايَتِهِ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ٱلْمُفَضَّلَةِ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14" name="Image 13" descr="Une image contenant lune, habits, ciel, plein air&#10;&#10;Le contenu généré par l’IA peut être incorrect.">
            <a:extLst>
              <a:ext uri="{FF2B5EF4-FFF2-40B4-BE49-F238E27FC236}">
                <a16:creationId xmlns:a16="http://schemas.microsoft.com/office/drawing/2014/main" id="{C817BCA1-32EC-71E7-010D-8466D2EEEA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3548" y="1865798"/>
            <a:ext cx="2835204" cy="2076275"/>
          </a:xfrm>
          <a:prstGeom prst="rect">
            <a:avLst/>
          </a:prstGeom>
        </p:spPr>
      </p:pic>
      <p:pic>
        <p:nvPicPr>
          <p:cNvPr id="16" name="Image 15" descr="Une image contenant Visage humain, garçon, dessin humoristique, Animation&#10;&#10;Le contenu généré par l’IA peut être incorrect.">
            <a:extLst>
              <a:ext uri="{FF2B5EF4-FFF2-40B4-BE49-F238E27FC236}">
                <a16:creationId xmlns:a16="http://schemas.microsoft.com/office/drawing/2014/main" id="{FF87ECFB-C2F9-2E33-CB69-CC333D9220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3548" y="4286864"/>
            <a:ext cx="3051513" cy="202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6961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E0FF1-F118-D4DB-B033-1C13B6820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F7150F4-DE04-E94B-92BD-60A0955F0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كل واحد يسرد أحداث المشهدين لزميله.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2538F15-6181-9B07-943C-56A8F0022D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8345" y="658087"/>
            <a:ext cx="828000" cy="827999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B12CE0-F935-6518-20D5-B48F0B5201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C34646-D700-F3E2-96BC-468F0E1F60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05318D-AA98-E426-56C2-234F0E47B8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90096-9983-EE89-3516-D9A8DB8C99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E6F0140-83E0-3B6D-F8F5-BC2891C743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9964C3-5748-32DE-972C-0CBA2F94386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A5AC7A-DE3A-C49C-C093-B33F971805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E63C31-8059-36D1-E908-05763A3FAD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F043AE0E-92B9-BE2D-4CE1-691E482C3BDC}"/>
              </a:ext>
            </a:extLst>
          </p:cNvPr>
          <p:cNvSpPr/>
          <p:nvPr/>
        </p:nvSpPr>
        <p:spPr>
          <a:xfrm>
            <a:off x="449865" y="2719534"/>
            <a:ext cx="4599901" cy="2423971"/>
          </a:xfrm>
          <a:prstGeom prst="wedgeRoundRectCallout">
            <a:avLst>
              <a:gd name="adj1" fmla="val -7860"/>
              <a:gd name="adj2" fmla="val 73265"/>
              <a:gd name="adj3" fmla="val 16667"/>
            </a:avLst>
          </a:prstGeom>
          <a:solidFill>
            <a:srgbClr val="ECF8FB"/>
          </a:solidFill>
          <a:ln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ذاتَ لَيْلَةٍ في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ٱلْمُخَيَّمِ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خَرَجَ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ٱلْأَطْفالُ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فَرِحينَ مِنْ خِيامِهِمُ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ٱلصَّغيرَةِ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لِيَتَحَلَّقوا حَوْلَ شُعْلَةٍ مَوْقودَةٍ في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ٱلسَّاحَةِ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وَهُناكَ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ٱقْتَرَحَ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عَلَيْهِمْ مُنَشِّطُ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ٱلْمُخَيَّمِ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أَنْ يَتَحَدَّثَ كَلُّ طِفْلٍ عَنْ هِوايَتِهِ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ٱلْمُفَضَّلَةِ</a:t>
            </a: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5" name="Image 4" descr="Une image contenant lune, habits, ciel, plein air&#10;&#10;Le contenu généré par l’IA peut être incorrect.">
            <a:extLst>
              <a:ext uri="{FF2B5EF4-FFF2-40B4-BE49-F238E27FC236}">
                <a16:creationId xmlns:a16="http://schemas.microsoft.com/office/drawing/2014/main" id="{65016DBE-DA27-0654-A73D-CF6CF850A9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3548" y="1865798"/>
            <a:ext cx="2835204" cy="2076275"/>
          </a:xfrm>
          <a:prstGeom prst="rect">
            <a:avLst/>
          </a:prstGeom>
        </p:spPr>
      </p:pic>
      <p:pic>
        <p:nvPicPr>
          <p:cNvPr id="6" name="Image 5" descr="Une image contenant Visage humain, garçon, dessin humoristique, Animation&#10;&#10;Le contenu généré par l’IA peut être incorrect.">
            <a:extLst>
              <a:ext uri="{FF2B5EF4-FFF2-40B4-BE49-F238E27FC236}">
                <a16:creationId xmlns:a16="http://schemas.microsoft.com/office/drawing/2014/main" id="{34C58DF4-2F1E-4BDC-E38B-2270BCC93D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3548" y="4286864"/>
            <a:ext cx="3051513" cy="202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49594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25DBA-2FAB-B7DA-8706-71DD975F4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BDD49F-7B3F-BD40-87DA-D154DEA52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لمسابقة تحدي السرد، انطلاقا من مشاهد الحكاية ستسردون أحداثها.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3A93C2-4C52-95E7-B46D-6A65462C7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249" y="684000"/>
            <a:ext cx="819059" cy="819059"/>
          </a:xfr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7ED6191B-E026-4E0D-FBFE-3838D90C174F}"/>
              </a:ext>
            </a:extLst>
          </p:cNvPr>
          <p:cNvSpPr/>
          <p:nvPr/>
        </p:nvSpPr>
        <p:spPr>
          <a:xfrm>
            <a:off x="5372669" y="2497540"/>
            <a:ext cx="1524000" cy="755176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BC69953-EA2A-0E24-55E1-390637B668E0}"/>
              </a:ext>
            </a:extLst>
          </p:cNvPr>
          <p:cNvSpPr/>
          <p:nvPr/>
        </p:nvSpPr>
        <p:spPr>
          <a:xfrm>
            <a:off x="1976775" y="2436125"/>
            <a:ext cx="1524000" cy="755176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753B54F-9961-91AB-0AEA-05AA892D4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062" y="2253363"/>
            <a:ext cx="5534797" cy="3848637"/>
          </a:xfrm>
          <a:prstGeom prst="rect">
            <a:avLst/>
          </a:prstGeom>
        </p:spPr>
      </p:pic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54EC97C3-F9BF-B5DE-B419-464FFF974697}"/>
              </a:ext>
            </a:extLst>
          </p:cNvPr>
          <p:cNvSpPr/>
          <p:nvPr/>
        </p:nvSpPr>
        <p:spPr>
          <a:xfrm>
            <a:off x="7046200" y="1934594"/>
            <a:ext cx="1524000" cy="1085475"/>
          </a:xfrm>
          <a:prstGeom prst="wedgeEllipseCallout">
            <a:avLst>
              <a:gd name="adj1" fmla="val -53417"/>
              <a:gd name="adj2" fmla="val 70727"/>
            </a:avLst>
          </a:prstGeom>
          <a:noFill/>
          <a:ln w="57150">
            <a:solidFill>
              <a:srgbClr val="936D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76DDFDED-A206-8F1F-C524-25CCBA41FD76}"/>
              </a:ext>
            </a:extLst>
          </p:cNvPr>
          <p:cNvSpPr/>
          <p:nvPr/>
        </p:nvSpPr>
        <p:spPr>
          <a:xfrm flipH="1">
            <a:off x="732331" y="1934594"/>
            <a:ext cx="1524000" cy="1085475"/>
          </a:xfrm>
          <a:prstGeom prst="wedgeEllipseCallout">
            <a:avLst>
              <a:gd name="adj1" fmla="val -53417"/>
              <a:gd name="adj2" fmla="val 70727"/>
            </a:avLst>
          </a:prstGeom>
          <a:noFill/>
          <a:ln w="57150">
            <a:solidFill>
              <a:srgbClr val="4E7FB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BEA6BDD-549C-0282-782C-714C648A92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49ADC48-61FF-9949-9242-54217A2D76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72AFBDB-D7D4-DD69-E39B-936197E5E3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E2DBAEE-136A-EAF0-EFA0-8BC4876875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1EFD60E-959E-D315-7346-88F8DC6A77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FD493E-576A-861A-77AB-A5B8FB0418C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83A59B-DAB7-1423-8350-29BFD816386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73AB83-939A-9F91-5D81-5F40AA7EFEA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45871912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004BE-9795-CA64-6A10-CA648DF1C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B2AFECC-0D92-4148-927B-6FEE7DA0C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المشهدين. أمامكم عشر ثوانٍ للتفكير.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يسرد ما يناسب المشهدين؟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21">
            <a:extLst>
              <a:ext uri="{FF2B5EF4-FFF2-40B4-BE49-F238E27FC236}">
                <a16:creationId xmlns:a16="http://schemas.microsoft.com/office/drawing/2014/main" id="{B67D5312-160C-B4C3-5A6D-92715AB5B1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873C7D-94F3-893A-3AFD-7D577ED20E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FE6AA6-A84F-CC4F-E2C7-EA52545656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6C9B711-6ACF-0F8A-C736-9910D2F926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FEE54B-4B5E-1879-D397-873F04BED6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52D209A-7539-A79A-2728-BE5B1A0CC6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A05858-AAA0-D0BD-E9E2-5D8DA91288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906D1F-3218-BCAE-87CA-259FCF0AF9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837874-DD9A-E30D-9F71-A1F5D9F1D5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59FB6B05-5AA6-C80D-29EE-4DB1EB90B70E}"/>
              </a:ext>
            </a:extLst>
          </p:cNvPr>
          <p:cNvSpPr/>
          <p:nvPr/>
        </p:nvSpPr>
        <p:spPr>
          <a:xfrm>
            <a:off x="1258529" y="4303618"/>
            <a:ext cx="2948845" cy="1908404"/>
          </a:xfrm>
          <a:prstGeom prst="wedgeRoundRectCallout">
            <a:avLst>
              <a:gd name="adj1" fmla="val 114205"/>
              <a:gd name="adj2" fmla="val -9629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 descr="Une image contenant lune, habits, ciel, plein air&#10;&#10;Le contenu généré par l’IA peut être incorrect.">
            <a:extLst>
              <a:ext uri="{FF2B5EF4-FFF2-40B4-BE49-F238E27FC236}">
                <a16:creationId xmlns:a16="http://schemas.microsoft.com/office/drawing/2014/main" id="{AB7534DA-D961-A60A-9D5C-AA0E218299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3048" y="1824823"/>
            <a:ext cx="2835204" cy="2076275"/>
          </a:xfrm>
          <a:prstGeom prst="rect">
            <a:avLst/>
          </a:prstGeom>
        </p:spPr>
      </p:pic>
      <p:pic>
        <p:nvPicPr>
          <p:cNvPr id="4" name="Image 3" descr="Une image contenant Visage humain, garçon, dessin humoristique, Animation&#10;&#10;Le contenu généré par l’IA peut être incorrect.">
            <a:extLst>
              <a:ext uri="{FF2B5EF4-FFF2-40B4-BE49-F238E27FC236}">
                <a16:creationId xmlns:a16="http://schemas.microsoft.com/office/drawing/2014/main" id="{B49E0D78-C1D6-B77F-40E6-570B8DBB42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5018" y="1825218"/>
            <a:ext cx="3051513" cy="202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19913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8406D-63B5-0049-29D8-E1CE7BE4C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2E822B-9789-224C-AE99-AA02AD615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لاحظوا المشاهد. أمامكم عشر ثوانٍ للتفكير. من يسرد؟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60D037-844A-3943-89A5-D5DB74A1C1A7}"/>
              </a:ext>
            </a:extLst>
          </p:cNvPr>
          <p:cNvSpPr txBox="1"/>
          <p:nvPr/>
        </p:nvSpPr>
        <p:spPr>
          <a:xfrm rot="19675668">
            <a:off x="5171531" y="4123180"/>
            <a:ext cx="1059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سر الصداقة</a:t>
            </a:r>
            <a:endParaRPr lang="fr-FR" sz="20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5" name="Espace réservé pour une image  21">
            <a:extLst>
              <a:ext uri="{FF2B5EF4-FFF2-40B4-BE49-F238E27FC236}">
                <a16:creationId xmlns:a16="http://schemas.microsoft.com/office/drawing/2014/main" id="{53B56DCD-FAAE-B8A0-2D3F-DE1B7ED83F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F8D74D-1FCF-B72C-05E4-576D7D9B9F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7443BC-FE54-2F53-AC36-C742CCEB8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456DBA6-4AC1-BB4A-0600-823CEB862D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19FE65F-B4CC-2FBC-04EE-9718DF2AE2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F0815DD-4A98-9266-C188-E4C6EBCDA0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7B9015-C262-7BA0-1342-C57E48F863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7534A2-0B3A-03B0-2BB5-17162BA8E2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DDCDE7-81C9-C814-A3EA-150D3278E0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37D1EAC-7F30-33DE-DE82-EEB8A7A93738}"/>
              </a:ext>
            </a:extLst>
          </p:cNvPr>
          <p:cNvSpPr/>
          <p:nvPr/>
        </p:nvSpPr>
        <p:spPr>
          <a:xfrm>
            <a:off x="1208430" y="4490431"/>
            <a:ext cx="2948845" cy="1908404"/>
          </a:xfrm>
          <a:prstGeom prst="wedgeRoundRectCallout">
            <a:avLst>
              <a:gd name="adj1" fmla="val 114205"/>
              <a:gd name="adj2" fmla="val -9629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 descr="Une image contenant fille, Visage humain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E50F8C7D-5F20-5046-0909-E8960ED04E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5556" y="1709193"/>
            <a:ext cx="2130834" cy="2166231"/>
          </a:xfrm>
          <a:prstGeom prst="rect">
            <a:avLst/>
          </a:prstGeom>
        </p:spPr>
      </p:pic>
      <p:pic>
        <p:nvPicPr>
          <p:cNvPr id="6" name="Image 5" descr="Une image contenant dessin humoristique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2F0DFB63-BF59-67EA-0BAB-F11D7B8A08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6594" y="1796139"/>
            <a:ext cx="2130834" cy="2076275"/>
          </a:xfrm>
          <a:prstGeom prst="rect">
            <a:avLst/>
          </a:prstGeom>
        </p:spPr>
      </p:pic>
      <p:pic>
        <p:nvPicPr>
          <p:cNvPr id="10" name="Image 9" descr="Une image contenant mur, habits, intérieur, sourire&#10;&#10;Le contenu généré par l’IA peut être incorrect.">
            <a:extLst>
              <a:ext uri="{FF2B5EF4-FFF2-40B4-BE49-F238E27FC236}">
                <a16:creationId xmlns:a16="http://schemas.microsoft.com/office/drawing/2014/main" id="{29198341-657D-2026-16EF-0662AFEE5F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1106" y="1796139"/>
            <a:ext cx="3061614" cy="20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2110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7E0EE-6CC2-388C-E5D6-8295E3A97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2ADCD6-079B-7645-AA95-844301BE3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لاحظوا المشهدين. أمامكم عشر ثوانٍ للتفكير. من يسرد؟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21">
            <a:extLst>
              <a:ext uri="{FF2B5EF4-FFF2-40B4-BE49-F238E27FC236}">
                <a16:creationId xmlns:a16="http://schemas.microsoft.com/office/drawing/2014/main" id="{447B9C1F-A5A9-030D-447B-9CCAD92B5B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34F27B-5850-55A6-E621-2E6C1C9C3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217142-D601-ACE4-44F4-9C148E4A23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5E56EA-8151-5D16-64A8-1055476CD0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6038712-C599-6A54-DD44-1E85321A3F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86519D-9229-4B49-36D8-EB3B1E5E39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0894D6-2430-B5A5-1C1F-D3D54C26D8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D5A403-337C-CB21-CE58-28D6E92BEB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0B304B-F98D-8CD4-BFB9-C2E755FF6F1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EB894595-F412-46DC-365C-E860F458120D}"/>
              </a:ext>
            </a:extLst>
          </p:cNvPr>
          <p:cNvSpPr/>
          <p:nvPr/>
        </p:nvSpPr>
        <p:spPr>
          <a:xfrm>
            <a:off x="1208430" y="4490431"/>
            <a:ext cx="2948845" cy="1908404"/>
          </a:xfrm>
          <a:prstGeom prst="wedgeRoundRectCallout">
            <a:avLst>
              <a:gd name="adj1" fmla="val 114205"/>
              <a:gd name="adj2" fmla="val -9629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Visage humain, garçon, habits, personne&#10;&#10;Le contenu généré par l’IA peut être incorrect.">
            <a:extLst>
              <a:ext uri="{FF2B5EF4-FFF2-40B4-BE49-F238E27FC236}">
                <a16:creationId xmlns:a16="http://schemas.microsoft.com/office/drawing/2014/main" id="{7E62645F-0EFD-2F37-B227-380EC850D5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8833" y="1698579"/>
            <a:ext cx="3669419" cy="2279075"/>
          </a:xfrm>
          <a:prstGeom prst="rect">
            <a:avLst/>
          </a:prstGeom>
        </p:spPr>
      </p:pic>
      <p:pic>
        <p:nvPicPr>
          <p:cNvPr id="9" name="Image 8" descr="Une image contenant dessin humoristique, garçon, personne, plein air&#10;&#10;Le contenu généré par l’IA peut être incorrect.">
            <a:extLst>
              <a:ext uri="{FF2B5EF4-FFF2-40B4-BE49-F238E27FC236}">
                <a16:creationId xmlns:a16="http://schemas.microsoft.com/office/drawing/2014/main" id="{49C0B66A-0489-B82D-3532-9F84CEE803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532" y="1698579"/>
            <a:ext cx="3901778" cy="227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7176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4F50-646E-8DE8-F970-6CA9F9A4A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CE223D-F217-609E-5E92-40D9EB386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فسحة تربوية.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B98B08-2D9D-5E20-D419-2B486E8712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8AC0EF-B566-D18F-FA7A-29B6DF2A67F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6" name="Google Shape;646;p152">
            <a:extLst>
              <a:ext uri="{FF2B5EF4-FFF2-40B4-BE49-F238E27FC236}">
                <a16:creationId xmlns:a16="http://schemas.microsoft.com/office/drawing/2014/main" id="{15158A1D-7ACB-69EE-9B0F-0E39B4DA0D3F}"/>
              </a:ext>
            </a:extLst>
          </p:cNvPr>
          <p:cNvGrpSpPr/>
          <p:nvPr/>
        </p:nvGrpSpPr>
        <p:grpSpPr>
          <a:xfrm>
            <a:off x="2144645" y="1786190"/>
            <a:ext cx="4863746" cy="1509340"/>
            <a:chOff x="1841956" y="2811974"/>
            <a:chExt cx="5272663" cy="3049297"/>
          </a:xfrm>
        </p:grpSpPr>
        <p:grpSp>
          <p:nvGrpSpPr>
            <p:cNvPr id="15" name="Google Shape;647;p152">
              <a:extLst>
                <a:ext uri="{FF2B5EF4-FFF2-40B4-BE49-F238E27FC236}">
                  <a16:creationId xmlns:a16="http://schemas.microsoft.com/office/drawing/2014/main" id="{DA9D1045-607B-6A3F-03A7-79026C6E73B9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</p:grpSpPr>
          <p:sp>
            <p:nvSpPr>
              <p:cNvPr id="21" name="Google Shape;648;p152">
                <a:extLst>
                  <a:ext uri="{FF2B5EF4-FFF2-40B4-BE49-F238E27FC236}">
                    <a16:creationId xmlns:a16="http://schemas.microsoft.com/office/drawing/2014/main" id="{EE3E954C-43CD-4019-70F4-DDC50C18CA75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649;p152">
                <a:extLst>
                  <a:ext uri="{FF2B5EF4-FFF2-40B4-BE49-F238E27FC236}">
                    <a16:creationId xmlns:a16="http://schemas.microsoft.com/office/drawing/2014/main" id="{D060E9B9-4CD3-E69F-E187-3D855A95C9F8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650;p152">
                <a:extLst>
                  <a:ext uri="{FF2B5EF4-FFF2-40B4-BE49-F238E27FC236}">
                    <a16:creationId xmlns:a16="http://schemas.microsoft.com/office/drawing/2014/main" id="{117D69DB-748B-1CCA-37DB-A90B24A63D77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651;p152">
                <a:extLst>
                  <a:ext uri="{FF2B5EF4-FFF2-40B4-BE49-F238E27FC236}">
                    <a16:creationId xmlns:a16="http://schemas.microsoft.com/office/drawing/2014/main" id="{E714CA40-5DEC-4B93-D9EF-0BDBCF0E5B6F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solidFill>
                <a:srgbClr val="3C6980"/>
              </a:solidFill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Google Shape;652;p152">
              <a:extLst>
                <a:ext uri="{FF2B5EF4-FFF2-40B4-BE49-F238E27FC236}">
                  <a16:creationId xmlns:a16="http://schemas.microsoft.com/office/drawing/2014/main" id="{6A0C684E-8A1A-A25E-C349-55D159AA8665}"/>
                </a:ext>
              </a:extLst>
            </p:cNvPr>
            <p:cNvSpPr/>
            <p:nvPr/>
          </p:nvSpPr>
          <p:spPr>
            <a:xfrm>
              <a:off x="2059355" y="3052889"/>
              <a:ext cx="4924404" cy="2632258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marR="0" lvl="0" indent="0" algn="ct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لُعْبَةُ ٱلْأَلْغازِ</a:t>
              </a:r>
              <a:endParaRPr kumimoji="0" sz="3200" b="1" i="0" u="none" strike="noStrike" kern="0" cap="none" spc="0" normalizeH="0" baseline="0" noProof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653;p152">
              <a:extLst>
                <a:ext uri="{FF2B5EF4-FFF2-40B4-BE49-F238E27FC236}">
                  <a16:creationId xmlns:a16="http://schemas.microsoft.com/office/drawing/2014/main" id="{1D3AAF52-5CCA-60A6-390A-F8F32600D7F5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noFill/>
            <a:ln w="26725" cap="flat" cmpd="sng">
              <a:solidFill>
                <a:srgbClr val="10658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" name="Google Shape;655;p152">
            <a:extLst>
              <a:ext uri="{FF2B5EF4-FFF2-40B4-BE49-F238E27FC236}">
                <a16:creationId xmlns:a16="http://schemas.microsoft.com/office/drawing/2014/main" id="{8879E5AE-2B0B-786F-7C7A-F0F27FCD3F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5117" y="3749416"/>
            <a:ext cx="4130398" cy="268247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CD5CADB-5C3D-4F8D-AC90-9D5C6D693263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105357546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E15EF-15BA-CF86-0815-77869783C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أعددت لكم لغزا انتبهوا. هو فن يسمى "أبو الفنون"؟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61BCD7-89DB-8FD1-4D92-6DBE5738AADB}"/>
              </a:ext>
            </a:extLst>
          </p:cNvPr>
          <p:cNvSpPr txBox="1"/>
          <p:nvPr/>
        </p:nvSpPr>
        <p:spPr>
          <a:xfrm>
            <a:off x="1385556" y="3071637"/>
            <a:ext cx="684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أَبو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ٱلْفُنونِ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31E441-DD78-8FA2-5576-0878ED81CA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13317C-7BA5-7CDB-2012-3E6281A390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091" y="675505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844207-EBFC-0A92-E9DE-D48B5B95AF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77D9AE-0BE5-C692-FCB3-6CBA2EC613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9C3D28-4F10-4460-FD93-C15B46499D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A1639-DB6F-2A4C-443A-2A5CAFBD72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FAE6DE5-6670-A236-B004-AFBEBF0A1B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62F152-5AA8-9CF0-41BA-9EB4121C4AB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3150F8-44F2-93F9-B73C-0ABDE9E55C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51C95A-6C26-A2FE-7D4E-D00D2943A60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D120771E-C285-481E-9E08-0ADB116E8C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0627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C155D-9A0F-2539-7309-608FCC6E7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D2CB30-4DA8-57F5-0103-DA4FBFF90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 هو: اَلْمَسْرَحُ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2B89D83-B858-F7AF-B5FB-1582258F12AB}"/>
              </a:ext>
            </a:extLst>
          </p:cNvPr>
          <p:cNvSpPr txBox="1"/>
          <p:nvPr/>
        </p:nvSpPr>
        <p:spPr>
          <a:xfrm>
            <a:off x="1385556" y="3071637"/>
            <a:ext cx="684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اَلْمَسْرَحُ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B6D192-E29C-C848-0AB4-B754990D9D6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47F31A-A0BB-32C4-6A18-4FE74C7F05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091" y="675505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228767-A396-939D-3F91-D226E58F30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7DB1F1-963C-F373-0EDC-20C14C7FB4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A8A32A-4136-351F-66D5-A54F019F59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E43162F-E9E8-001A-1BCF-008881765F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1C7756-1D53-2680-5BA6-77609D1E3F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534798-F180-61CA-FECB-C4F0FC1AC9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6FA49D-1F07-79BF-4EC6-1CFE9D49ED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E8CFF7-705A-A691-EA2F-41705A06C4D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33923485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لغز آخر: هي كلمة تعني "وَسيلَةٌ لِلتَّعْبيرِ عَنِ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ٱلْمَشاعِرِ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وَٱلأَفْكارِ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بِشَكْلٍ جَميلٍ".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9D0E74-5A07-7029-F91A-DD87F99B3B84}"/>
              </a:ext>
            </a:extLst>
          </p:cNvPr>
          <p:cNvSpPr txBox="1"/>
          <p:nvPr/>
        </p:nvSpPr>
        <p:spPr>
          <a:xfrm>
            <a:off x="1870525" y="3159636"/>
            <a:ext cx="60448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وَسيلَةٌ لِلتَّعْبيرِ عَنِ </a:t>
            </a:r>
            <a:r>
              <a:rPr lang="ar-MA" sz="5400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ٱلْمَشاعِرِ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ar-MA" sz="5400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وَٱلأَفْكارِ</a:t>
            </a:r>
            <a:r>
              <a:rPr lang="ar-MA" sz="5400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بِشَكْلٍ جَميلٍ.</a:t>
            </a:r>
            <a:endParaRPr lang="fr-FR" sz="5400" b="1" dirty="0">
              <a:solidFill>
                <a:schemeClr val="bg2">
                  <a:lumMod val="1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AD704A7B-A710-EB43-9770-5C100609D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C121DC-B22E-251E-4B26-FF3731648B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FAB04C-8E7A-4D8F-1A79-B3DB3A263C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FF9BE5-4BA0-2461-F813-0E5AC34F7F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4DEE92-6A71-9031-84A3-CBF30AB11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660759-83ED-67FF-E59E-E1DA8BE847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D09F7-E41E-015D-A608-58E4C71400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B04C09-7468-BCC1-4E0E-F4D6872A1A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590763-FBD2-05F9-725F-9CE417966C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Image 7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5F000419-1839-E848-2822-D6EA7DC559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9489F-08D5-132A-17B3-CA0087D8C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FA030A-3C15-FF4E-6BAF-932CFCBBF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الجواب هو: اَلْفَنُّ.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38225D-8343-BC64-43CE-EBC4927E7797}"/>
              </a:ext>
            </a:extLst>
          </p:cNvPr>
          <p:cNvSpPr txBox="1"/>
          <p:nvPr/>
        </p:nvSpPr>
        <p:spPr>
          <a:xfrm>
            <a:off x="1870525" y="3159636"/>
            <a:ext cx="6044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اَلْفَنُّ</a:t>
            </a:r>
            <a:endParaRPr lang="fr-FR" sz="5400" b="1" dirty="0">
              <a:solidFill>
                <a:schemeClr val="bg2">
                  <a:lumMod val="1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583B2423-FEB3-C5E6-9A9F-91F17A02448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796F7F-C411-DEAF-7E28-7FFA7C1307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6439E4-438B-28A2-5838-9C110E47A5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0E9D97-CDB8-B4ED-9C6B-15EE97474C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7F4E14-5685-66B9-3C5A-14A10093B0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9AA09B6-246E-2BE4-055B-D93031A0BF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873265-20E9-9606-2D69-7FC6FBB7048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B740911-84A5-862C-3CFE-7F82CB013FD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C1D6C3-F209-CCA3-A2FB-BEF68D24D59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80235731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06222-EC40-22FE-CB3D-619B9B0E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8;p130">
            <a:extLst>
              <a:ext uri="{FF2B5EF4-FFF2-40B4-BE49-F238E27FC236}">
                <a16:creationId xmlns:a16="http://schemas.microsoft.com/office/drawing/2014/main" id="{2ADB0C31-E564-5B34-08DD-9C28249D0C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682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52243335-0676-0595-69EE-59778CC7A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قراءة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2C3A7B9-7434-FB7A-2A16-FBAB40AF9A65}"/>
              </a:ext>
            </a:extLst>
          </p:cNvPr>
          <p:cNvGrpSpPr/>
          <p:nvPr/>
        </p:nvGrpSpPr>
        <p:grpSpPr>
          <a:xfrm>
            <a:off x="1887677" y="3601289"/>
            <a:ext cx="5368645" cy="1013653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91A01F83-6EDB-D1C4-CA7D-34B7D59D203F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62B4124-F771-92A7-B610-2F00F96444B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1B94574A-2701-8C08-D8B4-807C343C1612}"/>
              </a:ext>
            </a:extLst>
          </p:cNvPr>
          <p:cNvSpPr txBox="1">
            <a:spLocks/>
          </p:cNvSpPr>
          <p:nvPr/>
        </p:nvSpPr>
        <p:spPr>
          <a:xfrm>
            <a:off x="2144576" y="390762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القراءات الفردية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إستراتيجية الكلمات المفاتيح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DB9B27-99BC-27E3-9531-11876A7B5A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6009" y="3697450"/>
            <a:ext cx="536340" cy="54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AE2DB3-9068-E89A-135D-37785C8EEC47}"/>
              </a:ext>
            </a:extLst>
          </p:cNvPr>
          <p:cNvSpPr txBox="1"/>
          <p:nvPr/>
        </p:nvSpPr>
        <p:spPr>
          <a:xfrm>
            <a:off x="2072576" y="3505785"/>
            <a:ext cx="45720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قراءة</a:t>
            </a:r>
            <a:endParaRPr lang="fr-FR" dirty="0"/>
          </a:p>
        </p:txBody>
      </p:sp>
      <p:pic>
        <p:nvPicPr>
          <p:cNvPr id="10" name="Espace réservé pour une image  23">
            <a:extLst>
              <a:ext uri="{FF2B5EF4-FFF2-40B4-BE49-F238E27FC236}">
                <a16:creationId xmlns:a16="http://schemas.microsoft.com/office/drawing/2014/main" id="{F3C1D0EF-E1DB-48FB-2BD1-D41E79C8F2C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1653520" y="3438675"/>
            <a:ext cx="468312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9600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EE52B1C-4D84-CE41-8071-4240C059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37.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التدرب على قراءة النص (دنيا الفنون)  قراءة معبرة.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777817-023F-B1B1-D252-C5EB035DE0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4FA5DB-0D8F-8D3A-FE81-2575BE08A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96C9FF-9CC9-5D14-3523-4AC99A18A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A28FD0-5D90-518D-B71B-77B1ED736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2B4B76-38FB-2889-6625-D61B872E8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E2BC6-8E95-1CA7-EDE9-B68318F1DB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2BFAB7-9B25-080D-27B4-ECAB578A83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4CD6F3-822E-DC56-77F9-AF20503878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E7AFFFE-9999-7290-FC06-C74B767DA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CC02C1-E362-452B-B138-67C55C1C34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060" y="1900672"/>
            <a:ext cx="2467856" cy="378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9114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F9635-856A-6147-2F52-A8C6A2999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714BFA4-29E7-9197-BDC1-4A13562F0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قبل ذلك نصحح الواجب المنزلي ص 38. من يقرأ إجابته؟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6FB961-2604-CC51-E239-DC7B2B8CCF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EF70A4-8ADF-44FF-F6C1-95EA6D943E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398F71-909C-FCA1-7F72-C1CF443A25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4C1E7B-6306-6A7C-FBCE-74F96EEAB4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DB8F14-94DD-5FFA-78BA-EDA74BEAFD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DB13D4-FB0C-B0A8-3D39-4D2931B0E6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8E5212-69BD-B84C-AD17-F2BCF25F3F7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D8A179-41BA-E530-9F55-5847B5BEE1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3E94F45-4F22-2DC6-A92F-86CA28E732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Espace réservé pour une image  3">
            <a:extLst>
              <a:ext uri="{FF2B5EF4-FFF2-40B4-BE49-F238E27FC236}">
                <a16:creationId xmlns:a16="http://schemas.microsoft.com/office/drawing/2014/main" id="{F2D94DB2-12CF-EE98-116F-54E107A94BB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44004" y="1930578"/>
            <a:ext cx="1373063" cy="137306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BA0BBE2-688F-A343-23E6-3E7C67E989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602" y="1930579"/>
            <a:ext cx="2926887" cy="4171422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49C3BF2-AA0E-1C4C-C15B-0FA808252637}"/>
              </a:ext>
            </a:extLst>
          </p:cNvPr>
          <p:cNvSpPr/>
          <p:nvPr/>
        </p:nvSpPr>
        <p:spPr>
          <a:xfrm>
            <a:off x="3257603" y="2389239"/>
            <a:ext cx="2808332" cy="9473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78134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5FE0B-A870-B025-3B50-0A192883C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49006036-5785-EA4D-91AD-89609B77C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EA18D9-EA57-A608-263A-2DDD856C82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B94DBF-ED57-269E-EFA0-53A2D3090F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EC0865-4E9C-C5EB-463B-27A65D61BF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15E358-819C-55A8-8948-B1316CC306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8AC0730-7B6D-5C67-102E-A13DBEA1C3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53A322-7B51-A9A3-BA55-F0DE4DE00ED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A04E48-A67D-40D2-52CA-A99931BCBE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F3C729ED-07A5-12D5-7509-7323960826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277" y="2445934"/>
            <a:ext cx="8055321" cy="268164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021695-A538-0640-C5C4-F2863BD03C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07E53A9-945B-8D3D-6993-C6471E794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1AC02CF-9D1D-1297-3768-044330836384}"/>
              </a:ext>
            </a:extLst>
          </p:cNvPr>
          <p:cNvSpPr txBox="1"/>
          <p:nvPr/>
        </p:nvSpPr>
        <p:spPr>
          <a:xfrm>
            <a:off x="2124331" y="3411367"/>
            <a:ext cx="65984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فَلَفَتَتْ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ٱنْتِباهَهُ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بِخُطوطِها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ٱلْبَديعَةِ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وَأَلْوانِها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ٱلزّاهِيَةِ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4B35767-B31D-C075-DC28-F4150BC5A188}"/>
              </a:ext>
            </a:extLst>
          </p:cNvPr>
          <p:cNvSpPr txBox="1"/>
          <p:nvPr/>
        </p:nvSpPr>
        <p:spPr>
          <a:xfrm>
            <a:off x="2246593" y="4376800"/>
            <a:ext cx="65984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تَأْخُذُنا إِلى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عالَمٍ مَليءٍ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بِٱلْمُتْعَةِ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وَٱلْخَيالِ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230956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18A9D-1240-B8A1-C7F6-BCC068396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715DC7B-B76A-5745-864D-3E60585F0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النص بشكل معبر؛ ارفعوا اليد في كل مرة أذكر فنا من الفنون.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CDCF61-7BF3-E578-B664-DCA55FAFE4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C7CAAB-D7B8-31FD-4A33-DF38606AB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06809FF-0385-0C18-6F6B-278BFCACCF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656E73-50CC-2525-4D86-DFE9B9B314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E2BA7F-B22F-70DC-EB5D-3613A0BDA6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B55330-91F8-92FC-B793-75AE79264D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4EACB7-9E0F-C41A-291F-10366E3BAB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70C723-B7E2-EAF2-E15E-ACD1762DFE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39C08DF-C664-538A-471F-C9320359F6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81069A-6FFF-ECFC-7ADF-8007A11636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060" y="1900672"/>
            <a:ext cx="2467856" cy="378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0243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>
            <a:extLst>
              <a:ext uri="{FF2B5EF4-FFF2-40B4-BE49-F238E27FC236}">
                <a16:creationId xmlns:a16="http://schemas.microsoft.com/office/drawing/2014/main" id="{F4DBBA5A-ECCB-F243-B8B3-0711998E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الأولى؟ من يواصل القراءة؟  تابع (ي) ... 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F392C69-81DC-7D8A-E4E9-4E19B1D3E6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C67A3F-E344-A128-414B-2ED0A25150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39D903-86A2-E5A9-9D72-4E08EAC4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DE3F65-609E-3A75-E044-5B64A58EF2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F98DA3-AF83-AE28-1003-F81F741D19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B52F21-81DD-210B-5645-E44AE37521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AFD625-1C75-74C5-BF39-7110908073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8CF69-9492-8915-4B5E-FB05FF245B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D9E16F-A34E-6882-4DAE-63943F95AF8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DE28BC4-9781-9A78-6539-2FC928842C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060" y="1900672"/>
            <a:ext cx="2467856" cy="378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3846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3E453-C108-6851-EEB5-51EDA528A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8739C2-A5DD-1134-7F09-0096C1F3F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81" y="756000"/>
            <a:ext cx="699059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تعلمنا في الحصص السابقة كيف نوظف الكلمات المفاتيح لاستنتاج معلومات ضمنية في النص.</a:t>
            </a:r>
            <a:endParaRPr lang="ar-MA" sz="22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B187AD3-4FD3-A314-600F-F9E51CBB25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3CFBA1F-E050-2DCA-FB3A-9B98827EB9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B047AEC-F828-FAAD-4A1E-DDF136AC5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321A13-69EE-C24E-D40D-BF7F1F641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3D32FA9-147E-4D30-C9B6-FC62EA6C8D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D44F066-4AD6-D787-FF53-8C9FF8B6A9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478516-8F71-2C71-395D-76E65A28C1A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31A6FE-67C3-0A65-68CE-B475E1CE44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DA1862-4A92-BEB2-CA30-B9BFFAD8FD37}"/>
              </a:ext>
            </a:extLst>
          </p:cNvPr>
          <p:cNvSpPr txBox="1"/>
          <p:nvPr/>
        </p:nvSpPr>
        <p:spPr>
          <a:xfrm>
            <a:off x="1386348" y="2991154"/>
            <a:ext cx="63713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اِسْتِنْتاجُ مَعْلوماتٍ ضِمْنِيَّةٍ (غَيْرِ صَريحَةٍ) في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endParaRPr lang="fr-FR" sz="4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0EF83B1F-C9B1-6C87-8B7B-96FC93912B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9643099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E95D3-B8C1-7609-484D-9388AE943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56CA06-3351-0C70-D418-9C0FF6DCC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81" y="756000"/>
            <a:ext cx="699059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نتذكر المقصود بمعلومات ضمنية أو  غير صريحة.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537646F-35A1-C7C0-DA55-57EAD0982A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0C286C0-1F4C-2AA2-BE51-DE994921E1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AC9FBB-1906-923E-41B0-7C4728B08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2E3BC94-2955-3938-4669-E3FF5C9DE2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25B1735-1EC5-68AD-0250-44433328D4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842E6B-1164-242A-3C4A-AD0E0389C6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29D788-3C11-F940-65D9-39A1F58CE7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A2C424-CE6A-F942-C331-DC6FF2E7BDE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460DEF6-8A04-B803-4A44-9B576F3A01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A6264E2-A6AB-E653-2293-12CC2BCE3F95}"/>
              </a:ext>
            </a:extLst>
          </p:cNvPr>
          <p:cNvSpPr txBox="1"/>
          <p:nvPr/>
        </p:nvSpPr>
        <p:spPr>
          <a:xfrm>
            <a:off x="658761" y="2654003"/>
            <a:ext cx="7993625" cy="255389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اَلْمَعْلوماتُ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ٱلضِّمْنِيَّةُ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غَيْرُ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ٱلصَّريحَةِ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مَعْلوماتٌ تَرِدُ في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غَيْرِ مُباشِرٍ عَلى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ٱلْقارِئِ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 يَسْتَنْتِجَها.</a:t>
            </a:r>
          </a:p>
        </p:txBody>
      </p:sp>
    </p:spTree>
    <p:extLst>
      <p:ext uri="{BB962C8B-B14F-4D97-AF65-F5344CB8AC3E}">
        <p14:creationId xmlns:p14="http://schemas.microsoft.com/office/powerpoint/2010/main" val="300447287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E040B-A6E1-DDC2-9993-097B94A5D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2B816A-C70B-8FB4-A667-AF5DB019F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81" y="756000"/>
            <a:ext cx="6990592" cy="612000"/>
          </a:xfrm>
        </p:spPr>
        <p:txBody>
          <a:bodyPr>
            <a:noAutofit/>
          </a:bodyPr>
          <a:lstStyle/>
          <a:p>
            <a:pPr lvl="0" defTabSz="457200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نتَذَكَّرُ  خُطْواتِ إسْتِراتِيجِيَّةِ الكَلِماتِ المَفَاتيحِ لاستنتاج معلومات غير صريحة في النص.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7A4953F-7BF4-7356-F1ED-95B6246CBC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9CA88E-DF90-D680-D09D-D8C463CEE9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80BEAE-EDBA-C9A7-44A9-9EA22C573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41EC16-E9D5-BE96-EBC4-88A09BFB0B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02B224A-18C5-119C-4E05-281A9198BE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D47E3D-0227-E964-4FD8-D47100B32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D718AC1-8371-9E44-4AEF-225564D7E6B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56AEB3-D2DC-6179-8CD4-56E7ED28C6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CB94D9F-2C56-77C8-1FF4-D591BE5CC2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FF22C11-C358-47B7-223B-0EDFC315C9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307190"/>
            <a:ext cx="7394767" cy="329939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7247622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3DF18-93E0-74E7-1A4F-DFC80B0AF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6CB1062-6A05-BB49-943D-82117807D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25" y="831224"/>
            <a:ext cx="7359243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جيد.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38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التمرين أ؟ ما المطلوب؟ - أجيبوا.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AB042B-72B1-8F71-331B-8A9B52DC38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35DFF6-A997-9E1D-E24D-88C56784E1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FF0695-A02A-A812-7370-CC57CC46B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671A701-D926-638F-E9CA-F345FE9C6D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69F2957-6D6F-1B8F-D9A1-A73EDAE26E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926A9D-F177-237B-D490-546317EE08B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4B049F-44BB-7A4B-CD4A-93FF78496C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2F0AEB-E4AA-0C80-B901-FB79BC4FAC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99E61D-BE1A-F2D3-5359-BE78B3A45B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602" y="1930579"/>
            <a:ext cx="2926887" cy="41714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5D7A53C-AC59-8507-6BEB-CF31ACCCA36B}"/>
              </a:ext>
            </a:extLst>
          </p:cNvPr>
          <p:cNvSpPr/>
          <p:nvPr/>
        </p:nvSpPr>
        <p:spPr>
          <a:xfrm>
            <a:off x="3257602" y="3428999"/>
            <a:ext cx="2792567" cy="749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BFF2C033-542C-32B4-AEB5-CFF464425C6D}"/>
              </a:ext>
            </a:extLst>
          </p:cNvPr>
          <p:cNvSpPr/>
          <p:nvPr/>
        </p:nvSpPr>
        <p:spPr>
          <a:xfrm>
            <a:off x="6184489" y="3602292"/>
            <a:ext cx="1140788" cy="1966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48A38B48-0E89-5A72-3F84-4CDF7F1EA8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71586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52AA2-BD6A-EC79-7C8A-A37B09790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B6E2257-249D-C31C-9360-4D63E7952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25" y="831224"/>
            <a:ext cx="7359243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من يقدم إجابته في جملة تامة؟ هل تتفقون معه؟            -صححوا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27D16A2-A35A-A167-4EAB-F7D94235D5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E618F9A-D3EA-C284-496A-92E24E4D1D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730E101-ECBF-FA0F-C21D-FF865A2707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C213EE1-E856-DF27-4FC3-94B342EB94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55A1539-99ED-49CA-32B3-4D61714980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3AED54-1192-7F34-C6CF-C881FCD43F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D1BD08-12BB-1F01-87AE-59BE992620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D7A491-AD07-C23B-0A53-5BCEFD49B5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676FD031-C033-1D46-B67D-437F25333C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4A36016E-C072-4E2D-C130-6BAF14CBCE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095" y="2463064"/>
            <a:ext cx="7751840" cy="193187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1BE3F74-8D59-3AFE-F772-D238C75A3DF2}"/>
              </a:ext>
            </a:extLst>
          </p:cNvPr>
          <p:cNvSpPr txBox="1"/>
          <p:nvPr/>
        </p:nvSpPr>
        <p:spPr>
          <a:xfrm>
            <a:off x="632982" y="2967335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91311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777EA-441A-4A02-06F3-04C484AB4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5AAFF2E0-C2C4-0D7F-4209-B62886673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25" y="831224"/>
            <a:ext cx="7359243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ب؟ السؤال ث؟ ما المطلوب؟  - أجيبوا.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446C6BF-4057-0044-0F94-8D9CD3D426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CEC93C-21A4-2734-2093-5E37441293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688BBA-3A67-71B5-BDB8-328F8FF28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C856AC-E807-B4EA-507D-D5061B105F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B0A54E4-4AEB-A079-DE8F-55A4C5FD21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1E259D-120C-3635-EF09-A804908BAF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DBCA90-937F-3AB8-2E8B-355A853467A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E929B5-3DB0-F357-B5F8-B6343885E1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63254CA-AD85-7B06-5D87-9AB44536A8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602" y="1930579"/>
            <a:ext cx="2926887" cy="41714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518FED-89EF-5AA4-4C30-7A21BE0AFE14}"/>
              </a:ext>
            </a:extLst>
          </p:cNvPr>
          <p:cNvSpPr/>
          <p:nvPr/>
        </p:nvSpPr>
        <p:spPr>
          <a:xfrm>
            <a:off x="3324761" y="4146754"/>
            <a:ext cx="2792567" cy="10643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A5FD13BF-CEF4-8F01-B76C-9C99C3466284}"/>
              </a:ext>
            </a:extLst>
          </p:cNvPr>
          <p:cNvSpPr/>
          <p:nvPr/>
        </p:nvSpPr>
        <p:spPr>
          <a:xfrm>
            <a:off x="6328238" y="4482280"/>
            <a:ext cx="1140788" cy="19664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87607CC-9831-CF9C-0307-057160A0F9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5681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20F4C-FC3D-75B5-2316-B4900116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D95A70D-CB6B-39C9-CCAF-595AEAB44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25" y="831224"/>
            <a:ext cx="7359243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من يجيب عن السؤال الأول؟ هل تتفقون؟ 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D47FC57-4DB0-6A69-7601-1F4692A5D2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436387-6568-1725-A367-B727AD1750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6FB0A15-0E54-BF12-1486-A53FD3A7A8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795FB0A-01F7-67BA-30F1-C084383C49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74383CD-B6B0-3299-1D16-05ABC08E59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6C1CA3-0529-8FC4-75B8-71C266F77A6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AE7398-15BC-08F3-2CFA-48DB9AB33A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5F1C8C-F2A0-45DC-BADE-EAF8D76954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8" name="Image 27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F5B6F82D-AC10-34A9-300D-F8CFBA774F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410" y="2360456"/>
            <a:ext cx="7369179" cy="3375953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" name="Espace réservé pour une image  33">
            <a:extLst>
              <a:ext uri="{FF2B5EF4-FFF2-40B4-BE49-F238E27FC236}">
                <a16:creationId xmlns:a16="http://schemas.microsoft.com/office/drawing/2014/main" id="{8859241C-C3BD-E0BD-14F1-6DF58B1C85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34552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D2252-673F-6155-A798-A95E3278B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01E1FD7-19AA-AC5A-3B48-2325A8389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25" y="831224"/>
            <a:ext cx="7359243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A5AD536-7B79-1B9B-306A-81B65584F3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BC6E598-355E-6C2D-E2A5-4AB72F0A2A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14A91D-2FC8-CAC7-D752-9792942FDC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23C57B0-BC93-C009-D444-A6E049388F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A4C0C9F-B9CB-A3E5-E090-01BFB69FAA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A7E6B9-02C4-A3AA-66DB-0DFDDF7F5F7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ECE64F-D341-4D10-C12B-43FE39138B2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11F23B-C03B-0932-C29A-27E452C9C52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FC644FA2-6761-F880-DF78-562F346E9A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8" name="Image 27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EC2920FF-8728-F92C-BF98-1F1A8CDB5B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410" y="2360456"/>
            <a:ext cx="7369179" cy="3375953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B0B12FBC-4202-89FA-F1FC-432A57BE4622}"/>
              </a:ext>
            </a:extLst>
          </p:cNvPr>
          <p:cNvSpPr txBox="1"/>
          <p:nvPr/>
        </p:nvSpPr>
        <p:spPr>
          <a:xfrm>
            <a:off x="4096567" y="3284268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D21FB1-271D-E1E0-EFE4-00CE57BC8D4B}"/>
              </a:ext>
            </a:extLst>
          </p:cNvPr>
          <p:cNvSpPr txBox="1"/>
          <p:nvPr/>
        </p:nvSpPr>
        <p:spPr>
          <a:xfrm>
            <a:off x="4157275" y="5103446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228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C75D0-9A33-179F-921C-8361CF740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6ECBCDC-AEDC-7061-B2C3-F5F14BAC4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السؤالين التاليين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- أجيبوا عنهما على دفاتركم. دقيقتان)</a:t>
            </a:r>
            <a:endParaRPr lang="fr-FR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E36C49D-6F9D-8900-2449-505D42ACB2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072E92D-4AD1-FB73-5090-68CAF5DD74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40D596-1EF4-C964-E054-5E79460B19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58523B-B0DB-7ADF-60E0-EF72DE260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4405155-1830-6440-3A4F-7165488D62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660CA8-5A1A-346A-07C6-2823BD7C3C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EE112B-92EF-9F6F-1578-EE6CCCF031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0F0485-0FB8-B887-300F-79A852D9FB4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1BDAAF-F411-5333-2C82-6878B86235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Google Shape;2107;p52">
            <a:extLst>
              <a:ext uri="{FF2B5EF4-FFF2-40B4-BE49-F238E27FC236}">
                <a16:creationId xmlns:a16="http://schemas.microsoft.com/office/drawing/2014/main" id="{E20E97EC-F564-B1B9-48D2-813E631028CF}"/>
              </a:ext>
            </a:extLst>
          </p:cNvPr>
          <p:cNvSpPr txBox="1"/>
          <p:nvPr/>
        </p:nvSpPr>
        <p:spPr>
          <a:xfrm flipH="1">
            <a:off x="1091379" y="3010543"/>
            <a:ext cx="7561007" cy="203340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 rtl="1">
              <a:lnSpc>
                <a:spcPts val="65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ما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ٱلْأَثَرُ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تُحْدِثُهُ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ٱلْموسيقى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مُسْتَمِعيها؟</a:t>
            </a:r>
          </a:p>
          <a:p>
            <a:pPr algn="r" rtl="1">
              <a:lnSpc>
                <a:spcPts val="65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أَسْتَخْرِجُ مِنَ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ٱلْفِقْرَةِ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ٱلْأولى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جُمْلَةً تُعَبِّرُ عَنْ شُعورٍ؟</a:t>
            </a:r>
            <a:endParaRPr lang="fr-MA" sz="6000" dirty="0">
              <a:solidFill>
                <a:schemeClr val="accent1">
                  <a:lumMod val="50000"/>
                </a:schemeClr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674471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C0488-DC87-85E1-8B81-FA6F279EB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F3FC8B6-1FF0-7907-B0F5-355652B0E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إجابته؟ هل تتفقون؟</a:t>
            </a:r>
            <a:endParaRPr lang="fr-FR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06E5557-29FA-BE03-844B-20C2756CCF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CE2B85-C409-4626-6B9A-EB8068626D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21185E-E910-6CDB-1ED0-A26AB6C1CC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1C25CA-4460-3B6A-E847-3C506A7908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169E5B3-E090-DC2A-1A23-55B1B10B69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4FC73E-F328-EB94-4FBC-49461F942F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237894-F0BA-2F3E-50CE-B121C05F1E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F44BE7-F93D-F3CA-A7BC-B041F4AC45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Google Shape;2107;p52">
            <a:extLst>
              <a:ext uri="{FF2B5EF4-FFF2-40B4-BE49-F238E27FC236}">
                <a16:creationId xmlns:a16="http://schemas.microsoft.com/office/drawing/2014/main" id="{C8259A7A-5529-0500-3953-B11BEEB264D6}"/>
              </a:ext>
            </a:extLst>
          </p:cNvPr>
          <p:cNvSpPr txBox="1"/>
          <p:nvPr/>
        </p:nvSpPr>
        <p:spPr>
          <a:xfrm flipH="1">
            <a:off x="1091381" y="3010543"/>
            <a:ext cx="7056870" cy="1109173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 rtl="1">
              <a:lnSpc>
                <a:spcPts val="6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لْأَثَرُ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تُحْدِثُهُ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ٱلْموسيقى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مُسْتَمِعيها ...</a:t>
            </a:r>
          </a:p>
          <a:p>
            <a:pPr algn="r" rtl="1">
              <a:lnSpc>
                <a:spcPts val="6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هذِهِ جُمَلٌ تُعَبِّرُ عَنْ شُعورٍ: ...</a:t>
            </a:r>
            <a:endParaRPr lang="fr-MA" sz="6000" dirty="0">
              <a:solidFill>
                <a:schemeClr val="accent1">
                  <a:lumMod val="50000"/>
                </a:schemeClr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5D5E69E-8E18-7968-2C96-86E11EE086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75723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9F1C9-0955-E7F5-6711-C5AB43078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26DEF87-E02C-3424-E67C-916F565F5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FFF72C8-1B52-8904-4CE5-8B3F4B183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1FB8BC-C53B-7196-4C7A-E620D2B981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E361B4D-8AA7-605F-B323-424FFEF84B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E8084C-C2A6-DF0C-0644-C14D5B7590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0DDEE32-1E31-2EC6-7C5C-6026A5D135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348DEA2-BC89-09C8-15FF-DA538E2F23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0BEF22E-AF7C-C17F-99CE-63E29CA516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0AEDF7-4B7B-5A96-E0DE-19C46E61260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4B7841-57A5-FD97-56B0-B00C7F80A73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Google Shape;2107;p52">
            <a:extLst>
              <a:ext uri="{FF2B5EF4-FFF2-40B4-BE49-F238E27FC236}">
                <a16:creationId xmlns:a16="http://schemas.microsoft.com/office/drawing/2014/main" id="{3544D137-CECC-E5B3-AF9A-E67430A8AF96}"/>
              </a:ext>
            </a:extLst>
          </p:cNvPr>
          <p:cNvSpPr txBox="1"/>
          <p:nvPr/>
        </p:nvSpPr>
        <p:spPr>
          <a:xfrm flipH="1">
            <a:off x="1091382" y="2319827"/>
            <a:ext cx="7056870" cy="1109173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 rtl="1">
              <a:lnSpc>
                <a:spcPts val="6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تُحْدِثُ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ٱلْموسيقى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بِداخِلِ مُسْتَمِعيها مَشاعِرَ جَميلَةً وَأَحاسيسَ لَذيذَةً.</a:t>
            </a:r>
          </a:p>
          <a:p>
            <a:pPr algn="r" rtl="1">
              <a:lnSpc>
                <a:spcPts val="6000"/>
              </a:lnSpc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هذِهِ جُمَلٌ تُعَبِّرُ عَنْ شُعورٍ: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فَٱبْتَهَجَتْ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نَفْسُهُ لِنَغماتِها – كُلُّنا يَعْشَقُ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6000" dirty="0">
              <a:solidFill>
                <a:schemeClr val="accent1">
                  <a:lumMod val="50000"/>
                </a:schemeClr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414338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903010-D294-8F21-869B-F1C04424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6677"/>
            <a:ext cx="7886700" cy="1325563"/>
          </a:xfrm>
        </p:spPr>
        <p:txBody>
          <a:bodyPr/>
          <a:lstStyle/>
          <a:p>
            <a:pPr algn="ctr" rtl="1"/>
            <a:r>
              <a:rPr lang="tzm-Arab-MA" sz="6000" dirty="0"/>
              <a:t>اختــتام الحــصة</a:t>
            </a:r>
            <a:endParaRPr lang="fr-FR" sz="6000" dirty="0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16FB18EF-9A0F-3551-35C2-F240C78D2DED}"/>
              </a:ext>
            </a:extLst>
          </p:cNvPr>
          <p:cNvSpPr/>
          <p:nvPr/>
        </p:nvSpPr>
        <p:spPr>
          <a:xfrm>
            <a:off x="628650" y="2849249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B3F962A-8448-5DFB-B32D-B655C0A3266C}"/>
              </a:ext>
            </a:extLst>
          </p:cNvPr>
          <p:cNvSpPr/>
          <p:nvPr/>
        </p:nvSpPr>
        <p:spPr>
          <a:xfrm>
            <a:off x="628651" y="2849249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3D2D9-AF1D-379D-A736-EE976C962980}"/>
              </a:ext>
            </a:extLst>
          </p:cNvPr>
          <p:cNvSpPr txBox="1"/>
          <p:nvPr/>
        </p:nvSpPr>
        <p:spPr>
          <a:xfrm>
            <a:off x="753847" y="3593947"/>
            <a:ext cx="7553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723C90-FF25-0E3D-9101-8F0DFE30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7FEFC4-F30B-5F9B-59D6-6B383C2877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064838-34C1-4BCA-71E1-E980002E73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D33841-EB83-5072-4C0E-B9226D490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535E88-1A78-9810-D4A6-1DE67E5236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CEE5EB-1D20-A69C-20FD-F533C96E6C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BE6C77-A1ED-2CEA-7701-D4C1FB5F8F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17133B-A3E0-170B-0EF5-D5F0DC76520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5139051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723845" y="2908418"/>
            <a:ext cx="7650404" cy="1387435"/>
          </a:xfrm>
          <a:prstGeom prst="roundRect">
            <a:avLst>
              <a:gd name="adj" fmla="val 8738"/>
            </a:avLst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حِصَّةِ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ٱلاِسْتِماعِ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وَٱلتَّحَدُّثِ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تَدَرَّبْتُ عَلى .............................</a:t>
            </a:r>
          </a:p>
          <a:p>
            <a:pPr algn="r" rtl="1"/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أَمّا في حِصَّةِ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تَعَرَّفْتُ عَلى فُنونٍ ...............................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منازلكم. واصلوا التدرب على قراءة النص.  </a:t>
            </a:r>
            <a:endParaRPr lang="fr-FR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3">
            <a:extLst>
              <a:ext uri="{FF2B5EF4-FFF2-40B4-BE49-F238E27FC236}">
                <a16:creationId xmlns:a16="http://schemas.microsoft.com/office/drawing/2014/main" id="{866D4C9A-1958-B6E3-61F4-3EB3AED4C5F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1125" y="2521798"/>
            <a:ext cx="828000" cy="827999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D6A109F-DA24-B689-597A-7C3099E96507}"/>
              </a:ext>
            </a:extLst>
          </p:cNvPr>
          <p:cNvSpPr txBox="1"/>
          <p:nvPr/>
        </p:nvSpPr>
        <p:spPr>
          <a:xfrm>
            <a:off x="894546" y="2422358"/>
            <a:ext cx="3431979" cy="200054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Tx/>
              <a:buChar char="-"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النَّصَّ.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أُرَكِّبُ جُمَلا بِتَوْظيفِ:</a:t>
            </a:r>
          </a:p>
          <a:p>
            <a:pPr algn="ctr"/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أَبْدَعَ – تَقَمَّصَ - بَرَعَ </a:t>
            </a:r>
            <a:endParaRPr lang="fr-FR" sz="4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5670F9-47C5-82A7-1C02-F033F6168CD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484" y="2422358"/>
            <a:ext cx="1965926" cy="301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CB4DA929-AB30-0A2A-2E5E-CF6C46B7D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22105</TotalTime>
  <Words>1657</Words>
  <Application>Microsoft Office PowerPoint</Application>
  <PresentationFormat>Affichage à l'écran (4:3)</PresentationFormat>
  <Paragraphs>442</Paragraphs>
  <Slides>62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62</vt:i4>
      </vt:variant>
    </vt:vector>
  </HeadingPairs>
  <TitlesOfParts>
    <vt:vector size="78" baseType="lpstr">
      <vt:lpstr>Calibri Light</vt:lpstr>
      <vt:lpstr>Dosis</vt:lpstr>
      <vt:lpstr>Microsoft Uighur</vt:lpstr>
      <vt:lpstr>Dosis SemiBold</vt:lpstr>
      <vt:lpstr>Arial</vt:lpstr>
      <vt:lpstr>Wingdings</vt:lpstr>
      <vt:lpstr>Calibri</vt:lpstr>
      <vt:lpstr>Dosis Medium</vt:lpstr>
      <vt:lpstr>Modern Love</vt:lpstr>
      <vt:lpstr>Dosis ExtraBold</vt:lpstr>
      <vt:lpstr>Thème Office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 سنتدرب اليوم على توظيف الكلمات البصرية. من يذكر بالكلمات البصرية لهذا الأسبوع؟</vt:lpstr>
      <vt:lpstr>من يقرأ؟</vt:lpstr>
      <vt:lpstr>خذوا ألواحكم.</vt:lpstr>
      <vt:lpstr>اقرؤا الجملة. ستكتبون الكلمة الناقصة انطلاقا من الكلمات المقترحة.</vt:lpstr>
      <vt:lpstr>من وجد الكلمة المناسبة لمعنى الجملة؟ ما رأيكم؟   - صححوا.</vt:lpstr>
      <vt:lpstr>اقرؤا الجملة ثم اكتبوا الكلمة الناقصة انطلاقا من الكلمات المقترحة.</vt:lpstr>
      <vt:lpstr>من وجد الكلمة المناسبة لمعنى الجملة؟ ما رأيكم؟   - صححوا.</vt:lpstr>
      <vt:lpstr>اقرؤا الجملة ثم اكتبوا الكلمة الناقصة انطلاقا من الكلمات المقترحة.</vt:lpstr>
      <vt:lpstr>من وجد الكلمة المناسبة لمعنى الجملة؟ ما رأيكم؟   - صححوا. يا تُرى: للتساؤل والتفكير.</vt:lpstr>
      <vt:lpstr>اقرؤا الجملة ثم اكتبوا الكلمة الناقصة انطلاقا من الكلمات المقترحة.</vt:lpstr>
      <vt:lpstr>من وجد الكلمة المناسبة لمعنى الجملة؟ ما رأيكم؟   - صححوا.</vt:lpstr>
      <vt:lpstr>استماع وتحدث</vt:lpstr>
      <vt:lpstr>الآن؛ نبدأ  حصة الاستماع والتحدث، ستتدربون على سرد أحداث الحكاية.  </vt:lpstr>
      <vt:lpstr>قبل ذلك نجيب شفهيا عن الأسئِلَةِ. من يقرأ؟ </vt:lpstr>
      <vt:lpstr>عنوان حكايتنا هو "هواياتنا". من يذكرنا ببداية الحكاية؟ </vt:lpstr>
      <vt:lpstr>من يذكرنا بالأحداث التي يعبر عنها كل مشهد؟ </vt:lpstr>
      <vt:lpstr>-استعدوا – سنعيد الاستماع للحكاية </vt:lpstr>
      <vt:lpstr>تسميع الحكاية. </vt:lpstr>
      <vt:lpstr>نمر إلى سرد الحكاية. أبدأ أولا، سأسرد أحداث الحكاية انطلاقا من المشهدين.</vt:lpstr>
      <vt:lpstr>ذاتَ لَيْلَةٍ في ٱلْمُخَيَّمِ، خَرَجَ ٱلْأَطْفالُ فَرِحينَ مِنْ خِيامِهِمُ ٱلصَّغيرَةِ لِيَتَحَلَّقوا حَوْلَ شُعْلَةٍ مَوْقودَةٍ في ٱلسَّاحَةِ. وَهُناكَ ٱقْتَرَحَ عَلَيْهِمُ مُنَشِّطُ ٱلْمُخَيَّمِ أَنْ يَتَحَدَّثَ كَلُّ طِفْلٍ عَنْ هِوايَتِهِ ٱلْمُفَضَّلَةِ.</vt:lpstr>
      <vt:lpstr>من يعيد سرد أحداث مقطع البداية؟   </vt:lpstr>
      <vt:lpstr>الآن دوركم. كل واحد يسرد أحداث المشهدين لزميله. </vt:lpstr>
      <vt:lpstr>نمر الآن لمسابقة تحدي السرد، انطلاقا من مشاهد الحكاية ستسردون أحداثها. </vt:lpstr>
      <vt:lpstr> لاحظوا المشهدين. أمامكم عشر ثوانٍ للتفكير. من يسرد ما يناسب المشهدين؟ </vt:lpstr>
      <vt:lpstr>لاحظوا المشاهد. أمامكم عشر ثوانٍ للتفكير. من يسرد؟</vt:lpstr>
      <vt:lpstr>لاحظوا المشهدين. أمامكم عشر ثوانٍ للتفكير. من يسرد؟</vt:lpstr>
      <vt:lpstr>فسحة تربوية.</vt:lpstr>
      <vt:lpstr>أعددت لكم لغزا انتبهوا. هو فن يسمى "أبو الفنون"؟</vt:lpstr>
      <vt:lpstr>الجواب هو: اَلْمَسْرَحُ</vt:lpstr>
      <vt:lpstr>لغز آخر: هي كلمة تعني "وَسيلَةٌ لِلتَّعْبيرِ عَنِ ٱلْمَشاعِرِ وَٱلأَفْكارِ بِشَكْلٍ جَميلٍ".</vt:lpstr>
      <vt:lpstr>الجواب هو: اَلْفَنُّ.</vt:lpstr>
      <vt:lpstr>قراءة</vt:lpstr>
      <vt:lpstr>خذوا الصفحة 37. سنواصل التدرب على قراءة النص (دنيا الفنون)  قراءة معبرة.</vt:lpstr>
      <vt:lpstr>قبل ذلك نصحح الواجب المنزلي ص 38. من يقرأ إجابته؟  </vt:lpstr>
      <vt:lpstr>انتبهوا للتصحيح.</vt:lpstr>
      <vt:lpstr>تابعوا معي، سأقرأ النص بشكل معبر؛ ارفعوا اليد في كل مرة أذكر فنا من الفنون. </vt:lpstr>
      <vt:lpstr>من يقرأ الفقرة الأولى؟ من يواصل القراءة؟  تابع (ي) ... </vt:lpstr>
      <vt:lpstr>تعلمنا في الحصص السابقة كيف نوظف الكلمات المفاتيح لاستنتاج معلومات ضمنية في النص.</vt:lpstr>
      <vt:lpstr>نتذكر المقصود بمعلومات ضمنية أو  غير صريحة.</vt:lpstr>
      <vt:lpstr>نتَذَكَّرُ  خُطْواتِ إسْتِراتِيجِيَّةِ الكَلِماتِ المَفَاتيحِ لاستنتاج معلومات غير صريحة في النص.</vt:lpstr>
      <vt:lpstr>جيد. خذوا الصفحة 38. من يقرأ التمرين أ؟ ما المطلوب؟ - أجيبوا.</vt:lpstr>
      <vt:lpstr>نصحح. من يقدم إجابته في جملة تامة؟ هل تتفقون معه؟            -صححوا</vt:lpstr>
      <vt:lpstr>من يقرأ السؤال ب؟ السؤال ث؟ ما المطلوب؟  - أجيبوا.</vt:lpstr>
      <vt:lpstr>نصحح. من يجيب عن السؤال الأول؟ هل تتفقون؟ </vt:lpstr>
      <vt:lpstr>انتبهوا للتصحيح.</vt:lpstr>
      <vt:lpstr>من يقرأ السؤالين التاليين؟ - أجيبوا عنهما على دفاتركم. دقيقتان)</vt:lpstr>
      <vt:lpstr>نصحح. من يقرأ إجابته؟ هل تتفقون؟</vt:lpstr>
      <vt:lpstr>انتبهوا للتصحيح.</vt:lpstr>
      <vt:lpstr>اختــتام الحــصة</vt:lpstr>
      <vt:lpstr>ماذا تعلمتم اليوم؟</vt:lpstr>
      <vt:lpstr>في منازلكم. واصلوا التدرب على قراءة النص. 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GENIE BENI MELLAL</dc:creator>
  <cp:lastModifiedBy>EL HAMDOUNI BTIHAJ</cp:lastModifiedBy>
  <cp:revision>44</cp:revision>
  <dcterms:created xsi:type="dcterms:W3CDTF">2023-09-20T21:35:22Z</dcterms:created>
  <dcterms:modified xsi:type="dcterms:W3CDTF">2026-02-15T16:45:27Z</dcterms:modified>
</cp:coreProperties>
</file>