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14" r:id="rId8"/>
  </p:sldMasterIdLst>
  <p:notesMasterIdLst>
    <p:notesMasterId r:id="rId71"/>
  </p:notesMasterIdLst>
  <p:sldIdLst>
    <p:sldId id="2147482708" r:id="rId9"/>
    <p:sldId id="2147482617" r:id="rId10"/>
    <p:sldId id="2147482463" r:id="rId11"/>
    <p:sldId id="2147482698" r:id="rId12"/>
    <p:sldId id="2147482615" r:id="rId13"/>
    <p:sldId id="2147482699" r:id="rId14"/>
    <p:sldId id="261" r:id="rId15"/>
    <p:sldId id="2147482694" r:id="rId16"/>
    <p:sldId id="2147482610" r:id="rId17"/>
    <p:sldId id="2134806855" r:id="rId18"/>
    <p:sldId id="2147482709" r:id="rId19"/>
    <p:sldId id="2147482695" r:id="rId20"/>
    <p:sldId id="2134806857" r:id="rId21"/>
    <p:sldId id="2134806858" r:id="rId22"/>
    <p:sldId id="2134806859" r:id="rId23"/>
    <p:sldId id="2147482705" r:id="rId24"/>
    <p:sldId id="2134806145" r:id="rId25"/>
    <p:sldId id="2134806657" r:id="rId26"/>
    <p:sldId id="2147482341" r:id="rId27"/>
    <p:sldId id="2147482718" r:id="rId28"/>
    <p:sldId id="2147482734" r:id="rId29"/>
    <p:sldId id="2147482735" r:id="rId30"/>
    <p:sldId id="2134806826" r:id="rId31"/>
    <p:sldId id="2147482631" r:id="rId32"/>
    <p:sldId id="2147482736" r:id="rId33"/>
    <p:sldId id="2147482632" r:id="rId34"/>
    <p:sldId id="2147482737" r:id="rId35"/>
    <p:sldId id="2147482633" r:id="rId36"/>
    <p:sldId id="2147482738" r:id="rId37"/>
    <p:sldId id="2147482739" r:id="rId38"/>
    <p:sldId id="2147482740" r:id="rId39"/>
    <p:sldId id="2147482715" r:id="rId40"/>
    <p:sldId id="2147482726" r:id="rId41"/>
    <p:sldId id="2147482727" r:id="rId42"/>
    <p:sldId id="2147482728" r:id="rId43"/>
    <p:sldId id="2147482692" r:id="rId44"/>
    <p:sldId id="2147482697" r:id="rId45"/>
    <p:sldId id="2147482696" r:id="rId46"/>
    <p:sldId id="2134806882" r:id="rId47"/>
    <p:sldId id="2134806905" r:id="rId48"/>
    <p:sldId id="2134806886" r:id="rId49"/>
    <p:sldId id="2134806907" r:id="rId50"/>
    <p:sldId id="2147482634" r:id="rId51"/>
    <p:sldId id="2134806730" r:id="rId52"/>
    <p:sldId id="2134806732" r:id="rId53"/>
    <p:sldId id="2134806734" r:id="rId54"/>
    <p:sldId id="2134806687" r:id="rId55"/>
    <p:sldId id="2147482713" r:id="rId56"/>
    <p:sldId id="2134806903" r:id="rId57"/>
    <p:sldId id="2134806736" r:id="rId58"/>
    <p:sldId id="2147482714" r:id="rId59"/>
    <p:sldId id="2134806697" r:id="rId60"/>
    <p:sldId id="2147482483" r:id="rId61"/>
    <p:sldId id="2147482742" r:id="rId62"/>
    <p:sldId id="2134806698" r:id="rId63"/>
    <p:sldId id="2147482484" r:id="rId64"/>
    <p:sldId id="2147482741" r:id="rId65"/>
    <p:sldId id="2147482703" r:id="rId66"/>
    <p:sldId id="2134806712" r:id="rId67"/>
    <p:sldId id="2134806809" r:id="rId68"/>
    <p:sldId id="2147482525" r:id="rId69"/>
    <p:sldId id="2147482487" r:id="rId70"/>
  </p:sldIdLst>
  <p:sldSz cx="9144000" cy="6858000" type="screen4x3"/>
  <p:notesSz cx="6858000" cy="9144000"/>
  <p:embeddedFontLst>
    <p:embeddedFont>
      <p:font typeface="Dosis" pitchFamily="2" charset="0"/>
      <p:regular r:id="rId72"/>
      <p:bold r:id="rId73"/>
    </p:embeddedFon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itchFamily="2" charset="0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A6DEF2"/>
    <a:srgbClr val="424D7B"/>
    <a:srgbClr val="424D7A"/>
    <a:srgbClr val="424D7C"/>
    <a:srgbClr val="414C78"/>
    <a:srgbClr val="47527D"/>
    <a:srgbClr val="0097B2"/>
    <a:srgbClr val="25739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91" autoAdjust="0"/>
    <p:restoredTop sz="94152" autoAdjust="0"/>
  </p:normalViewPr>
  <p:slideViewPr>
    <p:cSldViewPr snapToGrid="0">
      <p:cViewPr varScale="1">
        <p:scale>
          <a:sx n="71" d="100"/>
          <a:sy n="71" d="100"/>
        </p:scale>
        <p:origin x="904" y="24"/>
      </p:cViewPr>
      <p:guideLst/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4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15925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40074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7411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04735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62992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24392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026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972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4096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910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844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8146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269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33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651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9266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44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5.bin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5.bin"/><Relationship Id="rId3" Type="http://schemas.openxmlformats.org/officeDocument/2006/relationships/slideLayout" Target="../slideLayouts/slideLayout4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5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5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5.bin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76" r:id="rId13"/>
    <p:sldLayoutId id="2147483780" r:id="rId14"/>
    <p:sldLayoutId id="2147483783" r:id="rId15"/>
    <p:sldLayoutId id="2147483785" r:id="rId16"/>
    <p:sldLayoutId id="21474838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29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3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bin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38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.png"/><Relationship Id="rId11" Type="http://schemas.openxmlformats.org/officeDocument/2006/relationships/image" Target="../media/image42.png"/><Relationship Id="rId5" Type="http://schemas.openxmlformats.org/officeDocument/2006/relationships/image" Target="../media/image10.png"/><Relationship Id="rId10" Type="http://schemas.openxmlformats.org/officeDocument/2006/relationships/image" Target="../media/image41.png"/><Relationship Id="rId4" Type="http://schemas.openxmlformats.org/officeDocument/2006/relationships/image" Target="../media/image9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3.png"/><Relationship Id="rId4" Type="http://schemas.openxmlformats.org/officeDocument/2006/relationships/image" Target="../media/image9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1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0.png"/><Relationship Id="rId7" Type="http://schemas.openxmlformats.org/officeDocument/2006/relationships/image" Target="../media/image5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9.png"/><Relationship Id="rId7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E96608-6B99-9A36-D697-955EF905A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100800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cs typeface="Microsoft Uighur" panose="02000000000000000000" pitchFamily="2" charset="-78"/>
              </a:rPr>
              <a:t>طلاقة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080804" y="2122576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هواياتنا: استثمار المسموع: البنية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91470" y="3380220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43770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دنيا الفنون : </a:t>
            </a: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- القراءات الفردية - الفهم العام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792628" y="469277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991" r="-13991"/>
          <a:stretch>
            <a:fillRect/>
          </a:stretch>
        </p:blipFill>
        <p:spPr>
          <a:xfrm>
            <a:off x="6837747" y="3460950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8594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2031507" y="1277419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704" y="3485626"/>
            <a:ext cx="7309083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704" y="4651010"/>
            <a:ext cx="7363083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864704" y="2347228"/>
            <a:ext cx="7309083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 للحكاية (هواياتنا) من خلال استثمار بنيتها.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970213" y="3820421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خلال قراءة النص (دنيا الفنون).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916885" y="499134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(دنيا الفنون).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871099" y="1674962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90965" y="2796004"/>
            <a:ext cx="4500000" cy="105576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وتدبير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D66242-61D0-2046-67BC-EEFE30E13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104635" y="1980402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3369D17B-499D-FE8F-8507-BA4B00F2F414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6480F55F-E6DA-06BB-3AC1-AB8D0B6F7201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9B27830-D2B3-9394-93A3-46FEB38CBD27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3B21481-A768-96F5-0ADF-905807E95B9F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FBE072-0FC5-F4B9-D829-F3A556B30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9F752B1-844D-698C-D264-30D3A4615C7A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خَوْفٍ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2031" y="1604001"/>
            <a:ext cx="6480000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34. سأتحقق من إنجازكم للواجب المنزلي. من يقرأ الجمل التي ركبها؟ 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FC09185-C250-EAEE-EE86-D5F71062E1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734" y="2005417"/>
            <a:ext cx="2765941" cy="40965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CB97AB-A4C8-F48D-0636-E350A629E78E}"/>
              </a:ext>
            </a:extLst>
          </p:cNvPr>
          <p:cNvSpPr/>
          <p:nvPr/>
        </p:nvSpPr>
        <p:spPr>
          <a:xfrm>
            <a:off x="3295734" y="5371546"/>
            <a:ext cx="2765941" cy="524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261A-71BA-1835-F87E-5691EE58B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2C65424-6FC0-D36D-1EF7-CD382EC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نتذكر شروط القراءة بطلاقة.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F1D88-0E7E-95A9-C573-BA05E8E43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FC99D1-5F47-5CD9-DCA7-6E4FFE1BA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F9FF3F-2424-12E2-4941-874931B92B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0A2079-A1FD-3346-293C-D6E7E8DCB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7B17F6-946F-2A6E-FFF2-471DF9791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C5BBB0-5CB5-1341-6782-E9B667AEEB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1127B-AABC-1B55-0462-1C1014044D8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C8144-3116-D46A-B2E8-07365F6CA2F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7B110A-2969-C4E1-134B-827BEDFFAD4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B284DC8-938E-F826-777C-6132214F2DC0}"/>
              </a:ext>
            </a:extLst>
          </p:cNvPr>
          <p:cNvGrpSpPr/>
          <p:nvPr/>
        </p:nvGrpSpPr>
        <p:grpSpPr>
          <a:xfrm>
            <a:off x="1044180" y="1905506"/>
            <a:ext cx="6693273" cy="3805103"/>
            <a:chOff x="1044180" y="1905506"/>
            <a:chExt cx="6693273" cy="380510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08850A4-6FE2-0177-939B-C927C65BE111}"/>
                </a:ext>
              </a:extLst>
            </p:cNvPr>
            <p:cNvSpPr txBox="1"/>
            <p:nvPr/>
          </p:nvSpPr>
          <p:spPr>
            <a:xfrm>
              <a:off x="1134784" y="1905506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أَنْطِقُ ٱلْكَلِماتِ بِشَكْلٍ صَحيحٍ؛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BA2A377-0D12-E040-CB27-6B0713D7B315}"/>
                </a:ext>
              </a:extLst>
            </p:cNvPr>
            <p:cNvSpPr txBox="1"/>
            <p:nvPr/>
          </p:nvSpPr>
          <p:spPr>
            <a:xfrm>
              <a:off x="1044180" y="2669305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أَسْتَرْسِلُ بِوَصْلِ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ٱلْكَلِماتِ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بَعْضها بِبَعْضٍ؛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B62ED59-D39D-6646-B5D2-3928B9701A30}"/>
                </a:ext>
              </a:extLst>
            </p:cNvPr>
            <p:cNvSpPr txBox="1"/>
            <p:nvPr/>
          </p:nvSpPr>
          <p:spPr>
            <a:xfrm>
              <a:off x="1044180" y="3446085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لا أَنْطِقُ هَمْزَةَ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ٱلْوَصْلِ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وَسَطَ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ٱلْكَلامِ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F9DF9A1-7BAA-7E8E-1DD9-FAFDC788321D}"/>
                </a:ext>
              </a:extLst>
            </p:cNvPr>
            <p:cNvSpPr txBox="1"/>
            <p:nvPr/>
          </p:nvSpPr>
          <p:spPr>
            <a:xfrm>
              <a:off x="1090103" y="4202921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أَلْتَزِمُ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ٱلْوَقْفَ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عِنْدَ عَلاماتِ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ٱلتَّرْقيمِ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C0456A6-01F8-2D8A-4EB8-38304C668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7453" y="2141004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3D5D72E-7AB3-B74E-47F2-8AF91925B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2904803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4872033-B3B8-7423-65A5-39BE1DC17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3681583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A90C354-E6CA-7EC5-7269-D5E4362CF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4438382"/>
              <a:ext cx="360000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E41D21C-0B70-A0E3-9463-5CCECABFC62B}"/>
                </a:ext>
              </a:extLst>
            </p:cNvPr>
            <p:cNvSpPr txBox="1"/>
            <p:nvPr/>
          </p:nvSpPr>
          <p:spPr>
            <a:xfrm>
              <a:off x="1134784" y="4879612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أَقْرَأُ بِشَكْلٍ مُعَبِّرٍ.</a:t>
              </a:r>
              <a:endPara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4CDEBD6-4256-DA56-5ACD-935107338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5103682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1631246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9BBB8-12C9-E881-92A3-FC91A0FFE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F0CE261-B194-1D94-2290-621F50BB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انتبهوا كيف سأغير نبرة الصوت عند الاستفهام (السؤال)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97AD7C-A9CC-03F1-D59F-8807C50BDA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039BC6-902B-A84A-1B14-FC7F1EF22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02816E-9B9D-B479-75F4-A8256BA33C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09A457-AD48-CDAB-7AB9-338DAC908F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CAC74A-D44D-572B-8147-A7A6FA7C4C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3CFA42-5B11-BE7E-1970-2BFC5B1E7A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0CA4D-AE7C-E0F0-4B08-83F810FC77A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7B3CC1-3F56-6D34-5532-C90B39E0F72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706C79-C7A9-F3DB-DBA8-7ED4E811EE1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B4C66B47-4C06-172E-5A0E-C5248931D7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110" y="1704227"/>
            <a:ext cx="8124331" cy="4549775"/>
          </a:xfrm>
          <a:ln>
            <a:solidFill>
              <a:schemeClr val="tx2"/>
            </a:solidFill>
          </a:ln>
        </p:spPr>
        <p:txBody>
          <a:bodyPr/>
          <a:lstStyle/>
          <a:p>
            <a:pPr algn="just">
              <a:lnSpc>
                <a:spcPts val="5000"/>
              </a:lnSpc>
              <a:spcBef>
                <a:spcPts val="600"/>
              </a:spcBef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كَمْ مَرَّةً شاهَدْتَ لَوْحَةً فَنِيَّةً أَوْ عَمَلاً إِبْداعِيّاً فَأَثارَ إِعْجابَكَ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هَلْ تَتَذَكَّرُ كَيْفَ شَعَرْتَ حينَها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ٱلْمُؤَكَّدِ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أَنَّكَ شَعَرْتَ بِمَشاعِرَ جَميلَ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ةٍ. </a:t>
            </a:r>
            <a:endParaRPr lang="fr-FR" sz="4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>
              <a:lnSpc>
                <a:spcPts val="5000"/>
              </a:lnSpc>
              <a:spcBef>
                <a:spcPts val="600"/>
              </a:spcBef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لِلْفَنِّ فَوائِدُ نَفْسِيَّةٌ وَذِهْنِيَّةٌ عَديدَةٌ؛ فَهُوَ يُنَمّي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وَيُحَفِّزُ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ٱلتَّفْكي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وَيُهَذِّبُ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ٱلْمَشاعِ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وَيَرْفَعُ مِنْ مُسْتَوى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ٱلذَّوْقِ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ٱلْجَمالِ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يِّ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لَكِنَّهُ إذا لَمْ يَكُنْ هادِف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اً،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قَدْ يَتَحَوَّلُ إِلى مُجَرَّدِ تَسْلِيَةٍ فارِغَ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أَوْ يَنْقَلِبُ إِلى وَسيلَةٍ لِنَشْرِ أَفكارٍ سَلْبِيَّ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ةٍ.</a:t>
            </a:r>
          </a:p>
        </p:txBody>
      </p:sp>
    </p:spTree>
    <p:extLst>
      <p:ext uri="{BB962C8B-B14F-4D97-AF65-F5344CB8AC3E}">
        <p14:creationId xmlns:p14="http://schemas.microsoft.com/office/powerpoint/2010/main" val="14531812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44868-B666-96EA-50E9-C978A8628BB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B649A9-BBA0-D719-2955-8116D2549C07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4E39846-A63F-DEA9-1871-9FDA738B2C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تجاوزها.</a:t>
            </a:r>
            <a:endParaRPr lang="fr-FR" sz="20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2B325D-7312-3DB8-0977-297B7CDAC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09" y="1698579"/>
            <a:ext cx="8638781" cy="480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: ...............................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8E5A48-8D30-E0AE-C48B-79132113F12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B7E680-7195-DDA2-7D82-B4250B57855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65E0906-DEB6-71A1-6FEB-5B3F063B4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هواياتنا: استثمار البنية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383" y="1734816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569E3E-61DD-73F7-51E3-5A6CEC0D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5805" y="987881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C4709-908B-9C5B-D22D-DDD6A49824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084756" y="1930707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حكايةً جديدةً، من يذكرنا بعنوانها؟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5763AA0-1A44-9257-C966-F11E76CD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221" y="1481001"/>
            <a:ext cx="1669058" cy="1669058"/>
          </a:xfrm>
          <a:prstGeom prst="rect">
            <a:avLst/>
          </a:prstGeom>
        </p:spPr>
      </p:pic>
      <p:pic>
        <p:nvPicPr>
          <p:cNvPr id="2" name="Image 1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153EA94B-3712-DCCC-55D7-0C781C7403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7975" y="2885447"/>
            <a:ext cx="3780917" cy="2750040"/>
          </a:xfrm>
          <a:prstGeom prst="rect">
            <a:avLst/>
          </a:prstGeom>
        </p:spPr>
      </p:pic>
      <p:pic>
        <p:nvPicPr>
          <p:cNvPr id="5" name="Image 4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66D2D134-7B5B-61AE-4FF7-26F1ABE5E1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391" y="2885447"/>
            <a:ext cx="3779609" cy="275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للحكاية.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8E1BD2F2-8995-C89F-5A64-717A174E0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3" name="FINALE - هِوَايَاتُنَا V1 DONE-720p-260126">
            <a:hlinkClick r:id="" action="ppaction://media"/>
            <a:extLst>
              <a:ext uri="{FF2B5EF4-FFF2-40B4-BE49-F238E27FC236}">
                <a16:creationId xmlns:a16="http://schemas.microsoft.com/office/drawing/2014/main" id="{BF729A85-423A-7631-25FF-E1B19FD8E1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8069" y="1639952"/>
            <a:ext cx="8426179" cy="46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لتذكر عناصر الحكاية.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C4FC3B6-5225-197A-73FA-0B434606CB20}"/>
              </a:ext>
            </a:extLst>
          </p:cNvPr>
          <p:cNvGrpSpPr/>
          <p:nvPr/>
        </p:nvGrpSpPr>
        <p:grpSpPr>
          <a:xfrm>
            <a:off x="699519" y="2372475"/>
            <a:ext cx="7744961" cy="3021373"/>
            <a:chOff x="907822" y="2024605"/>
            <a:chExt cx="7744961" cy="302137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A26D4E-52B0-EA23-80C9-D7EBC75E1873}"/>
                </a:ext>
              </a:extLst>
            </p:cNvPr>
            <p:cNvSpPr/>
            <p:nvPr/>
          </p:nvSpPr>
          <p:spPr>
            <a:xfrm>
              <a:off x="907822" y="3329060"/>
              <a:ext cx="200514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C73BD2-59F3-5152-A75B-CD14F2B7E1B2}"/>
                </a:ext>
              </a:extLst>
            </p:cNvPr>
            <p:cNvSpPr/>
            <p:nvPr/>
          </p:nvSpPr>
          <p:spPr>
            <a:xfrm>
              <a:off x="3922269" y="3846443"/>
              <a:ext cx="2000942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71646F-5DCA-0843-0468-1A47C73770E7}"/>
                </a:ext>
              </a:extLst>
            </p:cNvPr>
            <p:cNvSpPr/>
            <p:nvPr/>
          </p:nvSpPr>
          <p:spPr>
            <a:xfrm>
              <a:off x="4035287" y="2024605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F813A1-7FD6-4DA6-C2EE-CD7E895C0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93" y="2624373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13F21D2-B8AF-59C6-7674-223434E34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2740" y="3224140"/>
              <a:ext cx="2099" cy="622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A61B362-1ED2-6A86-63B6-B66A08D97B82}"/>
                </a:ext>
              </a:extLst>
            </p:cNvPr>
            <p:cNvSpPr/>
            <p:nvPr/>
          </p:nvSpPr>
          <p:spPr>
            <a:xfrm>
              <a:off x="6779832" y="3329059"/>
              <a:ext cx="187295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CB47107-4AAF-F23B-1BC2-56E3ADAB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4391" y="2624373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C33C-7120-7BFA-A2A4-1D7917F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657BA6-3AD8-B004-907B-813305E4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بشخصيات الحكاية. من يذكر شخصيات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667E7C-EA9A-EA74-3C6C-45BFCA49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E1C2C-3051-30BD-D1E3-D0976E64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8F21D2-9EAD-96D6-1F9D-DA0D25E8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F2F87-484E-25CC-916C-1F2681A9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04E6B0-8CFB-7887-8398-C3B349802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76D0F3-9CC4-D89E-2DBE-FB4EF1D26EE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4EF09-8601-3E39-E5D5-431AF5616AA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6831EF-6374-1EBB-B8AE-52968874F8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9A439C9D-103E-CF20-13EE-9F63403D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336274-7DFA-A0EF-F1F7-A3AE342823C7}"/>
              </a:ext>
            </a:extLst>
          </p:cNvPr>
          <p:cNvGrpSpPr/>
          <p:nvPr/>
        </p:nvGrpSpPr>
        <p:grpSpPr>
          <a:xfrm>
            <a:off x="1731307" y="1536962"/>
            <a:ext cx="7004530" cy="1904220"/>
            <a:chOff x="1890277" y="1517084"/>
            <a:chExt cx="6742390" cy="190422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2AAC85-864F-43BA-95AD-C0DE04110A85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65624DF-E2FA-246D-2E04-0B72F9B7CC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0277" y="2116851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CEF7FC8-3DE4-A80B-6CDD-FA6D81FEC97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D79073-11E3-8F23-6DD3-F5323BDBF3BF}"/>
                </a:ext>
              </a:extLst>
            </p:cNvPr>
            <p:cNvSpPr/>
            <p:nvPr/>
          </p:nvSpPr>
          <p:spPr>
            <a:xfrm>
              <a:off x="6759716" y="2821537"/>
              <a:ext cx="1872951" cy="599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9EC0475-A458-4C05-9FD1-B00F1B037170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90DF0F6-B976-47B5-8DAE-15123BB637B7}"/>
              </a:ext>
            </a:extLst>
          </p:cNvPr>
          <p:cNvSpPr txBox="1"/>
          <p:nvPr/>
        </p:nvSpPr>
        <p:spPr>
          <a:xfrm>
            <a:off x="6917456" y="3691909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الْمُخَيَّمِ -  مَرْيَمُ – مَحْمودٌ - هِشامُ رُقَيَّةُ</a:t>
            </a:r>
          </a:p>
        </p:txBody>
      </p:sp>
    </p:spTree>
    <p:extLst>
      <p:ext uri="{BB962C8B-B14F-4D97-AF65-F5344CB8AC3E}">
        <p14:creationId xmlns:p14="http://schemas.microsoft.com/office/powerpoint/2010/main" val="1652569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60D7A-D31A-F98A-5DC1-3C0388047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4A37AC-E6FA-9D21-91F7-AAA616C1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 بزمان ومكان أحداث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DBAF41C-D87F-FE12-E5DC-ACEF27424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9ED72C-7403-F5E6-FC40-DD107D487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F38B07-74C4-7682-4B67-D0E80E066D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31B972-A1BE-1CFC-5306-B05F656EE1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DFBFB6-94E2-AD35-2D0C-EB28403BB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F0AD4-AA2E-3528-A8C9-02E2CEDE91B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A4896-E9AC-4FA1-4671-074D1EB9680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0FB69C-D61D-EC5C-39B0-367B9A642A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019D580C-2E4A-88B3-6191-597FA4827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9D778153-E3E9-B6D7-0C7D-8445C6EA48E1}"/>
              </a:ext>
            </a:extLst>
          </p:cNvPr>
          <p:cNvGrpSpPr/>
          <p:nvPr/>
        </p:nvGrpSpPr>
        <p:grpSpPr>
          <a:xfrm>
            <a:off x="413111" y="1536962"/>
            <a:ext cx="8322726" cy="1904220"/>
            <a:chOff x="621414" y="1517084"/>
            <a:chExt cx="8011253" cy="190422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048491B-2612-37BD-6482-0EF13DA0596F}"/>
                </a:ext>
              </a:extLst>
            </p:cNvPr>
            <p:cNvSpPr/>
            <p:nvPr/>
          </p:nvSpPr>
          <p:spPr>
            <a:xfrm>
              <a:off x="621414" y="2821539"/>
              <a:ext cx="1737264" cy="58758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E6E4CC6-F807-B3F6-1593-ECE1C036B36F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2C195CD-3B69-E917-C342-C1F9A84C4234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 flipH="1">
              <a:off x="1490046" y="2116851"/>
              <a:ext cx="2525126" cy="704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1138049-5941-F06E-D9CD-2A42BED0CDF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B73C91C-718F-8E7E-3339-8C1F825FCEB3}"/>
                </a:ext>
              </a:extLst>
            </p:cNvPr>
            <p:cNvSpPr/>
            <p:nvPr/>
          </p:nvSpPr>
          <p:spPr>
            <a:xfrm>
              <a:off x="6759716" y="2821537"/>
              <a:ext cx="1872951" cy="599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2FFB5EB-E92E-2AF2-12ED-06C586B92165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8DEAB-82CE-8ADA-FCD7-583AAEDD9CE1}"/>
              </a:ext>
            </a:extLst>
          </p:cNvPr>
          <p:cNvSpPr txBox="1"/>
          <p:nvPr/>
        </p:nvSpPr>
        <p:spPr>
          <a:xfrm>
            <a:off x="6917456" y="3691909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الْمُخَيَّمِ -  مَرْيَمُ – مَحْمودٌ - هِشامُ رُقَيَّةُ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F2F6AD-357A-B3CF-7FE2-580CAD218F98}"/>
              </a:ext>
            </a:extLst>
          </p:cNvPr>
          <p:cNvSpPr txBox="1"/>
          <p:nvPr/>
        </p:nvSpPr>
        <p:spPr>
          <a:xfrm>
            <a:off x="413111" y="3546105"/>
            <a:ext cx="1690992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لَيْلَةٍ </a:t>
            </a:r>
          </a:p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ٱلْمُخَيَّمِ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0985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27BAB-5F16-1540-2F25-7F92BF89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A11817-E612-A861-1D31-93A533A0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البداية؟ الوسط؟ النهاية؟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540A5F-4F48-8E1B-2677-D2D15153C8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8874A8-FC39-23C6-3DC3-862C5E16A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D99205-0FDA-F193-9255-6F55BD2CF1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C1E187-BBBA-F737-EC5C-CE2440E0BC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C537F3-676B-00F2-E2E9-A90AE26E7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4775FD-1647-B3A9-278D-872976B8CD9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2E2747-3C35-B6AE-5C78-A065C72368B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AE529-540B-5BDB-3217-B72C36563A4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50DAE78-0A44-7A1A-D453-322772E0E6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E897016-13CE-79EC-C9EC-38EC0BE3B352}"/>
              </a:ext>
            </a:extLst>
          </p:cNvPr>
          <p:cNvGrpSpPr/>
          <p:nvPr/>
        </p:nvGrpSpPr>
        <p:grpSpPr>
          <a:xfrm>
            <a:off x="381251" y="1531729"/>
            <a:ext cx="8354586" cy="1904220"/>
            <a:chOff x="621414" y="1517084"/>
            <a:chExt cx="8041921" cy="190422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E26BD39-C89B-E5E5-C338-4EA28FB6D5A6}"/>
                </a:ext>
              </a:extLst>
            </p:cNvPr>
            <p:cNvSpPr/>
            <p:nvPr/>
          </p:nvSpPr>
          <p:spPr>
            <a:xfrm>
              <a:off x="621414" y="2821539"/>
              <a:ext cx="1689042" cy="58758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1593720-FF9F-9493-5F00-0CEDD0B0C831}"/>
                </a:ext>
              </a:extLst>
            </p:cNvPr>
            <p:cNvSpPr/>
            <p:nvPr/>
          </p:nvSpPr>
          <p:spPr>
            <a:xfrm>
              <a:off x="3183094" y="265091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2DD424-57FA-9F11-4F02-0C8C29F7DBC8}"/>
                </a:ext>
              </a:extLst>
            </p:cNvPr>
            <p:cNvSpPr/>
            <p:nvPr/>
          </p:nvSpPr>
          <p:spPr>
            <a:xfrm>
              <a:off x="4015171" y="1517084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85DD57EC-04BB-5EE8-D871-5AD1A5503947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 flipH="1">
              <a:off x="1465935" y="1946223"/>
              <a:ext cx="2549235" cy="8753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CB8C762-C5D7-4950-FA06-D7D7AA5622D6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904723" y="2345084"/>
              <a:ext cx="7842" cy="30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DB2611B-0112-A91F-CB79-3AFA7CC4097C}"/>
                </a:ext>
              </a:extLst>
            </p:cNvPr>
            <p:cNvSpPr/>
            <p:nvPr/>
          </p:nvSpPr>
          <p:spPr>
            <a:xfrm>
              <a:off x="6903611" y="2821537"/>
              <a:ext cx="1759724" cy="599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658E163-EE95-BECD-2055-2A6E18119736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C30018-3755-6392-601E-CDF997A1E54A}"/>
              </a:ext>
            </a:extLst>
          </p:cNvPr>
          <p:cNvSpPr txBox="1"/>
          <p:nvPr/>
        </p:nvSpPr>
        <p:spPr>
          <a:xfrm>
            <a:off x="7044845" y="3540868"/>
            <a:ext cx="169099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ٱلْمُخَيَّمِ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مَرْيَمُ – مَحْمودٌ - هِشامُ - رُقَيَّةُ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8A15E-E7D5-936C-C7EC-86863E232BF9}"/>
              </a:ext>
            </a:extLst>
          </p:cNvPr>
          <p:cNvSpPr txBox="1"/>
          <p:nvPr/>
        </p:nvSpPr>
        <p:spPr>
          <a:xfrm>
            <a:off x="381251" y="3546101"/>
            <a:ext cx="1754711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لَيْلَةٍ </a:t>
            </a:r>
          </a:p>
          <a:p>
            <a:pPr algn="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ساحَةِ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ٱلْمُخَيَّمِ</a:t>
            </a:r>
            <a:endParaRPr lang="a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AA4D49-4983-F131-983B-7A088AE5B25E}"/>
              </a:ext>
            </a:extLst>
          </p:cNvPr>
          <p:cNvSpPr txBox="1"/>
          <p:nvPr/>
        </p:nvSpPr>
        <p:spPr>
          <a:xfrm>
            <a:off x="2653747" y="3187729"/>
            <a:ext cx="4084983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 خَرَجَ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ٱلْأَطْفالُ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ٱلْخِيامِ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تَحَلَّقوا حَوْلَ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ٱلشُّعْلَةِ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؛ طَلَبَ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ٱلْمُنَشِّطُ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مِنْهُمْ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ٱلتَّحَدُّثَ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هِواياتِهِمْ.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73B56D-F4A8-89DE-1E79-D6DF4BBC82FC}"/>
              </a:ext>
            </a:extLst>
          </p:cNvPr>
          <p:cNvSpPr txBox="1"/>
          <p:nvPr/>
        </p:nvSpPr>
        <p:spPr>
          <a:xfrm>
            <a:off x="2653748" y="4621781"/>
            <a:ext cx="408498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 – تَكَلَّمَتْ مَرْيَمُ عَنْ عِشْقِها للْمُطالَعَةِ؛</a:t>
            </a:r>
          </a:p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تَحَدَّثَ مَحْمودٌ عَنِ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ٱلرَّسْمِ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؛ تَحَدَّثَ هِشامُ عَنِ ...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A73C25-C550-E89F-7652-8429BCBD7D2C}"/>
              </a:ext>
            </a:extLst>
          </p:cNvPr>
          <p:cNvSpPr txBox="1"/>
          <p:nvPr/>
        </p:nvSpPr>
        <p:spPr>
          <a:xfrm>
            <a:off x="2653749" y="5624946"/>
            <a:ext cx="4084981" cy="954107"/>
          </a:xfrm>
          <a:prstGeom prst="rect">
            <a:avLst/>
          </a:prstGeom>
          <a:solidFill>
            <a:srgbClr val="D6E9EA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3 – أَنْهى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ٱلمُنَشِّطُ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ٱلْجَلْسَةَ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بِحَديثِهِ عَنْ فائِدَةِ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ٱلْهِواياتِ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8246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11BEB-9327-68DB-8971-7F354505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90C9DA-B3C7-E748-B04A-38B613D2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أحداثا وردت في الحكاية. أنتم تحددون المقطع الذي وَرَدت فيه.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E031322-EEFC-0D38-7656-FD3BF5E910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38B4F-6BAB-EE10-084E-BEFB1AF6D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448CA-A170-06F6-AC85-E2CD80A9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89E6C7-FBB2-1188-9701-0A51603C7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3602286-FF14-E479-04EC-D113CF3AB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5C83A-28DC-E6FD-2916-F1574EF1496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233B1C-F97B-F943-C0F2-0BB93F2D5C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133465-D1A7-5A0F-6D02-8465EB43EA3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3A47BA-018C-0846-4C6A-8A40C66D05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A278E8-603C-CF76-79F4-794D294DDB38}"/>
              </a:ext>
            </a:extLst>
          </p:cNvPr>
          <p:cNvSpPr txBox="1"/>
          <p:nvPr/>
        </p:nvSpPr>
        <p:spPr>
          <a:xfrm>
            <a:off x="2295939" y="3700377"/>
            <a:ext cx="6275652" cy="749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تَحَلَّقَ </a:t>
            </a:r>
            <a:r>
              <a:rPr lang="ar-MA" sz="3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</a:t>
            </a:r>
            <a:r>
              <a:rPr lang="ar-MA" sz="3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ٱلشُّعْلَةِ</a:t>
            </a:r>
            <a:r>
              <a:rPr lang="ar-MA" sz="3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7705F7-8D32-A64F-4DBE-14D34B023BD7}"/>
              </a:ext>
            </a:extLst>
          </p:cNvPr>
          <p:cNvSpPr txBox="1"/>
          <p:nvPr/>
        </p:nvSpPr>
        <p:spPr>
          <a:xfrm>
            <a:off x="2349693" y="2791757"/>
            <a:ext cx="6275653" cy="8172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خَرَجَ </a:t>
            </a:r>
            <a:r>
              <a:rPr lang="ar-MA" sz="4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4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ٱلْخِيامِ</a:t>
            </a:r>
            <a:r>
              <a:rPr lang="ar-MA" sz="4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96B649-6403-FDAD-4227-3ED7C51D32F1}"/>
              </a:ext>
            </a:extLst>
          </p:cNvPr>
          <p:cNvSpPr txBox="1"/>
          <p:nvPr/>
        </p:nvSpPr>
        <p:spPr>
          <a:xfrm>
            <a:off x="2349694" y="1883137"/>
            <a:ext cx="6275652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تَحَدَّثَ كُلُّ طِفْلٍ عَنْ هِوايَتِهِ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AB6C63E-17AC-3F6A-A47B-A13E8E1D7945}"/>
              </a:ext>
            </a:extLst>
          </p:cNvPr>
          <p:cNvSpPr txBox="1"/>
          <p:nvPr/>
        </p:nvSpPr>
        <p:spPr>
          <a:xfrm>
            <a:off x="2295939" y="4632092"/>
            <a:ext cx="6275652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تَحَدَّثَ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ٱلْمُنَشِّطُ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فَوائِدِ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ٱلْهِواياتِ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0F8084-A673-7274-4D08-ED6BE5D3C2F7}"/>
              </a:ext>
            </a:extLst>
          </p:cNvPr>
          <p:cNvSpPr txBox="1"/>
          <p:nvPr/>
        </p:nvSpPr>
        <p:spPr>
          <a:xfrm>
            <a:off x="443200" y="2366792"/>
            <a:ext cx="1325964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اَلْبِدايَةُ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CC55D7-CCF7-0460-C61B-1A1A07E0E62D}"/>
              </a:ext>
            </a:extLst>
          </p:cNvPr>
          <p:cNvSpPr txBox="1"/>
          <p:nvPr/>
        </p:nvSpPr>
        <p:spPr>
          <a:xfrm>
            <a:off x="443199" y="3175078"/>
            <a:ext cx="1325965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اَلْوَسَطُ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946B43-46BE-F4EF-8994-37CC7625356C}"/>
              </a:ext>
            </a:extLst>
          </p:cNvPr>
          <p:cNvSpPr txBox="1"/>
          <p:nvPr/>
        </p:nvSpPr>
        <p:spPr>
          <a:xfrm>
            <a:off x="443198" y="3983364"/>
            <a:ext cx="1325965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379E43-8B64-9DEF-3847-9EA6478252F9}"/>
              </a:ext>
            </a:extLst>
          </p:cNvPr>
          <p:cNvCxnSpPr>
            <a:stCxn id="13" idx="1"/>
            <a:endCxn id="7" idx="3"/>
          </p:cNvCxnSpPr>
          <p:nvPr/>
        </p:nvCxnSpPr>
        <p:spPr>
          <a:xfrm flipH="1">
            <a:off x="1769164" y="2274734"/>
            <a:ext cx="580530" cy="125788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99DCDE8-3075-F104-ECC4-3419A0B46DA6}"/>
              </a:ext>
            </a:extLst>
          </p:cNvPr>
          <p:cNvCxnSpPr>
            <a:cxnSpLocks/>
            <a:stCxn id="12" idx="1"/>
            <a:endCxn id="4" idx="3"/>
          </p:cNvCxnSpPr>
          <p:nvPr/>
        </p:nvCxnSpPr>
        <p:spPr>
          <a:xfrm flipH="1" flipV="1">
            <a:off x="1769164" y="2724337"/>
            <a:ext cx="580529" cy="476043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17DBC62-5096-C517-802D-42B131F4684E}"/>
              </a:ext>
            </a:extLst>
          </p:cNvPr>
          <p:cNvCxnSpPr>
            <a:cxnSpLocks/>
            <a:endCxn id="2" idx="3"/>
          </p:cNvCxnSpPr>
          <p:nvPr/>
        </p:nvCxnSpPr>
        <p:spPr>
          <a:xfrm flipH="1" flipV="1">
            <a:off x="1769163" y="4340909"/>
            <a:ext cx="516836" cy="7168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731A6E7-F113-C65D-AF24-D374E6CB90E5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1769164" y="2724337"/>
            <a:ext cx="526774" cy="137472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394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07ED-E49F-4D91-82BA-3275D66C3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086EEFB-3424-9D70-6D97-19DDD534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35. سأعين من يقرأ السؤال أ؟ ضعوا علامة أمام الجواب الصحيح (دقيقة)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755ED7-8C14-4C29-155D-931078AE9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36F087-B8C4-8906-71FD-5D49D963E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57A7E9-AFCC-3F16-4295-0461CDF5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83DD7F-82B5-5E74-2150-06491ADCF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6F97FA-A9E9-D46A-F75C-3AE84071D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591D8D-C01D-6909-5617-77BAF4FCFD2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61F4C-B3BF-A789-A2C3-F02B3DDF089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9874F0-9E53-4510-BDB2-DA234977A9A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3C1F1C-1DF5-6464-F2DF-DC0E2C8065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4F353DE4-9FE0-6714-BFF8-CDEDECFB884B}"/>
              </a:ext>
            </a:extLst>
          </p:cNvPr>
          <p:cNvSpPr/>
          <p:nvPr/>
        </p:nvSpPr>
        <p:spPr>
          <a:xfrm>
            <a:off x="6204969" y="3429000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4F8731-7E7F-5071-7A72-4BF4E5EE0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6" y="1594618"/>
            <a:ext cx="2871177" cy="440398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F4B572-730D-8050-AB07-E80E2A2B7A21}"/>
              </a:ext>
            </a:extLst>
          </p:cNvPr>
          <p:cNvSpPr/>
          <p:nvPr/>
        </p:nvSpPr>
        <p:spPr>
          <a:xfrm>
            <a:off x="4671391" y="3269974"/>
            <a:ext cx="1331632" cy="914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9034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B85-99C4-6394-F99F-6B168DC76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5A7F6D-954A-22C8-18DD-9D21BC58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35. سأعين من يقرأ السؤال ب؟ ضعوا علامة أمام الجواب الصحيح (دقيقة)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E0D7E80-F997-8421-8782-ABDF4BFFCE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BAE856-7EDF-BB6E-DC83-067D0FFAE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777951C-C676-5185-09D6-DCDDC65713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A02D20-FEEC-8CDD-DE1B-BE725C9235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AEED4D7-DEB7-5D07-C9D4-B5294642D9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5982C8-C820-2907-12B2-4F03F4D3705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57CE4C-1C46-B562-A2A3-E7CA5470C99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76D394-1AAE-648E-616B-4989059EDA1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03E640-1D70-7E3D-FD1D-F769DB0758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D179B998-1D87-38B0-0C33-06716EF19390}"/>
              </a:ext>
            </a:extLst>
          </p:cNvPr>
          <p:cNvSpPr/>
          <p:nvPr/>
        </p:nvSpPr>
        <p:spPr>
          <a:xfrm>
            <a:off x="6204969" y="3429000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298360-BDCC-2C6C-CFC1-3430057979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6" y="1594618"/>
            <a:ext cx="2871177" cy="440398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3C29F47-AB70-2F88-00C6-3208D612E382}"/>
              </a:ext>
            </a:extLst>
          </p:cNvPr>
          <p:cNvSpPr/>
          <p:nvPr/>
        </p:nvSpPr>
        <p:spPr>
          <a:xfrm>
            <a:off x="3339548" y="3339412"/>
            <a:ext cx="1357127" cy="914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1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C47B-76C9-D7A2-63F8-8BB01D6A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774CE1-B9B0-52BD-5749-77C3D79C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تجيبون بجمل تامة. من يجيب عن السؤال أ؟ من يجيب عن السؤال 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2C22404-0220-B4B3-DBB7-C016B4CE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B428BB-850E-4294-1A33-E7BAA6CB0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921F736-96B7-FB90-BF30-ED6B6D689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E9B7BC-A8BA-D01F-A68B-F19D85C94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75484B-1A8C-DE81-E954-E39D15FBB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D3F2F-0C62-7D9B-E2A2-9B8897114AC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24B15E-4AD6-4C65-5B48-D99D1A84749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F9FE35-11C2-A8F3-8F6E-0F121622F1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116F9F09-0741-4D2A-6389-0DAE31258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246CA67E-BBF2-7C48-0ADC-90E84D5E6A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065" y="2354486"/>
            <a:ext cx="8204312" cy="249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441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2440-0C35-58E3-B51A-49BE73245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B623FA-3BC2-46B4-B733-80EC828B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961CE28-08AE-96DA-F5AA-2477CD6C7C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618C99-F7F9-D69C-8E81-95BC8B3BD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540E0B-9AA9-284C-4FBB-FBFBED622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08214B-4B2A-B2E4-12BD-9F72D254A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22581-BFF1-FC90-FEEF-7C9D5EE4AE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3D9FB8-BF66-B378-8679-B5D372B2ABE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CC58A5-4820-FE78-CB8F-6041DF2A9D7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81D36E-93B0-25FB-FBB6-91E2C69B747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7969F106-3425-A683-C101-DAC48EA0A8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65" y="2354486"/>
            <a:ext cx="8204312" cy="24958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81B686-A24E-F518-EC60-5E166343C3B6}"/>
              </a:ext>
            </a:extLst>
          </p:cNvPr>
          <p:cNvSpPr txBox="1"/>
          <p:nvPr/>
        </p:nvSpPr>
        <p:spPr>
          <a:xfrm>
            <a:off x="4932975" y="3229223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E9850A-7EB2-4907-EFAA-F9D3484B2ABC}"/>
              </a:ext>
            </a:extLst>
          </p:cNvPr>
          <p:cNvSpPr txBox="1"/>
          <p:nvPr/>
        </p:nvSpPr>
        <p:spPr>
          <a:xfrm>
            <a:off x="553327" y="3140726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BD5696-9F5A-1D13-3B80-9F47316F15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0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4D3E7-C0E8-CC45-8A9E-53447E925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1978A1C-7996-49ED-D995-8867CF1F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يقرا السؤال ث؟ أجيبوا.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34D1975-1997-BA19-AC28-0AF8BF297B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E4A03C-C1DB-43A0-5208-C7459EC49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94E571-98A8-81EF-ED02-20D8129F0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3331F6-08D6-C7A5-C654-BEEBF862EC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3FBB959-FBAE-128B-E3D2-4C1F110B57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7CEAD8-568D-4082-12BF-5434620AE2B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22CC18-4ECE-C496-468B-04831D88257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F3287-FFB5-8B00-D1A1-9BD7256ED2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4DDE78-065A-B530-10A5-249C6C637D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B619E1E-40AC-C226-0FEB-F01B7B361141}"/>
              </a:ext>
            </a:extLst>
          </p:cNvPr>
          <p:cNvSpPr/>
          <p:nvPr/>
        </p:nvSpPr>
        <p:spPr>
          <a:xfrm>
            <a:off x="6197869" y="4393096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887476-5BD7-2AEF-CB4E-2DB4D52A2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6" y="1594618"/>
            <a:ext cx="2871177" cy="440398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085CF79-B9B2-CF14-6192-779E3DB46B07}"/>
              </a:ext>
            </a:extLst>
          </p:cNvPr>
          <p:cNvSpPr/>
          <p:nvPr/>
        </p:nvSpPr>
        <p:spPr>
          <a:xfrm>
            <a:off x="4622535" y="4214055"/>
            <a:ext cx="1357127" cy="914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26058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8242-7F8B-4F2D-718E-942288491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697AF4F-A486-A9A5-C25F-43440B4B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يقرا السؤال ج؟ أجيبوا.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4919E4-211B-224D-3E97-D5E0EEF4D6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4F17EC-2AD8-8258-1127-9C099A96B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364239-71BF-3000-9271-2603B0561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F45CB25-3453-41CE-790A-56039FB4A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C35FA3-8963-0522-365E-9F11ED0ABB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337509-1DBE-0EAA-4989-6D4849F06AF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2EB2E1-21CC-2AD3-6087-5A0547170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0D6ED7-50CE-BC5B-0080-9D47F77A50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932808-C563-307C-572E-7FBF2480D0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12359BC8-D021-19C9-714C-E396816AD430}"/>
              </a:ext>
            </a:extLst>
          </p:cNvPr>
          <p:cNvSpPr/>
          <p:nvPr/>
        </p:nvSpPr>
        <p:spPr>
          <a:xfrm>
            <a:off x="6197869" y="4393096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592231-4F6A-E33F-C0D8-B84CCA5DCE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6" y="1594618"/>
            <a:ext cx="2871177" cy="440398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A188F8-A94C-3633-D6E5-B9B263B769EB}"/>
              </a:ext>
            </a:extLst>
          </p:cNvPr>
          <p:cNvSpPr/>
          <p:nvPr/>
        </p:nvSpPr>
        <p:spPr>
          <a:xfrm>
            <a:off x="3289853" y="4214055"/>
            <a:ext cx="1451112" cy="914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12557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131CF-AC8E-3E63-569F-431A744A6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9289B2C-5101-D521-4C5B-35A44D9B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تجيبون بجمل تامة. من يجيب عن السؤال ب؟ من يجيب عن السؤال ج؟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30AD2CD-4A81-E4EC-6A9B-6CDEADB355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C0067E-2CBC-0BAA-2A89-BE86D477D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9FE3C4-9F30-4FDC-5A11-A75CAAFA59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ED390-D2C0-C6B2-85AB-BA445E3747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0964FC2-9ACC-14BD-D204-7872EC9365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83FC1E-95E8-B17D-8F0F-96E7D443FE9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26CA49-74E6-DA0A-8CAE-2EB18C24F22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989698-5D6D-D322-7446-481A16C038F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314FAF2-D27D-9425-B337-CB30D791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175E454-71CE-6BF5-6AC7-66BDEB501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636" y="2103005"/>
            <a:ext cx="7940728" cy="265199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6904022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26677-95F4-1522-C177-FF72FF7BB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240CD50-306E-E28D-1604-85B9241E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F696F52-3F0F-9CD5-05BF-04C6E23F9F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949237-A8D7-AC4E-2E06-71AB7E43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48CC54-5A21-E7F1-6395-3D3E91ACFF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6A23D1-C6F4-8BE5-1748-9C11663A8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5D15C0-E662-686E-DDAD-77E57CB60E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5DFCC5-3457-3776-29E6-AD99DBB7693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86D053-418B-E5A6-8AD0-1BE30052E57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C63F1D-A1E7-C5E8-7C95-7B086D31012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1AE6619-60C9-2C95-272C-4B74C7B2D4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36" y="2103005"/>
            <a:ext cx="7940728" cy="2651990"/>
          </a:xfrm>
          <a:prstGeom prst="roundRect">
            <a:avLst>
              <a:gd name="adj" fmla="val 7878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DF4A339-A68B-EF71-5D7C-C4C28F62D180}"/>
              </a:ext>
            </a:extLst>
          </p:cNvPr>
          <p:cNvSpPr txBox="1"/>
          <p:nvPr/>
        </p:nvSpPr>
        <p:spPr>
          <a:xfrm>
            <a:off x="4847975" y="3299752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BC9B17-289C-5010-C25C-F677E6DC804F}"/>
              </a:ext>
            </a:extLst>
          </p:cNvPr>
          <p:cNvSpPr txBox="1"/>
          <p:nvPr/>
        </p:nvSpPr>
        <p:spPr>
          <a:xfrm>
            <a:off x="553327" y="3299752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7A92AA-167D-0F74-3777-A16E69B437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95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FD6A-7C15-972F-5A86-6134898D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C3B7D3-925C-619F-C1F7-19814E5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129EED-41A8-3F4E-3D79-7438004CC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6B8803-B326-B0F3-1880-A5E0EF45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F11227-BEE2-6C35-7E1D-D50B14F1E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B0CBA6-3A27-6430-36AA-9DFB49218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0D9B9-66D0-11B5-71E5-BA7A1CB33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199878-2AD9-DE56-9985-767A2C6CF34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8ED65-5DB7-9690-8A25-CDD1FC4D32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071F0-54AC-5927-E15C-4FCB527DEE0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2391-4930-2C92-CB08-ABE95480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 descr="Une image contenant Police, logo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B341AABC-A62F-316E-E1C0-E400811C5E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5683" y="2341165"/>
            <a:ext cx="5692633" cy="327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66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لُعْبَةُ ٱلْأَلْغازِ</a:t>
              </a:r>
              <a:endParaRPr kumimoji="0" sz="3200" b="1" i="0" u="none" strike="noStrike" kern="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اللغز. - أمامكم 30 ثانية لتقديم إجاباتكم. سنناقش أجوبتكم.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E16388B8-DD05-0E72-1043-94C086077C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E06C7B7-9640-E372-2BE4-2C1A9B23CFB6}"/>
              </a:ext>
            </a:extLst>
          </p:cNvPr>
          <p:cNvGrpSpPr/>
          <p:nvPr/>
        </p:nvGrpSpPr>
        <p:grpSpPr>
          <a:xfrm>
            <a:off x="437823" y="1513677"/>
            <a:ext cx="8268353" cy="2568158"/>
            <a:chOff x="301246" y="3256148"/>
            <a:chExt cx="8268353" cy="1639702"/>
          </a:xfrm>
        </p:grpSpPr>
        <p:grpSp>
          <p:nvGrpSpPr>
            <p:cNvPr id="18" name="Google Shape;674;p154">
              <a:extLst>
                <a:ext uri="{FF2B5EF4-FFF2-40B4-BE49-F238E27FC236}">
                  <a16:creationId xmlns:a16="http://schemas.microsoft.com/office/drawing/2014/main" id="{7A723BBA-5BF1-D5F1-4B36-041658F6EB6C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27" name="Google Shape;675;p154">
                <a:extLst>
                  <a:ext uri="{FF2B5EF4-FFF2-40B4-BE49-F238E27FC236}">
                    <a16:creationId xmlns:a16="http://schemas.microsoft.com/office/drawing/2014/main" id="{0D895013-02F1-B37A-D600-BF4E0DF9072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676;p154">
                <a:extLst>
                  <a:ext uri="{FF2B5EF4-FFF2-40B4-BE49-F238E27FC236}">
                    <a16:creationId xmlns:a16="http://schemas.microsoft.com/office/drawing/2014/main" id="{B25E02FD-F1C0-A085-279C-00AA1C1244CC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A1CBA21-05AC-40C1-465D-A6D6BC0D9102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10021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شُعورٌ يَجْعَلُ وَجْنَتَيْكَ تَحْمَرّانِ، وَلا تَسْتَطيعُ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ٱلنَّظَرَ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في عُيونِ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ٱلْآخَرينَ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، وَتَتَحَدَّثُ بِصَوْتٍ خافِتٍ. فَمَنْ أَنا؟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62B48-145F-40D6-211A-F1DF07DC9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A8212-F193-FABA-7CF6-7B2E18B1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الحل هو: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B7CDC5-CECB-4AC7-7E3B-EFC7EBBD70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grpSp>
        <p:nvGrpSpPr>
          <p:cNvPr id="6" name="Google Shape;714;p156">
            <a:extLst>
              <a:ext uri="{FF2B5EF4-FFF2-40B4-BE49-F238E27FC236}">
                <a16:creationId xmlns:a16="http://schemas.microsoft.com/office/drawing/2014/main" id="{8778B250-619B-E168-ACD5-73DA4527966D}"/>
              </a:ext>
            </a:extLst>
          </p:cNvPr>
          <p:cNvGrpSpPr/>
          <p:nvPr/>
        </p:nvGrpSpPr>
        <p:grpSpPr>
          <a:xfrm>
            <a:off x="2723536" y="2926839"/>
            <a:ext cx="3883228" cy="1310863"/>
            <a:chOff x="1841956" y="2811974"/>
            <a:chExt cx="5272663" cy="3049297"/>
          </a:xfrm>
        </p:grpSpPr>
        <p:grpSp>
          <p:nvGrpSpPr>
            <p:cNvPr id="15" name="Google Shape;715;p156">
              <a:extLst>
                <a:ext uri="{FF2B5EF4-FFF2-40B4-BE49-F238E27FC236}">
                  <a16:creationId xmlns:a16="http://schemas.microsoft.com/office/drawing/2014/main" id="{D6004410-3586-4F35-E61C-C1CACCD9C38E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716;p156">
                <a:extLst>
                  <a:ext uri="{FF2B5EF4-FFF2-40B4-BE49-F238E27FC236}">
                    <a16:creationId xmlns:a16="http://schemas.microsoft.com/office/drawing/2014/main" id="{A40DAE0B-EA1F-1B21-0412-605F90C4CF62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717;p156">
                <a:extLst>
                  <a:ext uri="{FF2B5EF4-FFF2-40B4-BE49-F238E27FC236}">
                    <a16:creationId xmlns:a16="http://schemas.microsoft.com/office/drawing/2014/main" id="{A2E5C288-7FE9-70AA-7FB4-02DBE872880C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718;p156">
                <a:extLst>
                  <a:ext uri="{FF2B5EF4-FFF2-40B4-BE49-F238E27FC236}">
                    <a16:creationId xmlns:a16="http://schemas.microsoft.com/office/drawing/2014/main" id="{1308288A-003F-7EEA-1E65-1B8827490101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719;p156">
                <a:extLst>
                  <a:ext uri="{FF2B5EF4-FFF2-40B4-BE49-F238E27FC236}">
                    <a16:creationId xmlns:a16="http://schemas.microsoft.com/office/drawing/2014/main" id="{9DF85AFE-CB97-FF82-F87E-56BCA1E692D4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" name="Google Shape;720;p156">
              <a:extLst>
                <a:ext uri="{FF2B5EF4-FFF2-40B4-BE49-F238E27FC236}">
                  <a16:creationId xmlns:a16="http://schemas.microsoft.com/office/drawing/2014/main" id="{B820A120-0A4D-40E9-5C8D-B0C8EFC12DA0}"/>
                </a:ext>
              </a:extLst>
            </p:cNvPr>
            <p:cNvSpPr/>
            <p:nvPr/>
          </p:nvSpPr>
          <p:spPr>
            <a:xfrm>
              <a:off x="2020218" y="3045212"/>
              <a:ext cx="4924405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algn="ctr" defTabSz="914400" rtl="1">
                <a:lnSpc>
                  <a:spcPct val="150000"/>
                </a:lnSpc>
                <a:buClr>
                  <a:srgbClr val="C00000"/>
                </a:buClr>
                <a:buSzPts val="2400"/>
                <a:buFont typeface="Arial"/>
                <a:buNone/>
                <a:defRPr/>
              </a:pPr>
              <a:r>
                <a:rPr lang="ar-MA" sz="4000" b="1" kern="0" dirty="0">
                  <a:solidFill>
                    <a:srgbClr val="106585"/>
                  </a:solidFill>
                  <a:ea typeface="Calibri"/>
                  <a:cs typeface="Calibri"/>
                  <a:sym typeface="Calibri"/>
                </a:rPr>
                <a:t>اَلْخَجَلُ</a:t>
              </a:r>
              <a:endParaRPr sz="2400" b="1" kern="0" dirty="0">
                <a:solidFill>
                  <a:srgbClr val="106585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21;p156">
              <a:extLst>
                <a:ext uri="{FF2B5EF4-FFF2-40B4-BE49-F238E27FC236}">
                  <a16:creationId xmlns:a16="http://schemas.microsoft.com/office/drawing/2014/main" id="{A479850A-0623-81A5-A8E2-9FA0FECDE337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8622493-B650-E033-AA93-2D348D2DFE8A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4104675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803367" y="276677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دنيا الفنون : التوقع والتحقق - القراءات الفردية - الفهم العام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93479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02828" y="1607448"/>
            <a:ext cx="715006" cy="7150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AD426-9CDF-04D8-EE49-8278ED67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051" y="10985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7F3EA-D872-642C-BF7A-048A3AFF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9" r="-4369"/>
          <a:stretch>
            <a:fillRect/>
          </a:stretch>
        </p:blipFill>
        <p:spPr>
          <a:xfrm>
            <a:off x="7144396" y="1940644"/>
            <a:ext cx="900000" cy="8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5DAE-6FE1-F4C1-DD32-9252279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4567FB6-70DF-920E-B459-3F0F8DAA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تسمعون كلمة فن-فنون، أي فن تفضل؟ من يختار فنا ويتحدث عنه؟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DC03C4-30A0-E76F-0F78-55188DE8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6BA73-9DDE-7E93-F5A0-6E9D21A59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DD28D-1482-C99F-F9AC-BD440692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8B6C7C-4395-1395-2A1A-27B38602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E1A22-3065-21D1-1E09-406C0AF74A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AF7C1-2987-5A5E-B155-2B0D6939EB2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CF776D-EB5F-A60B-75D8-9451F128DDD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BA94C6-2C08-C7A7-F326-7416D7F78A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3C076-77F4-4E38-A749-91697F6D5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6D17BA-B4F9-D5D3-0984-25CC04B43620}"/>
              </a:ext>
            </a:extLst>
          </p:cNvPr>
          <p:cNvSpPr txBox="1"/>
          <p:nvPr/>
        </p:nvSpPr>
        <p:spPr>
          <a:xfrm>
            <a:off x="2764976" y="2740808"/>
            <a:ext cx="34774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اَلْفَنُّ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57389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B56F-1A51-7D6D-2D4E-C9DC64E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0C0595-2140-8541-E673-54EE7DB2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سوف نقرأ نصا جديدا عنوانه "دنيا الفنون".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D29EA1-8D52-CC0D-05CD-239D20B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F867C-27C0-F796-704D-25AC264E3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044334-C14A-0627-92DF-B2C8C430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137CB-0307-1206-E0C2-75412D302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A1F20-D94F-FB76-D872-FFAACB3219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29352-90FB-B8E9-E93E-696D42FC5A6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33B54E-CFC4-2C7D-603B-0DB771F248A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61BE6-65DF-01F6-27C3-CBE740851F0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06C522-BAB2-E5B8-2F31-BE352B0AA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24C898-F947-569F-4F34-4DE9C46A35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1900672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791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5A51-52ED-E0DB-9A6D-E982060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CCE4A02B-5034-E5D0-17A2-74FF04DCA73A}"/>
              </a:ext>
            </a:extLst>
          </p:cNvPr>
          <p:cNvSpPr txBox="1"/>
          <p:nvPr/>
        </p:nvSpPr>
        <p:spPr>
          <a:xfrm>
            <a:off x="1137163" y="2730748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طَرِبْتُ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تَأَلَّقَ – اَلْبَديعُ – تَقَمَّصَ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F1B517B-FE52-1A46-A552-BDEF490A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نتعرف النص الجديد سنتعلم كلمات تساعدنا على فهمه.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974313-88E1-5A56-BD68-8BA6340568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FAE6B2-B26E-538F-5395-C66853BAC6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744836-3E2F-4ED1-036A-57EC71B9A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DF6647-1C3B-14A8-C260-C3B7798DE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87965C-1EBA-8BDC-9BDB-5C7F73C9EF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E71C1-B1F1-9EA5-1DCB-07830A76E18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B1948-AFFD-E700-F534-7BB88059FC0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3056FB-CA1B-1B78-B8C7-A4A002F7AE4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066698-B3CC-6A99-BDA1-A23C0CBF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5D0BD3-C2F3-F77D-04F3-4B4DF8756E94}"/>
              </a:ext>
            </a:extLst>
          </p:cNvPr>
          <p:cNvSpPr/>
          <p:nvPr/>
        </p:nvSpPr>
        <p:spPr>
          <a:xfrm>
            <a:off x="1030701" y="2977655"/>
            <a:ext cx="7125803" cy="766916"/>
          </a:xfrm>
          <a:prstGeom prst="round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طَرِبْتُ: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شَعَرْتُ بِالِارْتِياحِ عِنْدَ سَماعِ موسيقى.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3" y="74286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"طرِبَ"؟ من يركب الكلمة في 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0633BB-F2DE-4428-6F34-5A722B908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787540-9628-CE8F-06FC-C80290E829DE}"/>
              </a:ext>
            </a:extLst>
          </p:cNvPr>
          <p:cNvSpPr/>
          <p:nvPr/>
        </p:nvSpPr>
        <p:spPr>
          <a:xfrm>
            <a:off x="1317025" y="5068727"/>
            <a:ext cx="6553157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يَطْرَبُ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إِسْماعيلُ لِغِناءِ الْأَطْيارِ في الْقَرْيَةِ.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1177936" y="3182684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تَأَلَّقَ: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ظَهَرَ بِشَكْلٍ مُمَيَّزٍ.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معنى "تَأَلَّقَ"؟ (تلميذان) – من يركب الكلمة في جملة؟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1F43D0-FF54-A284-7143-173D1B562A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0D25892-448C-4BEA-4765-0568EE2D5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1793269" y="3150704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اَلْبَديعُ: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اَلْجَميلُ.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"البديع"؟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50A7BD-42BE-C157-5328-53BAA8271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7C9EC5C-F135-1570-6103-8798A5DD5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306D6-8B94-980B-306B-4059F818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F6685F8-F5C3-650B-685F-4C3046B9B84A}"/>
              </a:ext>
            </a:extLst>
          </p:cNvPr>
          <p:cNvSpPr/>
          <p:nvPr/>
        </p:nvSpPr>
        <p:spPr>
          <a:xfrm>
            <a:off x="1793269" y="3045542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تَقَمَّصَ: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قَلَّدَ شَخْصاً آخَرَ في سُلوكِهِ.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1ADB19F-3F09-EB3E-CC8D-4BE1FCF0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"تَقَمَّصَ"؟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52DB04-5FD2-A09C-B065-26726215D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F45BEA-9398-2333-D968-C0A35E9AF9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9354E0-7E93-2B87-BD27-6818028C0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5728F3-320A-290D-A2C9-5BD2F4D48A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553A47-8704-25A9-AC85-2A42D41AF6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390959-9CA9-E155-3592-68D36C1CD51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3AD644-9761-960E-6DEB-5B59497EF94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290E17-BBB6-9172-A646-2627CB836E3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5326C1B9-7EAB-3319-4FFB-FA8021B43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076694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48B3F7-82DC-17CC-1D89-14FD8FC84517}"/>
              </a:ext>
            </a:extLst>
          </p:cNvPr>
          <p:cNvSpPr txBox="1"/>
          <p:nvPr/>
        </p:nvSpPr>
        <p:spPr>
          <a:xfrm>
            <a:off x="2796413" y="1303122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دُنْيا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ٱلْفُنونِ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ثنائيات، اقرؤوا العنوان ولاحظوا الصور ثم اكتبوا توقعاتكم على الدفاتر.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44B02A-9C43-D1E1-95FE-CDCE9C873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42F9465E-61C6-12BE-1BE5-EA7202D3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51" y="693939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F2911-7D11-BD65-D2FC-9BD762363262}"/>
              </a:ext>
            </a:extLst>
          </p:cNvPr>
          <p:cNvSpPr txBox="1"/>
          <p:nvPr/>
        </p:nvSpPr>
        <p:spPr>
          <a:xfrm>
            <a:off x="1263286" y="5517312"/>
            <a:ext cx="5578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سَيُقَدِّمُ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عَنِ  .........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1D36F1-A458-2120-94C5-DC0E2E81C1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4092" y="1895510"/>
            <a:ext cx="2428218" cy="34722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84D507-4C55-80B7-BF5D-FE7C4EC428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030" y="2028430"/>
            <a:ext cx="2898905" cy="31823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EE0DFB-6533-A244-3C20-4EB7DC9FB1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019" y="2028430"/>
            <a:ext cx="2411772" cy="29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814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C3E67E-76C5-29E5-1FC7-D375A931A6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42" y="2451485"/>
            <a:ext cx="2467856" cy="37853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9139115-36D6-138E-A13F-869B5E72FCCA}"/>
              </a:ext>
            </a:extLst>
          </p:cNvPr>
          <p:cNvSpPr txBox="1"/>
          <p:nvPr/>
        </p:nvSpPr>
        <p:spPr>
          <a:xfrm>
            <a:off x="3768445" y="1503258"/>
            <a:ext cx="17095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دُنْيا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ٱلْفُنونِ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من وافق مضمون النص. سنقرأ النص لنتحقق من توقعاتكم.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28247B-1875-EC18-5365-CC84E0D4CAD3}"/>
              </a:ext>
            </a:extLst>
          </p:cNvPr>
          <p:cNvSpPr txBox="1"/>
          <p:nvPr/>
        </p:nvSpPr>
        <p:spPr>
          <a:xfrm>
            <a:off x="3768445" y="1503258"/>
            <a:ext cx="17095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دُنْيا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ٱلْفُنونِ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BDA243-12DC-383F-A99C-0BA5E2FD3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42" y="2451485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FE1-AD84-6DB9-EEC9-C9C9E61D5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A17707-0EB2-7E46-BBED-4C128DD5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37، سنقرأ النص" دنيا الفنون" بشكل معبر عن المشاعر ومعاني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C9039D-6104-2080-1A5F-EB1C8EF10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E64B83-BFCB-CD08-6563-813F408D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C7BD61-8CC2-E89C-01B5-D87056ED1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AF34D6-CA96-E7E4-2762-1602AC45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A23121-3B90-8DBC-CC04-9C6A39CB1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40B7CB-A6B3-2B7E-FA33-9D849D798DF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0178F-3947-6231-31D3-E31782132C1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0A08E6-F3A0-28FD-6FA6-AE01D05973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F5F9F8-8147-023D-918D-BF66FF979C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8AA37F-33F4-8301-2CD0-15F89977AC1E}"/>
              </a:ext>
            </a:extLst>
          </p:cNvPr>
          <p:cNvSpPr txBox="1"/>
          <p:nvPr/>
        </p:nvSpPr>
        <p:spPr>
          <a:xfrm>
            <a:off x="3962016" y="2323170"/>
            <a:ext cx="4671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أَقْرَأُ قِراءَةً مُعَبِّرَةً؟</a:t>
            </a:r>
          </a:p>
          <a:p>
            <a:pPr algn="r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أَسْتَخْدِمُ نَبْرَةً وَصَوْتاً يُناسِبانِ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وٱلْمَشاعِرَ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مثالٌ: إِذا كانَتْ إِحْدى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غاضِبَةً أَقْرَأُ بِصَوْتٍ عالٍ يُعَبِّرُ عَنِ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-أَسْتَعْمِلُ تَعابيرَ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ٱلْوَجْهِ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وَحَرَكاتِ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ٱلْجَسَدِ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92130B-6E20-4E5B-73C4-4AA1BD3790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25" y="2089516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205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FA92-A09F-BAEE-44F5-03BBFB8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35226FC-9463-B954-3738-75FF5DB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 تابعوا معي وأنتم تضعون أصابعكم تحت كل كلمة أقرؤها.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5C1D2-E02C-E863-AC10-5642CE746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A5825-BF8F-E4D6-DE7C-3A399019E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039A6-E0A0-C401-F8FF-B0507040F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4FBE7-EE33-77C8-C0FD-6DCC700D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F5B3E-5187-6E1E-FF25-4D52233EC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C53AB-A8C2-9DF6-B942-420EAB84BE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73C87-3F6F-1E6C-4046-7EE1F1496DF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7AD159-165F-4F9A-A78F-8E8C37391B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46109-1096-B10D-BFCF-76B5C01A5E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EEF608-3422-A94B-B606-1C8634D354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56" y="2280437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380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CE5C3C6-C5AE-096F-6155-6F8FE7549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BA54FB-F15F-6C3C-55E7-1FFC3FF57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1900672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421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هل توقعتم أن يقدم النص معلومات حول فنون مختلفة: مسرح، رسم، ...؟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04999E5-D6F6-971A-40B5-4D39F8250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396B30-3CC1-06F2-E1BB-6F91B2AC50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1900672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بشكل معبر؟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(الكاتب يمهد لكلامه بسؤال)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B44D150-0B4E-2761-DCDF-C469E7E4B2CF}"/>
              </a:ext>
            </a:extLst>
          </p:cNvPr>
          <p:cNvSpPr txBox="1"/>
          <p:nvPr/>
        </p:nvSpPr>
        <p:spPr>
          <a:xfrm>
            <a:off x="866098" y="2474488"/>
            <a:ext cx="7550332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وَمَنْ مِنْكُمْ سَمِعَ مَرَّةً أُغْنِيَّةً عَذْبَةً،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فَٱبْتَهَجَتْ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نَفْسُهُ لِنَغَماتِها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ٱلْفُنونُ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B43B96B-BA78-CDCF-C329-D84BF3BF0BFA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ٱلْفُنونُ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21F7-4BE2-572F-1874-F7694E00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BF2E85-6257-0D89-DDE6-8A6AB1EB7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53BEF08-0E0D-A3F6-01E2-90126EE2A0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89AD658-8337-EC30-22D1-A25271E5B3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A46E3D-CD91-4658-6415-70DF0F388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5E5316-3D58-152F-410D-C6B1DF9EE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8798EDD-B558-FDC8-A41C-188C1238AD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B912E6-404C-9FDA-A768-0702CB8977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39B147-6B14-1BBF-DBA8-A71C71911B2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B9AD9E-4B0C-3953-3AD9-9202CB5699F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DEA94291-2D88-0619-D985-AF84BA0FB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4AAFCEC-656C-FE65-91DD-42BD896B3B9D}"/>
              </a:ext>
            </a:extLst>
          </p:cNvPr>
          <p:cNvSpPr txBox="1"/>
          <p:nvPr/>
        </p:nvSpPr>
        <p:spPr>
          <a:xfrm>
            <a:off x="1283466" y="3003374"/>
            <a:ext cx="6577069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اَلْفُنونُ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هِيَ: فَنُّ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الْمَسْرَحِ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اَلْفَنُّ التَّشْكيلِيُّ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وَبِٱلضَّبْطِ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ٱلرَّسْمُ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َٱلنَّحْتُ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ٱلْموسيقى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ٱلسِّينِما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136133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2575EE0A-2E62-7C35-40CA-F9BA48936CA0}"/>
              </a:ext>
            </a:extLst>
          </p:cNvPr>
          <p:cNvSpPr txBox="1"/>
          <p:nvPr/>
        </p:nvSpPr>
        <p:spPr>
          <a:xfrm>
            <a:off x="1085710" y="2864819"/>
            <a:ext cx="7392368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 هُوَ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ٱلْفَنُّ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ٱلْفِقْرَةِ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ٱلْأولى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9EB0B72-07FD-5788-872F-C1673295207A}"/>
              </a:ext>
            </a:extLst>
          </p:cNvPr>
          <p:cNvSpPr txBox="1"/>
          <p:nvPr/>
        </p:nvSpPr>
        <p:spPr>
          <a:xfrm>
            <a:off x="1085710" y="2864819"/>
            <a:ext cx="7392368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ٱلْفَنُّ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ٱلْفِقْرَةِ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ٱلْأولى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9E8B-6DA5-74D5-98D9-2E7E03805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BFBFF54-BC8D-1B9C-4778-CE72C2C9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382D19-896E-4450-27BE-E7E7282A0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D90A94-1FF0-823C-E2B5-E23F314A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B3693-6896-2173-5046-AFC4EF590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09E249-1089-97C5-05CB-2D933B36BF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C9423-C685-17FB-1D08-99F07E3376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747E1-12D5-39AA-C2D8-EBF89E5712E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51AD0-1F89-748A-05D0-5C4E3B697C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ED30D-7784-DFB6-FB97-69D5F883D42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C1DEAC9-B500-750A-E5EC-979AEF630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EB4181C-9E8A-35FD-5CA8-CF8C14074188}"/>
              </a:ext>
            </a:extLst>
          </p:cNvPr>
          <p:cNvSpPr txBox="1"/>
          <p:nvPr/>
        </p:nvSpPr>
        <p:spPr>
          <a:xfrm>
            <a:off x="1085710" y="2864819"/>
            <a:ext cx="7392368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اَلْفَنُّ مَجْموعَةٌ مِنَ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ٱلْوَسائِلِ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يُعَبِّرُ بِها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ٱلْفَنّانُ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مَشاعِرِهِ وَأَفْكارِهِ بِشَكْلٍ جَميلٍ. </a:t>
            </a:r>
          </a:p>
        </p:txBody>
      </p:sp>
    </p:spTree>
    <p:extLst>
      <p:ext uri="{BB962C8B-B14F-4D97-AF65-F5344CB8AC3E}">
        <p14:creationId xmlns:p14="http://schemas.microsoft.com/office/powerpoint/2010/main" val="8345681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845867" y="2415208"/>
            <a:ext cx="7643191" cy="30514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هذِهِ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تَعَلَّمْتُ كَلِماتٍ جَديدَةً هِيَ: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ٱسْتَمَعْنا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لِلْحِكايَةِ وَتَعَرَّفْنا</a:t>
            </a:r>
            <a:r>
              <a:rPr lang="f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أَحْداثَها وَ..................... وَ................ 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.................................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نَشاطِ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قَرَأْنا نَصّاً قَدَّمَ مَعْلوماتٍ عَنِ .................................................... 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ص 38. ضعوا العلامة أمام التمرين وأنجزوه في المنزل.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4004" y="1930578"/>
            <a:ext cx="1373063" cy="1373061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BE46ED-A28D-D6F7-3609-62E40E23AA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09" y="1698579"/>
            <a:ext cx="3110308" cy="477078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1E263-78D6-6D69-799B-4090E0DAE8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CCAA38F-4687-49AE-A26B-4C5D3FF3B8B6}"/>
              </a:ext>
            </a:extLst>
          </p:cNvPr>
          <p:cNvSpPr/>
          <p:nvPr/>
        </p:nvSpPr>
        <p:spPr>
          <a:xfrm>
            <a:off x="2965209" y="2159907"/>
            <a:ext cx="3091144" cy="10106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17663</TotalTime>
  <Words>1698</Words>
  <Application>Microsoft Office PowerPoint</Application>
  <PresentationFormat>Affichage à l'écran (4:3)</PresentationFormat>
  <Paragraphs>389</Paragraphs>
  <Slides>62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62</vt:i4>
      </vt:variant>
    </vt:vector>
  </HeadingPairs>
  <TitlesOfParts>
    <vt:vector size="80" baseType="lpstr">
      <vt:lpstr>Calibri Light</vt:lpstr>
      <vt:lpstr>Dosis</vt:lpstr>
      <vt:lpstr>Microsoft Uighur</vt:lpstr>
      <vt:lpstr>Dosis SemiBold</vt:lpstr>
      <vt:lpstr>Arial</vt:lpstr>
      <vt:lpstr>Wingdings</vt:lpstr>
      <vt:lpstr>Calibri</vt:lpstr>
      <vt:lpstr>Modern Love</vt:lpstr>
      <vt:lpstr>Dosis Medium</vt:lpstr>
      <vt:lpstr>Dosis ExtraBold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2_Thème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افتتاح الحصة</vt:lpstr>
      <vt:lpstr>مرحبا بكم، سننطلق في حصة اللغة العربية.</vt:lpstr>
      <vt:lpstr>قبل أن نبدأ حصة اليوم نتذكر شروط الحصول على نجمة التميز. </vt:lpstr>
      <vt:lpstr>ضعوا الكراسة واللوحة في القمطر</vt:lpstr>
      <vt:lpstr>خذوا الكراسة ص 34. سأتحقق من إنجازكم للواجب المنزلي. من يقرأ الجمل التي ركبها؟ </vt:lpstr>
      <vt:lpstr>نواصل التدرب على قراءة فقرة بدقة وسرعة. نتذكر شروط القراءة بطلاقة.</vt:lpstr>
      <vt:lpstr>سأقرأ – انتبهوا كيف سأغير نبرة الصوت عند الاستفهام (السؤال). </vt:lpstr>
      <vt:lpstr>الآن سنمر لتحدي الطلاقة. سأسحب  5أسماء أخر .</vt:lpstr>
      <vt:lpstr>أنادي على التلميذ الأول: .......................................................... تناقش الأخطاء بعد كل قراءة وتوضح كيفية تجاوزها.</vt:lpstr>
      <vt:lpstr>أبطال الطلاقة اليوم هم : ...............................</vt:lpstr>
      <vt:lpstr>Présentation PowerPoint</vt:lpstr>
      <vt:lpstr>تعرفنا في الحصة الماضية حكايةً جديدةً، من يذكرنا بعنوانها؟ </vt:lpstr>
      <vt:lpstr>نعيد الاستماع للحكاية. </vt:lpstr>
      <vt:lpstr>نمر الآن لتذكر عناصر الحكاية.</vt:lpstr>
      <vt:lpstr>نبدأ بشخصيات الحكاية. من يذكر شخصيات الحكاية؟</vt:lpstr>
      <vt:lpstr>والآن من يذكر بزمان ومكان أحداث الحكاية؟</vt:lpstr>
      <vt:lpstr>والآن ما أحداث الحكاية التي جاءت في البداية؟ الوسط؟ النهاية؟</vt:lpstr>
      <vt:lpstr>سأقدم لكم أحداثا وردت في الحكاية. أنتم تحددون المقطع الذي وَرَدت فيه.</vt:lpstr>
      <vt:lpstr>خذوا الصفحة 35. سأعين من يقرأ السؤال أ؟ ضعوا علامة أمام الجواب الصحيح (دقيقة)</vt:lpstr>
      <vt:lpstr>خذوا الصفحة 35. سأعين من يقرأ السؤال ب؟ ضعوا علامة أمام الجواب الصحيح (دقيقة)</vt:lpstr>
      <vt:lpstr>نصحح. تجيبون بجمل تامة. من يجيب عن السؤال أ؟ من يجيب عن السؤال ب؟</vt:lpstr>
      <vt:lpstr>انتبهوا للتصحيح.</vt:lpstr>
      <vt:lpstr>من يقرا السؤال ث؟ أجيبوا. </vt:lpstr>
      <vt:lpstr>من يقرا السؤال ج؟ أجيبوا. </vt:lpstr>
      <vt:lpstr>نصحح. تجيبون بجمل تامة. من يجيب عن السؤال ب؟ من يجيب عن السؤال ج؟</vt:lpstr>
      <vt:lpstr>انتبهوا للتصحيح.</vt:lpstr>
      <vt:lpstr>أحسنتم جميعا سنتابع حكايتنا غدا .</vt:lpstr>
      <vt:lpstr>فسحة تربوية.</vt:lpstr>
      <vt:lpstr>سأقرأ اللغز. - أمامكم 30 ثانية لتقديم إجاباتكم. سنناقش أجوبتكم. </vt:lpstr>
      <vt:lpstr>الحل هو: </vt:lpstr>
      <vt:lpstr>قراءة</vt:lpstr>
      <vt:lpstr>تسمعون كلمة فن-فنون، أي فن تفضل؟ من يختار فنا ويتحدث عنه؟ (دقيقتان)</vt:lpstr>
      <vt:lpstr>انتبهوا، سوف نقرأ نصا جديدا عنوانه "دنيا الفنون".</vt:lpstr>
      <vt:lpstr>قبل أن نتعرف النص الجديد سنتعلم كلمات تساعدنا على فهمه. </vt:lpstr>
      <vt:lpstr>انتبهوا، من يقرأ معنى "طرِبَ"؟ من يركب الكلمة في جملة؟ </vt:lpstr>
      <vt:lpstr>من يقرأ معنى "تَأَلَّقَ"؟ (تلميذان) – من يركب الكلمة في جملة؟ </vt:lpstr>
      <vt:lpstr>من يقرأ معنى "البديع"؟ (تلميذان) – من يركب الكلمة في جملة؟ </vt:lpstr>
      <vt:lpstr>من يقرأ معنى "تَقَمَّصَ"؟ (تلميذان) – من يركب الكلمة في جملة؟ </vt:lpstr>
      <vt:lpstr>الآن، في  ثنائيات، اقرؤوا العنوان ولاحظوا الصور ثم اكتبوا توقعاتكم على الدفاتر.</vt:lpstr>
      <vt:lpstr>سأعين ثنائيا ليتقاسم معنا توقعه؟ ما الذي جعلكما تتوقعان ذلك؟</vt:lpstr>
      <vt:lpstr>كلنا متحمسون لمعرفة من وافق مضمون النص. سنقرأ النص لنتحقق من توقعاتكم. </vt:lpstr>
      <vt:lpstr>خذوا الصفحة 37، سنقرأ النص" دنيا الفنون" بشكل معبر عن المشاعر ومعاني النص.</vt:lpstr>
      <vt:lpstr>سأقرأ.  تابعوا معي وأنتم تضعون أصابعكم تحت كل كلمة أقرؤها.</vt:lpstr>
      <vt:lpstr>سأعين من يقرأ؟– تابع(ي). -ارفعوا أيديكم حين تسمعون كلمة لا تفهمونها. (15 دقيقة)</vt:lpstr>
      <vt:lpstr>نعود إلى توقعاتنا، هل توقعتم أن يقدم النص معلومات حول فنون مختلفة: مسرح، رسم، ...؟ </vt:lpstr>
      <vt:lpstr>من يقرأ هذا المقطع بشكل معبر؟ (الكاتب يمهد لكلامه بسؤال)</vt:lpstr>
      <vt:lpstr>من يقرأ السؤال الأول؟ عودوا إلى النص وابحثوا عن الجواب.</vt:lpstr>
      <vt:lpstr>من يتقاسم جوابه؟ </vt:lpstr>
      <vt:lpstr>من يقرأ الجواب؟</vt:lpstr>
      <vt:lpstr>من يقرأ السؤال الثاني؟  عودوا إلى النص وابحثوا عن الجواب.</vt:lpstr>
      <vt:lpstr>من يتقاسم جوابه؟ </vt:lpstr>
      <vt:lpstr>من يقرأ الإجابة؟</vt:lpstr>
      <vt:lpstr>اختتام الحصة</vt:lpstr>
      <vt:lpstr>ماذا تعلمتم اليوم؟</vt:lpstr>
      <vt:lpstr>على كراساتكم ص 38. ضعوا العلامة أمام التمرين وأنجزوه في المنزل.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146</cp:revision>
  <dcterms:created xsi:type="dcterms:W3CDTF">2023-09-20T21:35:22Z</dcterms:created>
  <dcterms:modified xsi:type="dcterms:W3CDTF">2026-02-15T16:42:55Z</dcterms:modified>
</cp:coreProperties>
</file>