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5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6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9" r:id="rId2"/>
    <p:sldMasterId id="2147483672" r:id="rId3"/>
    <p:sldMasterId id="2147483695" r:id="rId4"/>
    <p:sldMasterId id="2147483713" r:id="rId5"/>
    <p:sldMasterId id="2147483736" r:id="rId6"/>
    <p:sldMasterId id="2147483778" r:id="rId7"/>
  </p:sldMasterIdLst>
  <p:notesMasterIdLst>
    <p:notesMasterId r:id="rId49"/>
  </p:notesMasterIdLst>
  <p:sldIdLst>
    <p:sldId id="2147482738" r:id="rId8"/>
    <p:sldId id="2147482472" r:id="rId9"/>
    <p:sldId id="2147482473" r:id="rId10"/>
    <p:sldId id="2147482693" r:id="rId11"/>
    <p:sldId id="2134806141" r:id="rId12"/>
    <p:sldId id="2147482706" r:id="rId13"/>
    <p:sldId id="2134806601" r:id="rId14"/>
    <p:sldId id="2147482691" r:id="rId15"/>
    <p:sldId id="2134806871" r:id="rId16"/>
    <p:sldId id="2147482739" r:id="rId17"/>
    <p:sldId id="2147482740" r:id="rId18"/>
    <p:sldId id="2147482732" r:id="rId19"/>
    <p:sldId id="2147482704" r:id="rId20"/>
    <p:sldId id="2147482351" r:id="rId21"/>
    <p:sldId id="2147482490" r:id="rId22"/>
    <p:sldId id="2147482488" r:id="rId23"/>
    <p:sldId id="2147482368" r:id="rId24"/>
    <p:sldId id="2147482741" r:id="rId25"/>
    <p:sldId id="2147482367" r:id="rId26"/>
    <p:sldId id="2147482496" r:id="rId27"/>
    <p:sldId id="2147482723" r:id="rId28"/>
    <p:sldId id="2147482749" r:id="rId29"/>
    <p:sldId id="2147482750" r:id="rId30"/>
    <p:sldId id="2147482751" r:id="rId31"/>
    <p:sldId id="2147482370" r:id="rId32"/>
    <p:sldId id="2147482476" r:id="rId33"/>
    <p:sldId id="2134806689" r:id="rId34"/>
    <p:sldId id="2147482371" r:id="rId35"/>
    <p:sldId id="2147482743" r:id="rId36"/>
    <p:sldId id="2147482752" r:id="rId37"/>
    <p:sldId id="2147482753" r:id="rId38"/>
    <p:sldId id="2147482745" r:id="rId39"/>
    <p:sldId id="2147482754" r:id="rId40"/>
    <p:sldId id="2147482703" r:id="rId41"/>
    <p:sldId id="2134806712" r:id="rId42"/>
    <p:sldId id="2134806921" r:id="rId43"/>
    <p:sldId id="2147482755" r:id="rId44"/>
    <p:sldId id="2147482756" r:id="rId45"/>
    <p:sldId id="2147482757" r:id="rId46"/>
    <p:sldId id="2134806149" r:id="rId47"/>
    <p:sldId id="2147482628" r:id="rId48"/>
  </p:sldIdLst>
  <p:sldSz cx="9144000" cy="6858000" type="screen4x3"/>
  <p:notesSz cx="6858000" cy="9144000"/>
  <p:embeddedFontLst>
    <p:embeddedFont>
      <p:font typeface="Abadi" panose="020B0604020104020204" pitchFamily="34" charset="0"/>
      <p:regular r:id="rId50"/>
      <p:bold r:id="rId51"/>
      <p:italic r:id="rId52"/>
      <p:boldItalic r:id="rId53"/>
    </p:embeddedFont>
    <p:embeddedFont>
      <p:font typeface="Cambria Math" panose="02040503050406030204" pitchFamily="18" charset="0"/>
      <p:regular r:id="rId54"/>
    </p:embeddedFont>
    <p:embeddedFont>
      <p:font typeface="Dosis" pitchFamily="2" charset="0"/>
      <p:regular r:id="rId55"/>
      <p:bold r:id="rId56"/>
    </p:embeddedFont>
    <p:embeddedFont>
      <p:font typeface="Dosis Medium" pitchFamily="2" charset="0"/>
      <p:regular r:id="rId57"/>
    </p:embeddedFont>
    <p:embeddedFont>
      <p:font typeface="Dosis SemiBold" pitchFamily="2" charset="0"/>
      <p:bold r:id="rId58"/>
    </p:embeddedFont>
    <p:embeddedFont>
      <p:font typeface="Microsoft Uighur" panose="02000000000000000000" pitchFamily="2" charset="-78"/>
      <p:regular r:id="rId59"/>
      <p:bold r:id="rId60"/>
    </p:embeddedFont>
    <p:embeddedFont>
      <p:font typeface="Modern Love" panose="04090805081005020601" pitchFamily="82" charset="0"/>
      <p:regular r:id="rId61"/>
    </p:embeddedFont>
    <p:embeddedFont>
      <p:font typeface="Noto Sans Symbols" panose="020B0604020202020204" charset="0"/>
      <p:regular r:id="rId62"/>
      <p:bold r:id="rId6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F0F9FE"/>
    <a:srgbClr val="424D7B"/>
    <a:srgbClr val="0097B2"/>
    <a:srgbClr val="106585"/>
    <a:srgbClr val="257390"/>
    <a:srgbClr val="0070C0"/>
    <a:srgbClr val="FCFDFD"/>
    <a:srgbClr val="F6F6F6"/>
    <a:srgbClr val="F9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18" autoAdjust="0"/>
    <p:restoredTop sz="94660"/>
  </p:normalViewPr>
  <p:slideViewPr>
    <p:cSldViewPr snapToGrid="0">
      <p:cViewPr varScale="1">
        <p:scale>
          <a:sx n="75" d="100"/>
          <a:sy n="75" d="100"/>
        </p:scale>
        <p:origin x="1116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63" Type="http://schemas.openxmlformats.org/officeDocument/2006/relationships/font" Target="fonts/font14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12.fnt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font" Target="fonts/font7.fntdata"/><Relationship Id="rId64" Type="http://schemas.openxmlformats.org/officeDocument/2006/relationships/presProps" Target="presProps.xml"/><Relationship Id="rId8" Type="http://schemas.openxmlformats.org/officeDocument/2006/relationships/slide" Target="slides/slide1.xml"/><Relationship Id="rId51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font" Target="fonts/font10.fntdata"/><Relationship Id="rId67" Type="http://schemas.openxmlformats.org/officeDocument/2006/relationships/tableStyles" Target="tableStyle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font" Target="fonts/font5.fntdata"/><Relationship Id="rId62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8.fntdata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font" Target="fonts/font3.fntdata"/><Relationship Id="rId60" Type="http://schemas.openxmlformats.org/officeDocument/2006/relationships/font" Target="fonts/font11.fntdata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769744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532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429595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73086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27825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152177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494882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598359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35962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511376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67074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29680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555625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631629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89942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09811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74581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55379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21901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33889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92022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38085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222307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00248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89278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23290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59485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779641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23613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50524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88715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8292992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5458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00203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410601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886834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934594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318114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675830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05068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129899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681271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969697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06423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22120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88957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88939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8292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30664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77056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699536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8732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320688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26481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18611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0737129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86184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80068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84610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200391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557453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70849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78722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975471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51841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494983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880182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680127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9410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54645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526485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97815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368543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64184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634037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22269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84107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148135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974477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69972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99469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826003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803861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99523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649243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88622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20189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36017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29610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39834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902003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86126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2207058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4392721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741834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773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19402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21868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59991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722428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828952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3.jpg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111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86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9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980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211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46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9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163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1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33.xml"/><Relationship Id="rId10" Type="http://schemas.openxmlformats.org/officeDocument/2006/relationships/image" Target="../media/image29.png"/><Relationship Id="rId4" Type="http://schemas.openxmlformats.org/officeDocument/2006/relationships/video" Target="../media/media2.mp4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5.png"/><Relationship Id="rId4" Type="http://schemas.openxmlformats.org/officeDocument/2006/relationships/image" Target="../media/image27.png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27.png"/><Relationship Id="rId12" Type="http://schemas.openxmlformats.org/officeDocument/2006/relationships/image" Target="../media/image38.gi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6.png"/><Relationship Id="rId11" Type="http://schemas.openxmlformats.org/officeDocument/2006/relationships/image" Target="../media/image37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36.pn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7.png"/><Relationship Id="rId7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0.png"/><Relationship Id="rId11" Type="http://schemas.openxmlformats.org/officeDocument/2006/relationships/image" Target="../media/image44.png"/><Relationship Id="rId5" Type="http://schemas.openxmlformats.org/officeDocument/2006/relationships/image" Target="../media/image29.png"/><Relationship Id="rId10" Type="http://schemas.openxmlformats.org/officeDocument/2006/relationships/image" Target="../media/image43.png"/><Relationship Id="rId4" Type="http://schemas.openxmlformats.org/officeDocument/2006/relationships/image" Target="../media/image28.png"/><Relationship Id="rId9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2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45.png"/><Relationship Id="rId4" Type="http://schemas.openxmlformats.org/officeDocument/2006/relationships/image" Target="../media/image26.png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8.png"/><Relationship Id="rId7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26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7.png"/><Relationship Id="rId7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1.png"/><Relationship Id="rId7" Type="http://schemas.openxmlformats.org/officeDocument/2006/relationships/image" Target="../media/image2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8.png"/><Relationship Id="rId11" Type="http://schemas.openxmlformats.org/officeDocument/2006/relationships/image" Target="../media/image51.png"/><Relationship Id="rId5" Type="http://schemas.openxmlformats.org/officeDocument/2006/relationships/image" Target="../media/image27.png"/><Relationship Id="rId10" Type="http://schemas.openxmlformats.org/officeDocument/2006/relationships/image" Target="../media/image50.png"/><Relationship Id="rId4" Type="http://schemas.openxmlformats.org/officeDocument/2006/relationships/image" Target="../media/image26.png"/><Relationship Id="rId9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1.png"/><Relationship Id="rId7" Type="http://schemas.openxmlformats.org/officeDocument/2006/relationships/image" Target="../media/image2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27.png"/><Relationship Id="rId7" Type="http://schemas.openxmlformats.org/officeDocument/2006/relationships/image" Target="../media/image5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9.png"/><Relationship Id="rId5" Type="http://schemas.openxmlformats.org/officeDocument/2006/relationships/image" Target="../media/image26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6.png"/><Relationship Id="rId5" Type="http://schemas.openxmlformats.org/officeDocument/2006/relationships/image" Target="../media/image30.png"/><Relationship Id="rId4" Type="http://schemas.openxmlformats.org/officeDocument/2006/relationships/image" Target="../media/image28.png"/><Relationship Id="rId9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28.png"/><Relationship Id="rId7" Type="http://schemas.openxmlformats.org/officeDocument/2006/relationships/image" Target="../media/image5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9.png"/><Relationship Id="rId5" Type="http://schemas.openxmlformats.org/officeDocument/2006/relationships/image" Target="../media/image26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8.png"/><Relationship Id="rId7" Type="http://schemas.openxmlformats.org/officeDocument/2006/relationships/image" Target="../media/image5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9.png"/><Relationship Id="rId5" Type="http://schemas.openxmlformats.org/officeDocument/2006/relationships/image" Target="../media/image26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8.png"/><Relationship Id="rId7" Type="http://schemas.openxmlformats.org/officeDocument/2006/relationships/image" Target="../media/image5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9.png"/><Relationship Id="rId5" Type="http://schemas.openxmlformats.org/officeDocument/2006/relationships/image" Target="../media/image26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28.png"/><Relationship Id="rId7" Type="http://schemas.openxmlformats.org/officeDocument/2006/relationships/image" Target="../media/image6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9.png"/><Relationship Id="rId5" Type="http://schemas.openxmlformats.org/officeDocument/2006/relationships/image" Target="../media/image26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28.png"/><Relationship Id="rId7" Type="http://schemas.openxmlformats.org/officeDocument/2006/relationships/image" Target="../media/image5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9.png"/><Relationship Id="rId5" Type="http://schemas.openxmlformats.org/officeDocument/2006/relationships/image" Target="../media/image26.png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30.png"/><Relationship Id="rId5" Type="http://schemas.openxmlformats.org/officeDocument/2006/relationships/image" Target="../media/image26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26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26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26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26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9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30F27D0-DA06-D237-574A-37BAC5B9EC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2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endParaRPr lang="fr-MA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2 - </a:t>
              </a:r>
              <a:endParaRPr lang="ar-MA" sz="2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 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الفهم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الكتابي: 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sz="2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6 - </a:t>
            </a:r>
            <a:endParaRPr lang="ar-MA" sz="2400" b="1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9D3F22-E806-3997-6F1F-1710B0409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840" y="887438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Google Shape;199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B2AEA4-FFB6-A112-77F3-436D7EA277D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00038" y="1595036"/>
            <a:ext cx="5488778" cy="14151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00;p17">
            <a:extLst>
              <a:ext uri="{FF2B5EF4-FFF2-40B4-BE49-F238E27FC236}">
                <a16:creationId xmlns:a16="http://schemas.microsoft.com/office/drawing/2014/main" id="{70D0FC8D-10CD-369C-2876-8B2A8E0C912A}"/>
              </a:ext>
            </a:extLst>
          </p:cNvPr>
          <p:cNvSpPr txBox="1"/>
          <p:nvPr/>
        </p:nvSpPr>
        <p:spPr>
          <a:xfrm>
            <a:off x="2259228" y="6893437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600"/>
              <a:buFont typeface="Noto Sans Symbols"/>
              <a:buChar char="●"/>
            </a:pPr>
            <a:endParaRPr sz="12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  <a:sym typeface="Dosis SemiBold"/>
            </a:endParaRPr>
          </a:p>
        </p:txBody>
      </p:sp>
      <p:pic>
        <p:nvPicPr>
          <p:cNvPr id="27" name="Google Shape;204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511B219-048C-1339-B5DD-1A817E4C21F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35798" y="7659079"/>
            <a:ext cx="5472000" cy="140587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05;p17">
            <a:extLst>
              <a:ext uri="{FF2B5EF4-FFF2-40B4-BE49-F238E27FC236}">
                <a16:creationId xmlns:a16="http://schemas.microsoft.com/office/drawing/2014/main" id="{EE865297-4D76-E552-83A1-591265832640}"/>
              </a:ext>
            </a:extLst>
          </p:cNvPr>
          <p:cNvSpPr txBox="1"/>
          <p:nvPr/>
        </p:nvSpPr>
        <p:spPr>
          <a:xfrm>
            <a:off x="2239190" y="8159470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600"/>
              <a:buFont typeface="Noto Sans Symbols"/>
              <a:buChar char="●"/>
            </a:pPr>
            <a:r>
              <a:rPr lang="ar-MA" sz="16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الاستماع و  التحدث: تثبيت وتوليف </a:t>
            </a:r>
            <a:endParaRPr dirty="0"/>
          </a:p>
        </p:txBody>
      </p:sp>
      <p:sp>
        <p:nvSpPr>
          <p:cNvPr id="29" name="Google Shape;206;p17">
            <a:extLst>
              <a:ext uri="{FF2B5EF4-FFF2-40B4-BE49-F238E27FC236}">
                <a16:creationId xmlns:a16="http://schemas.microsoft.com/office/drawing/2014/main" id="{3AA13B73-9C3A-6575-4976-120287F4303F}"/>
              </a:ext>
            </a:extLst>
          </p:cNvPr>
          <p:cNvSpPr txBox="1"/>
          <p:nvPr/>
        </p:nvSpPr>
        <p:spPr>
          <a:xfrm>
            <a:off x="4763409" y="7795723"/>
            <a:ext cx="1980854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514337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- 02استماع وتحدث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0" name="Google Shape;207;p17">
            <a:extLst>
              <a:ext uri="{FF2B5EF4-FFF2-40B4-BE49-F238E27FC236}">
                <a16:creationId xmlns:a16="http://schemas.microsoft.com/office/drawing/2014/main" id="{D18E0D5F-5280-CE91-8AAF-292E77007E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74139" y="7846008"/>
            <a:ext cx="536339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09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9139B6D-F47D-DE39-9260-8157FD61910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35798" y="8940603"/>
            <a:ext cx="5525521" cy="140587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210;p17">
            <a:extLst>
              <a:ext uri="{FF2B5EF4-FFF2-40B4-BE49-F238E27FC236}">
                <a16:creationId xmlns:a16="http://schemas.microsoft.com/office/drawing/2014/main" id="{65AFE87A-F565-86B1-95C7-54E2E4C889DF}"/>
              </a:ext>
            </a:extLst>
          </p:cNvPr>
          <p:cNvSpPr txBox="1"/>
          <p:nvPr/>
        </p:nvSpPr>
        <p:spPr>
          <a:xfrm>
            <a:off x="2297005" y="9432605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600"/>
              <a:buFont typeface="Noto Sans Symbols"/>
              <a:buChar char="●"/>
            </a:pPr>
            <a:r>
              <a:rPr lang="ar-MA" sz="16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قراءة: قراءات فردية و فهم.</a:t>
            </a:r>
            <a:endParaRPr dirty="0"/>
          </a:p>
        </p:txBody>
      </p:sp>
      <p:sp>
        <p:nvSpPr>
          <p:cNvPr id="33" name="Google Shape;211;p17">
            <a:extLst>
              <a:ext uri="{FF2B5EF4-FFF2-40B4-BE49-F238E27FC236}">
                <a16:creationId xmlns:a16="http://schemas.microsoft.com/office/drawing/2014/main" id="{6448693A-BAE9-0B07-4962-5CEEFE1EF6B0}"/>
              </a:ext>
            </a:extLst>
          </p:cNvPr>
          <p:cNvSpPr txBox="1"/>
          <p:nvPr/>
        </p:nvSpPr>
        <p:spPr>
          <a:xfrm>
            <a:off x="5929034" y="9108281"/>
            <a:ext cx="81015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Abadi" panose="020B0604020104020204" pitchFamily="34" charset="0"/>
                <a:ea typeface="Arial"/>
                <a:cs typeface="Arial"/>
                <a:sym typeface="Arial"/>
              </a:rPr>
              <a:t> </a:t>
            </a:r>
            <a:r>
              <a:rPr lang="ar-MA" sz="1600" b="1" i="0" u="none" strike="noStrike" cap="none" dirty="0">
                <a:solidFill>
                  <a:srgbClr val="424D7B"/>
                </a:solidFill>
                <a:latin typeface="Abadi" panose="020B0604020104020204" pitchFamily="34" charset="0"/>
                <a:ea typeface="Arial"/>
                <a:cs typeface="Arial"/>
                <a:sym typeface="Arial"/>
              </a:rPr>
              <a:t>- 03قراءة</a:t>
            </a:r>
            <a:endParaRPr dirty="0"/>
          </a:p>
        </p:txBody>
      </p:sp>
      <p:pic>
        <p:nvPicPr>
          <p:cNvPr id="34" name="Google Shape;212;p17">
            <a:extLst>
              <a:ext uri="{FF2B5EF4-FFF2-40B4-BE49-F238E27FC236}">
                <a16:creationId xmlns:a16="http://schemas.microsoft.com/office/drawing/2014/main" id="{9167BE6B-5BDF-D924-711B-99041208EBC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38083" y="9152699"/>
            <a:ext cx="424748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14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F0D7B8-BA2A-E187-9FBA-9C322590AB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86119" y="10236357"/>
            <a:ext cx="5525521" cy="141518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215;p17">
            <a:extLst>
              <a:ext uri="{FF2B5EF4-FFF2-40B4-BE49-F238E27FC236}">
                <a16:creationId xmlns:a16="http://schemas.microsoft.com/office/drawing/2014/main" id="{E6EA5D66-D3BF-C4E0-788D-46BBE52931BD}"/>
              </a:ext>
            </a:extLst>
          </p:cNvPr>
          <p:cNvSpPr txBox="1"/>
          <p:nvPr/>
        </p:nvSpPr>
        <p:spPr>
          <a:xfrm>
            <a:off x="2354681" y="10728359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600"/>
              <a:buFont typeface="Noto Sans Symbols"/>
              <a:buChar char="●"/>
            </a:pPr>
            <a:r>
              <a:rPr lang="ar-MA" sz="16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توسيع فكرة (1)</a:t>
            </a:r>
            <a:endParaRPr dirty="0"/>
          </a:p>
        </p:txBody>
      </p:sp>
      <p:sp>
        <p:nvSpPr>
          <p:cNvPr id="37" name="Google Shape;216;p17">
            <a:extLst>
              <a:ext uri="{FF2B5EF4-FFF2-40B4-BE49-F238E27FC236}">
                <a16:creationId xmlns:a16="http://schemas.microsoft.com/office/drawing/2014/main" id="{C7D39076-17EB-4C67-DAA2-D6360CB73CAD}"/>
              </a:ext>
            </a:extLst>
          </p:cNvPr>
          <p:cNvSpPr txBox="1"/>
          <p:nvPr/>
        </p:nvSpPr>
        <p:spPr>
          <a:xfrm>
            <a:off x="5766901" y="10398168"/>
            <a:ext cx="104547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Abadi" panose="020B0604020104020204" pitchFamily="34" charset="0"/>
                <a:ea typeface="Arial"/>
                <a:cs typeface="Arial"/>
                <a:sym typeface="Arial"/>
              </a:rPr>
              <a:t> </a:t>
            </a:r>
            <a:r>
              <a:rPr lang="ar-MA" sz="1600" b="1" i="0" u="none" strike="noStrike" cap="none" dirty="0">
                <a:solidFill>
                  <a:srgbClr val="424D7B"/>
                </a:solidFill>
                <a:latin typeface="Abadi" panose="020B0604020104020204" pitchFamily="34" charset="0"/>
                <a:ea typeface="Arial"/>
                <a:cs typeface="Arial"/>
                <a:sym typeface="Arial"/>
              </a:rPr>
              <a:t>- 04قراءة/ كتابة</a:t>
            </a:r>
            <a:endParaRPr sz="1600" b="1" i="0" u="none" strike="noStrike" cap="none" dirty="0">
              <a:solidFill>
                <a:srgbClr val="424D7B"/>
              </a:solidFill>
              <a:latin typeface="Abadi" panose="020B0604020104020204" pitchFamily="34" charset="0"/>
              <a:ea typeface="Arial"/>
              <a:cs typeface="Arial"/>
              <a:sym typeface="Arial"/>
            </a:endParaRPr>
          </a:p>
        </p:txBody>
      </p:sp>
      <p:pic>
        <p:nvPicPr>
          <p:cNvPr id="38" name="Google Shape;218;p17">
            <a:extLst>
              <a:ext uri="{FF2B5EF4-FFF2-40B4-BE49-F238E27FC236}">
                <a16:creationId xmlns:a16="http://schemas.microsoft.com/office/drawing/2014/main" id="{6EC76F59-E8E6-36B8-D1D1-8C31AC046DA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-14511" b="-14512"/>
          <a:stretch/>
        </p:blipFill>
        <p:spPr>
          <a:xfrm>
            <a:off x="6997538" y="10382980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EC932406-546D-45F3-E59D-24BB1B1B2742}"/>
              </a:ext>
            </a:extLst>
          </p:cNvPr>
          <p:cNvSpPr txBox="1">
            <a:spLocks/>
          </p:cNvSpPr>
          <p:nvPr/>
        </p:nvSpPr>
        <p:spPr>
          <a:xfrm>
            <a:off x="1987698" y="2072560"/>
            <a:ext cx="463512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سرد حكاية جديدة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69A2394-0E16-E341-34ED-F1289EC7749B}"/>
              </a:ext>
            </a:extLst>
          </p:cNvPr>
          <p:cNvSpPr txBox="1"/>
          <p:nvPr/>
        </p:nvSpPr>
        <p:spPr>
          <a:xfrm>
            <a:off x="4885238" y="1733980"/>
            <a:ext cx="17540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E85CF4-2E56-B7E5-8A7D-63D519C10B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6200" y="1670666"/>
            <a:ext cx="520886" cy="516152"/>
          </a:xfrm>
          <a:prstGeom prst="rect">
            <a:avLst/>
          </a:prstGeom>
        </p:spPr>
      </p:pic>
      <p:pic>
        <p:nvPicPr>
          <p:cNvPr id="55" name="Google Shape;204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373617-EF2F-BB0E-0F7A-D86F18E4E06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65938" y="2897096"/>
            <a:ext cx="5472000" cy="1405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204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0E0C84A-B219-AAC7-79C3-38CB3D34DCB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1377" y="4162185"/>
            <a:ext cx="5472000" cy="140587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64BD859-3C67-E762-28E9-4D416A2AC900}"/>
              </a:ext>
            </a:extLst>
          </p:cNvPr>
          <p:cNvSpPr txBox="1"/>
          <p:nvPr/>
        </p:nvSpPr>
        <p:spPr>
          <a:xfrm>
            <a:off x="5779714" y="3087866"/>
            <a:ext cx="8595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2CC6D665-86B8-35D7-2668-7D5EFE5C7368}"/>
              </a:ext>
            </a:extLst>
          </p:cNvPr>
          <p:cNvSpPr txBox="1">
            <a:spLocks/>
          </p:cNvSpPr>
          <p:nvPr/>
        </p:nvSpPr>
        <p:spPr>
          <a:xfrm>
            <a:off x="2122822" y="34025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قراءات فردية وفهم.</a:t>
            </a:r>
          </a:p>
        </p:txBody>
      </p:sp>
      <p:pic>
        <p:nvPicPr>
          <p:cNvPr id="57" name="Google Shape;204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F5EFA5-AF76-AF22-DEF9-4054A5C1B8A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1377" y="5356170"/>
            <a:ext cx="5472000" cy="140587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1BB5BF4-1CBD-78B1-A068-2E5DF274E729}"/>
              </a:ext>
            </a:extLst>
          </p:cNvPr>
          <p:cNvSpPr txBox="1"/>
          <p:nvPr/>
        </p:nvSpPr>
        <p:spPr>
          <a:xfrm>
            <a:off x="5481154" y="4317926"/>
            <a:ext cx="11753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إنتاج كتابي</a:t>
            </a:r>
            <a:endParaRPr lang="f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5ED2A5C1-5F64-0EDA-0C20-2C98C154F4B7}"/>
              </a:ext>
            </a:extLst>
          </p:cNvPr>
          <p:cNvSpPr txBox="1">
            <a:spLocks/>
          </p:cNvSpPr>
          <p:nvPr/>
        </p:nvSpPr>
        <p:spPr>
          <a:xfrm>
            <a:off x="2122822" y="466164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عن المشاعر</a:t>
            </a:r>
          </a:p>
        </p:txBody>
      </p:sp>
      <p:pic>
        <p:nvPicPr>
          <p:cNvPr id="59" name="Google Shape;213;p17">
            <a:extLst>
              <a:ext uri="{FF2B5EF4-FFF2-40B4-BE49-F238E27FC236}">
                <a16:creationId xmlns:a16="http://schemas.microsoft.com/office/drawing/2014/main" id="{3BC02B15-71AD-362F-2CDB-DDB7B6392E6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-7560" r="-7560"/>
          <a:stretch/>
        </p:blipFill>
        <p:spPr>
          <a:xfrm>
            <a:off x="1528914" y="2887153"/>
            <a:ext cx="468000" cy="4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212;p17">
            <a:extLst>
              <a:ext uri="{FF2B5EF4-FFF2-40B4-BE49-F238E27FC236}">
                <a16:creationId xmlns:a16="http://schemas.microsoft.com/office/drawing/2014/main" id="{C4EC6E26-55CA-D5F1-126D-F55D79BBEB4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24720" y="3019597"/>
            <a:ext cx="424748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218;p17">
            <a:extLst>
              <a:ext uri="{FF2B5EF4-FFF2-40B4-BE49-F238E27FC236}">
                <a16:creationId xmlns:a16="http://schemas.microsoft.com/office/drawing/2014/main" id="{49BFE7B3-918F-B55A-3CAA-CF5CAE6C127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-14511" b="-14512"/>
          <a:stretch/>
        </p:blipFill>
        <p:spPr>
          <a:xfrm>
            <a:off x="6704466" y="4278073"/>
            <a:ext cx="536339" cy="51458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835A04A-1963-66B3-D2A8-1A5840794778}"/>
              </a:ext>
            </a:extLst>
          </p:cNvPr>
          <p:cNvSpPr txBox="1"/>
          <p:nvPr/>
        </p:nvSpPr>
        <p:spPr>
          <a:xfrm>
            <a:off x="5222817" y="5536394"/>
            <a:ext cx="13740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04 – قراءة إثرائية 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3BCC5E1B-36D1-B19B-0DE4-2DE8A87A2614}"/>
              </a:ext>
            </a:extLst>
          </p:cNvPr>
          <p:cNvSpPr txBox="1">
            <a:spLocks/>
          </p:cNvSpPr>
          <p:nvPr/>
        </p:nvSpPr>
        <p:spPr>
          <a:xfrm>
            <a:off x="2080489" y="585102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مطالعة القصة الأولى </a:t>
            </a:r>
          </a:p>
        </p:txBody>
      </p:sp>
      <p:pic>
        <p:nvPicPr>
          <p:cNvPr id="58" name="Google Shape;208;p17">
            <a:extLst>
              <a:ext uri="{FF2B5EF4-FFF2-40B4-BE49-F238E27FC236}">
                <a16:creationId xmlns:a16="http://schemas.microsoft.com/office/drawing/2014/main" id="{BD301727-625B-33D0-CB34-74564982BECE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-7526" r="-7526"/>
          <a:stretch/>
        </p:blipFill>
        <p:spPr>
          <a:xfrm>
            <a:off x="1477365" y="5392923"/>
            <a:ext cx="468000" cy="4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207;p17">
            <a:extLst>
              <a:ext uri="{FF2B5EF4-FFF2-40B4-BE49-F238E27FC236}">
                <a16:creationId xmlns:a16="http://schemas.microsoft.com/office/drawing/2014/main" id="{0EB63653-5AD6-E785-A9F0-9A3D3A188B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0144" y="5400981"/>
            <a:ext cx="536339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DCDA003-FC02-23DF-F5BB-D262988F4E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202" y="1644191"/>
            <a:ext cx="386712" cy="444922"/>
          </a:xfrm>
          <a:prstGeom prst="rect">
            <a:avLst/>
          </a:prstGeom>
        </p:spPr>
      </p:pic>
      <p:pic>
        <p:nvPicPr>
          <p:cNvPr id="9" name="Google Shape;208;p17">
            <a:extLst>
              <a:ext uri="{FF2B5EF4-FFF2-40B4-BE49-F238E27FC236}">
                <a16:creationId xmlns:a16="http://schemas.microsoft.com/office/drawing/2014/main" id="{91BBBD05-A943-23BB-BC79-8A0FB7DA4C10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-7526" r="-7526"/>
          <a:stretch/>
        </p:blipFill>
        <p:spPr>
          <a:xfrm>
            <a:off x="1512623" y="4232742"/>
            <a:ext cx="468000" cy="4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5270989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5686"/>
            <a:ext cx="7886700" cy="720000"/>
          </a:xfrm>
        </p:spPr>
        <p:txBody>
          <a:bodyPr>
            <a:noAutofit/>
          </a:bodyPr>
          <a:lstStyle/>
          <a:p>
            <a:r>
              <a:rPr lang="ar-MA" sz="6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  <a:endParaRPr lang="fr-MA" sz="6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129004" y="2807138"/>
            <a:ext cx="6790996" cy="890781"/>
            <a:chOff x="1236549" y="2851205"/>
            <a:chExt cx="6790996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236549" y="3199690"/>
              <a:ext cx="52344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سرد حكاية وتوظيف الفعل الكلامي (أعبر عن المشاعر) في وضعيات.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90359"/>
              <a:ext cx="513947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والإجابة عن أسئلة الفهم.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129004" y="4588700"/>
            <a:ext cx="6790996" cy="890781"/>
            <a:chOff x="1236549" y="2851205"/>
            <a:chExt cx="6790996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236549" y="3199690"/>
              <a:ext cx="52344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أساليب التعبير عن المشاعر.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2E3D6D-0B62-2B4E-A6D5-559583D98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585A92D-D889-0485-2D64-5DDB53426D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59600" y="684213"/>
            <a:ext cx="790604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DAB962-E5E7-C090-5C6D-9CDA838416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C44EBFC-E096-BE4C-9DD5-B567D289380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0D197F8-47BC-87E6-CCB8-EFCB28765FC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430701-8EF4-78CF-AFFB-D552C0FDEAA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374F156-1297-0A7F-82ED-5A41BA1B9F24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956328D-DD80-C9AA-FD89-3DED8562AB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2DA6F9-F1F0-C0F4-AC1A-05A244A6048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E597807-E007-82DA-B7AB-51303157488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1B098C5-47CC-8042-7DF1-933E012749F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EC3F268-B5EB-B1A2-4698-C2138F13A8C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76C0845-77C4-3C72-689A-0EF8D1DAEB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18D3497D-1E91-6A9C-F490-E5DE05D439C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نتذكر شروط الحصول على نجمة التميز.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E433FE1-6209-E2C6-36EF-BA0A931CD5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3C2AC7-4A34-2C34-0B8A-574D5262A3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8A4E9D7-50FC-12E2-BC1A-DF3376120A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424C8EC-7ED1-897B-A361-1306C6516A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FD9F5D3-6759-C620-A450-5427730B7D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8DF80D2-1C93-6167-3A7F-FF98BED013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289A9A-0680-D1F0-2858-0670C100712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A3AF7A9-DEDB-B564-9138-C89742F773B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4F824F-AC5F-7489-260D-CE647AE168E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84034E-709F-B6B3-BF4E-2416BAF1FED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4" name="Google Shape;1333;p8">
            <a:extLst>
              <a:ext uri="{FF2B5EF4-FFF2-40B4-BE49-F238E27FC236}">
                <a16:creationId xmlns:a16="http://schemas.microsoft.com/office/drawing/2014/main" id="{11C7A7B0-A9B5-CABD-A6F6-6335A605FEB2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0C872493-1C97-5DA8-F940-C8C4D0A1730E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048AA833-D793-6E80-9438-272CA987924C}"/>
              </a:ext>
            </a:extLst>
          </p:cNvPr>
          <p:cNvSpPr/>
          <p:nvPr/>
        </p:nvSpPr>
        <p:spPr>
          <a:xfrm>
            <a:off x="6102220" y="1565085"/>
            <a:ext cx="1516036" cy="1421529"/>
          </a:xfrm>
          <a:prstGeom prst="ellipse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02AAF182-300B-B002-D9EB-42A2D4685E39}"/>
              </a:ext>
            </a:extLst>
          </p:cNvPr>
          <p:cNvSpPr/>
          <p:nvPr/>
        </p:nvSpPr>
        <p:spPr>
          <a:xfrm>
            <a:off x="5072114" y="4861248"/>
            <a:ext cx="1516036" cy="1421529"/>
          </a:xfrm>
          <a:prstGeom prst="ellipse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0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F87B819-70F6-CF2B-EBF7-340F6E6B8C8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01132468-66C4-7F1F-648E-F123570FBD39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itre 13">
                <a:extLst>
                  <a:ext uri="{FF2B5EF4-FFF2-40B4-BE49-F238E27FC236}">
                    <a16:creationId xmlns:a16="http://schemas.microsoft.com/office/drawing/2014/main" id="{69C578F4-C6F7-1746-B858-F018A63F86B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ضعوا اللوحة والكراسة في القمطر.</a:t>
                </a:r>
                <a14:m>
                  <m:oMath xmlns:m="http://schemas.openxmlformats.org/officeDocument/2006/math">
                    <m:r>
                      <a:rPr lang="ar-MA" sz="2400" b="1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Microsoft Uighur" panose="02000000000000000000" pitchFamily="2" charset="-78"/>
                        <a:sym typeface="Wingdings" panose="05000000000000000000" pitchFamily="2" charset="2"/>
                      </a:rPr>
                      <m:t></m:t>
                    </m:r>
                  </m:oMath>
                </a14:m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14" name="Titre 13">
                <a:extLst>
                  <a:ext uri="{FF2B5EF4-FFF2-40B4-BE49-F238E27FC236}">
                    <a16:creationId xmlns:a16="http://schemas.microsoft.com/office/drawing/2014/main" id="{69C578F4-C6F7-1746-B858-F018A63F86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r="-1337" b="-1000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BF7F166-5547-5A36-0006-943B0A84CE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0CBCDE3-6C00-4E6D-677C-E26D3F6AF0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10749BB-59AB-192D-1708-06937CABC40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C2E5227-DA01-82D9-D09E-A489B092BAA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93CC243-7A97-0100-EE93-53CFB69DAFF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868AD11-2DDC-BD33-8A8C-EB6D34ECBAD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6427343-B818-BD7C-96CC-13E3CAA2A2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588F6C7-A2DE-E61B-E0F6-EADDBCF1AF0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08373A-CB67-7C0E-9649-DE838F0A93C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3EEE9F8-91FB-7FE3-16DF-123D150941D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40172E3-C267-7F94-BA0F-64B32217F74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CEEC8B1C-DABD-0BF0-751A-29ACC94F4A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93775" y="1871663"/>
            <a:ext cx="7038975" cy="3959225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CAC5C7-7745-E1EA-6F40-90FDFC359EB6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استماع وتحدث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61984" y="1000536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154487" y="2690694"/>
            <a:ext cx="566751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تحدي أفضل حكاية (15 د)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الفعل الكلامي "أعبر عن مشاعري" في حوار. (10د)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BAB160-64A1-7AC4-6584-B4BBF0D6BE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123" y="1741896"/>
            <a:ext cx="624316" cy="71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5FEAF-A838-1845-7D40-50DAFEE97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63799BF-C3F2-6244-9778-2E647F61B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العمل المنزلي الخاص بالحكاية. ستشاركون اليوم في تحدي أفضل حكاية.</a:t>
            </a:r>
            <a:endParaRPr lang="fr-FR" sz="2400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26A04E3-6306-A15B-253B-06ABE080BD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F41806B-1975-903C-2576-CDB2BE5AB1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DA7FD97-B810-E250-B583-D0D7AF4968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8239A28-D79A-8F65-33C8-820D90E59A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7587E86-76BC-DA1B-6A07-5B698E595C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78504CC-90D3-1BD1-BED1-549EC42ED3E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8C750B7-0115-4173-C852-05582B2F7C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184AEB-E00E-B097-46C6-866CED294EB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0697C0-CDAD-4EA7-D870-CEEFB3A420C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7588534-2B50-9A9D-78D1-6845AD83173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ADF9CC1-FF8F-F865-86AC-4F825A8F265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" name="Espace réservé du texte 3">
            <a:extLst>
              <a:ext uri="{FF2B5EF4-FFF2-40B4-BE49-F238E27FC236}">
                <a16:creationId xmlns:a16="http://schemas.microsoft.com/office/drawing/2014/main" id="{C109ACB5-5B73-81AF-2E0E-BD02A33C11B4}"/>
              </a:ext>
            </a:extLst>
          </p:cNvPr>
          <p:cNvSpPr txBox="1">
            <a:spLocks/>
          </p:cNvSpPr>
          <p:nvPr/>
        </p:nvSpPr>
        <p:spPr>
          <a:xfrm>
            <a:off x="2197165" y="3111073"/>
            <a:ext cx="3383346" cy="80892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أُعيدُ كِتابَةَ حِكايَتي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ٱلْجَديدَةَ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3">
            <a:extLst>
              <a:ext uri="{FF2B5EF4-FFF2-40B4-BE49-F238E27FC236}">
                <a16:creationId xmlns:a16="http://schemas.microsoft.com/office/drawing/2014/main" id="{B9FD344C-9779-C9B8-0428-06126552D98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71071" y="2303428"/>
            <a:ext cx="2879725" cy="287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00472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E577A-5555-0AE9-899D-FB41C1CD4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7767D90-D1D3-EF8A-4DA4-CC3C0689F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يمر أمام زملائه ليسرد علينا حكايته الجديدة؟ (15 دقيقة)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تنتقى أفضل الحكايات وتعلق على المجلة الحائطية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410113C-7AFC-AA67-0785-E578A7F1D0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519EF86-2284-1AE2-7FC5-7E21D2C8DA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83ED4D3-12C8-0999-5326-BD989C61E1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C36E7E5-AE48-87DC-B12C-146AF6EFA8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2CF03F8-9922-2924-14C1-E033E94A5D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506E321-314D-0405-AFC7-E5F24DC33E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B5F6FEA-1F3D-6C22-2D11-862BDF253ED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4C54E41-3948-C8CA-8B32-293D131D076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400C48A-C020-6B75-CDFD-80705B0C2F5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58551A0-BCE8-7BB6-BDCB-9F0826ABAC5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D7615FF-0CE2-EA19-A074-AC4430BD80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Google Shape;208;p17">
            <a:extLst>
              <a:ext uri="{FF2B5EF4-FFF2-40B4-BE49-F238E27FC236}">
                <a16:creationId xmlns:a16="http://schemas.microsoft.com/office/drawing/2014/main" id="{8D58CB15-4730-750A-1040-1EE85306D30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-7526" r="-7526"/>
          <a:stretch/>
        </p:blipFill>
        <p:spPr>
          <a:xfrm>
            <a:off x="506627" y="1241192"/>
            <a:ext cx="468000" cy="4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38">
            <a:extLst>
              <a:ext uri="{FF2B5EF4-FFF2-40B4-BE49-F238E27FC236}">
                <a16:creationId xmlns:a16="http://schemas.microsoft.com/office/drawing/2014/main" id="{FE25C907-2604-4C32-C9DA-922CC5D551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8" b="1778"/>
          <a:stretch>
            <a:fillRect/>
          </a:stretch>
        </p:blipFill>
        <p:spPr>
          <a:xfrm>
            <a:off x="711092" y="2405419"/>
            <a:ext cx="2385453" cy="236717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3" name="Espace réservé pour une image  36">
            <a:extLst>
              <a:ext uri="{FF2B5EF4-FFF2-40B4-BE49-F238E27FC236}">
                <a16:creationId xmlns:a16="http://schemas.microsoft.com/office/drawing/2014/main" id="{644A9C21-A0A9-C385-18F7-4CD4E3B5B1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9" r="21359"/>
          <a:stretch>
            <a:fillRect/>
          </a:stretch>
        </p:blipFill>
        <p:spPr>
          <a:xfrm>
            <a:off x="3379273" y="2405419"/>
            <a:ext cx="2385453" cy="236717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7" name="Espace réservé pour une image  34">
            <a:extLst>
              <a:ext uri="{FF2B5EF4-FFF2-40B4-BE49-F238E27FC236}">
                <a16:creationId xmlns:a16="http://schemas.microsoft.com/office/drawing/2014/main" id="{71727FA3-72AA-B785-6F2E-64ABB081B2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7" r="7647"/>
          <a:stretch>
            <a:fillRect/>
          </a:stretch>
        </p:blipFill>
        <p:spPr>
          <a:xfrm>
            <a:off x="6047454" y="2405419"/>
            <a:ext cx="2385453" cy="236717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4841811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271EB-5102-5192-3368-7DEE26532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B92052C-5DEB-B563-E828-86320FB64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في تحدي أفضل حكاية هم ...</a:t>
            </a:r>
            <a:endParaRPr lang="fr-FR" sz="24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A1D9593-6242-50C1-073C-E9DF37DB87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D2F25B-F120-E8FC-3A03-890279A476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116EDE6-6656-312C-2D62-8895DBA228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C0E361B-260F-DC2D-06AC-F7B730D1E56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9E42B5E-C3F3-61DE-AB0B-82685D0AFA1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E3F5F41-4469-C7EB-92BD-770B13B8E9D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5F346C-5984-80DA-3949-8C027590F72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F76B0A6-A8F6-A915-101E-FC1B849E91B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981DE9-337E-8B46-84D0-62DE34399CF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F557C5F-8C5A-D6C2-33D1-9C77A904DEE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50C25F39-BEA2-3A64-9333-FEDCB23458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726E1902-6D05-4ADB-2345-2AAA7FE76A7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22027" r="21803"/>
          <a:stretch>
            <a:fillRect/>
          </a:stretch>
        </p:blipFill>
        <p:spPr>
          <a:xfrm>
            <a:off x="3365946" y="2438287"/>
            <a:ext cx="2604581" cy="26082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413517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97F88-5173-07DB-64C7-D7EA94A12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35C49651-4D8D-E101-883C-8C6C7675B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الوضعية التالية، ستجيبون باستعمال لغة عربية فصيحة. انتبهوا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88992FD1-4BCF-1785-6ECF-71621EBC0B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Google Shape;1486;p58">
            <a:extLst>
              <a:ext uri="{FF2B5EF4-FFF2-40B4-BE49-F238E27FC236}">
                <a16:creationId xmlns:a16="http://schemas.microsoft.com/office/drawing/2014/main" id="{7C955BB9-6A5F-63A2-3D63-CE3AC59DFC5F}"/>
              </a:ext>
            </a:extLst>
          </p:cNvPr>
          <p:cNvSpPr txBox="1"/>
          <p:nvPr/>
        </p:nvSpPr>
        <p:spPr>
          <a:xfrm>
            <a:off x="464011" y="1604641"/>
            <a:ext cx="7696862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وَعَدَكَ والِداك بِالسَّفَرِ في الْعُطْلَةِ. فَدارَ بَيْنَك وَبَيْنَ زَميلِك  حِوارٌ. فَكِّرا في ثُنائِيّاتٍ ثُمَّ مُرّا لِتَقْديمِ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ٱلْحِوارِ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13CB48C-3D39-F7E2-E182-E6D54A5447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E20383-6A31-C9B4-605A-63480DB56F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30A7CB-AD59-5198-E9BE-64625E47C6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29F6E9A-17CF-7EF8-CAE5-A5EC03404A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C7505F-78F4-C3C1-E6B5-70E5C873EF8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46A34D-4B2B-7945-C5ED-A33560AF0E7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FCD43E-F16E-BBC9-1FE9-D25F9156A52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284271-A0FC-752F-F7FC-96DC0621D2D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B17ABB0-398F-C1A1-E7E1-53FAF9977B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6D35099-BFD2-E0C9-0784-AFDF6B7C762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0AB5507-DB99-64C7-2659-2AA6A3445F38}"/>
              </a:ext>
            </a:extLst>
          </p:cNvPr>
          <p:cNvSpPr txBox="1"/>
          <p:nvPr/>
        </p:nvSpPr>
        <p:spPr>
          <a:xfrm>
            <a:off x="1078543" y="3571769"/>
            <a:ext cx="7082330" cy="21698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defTabSz="914400" rtl="1">
              <a:lnSpc>
                <a:spcPts val="4000"/>
              </a:lnSpc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تَبْدو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ٱلْيَوْمَ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...  ما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ٱلسَّبَبُ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  <a:p>
            <a:pPr algn="r" defTabSz="914400" rtl="1">
              <a:lnSpc>
                <a:spcPts val="4000"/>
              </a:lnSpc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صَحيحٌ، أَنا ..................................................... وَأَنْتَ ما شُعورُكَ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ٱلْآنَ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  <a:p>
            <a:pPr algn="r" defTabSz="914400" rtl="1">
              <a:lnSpc>
                <a:spcPts val="4000"/>
              </a:lnSpc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يَنْتابُني....................................................................</a:t>
            </a:r>
            <a:endParaRPr lang="ar-MA" sz="4000" kern="0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49E77B9E-156F-CB7E-260C-4736CB72993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386615" y="1194357"/>
            <a:ext cx="691928" cy="69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33834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E0DEB-E3FB-3A52-EB89-679F61A3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25CD0A6-FA26-CDD6-45F6-DB18A01A1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477" y="923611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قــــراءة</a:t>
            </a:r>
            <a:endParaRPr lang="fr-FR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8E62B67-1634-3AE3-6B3C-25F4A2F0E8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5333" y="1058589"/>
            <a:ext cx="392993" cy="392993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C71885-C145-4A78-A89E-E148429299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813350" y="2034000"/>
            <a:ext cx="7789894" cy="482400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FBD22799-1DFC-C7A8-13F4-47E67297823A}"/>
              </a:ext>
            </a:extLst>
          </p:cNvPr>
          <p:cNvSpPr txBox="1"/>
          <p:nvPr/>
        </p:nvSpPr>
        <p:spPr>
          <a:xfrm>
            <a:off x="6346132" y="2166394"/>
            <a:ext cx="1236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</a:t>
            </a:r>
            <a:r>
              <a:rPr lang="f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7AE066-BD9C-D85B-7405-192AC4B195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423260" y="1967705"/>
            <a:ext cx="720974" cy="725895"/>
          </a:xfrm>
          <a:prstGeom prst="rect">
            <a:avLst/>
          </a:prstGeom>
        </p:spPr>
      </p:pic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76820AAF-D3BB-11B1-65C0-7ADC831D537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99766" y="1905734"/>
            <a:ext cx="683999" cy="683999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1DB0CBF-CEA5-32AC-0B8C-7125714E60CB}"/>
              </a:ext>
            </a:extLst>
          </p:cNvPr>
          <p:cNvSpPr txBox="1">
            <a:spLocks/>
          </p:cNvSpPr>
          <p:nvPr/>
        </p:nvSpPr>
        <p:spPr>
          <a:xfrm>
            <a:off x="3373318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fr-FR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lang="ar-MA" sz="28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7882807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9A2EE-7D5F-914F-3C80-8A2776E36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8953E811-CFA9-C241-AD71-004395156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ستقرؤون نصا وتجيبون عن أسئلة الفهم. افتحوا كراساتكم على الصفحة 32.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BB5CFA-4742-4EF9-D0E3-0D7AC307FD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D5C451-858A-F551-BBF0-E0D8E0862C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0D78C30-E794-46D5-9A74-7AE7259EEC0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A0E91A-6969-85A8-6129-0F02F51B6A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F44EAE-0580-DF88-D9CF-2812CBB12B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7706740-DA75-8C2C-B9DD-0F1EE03D28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E80C6F-12EB-C416-5885-D3D03816847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2299B5-A661-FB5B-693D-2B495D07706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04003D-4FA4-6E44-F6F5-D60B6CEFD07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F02A1A-7993-74D4-2E17-64105865738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12C6B8CE-6827-22C2-58DA-9C6FFF12A1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466EB7-3FAE-775F-481B-258C511778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15239" y="2100451"/>
            <a:ext cx="2569579" cy="379649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26875032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EACA9-EC53-2DC6-B2A0-96DEEDF83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64704E88-2098-7978-0C3E-E199DB818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079973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النص على الكراسة بطلاقة. أنادي على التلميذ ...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(تستثمر الأخطاء بعد كل قراءة وتقدم تغذية راجعة)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67C9CE09-DB68-FB36-F46A-70A669892F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FE4DE43-0A55-C011-6F7A-B69E8438EE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B05DA01-74BC-C5A1-BB6D-71D68BA8D1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AE782A3-D0D4-CCF7-1D2F-10246B009F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9D88E1-28CF-8498-262C-1A122C9AE4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C953DA2-01EC-0191-C33E-892B7F14301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C52969C-076A-9E50-CDF7-A0C3E39201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E53F6F4-8C74-F7D1-CC4D-16E3F94D4B2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00EF85F-9408-D37F-E151-C11392F0115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A1A7F39-5A21-034B-78F8-28A7A5B684D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289FF06-1693-938A-88FC-EE4F7FB4D5A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D2428106-C429-EA5F-E995-6C40EB8E2D7B}"/>
              </a:ext>
            </a:extLst>
          </p:cNvPr>
          <p:cNvSpPr/>
          <p:nvPr/>
        </p:nvSpPr>
        <p:spPr>
          <a:xfrm>
            <a:off x="6328695" y="2776922"/>
            <a:ext cx="706587" cy="311511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E4500AB-0183-1658-5110-673341AB94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83368" y="2100451"/>
            <a:ext cx="2569579" cy="37964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4B3E03D-9D6E-5C2E-AE1F-37ED067ADC99}"/>
              </a:ext>
            </a:extLst>
          </p:cNvPr>
          <p:cNvSpPr/>
          <p:nvPr/>
        </p:nvSpPr>
        <p:spPr>
          <a:xfrm>
            <a:off x="3383368" y="2409245"/>
            <a:ext cx="2569579" cy="11449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CB36AEFC-DA4A-6A4B-B706-5A4D18E620B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11893" y="1368000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48210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CC21D-0B68-6E2D-201A-0B3AE5A21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92823E81-EC93-2566-DA1A-A143C1FFC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تلميذ آخر. ضعوا أصابعكم تحت كل كلمة يقرؤها زميلكم.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9E6F98-9564-3C3F-A7A6-4ACECA76EE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1013918-BA82-C63F-BFE4-E293EF3968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E98057C-4837-FD1A-BC92-96DA30032EE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FF57EE5-23B0-DBAB-DF13-53D3B5A37D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D5E2DB8-1B8B-F3E3-F58B-719A8F6CB0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A785404-ECBE-46DB-924A-82B1B24BF4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4B865A6-1D12-D5F2-4096-7F20C15EAB2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4D2D93F-7D8C-93F4-019B-B18B42BCAB6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8A557FD-61DC-F247-81DE-46F1C3A6E44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597547A-F2CA-FFCD-913B-47FB502C809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55D51804-408B-FC1C-052E-7F3D7506E0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24925796-9A32-635A-C7BA-7AEC43B5B8D6}"/>
              </a:ext>
            </a:extLst>
          </p:cNvPr>
          <p:cNvSpPr/>
          <p:nvPr/>
        </p:nvSpPr>
        <p:spPr>
          <a:xfrm>
            <a:off x="6328695" y="2776922"/>
            <a:ext cx="706587" cy="311511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7FB8DE-8155-3650-4577-EFA02B7758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83368" y="2100451"/>
            <a:ext cx="2569579" cy="37964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81DF578-972C-200F-01D2-CC27D926C394}"/>
              </a:ext>
            </a:extLst>
          </p:cNvPr>
          <p:cNvSpPr/>
          <p:nvPr/>
        </p:nvSpPr>
        <p:spPr>
          <a:xfrm>
            <a:off x="3383368" y="2409245"/>
            <a:ext cx="2569579" cy="11449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10914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A42E7-0832-C310-D29D-6F64654D4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0447021-3648-2C95-171A-0ECFA04DD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04" y="1591328"/>
            <a:ext cx="7884996" cy="469469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6292DC2-5D11-8CB5-E617-D151304BA333}"/>
              </a:ext>
            </a:extLst>
          </p:cNvPr>
          <p:cNvSpPr txBox="1"/>
          <p:nvPr/>
        </p:nvSpPr>
        <p:spPr>
          <a:xfrm>
            <a:off x="1641963" y="2539555"/>
            <a:ext cx="57430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</a:t>
            </a:r>
            <a:r>
              <a:rPr lang="fr-FR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endParaRPr lang="fr-FR" sz="4800" dirty="0">
              <a:solidFill>
                <a:srgbClr val="424D7B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EF49294-9852-B744-8AF0-A091C8311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نتذكر خطوات استخراج معلومات صريحة من نص.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0F95378C-7568-0185-EBEB-927A55349A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1EE4DD-9327-85E7-926F-1E1B3292AB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CE5DA1-9C9F-6E9C-4C4C-F56F4AF9BE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20A3A2F-ADEB-DA02-DC8B-6A748A1F1A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6CCC49-9708-0B1F-6C93-2BF7436E615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85E961D-E148-9FF4-FEAD-9FE3309D6A3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0387129-9FEA-D6D5-A880-36AB4F0B9B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E1A468D-3DDD-5FB9-ABD6-B8BDB933F3D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B608D3-3913-0BED-C143-EB1684C23F6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E36C8F6-DDA0-D318-C6E8-A260F1760D8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14319ED-CA01-44D5-C396-E600E898A68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867E84E-AF52-DF11-FC13-98AB3E02897A}"/>
              </a:ext>
            </a:extLst>
          </p:cNvPr>
          <p:cNvSpPr txBox="1"/>
          <p:nvPr/>
        </p:nvSpPr>
        <p:spPr>
          <a:xfrm>
            <a:off x="838652" y="3311435"/>
            <a:ext cx="617827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تُساعِدُني إِسْتْراتيجِيَّةُ الْكَلِماتِ الْمَفاتيحِ عَلى استِخْراجِ مَعْلوماتٍ وارِدَةٍ في نَصٍّ.</a:t>
            </a:r>
            <a:endParaRPr lang="fr-FR" sz="2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أَوَظِّفُ إِسْتْراتيجِيَّةَ الْكَلِماتِ الْمَفاتيحِ لاسْتِخْراجِ مَعْلوماتٍ؟ </a:t>
            </a:r>
            <a:endParaRPr lang="fr-FR" sz="2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أُحَدِّد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 الْكَلِماتِ الْمَفاتيحَ في السُّؤالِ</a:t>
            </a:r>
            <a:endParaRPr lang="fr-FR" sz="2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َقومُ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بِالْقِراءَةِ الْمَسْحِيَّةِ لِأَجِدَ الْكَلِماتِ الْمَفاتيحَ، وَأَضَعُ سَطْراً تَحْتها.</a:t>
            </a:r>
            <a:endParaRPr lang="fr-FR" sz="2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أَتحَقَّقُ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وُجودِ الْإِجابَةِ ثُمَّ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الْجَوابَ في جُمْلَةٍ تامَّةٍ.</a:t>
            </a:r>
            <a:endParaRPr lang="fr-FR" sz="2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Google Shape;1854;p63">
            <a:extLst>
              <a:ext uri="{FF2B5EF4-FFF2-40B4-BE49-F238E27FC236}">
                <a16:creationId xmlns:a16="http://schemas.microsoft.com/office/drawing/2014/main" id="{53C24318-8013-0E1F-9E86-3B8CDCDD3A36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125883" y="4942672"/>
            <a:ext cx="324000" cy="3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855;p63">
            <a:extLst>
              <a:ext uri="{FF2B5EF4-FFF2-40B4-BE49-F238E27FC236}">
                <a16:creationId xmlns:a16="http://schemas.microsoft.com/office/drawing/2014/main" id="{06EE10E7-5E53-A833-1079-0A33866F25A1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125883" y="5378889"/>
            <a:ext cx="324000" cy="3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856;p63">
            <a:extLst>
              <a:ext uri="{FF2B5EF4-FFF2-40B4-BE49-F238E27FC236}">
                <a16:creationId xmlns:a16="http://schemas.microsoft.com/office/drawing/2014/main" id="{DD7651CC-5BE9-17C2-C119-728D1D9DD014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125883" y="5810834"/>
            <a:ext cx="324000" cy="32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697342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E094F-559E-49DE-CB9B-81556E504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9234C0E-AB35-40CE-2C72-4C1290DEC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04" y="1591328"/>
            <a:ext cx="7884996" cy="469469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0BFFDC7-98E0-F3E2-E9F5-ECDD142B3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خطوات استنتاج معلومات ضمنية من نص.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A33888B-C5D0-40BA-21F5-A32BE5C06D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66C0EF5-C97A-70A6-FAC3-4086D64856D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838731-2686-F681-4A36-0C2C901A17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438F866-AB80-9A1A-2CDC-02F7C90091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BA6BCDA-0268-DDD5-EABC-CFD4322674D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F7536F0-C310-DBA8-B5B0-29DB3927252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68BEA7C-0BA1-5762-75A2-0235310408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D80A9B0-BA3B-0531-2627-4A66A4A078B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395E90D-63FA-E3EA-473E-01C78F67FEC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BC73D1F-1386-2904-7261-80A8572C217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9109B9-8E6A-2D48-AF18-6E752902E18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2" name="Image 1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4CB8637A-EDA0-3326-1B39-9FA2DF059B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1824" y="2824924"/>
            <a:ext cx="6642555" cy="306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27157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B5030-7CFF-613C-7BB9-AF1113760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CAA4B9-C5B8-1347-A91C-5540558CC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عودوا إلى النص لإتمام ملء الجدول والإجابة عن السؤالين (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8 دقائق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).</a:t>
            </a:r>
            <a:endParaRPr lang="fr-FR" sz="1400" dirty="0">
              <a:solidFill>
                <a:srgbClr val="FF0000"/>
              </a:solidFill>
            </a:endParaRP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3BCE9887-5112-3F8A-7E0E-F714EE7BF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4BFCB4-3233-F146-7788-9624BE1912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6C6471D-71C6-7BB9-6BC8-F05EDD66920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3BACFE4-5312-48B8-0173-A261E8261F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2F70820-99B3-9098-AA26-979D4E21BA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E02495E-1588-F530-6679-74BAFAF805A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65B9F6B-A4A6-4342-A237-3A9E23205D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156759-BAE4-CF53-E628-98DE349F95B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2AC0E4E-7C1A-0624-C7A3-C1355F1C146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4C25EDD-3F49-5CD8-1B58-F28EC67A99F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C56CE93-7998-5D70-94FC-A4D69B6BF4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83368" y="2100451"/>
            <a:ext cx="2569579" cy="37964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159E582-06AE-3DA6-5E16-CAAAB028605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45800B4-409D-5391-CE15-D09E68F68708}"/>
              </a:ext>
            </a:extLst>
          </p:cNvPr>
          <p:cNvSpPr/>
          <p:nvPr/>
        </p:nvSpPr>
        <p:spPr>
          <a:xfrm>
            <a:off x="3358757" y="3760237"/>
            <a:ext cx="2569579" cy="20527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58B4AC-45C7-3BB6-8DFD-808EE99A27D1}"/>
              </a:ext>
            </a:extLst>
          </p:cNvPr>
          <p:cNvSpPr txBox="1"/>
          <p:nvPr/>
        </p:nvSpPr>
        <p:spPr>
          <a:xfrm>
            <a:off x="765110" y="3185631"/>
            <a:ext cx="1791478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تَنْغَلِقُ بَدلَ تُغْلَقُ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3F67BA2-19B3-E3C3-EBB9-7ADB79ADC7D0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2556588" y="3416464"/>
            <a:ext cx="1847461" cy="6610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449341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F3C8A-F5BB-A89F-931B-62CD24201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2F8183-4809-CEA2-0A7E-21154B96D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الوقت. نصحح التمرين الأول. ما ضد "يحزنني"؟ ما رأيكم؟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E5223285-35B0-0F55-BB4A-C958B03B39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627A2E-119E-2F81-5B9B-DB07788717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9B8226-0976-C4B2-43BC-9AEF326E45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8F6B085-7648-6EFA-BADF-5F5B2790B0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C234ECB-D39C-9652-B905-B31082311C9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B98CAD9-5F52-2B1A-13E1-1F5040698A4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5BB2C20-24E8-3188-8641-7E963B4646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FEBB6E-BE6F-8691-329F-8EB715B5FE8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C80DFA-6D15-B83C-9508-64BC9BBDE33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7F65CF4-B7A5-1A8E-E039-A5D581920DA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8D3D3E9-0389-E8BE-3988-6C7E61A41AF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5E89A85-5DAE-99B4-E689-DC7F470824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382" y="2602158"/>
            <a:ext cx="7622210" cy="18337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3C7666C-4D97-2DC2-0451-E097432B9C55}"/>
              </a:ext>
            </a:extLst>
          </p:cNvPr>
          <p:cNvSpPr txBox="1"/>
          <p:nvPr/>
        </p:nvSpPr>
        <p:spPr>
          <a:xfrm>
            <a:off x="4338619" y="3127723"/>
            <a:ext cx="12797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يُسْعِدُني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7D8511D-FBFC-0E8B-81E7-EBD64F99037C}"/>
              </a:ext>
            </a:extLst>
          </p:cNvPr>
          <p:cNvSpPr txBox="1"/>
          <p:nvPr/>
        </p:nvSpPr>
        <p:spPr>
          <a:xfrm>
            <a:off x="1908922" y="3127723"/>
            <a:ext cx="12797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تَتَفَتَّحُ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A77A2B8-1BC3-4C6E-339F-50B8E0130671}"/>
              </a:ext>
            </a:extLst>
          </p:cNvPr>
          <p:cNvSpPr txBox="1"/>
          <p:nvPr/>
        </p:nvSpPr>
        <p:spPr>
          <a:xfrm>
            <a:off x="4662807" y="3789551"/>
            <a:ext cx="12797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ٱلْعَوْنِ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4CA59FC-F11A-1068-D19B-B75BDADF525A}"/>
              </a:ext>
            </a:extLst>
          </p:cNvPr>
          <p:cNvSpPr txBox="1"/>
          <p:nvPr/>
        </p:nvSpPr>
        <p:spPr>
          <a:xfrm>
            <a:off x="2483911" y="3789551"/>
            <a:ext cx="12797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يَنْمو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608FE0C-639A-C8EA-AC44-8501C44AFD8B}"/>
              </a:ext>
            </a:extLst>
          </p:cNvPr>
          <p:cNvSpPr txBox="1"/>
          <p:nvPr/>
        </p:nvSpPr>
        <p:spPr>
          <a:xfrm>
            <a:off x="611779" y="3703815"/>
            <a:ext cx="12797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إِخْلاصٍ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6BEBEB1-C5E8-F5DE-A1AD-F81E59492631}"/>
              </a:ext>
            </a:extLst>
          </p:cNvPr>
          <p:cNvSpPr txBox="1"/>
          <p:nvPr/>
        </p:nvSpPr>
        <p:spPr>
          <a:xfrm>
            <a:off x="3694865" y="3317694"/>
            <a:ext cx="56916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dirty="0"/>
              <a:t>تَنْغَلِقُ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19245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2D104-20C7-4F9C-2C82-1B8D4CFFE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D9477B-49EB-D8D8-707F-EC5D104F5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أ؟ من يجيب؟ هل أنتم متفقون؟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D9C053C9-642C-F8CC-85AB-2CB73364CD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159A9BB-BDAC-E735-89BD-24A9C284E0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0F14A1-3A55-D106-9746-9E0CB90046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02B63F3-1383-820C-47F4-844AEC1508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D1B3C16-856E-6209-4CB2-2D5ECEB029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E5AD33C-7ABB-7422-5A0F-7F2B2C651C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B70E716-D0B9-D74C-F1F9-6FD67C5AB6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CA9B07C-6F15-8774-9035-D0B6A0C2644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CE242F1-ED53-884C-451D-8FF2706772A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9BA9146-5F5D-407E-D9F0-D5FC38CBF54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93F54BC-B10E-7390-3E33-6129477D6E2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7" name="Image 6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F9B6010F-750E-D219-DB73-CE5868CF83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636" y="2330711"/>
            <a:ext cx="7940728" cy="3558848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5629474-2C60-63B3-DD3A-D7EFCAD685D7}"/>
              </a:ext>
            </a:extLst>
          </p:cNvPr>
          <p:cNvSpPr txBox="1"/>
          <p:nvPr/>
        </p:nvSpPr>
        <p:spPr>
          <a:xfrm>
            <a:off x="1603276" y="4851919"/>
            <a:ext cx="244909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b="1" dirty="0"/>
              <a:t>لأنَّها تُشْعِرُهُ بِقيمَةِ ما يَفْعَلُهُ.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410396745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46864-CE1C-4BBD-EBF0-D35BD1904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D4E2A0-6660-A1A5-E4D6-1A7AD756E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282117C7-4C22-EDEA-209E-A54C362012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7378C8-36DF-8D78-6C19-41FA7F47E7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D857D4-572F-034B-3CD4-CD27E6DDA1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E850EE4-9D1B-4526-6BA9-F98E2A4E6B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27E009A-4BEA-38A8-1A0D-F46B95BD18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97E5D40-ED3F-0AE0-F290-C0061D2484D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DB733D5-AADA-7F59-4C96-D8399A07D7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FC9D017-0785-2D8D-1F4D-9CA2A803FC3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C13660-5F35-3A9B-23A2-BDC6B94B4C3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1B2CF3A-4D03-8653-7630-831ED950D4F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B261F93-DEF7-9EBA-3895-CF3C2A13DC6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7" name="Image 6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58A48454-5588-8F1E-C835-F66A6E7C2D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636" y="2330711"/>
            <a:ext cx="7940728" cy="3558848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7C08CE1-147E-E841-3F2A-BA860C1E1B02}"/>
              </a:ext>
            </a:extLst>
          </p:cNvPr>
          <p:cNvSpPr txBox="1"/>
          <p:nvPr/>
        </p:nvSpPr>
        <p:spPr>
          <a:xfrm>
            <a:off x="1603276" y="4851919"/>
            <a:ext cx="244909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b="1" dirty="0"/>
              <a:t>لأنَّها تُشْعِرُهُ بِقيمَةِ ما يَفْعَلُهُ.</a:t>
            </a:r>
            <a:endParaRPr lang="fr-FR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D249B1D-532F-0A90-0682-7E1564F305C1}"/>
              </a:ext>
            </a:extLst>
          </p:cNvPr>
          <p:cNvSpPr txBox="1"/>
          <p:nvPr/>
        </p:nvSpPr>
        <p:spPr>
          <a:xfrm>
            <a:off x="601636" y="4851919"/>
            <a:ext cx="4850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28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1D45CC-3F4C-287E-0104-DDE0FD524E9D}"/>
              </a:ext>
            </a:extLst>
          </p:cNvPr>
          <p:cNvSpPr txBox="1"/>
          <p:nvPr/>
        </p:nvSpPr>
        <p:spPr>
          <a:xfrm>
            <a:off x="4456088" y="5221251"/>
            <a:ext cx="4850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28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22940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ED23E-2617-DE20-1BD6-B1272B9A8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681944-BA60-AE28-5CED-60251BD56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التمرين الخاص بالتحويل في الماضي. أنجزوا.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5FB3F33-3225-B0BF-228B-F147891CC00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8FC3A0-3B3E-6C82-93AA-17CB12A241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306A45A-0629-9CDA-3CEF-8F73F883B7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7F2C6E0-2E3A-6F0D-9AE1-7CD78B4652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B8A2275-3D19-0035-D925-30AC53DD48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988605C-0359-C1C6-634E-430F7EBD44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A1C31E9-3EDC-572D-B53E-74155FC31A1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B5114E-D70A-E1E5-1C7B-CC96C74D4DC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36CB8EF-6F2F-C8BC-336C-6DB36FB91DE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03AE50E-BCB9-B8C1-C4D2-C255433423F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0" name="Image 9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1693CB5D-2334-3944-52EC-74E6795A69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9023" y="1704227"/>
            <a:ext cx="2946181" cy="4115695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F081D49-9D8E-1058-0E58-4944D5F24491}"/>
              </a:ext>
            </a:extLst>
          </p:cNvPr>
          <p:cNvSpPr/>
          <p:nvPr/>
        </p:nvSpPr>
        <p:spPr>
          <a:xfrm>
            <a:off x="6817394" y="3346089"/>
            <a:ext cx="810146" cy="271093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50E60FB-4AB4-6E60-FF49-B41588E333E9}"/>
              </a:ext>
            </a:extLst>
          </p:cNvPr>
          <p:cNvSpPr/>
          <p:nvPr/>
        </p:nvSpPr>
        <p:spPr>
          <a:xfrm>
            <a:off x="3599023" y="2978412"/>
            <a:ext cx="2946181" cy="9964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56D45CFC-1D12-A6FF-13FE-1A654BE15F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6425897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05948-3A7F-5179-0419-436BB9DA4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AA62B-D29B-FCBB-D763-7341C484D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جوابه؟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DAD8AC-614B-7572-6110-67EA6FAED6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529DCA-1DFA-2234-27C0-9A0FA9E30A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7A60D16-06CA-F991-B749-6F26EA2D17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AD2E23-6281-A2CC-A0FE-6DCE414E29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0CC4654-2BDC-31F2-16EC-C8D384D166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198C08D-CF22-C95B-F501-E79D108354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9F793A5-0071-1353-102B-7102D298C90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01C8D8D-1A2F-8B98-BD4B-FE974200441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023EDC4-754E-E1E9-9F0B-866FBBCC368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BF5802D-DD45-9E7C-C6BB-99B2F8D2AA7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52680A79-E99A-7C3B-BECF-62C05502E2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D286C61E-8BB3-E1AA-15BB-556D04661A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6566" y="2274468"/>
            <a:ext cx="7768936" cy="2913351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818BB5E-A417-CD8C-D23F-DBC7D2A24B8F}"/>
              </a:ext>
            </a:extLst>
          </p:cNvPr>
          <p:cNvSpPr txBox="1"/>
          <p:nvPr/>
        </p:nvSpPr>
        <p:spPr>
          <a:xfrm>
            <a:off x="5702114" y="3574711"/>
            <a:ext cx="21952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خِفْتُنَّ </a:t>
            </a:r>
            <a:r>
              <a:rPr lang="ar-MA" sz="32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مِنَ </a:t>
            </a:r>
            <a:r>
              <a:rPr lang="ar-MA" sz="3200" b="1" kern="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ٱلظَّلامِ</a:t>
            </a:r>
            <a:r>
              <a:rPr lang="ar-MA" sz="32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.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809A4AE-122D-4715-2485-11A63214D7E7}"/>
              </a:ext>
            </a:extLst>
          </p:cNvPr>
          <p:cNvSpPr txBox="1"/>
          <p:nvPr/>
        </p:nvSpPr>
        <p:spPr>
          <a:xfrm>
            <a:off x="4611862" y="4126978"/>
            <a:ext cx="21952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خِفْنَ </a:t>
            </a:r>
            <a:r>
              <a:rPr lang="ar-MA" sz="32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مِنَ </a:t>
            </a:r>
            <a:r>
              <a:rPr lang="ar-MA" sz="3200" b="1" kern="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ٱلظَّلامِ</a:t>
            </a:r>
            <a:r>
              <a:rPr lang="ar-MA" sz="32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.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D6B7C51-D669-1B10-536C-C8DFD65B2AFC}"/>
              </a:ext>
            </a:extLst>
          </p:cNvPr>
          <p:cNvSpPr txBox="1"/>
          <p:nvPr/>
        </p:nvSpPr>
        <p:spPr>
          <a:xfrm>
            <a:off x="4681034" y="4679244"/>
            <a:ext cx="21952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خِفْتُمْ </a:t>
            </a:r>
            <a:r>
              <a:rPr lang="ar-MA" sz="32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مِنَ </a:t>
            </a:r>
            <a:r>
              <a:rPr lang="ar-MA" sz="3200" b="1" kern="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ٱلظَّلامِ</a:t>
            </a:r>
            <a:r>
              <a:rPr lang="ar-MA" sz="32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.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7B5047D-21D8-FB34-8130-9946A76E3B85}"/>
              </a:ext>
            </a:extLst>
          </p:cNvPr>
          <p:cNvSpPr txBox="1"/>
          <p:nvPr/>
        </p:nvSpPr>
        <p:spPr>
          <a:xfrm>
            <a:off x="1755848" y="3574711"/>
            <a:ext cx="21952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أَحَسّوا </a:t>
            </a:r>
            <a:r>
              <a:rPr lang="ar-MA" sz="32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بِحَنانِ أُمِّ</a:t>
            </a:r>
            <a:r>
              <a:rPr lang="ar-MA" sz="32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هِمْ</a:t>
            </a:r>
            <a:r>
              <a:rPr lang="ar-MA" sz="32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.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421F653-DDE3-FF05-FF73-14C9A50F6557}"/>
              </a:ext>
            </a:extLst>
          </p:cNvPr>
          <p:cNvSpPr txBox="1"/>
          <p:nvPr/>
        </p:nvSpPr>
        <p:spPr>
          <a:xfrm>
            <a:off x="1246633" y="4126978"/>
            <a:ext cx="26066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أَحَسَسْنا </a:t>
            </a:r>
            <a:r>
              <a:rPr lang="ar-MA" sz="32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بِحَنانِ أُمِّ</a:t>
            </a:r>
            <a:r>
              <a:rPr lang="ar-MA" sz="32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نا</a:t>
            </a:r>
            <a:r>
              <a:rPr lang="ar-MA" sz="32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.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41D499D-1DAA-5060-538A-B0F35C369AA8}"/>
              </a:ext>
            </a:extLst>
          </p:cNvPr>
          <p:cNvSpPr txBox="1"/>
          <p:nvPr/>
        </p:nvSpPr>
        <p:spPr>
          <a:xfrm>
            <a:off x="1054359" y="4657238"/>
            <a:ext cx="28092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أَحَسَسْتُنَّ </a:t>
            </a:r>
            <a:r>
              <a:rPr lang="ar-MA" sz="32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بِحَنانِ أُمِّ</a:t>
            </a:r>
            <a:r>
              <a:rPr lang="ar-MA" sz="32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كُنَّ</a:t>
            </a:r>
            <a:r>
              <a:rPr lang="ar-MA" sz="32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.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23464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4" grpId="0"/>
      <p:bldP spid="15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7639A-A825-0B2D-5683-ECE1A3CB3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DD2BC1-5B44-1546-AB81-B7215446D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ننشد جماعة.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8441525-1406-26A0-B079-229994CB14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F376A84-8F80-1FBD-563B-7B3F8EE9C577}"/>
              </a:ext>
            </a:extLst>
          </p:cNvPr>
          <p:cNvSpPr txBox="1"/>
          <p:nvPr/>
        </p:nvSpPr>
        <p:spPr>
          <a:xfrm>
            <a:off x="1511559" y="2921169"/>
            <a:ext cx="62515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نُنْشِدُ قَصيدَتَيْ "اَلْحَفْلَةُ" </a:t>
            </a:r>
            <a:r>
              <a:rPr lang="ar-MA" sz="6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وَ"أُغْنِيَّةٌ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لِبِلادي"</a:t>
            </a:r>
            <a:endParaRPr lang="fr-FR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5A561C-043B-C21D-67CB-EAF82557384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</a:t>
            </a:r>
          </a:p>
        </p:txBody>
      </p:sp>
    </p:spTree>
    <p:extLst>
      <p:ext uri="{BB962C8B-B14F-4D97-AF65-F5344CB8AC3E}">
        <p14:creationId xmlns:p14="http://schemas.microsoft.com/office/powerpoint/2010/main" val="52289248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FFA65-3FBE-F36B-6DB4-E3B7EB7F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FE1BA73-05B9-B043-4060-441A9A63A7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495582" y="1791985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57B3D0C0-E6DE-B2E6-0B2A-E6A0A0C04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621" y="934123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  <a:endParaRPr lang="fr-MA" sz="44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78B19C1-1D46-0605-5D68-4BCC869E8FBC}"/>
              </a:ext>
            </a:extLst>
          </p:cNvPr>
          <p:cNvSpPr txBox="1">
            <a:spLocks/>
          </p:cNvSpPr>
          <p:nvPr/>
        </p:nvSpPr>
        <p:spPr>
          <a:xfrm>
            <a:off x="2715803" y="261831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000" b="1" dirty="0">
                <a:latin typeface="Microsoft Uighur" panose="02000000000000000000" pitchFamily="2" charset="-78"/>
              </a:rPr>
              <a:t>التعبير عن المشاعر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81510FA-142D-FA3B-05B2-E8C078C11D77}"/>
              </a:ext>
            </a:extLst>
          </p:cNvPr>
          <p:cNvSpPr txBox="1"/>
          <p:nvPr/>
        </p:nvSpPr>
        <p:spPr>
          <a:xfrm>
            <a:off x="5144402" y="1902352"/>
            <a:ext cx="2071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04</a:t>
            </a:r>
            <a:r>
              <a:rPr lang="f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886C1CE-726D-E6BD-CDDD-D48A7557DB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15803" y="1626166"/>
            <a:ext cx="826334" cy="83197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3D18D1D-C7E3-FC95-1DC8-8EFD7FB370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3163" y="1054582"/>
            <a:ext cx="479081" cy="47908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3950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F002-EFDA-36A6-0D0F-EE174FFB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24553CA-B98A-0A42-A753-1F04D6E52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تدربنا اليوم على مهارة التعبير عن المشاعر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DD8E75E-4E94-4972-8F9F-1004619E7F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DDFD032-5109-7B90-B3F2-B2EAB101CE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863C6A6-1BB5-18BD-44CC-AE090B5195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F24C703-F573-D8A4-5B8A-CB80799391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C2CFA-311F-A81A-7A10-0BA90685C0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818ACA-7DA3-70CB-F2A0-0C60BC467B9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3D1F7CE-73F7-1474-B4BD-8255D9BA0EB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B180DB8-F948-6B8E-C34A-2F51DB1A730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06D45DB-A105-3798-3533-C37DF96952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B2F093-DD50-DA0A-2A01-02E4AB2158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2C17099C-842C-4E56-FD65-437E1418AC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8B83E39-ACDC-D6D6-CA05-90E9253612DE}"/>
              </a:ext>
            </a:extLst>
          </p:cNvPr>
          <p:cNvSpPr txBox="1"/>
          <p:nvPr/>
        </p:nvSpPr>
        <p:spPr>
          <a:xfrm>
            <a:off x="2385628" y="3016504"/>
            <a:ext cx="4224555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اَلتَّعْبيرُ عَنِ الْمَشاعِرِ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574011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CA529-ECF0-5EA4-8A52-5F2FA8F48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CEB6BBC-741A-3A42-A568-217685CB1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الواجب المنزلي على الصفحة 31.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6">
            <a:extLst>
              <a:ext uri="{FF2B5EF4-FFF2-40B4-BE49-F238E27FC236}">
                <a16:creationId xmlns:a16="http://schemas.microsoft.com/office/drawing/2014/main" id="{0D0CC138-D44F-4A02-15C4-2145AA491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939634E-2655-B9CE-B6D4-EBDF35A99C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C74C76F-1725-BA0D-F6CB-D9CC272F9A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A9C972A-9224-84F3-E4D6-255A3CA7DF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8F116C5-FE61-723A-E003-4B82C5BE8E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F63DC4-6B14-D25E-9306-004BA6A24FE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FFA63C0-3B1D-C98D-8732-23D7CECC574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9D18AA4-4C9C-7A57-ACCD-C0772E043F8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C42B0A-5278-AFFE-C515-68B0DC706CB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0CA7926-CEE0-BF48-03CE-57F22FDC1F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17EA2CC-3CAD-CA45-13B0-41C6B11C96A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5">
            <a:extLst>
              <a:ext uri="{FF2B5EF4-FFF2-40B4-BE49-F238E27FC236}">
                <a16:creationId xmlns:a16="http://schemas.microsoft.com/office/drawing/2014/main" id="{B1298732-D71F-09A1-BC59-120098B5E8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96249" y="1965151"/>
            <a:ext cx="828000" cy="828000"/>
          </a:xfrm>
          <a:prstGeom prst="rect">
            <a:avLst/>
          </a:prstGeom>
        </p:spPr>
      </p:pic>
      <p:pic>
        <p:nvPicPr>
          <p:cNvPr id="7" name="Image 6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3618874D-3F88-AC1A-D26B-C559F135DA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29099" y="1974598"/>
            <a:ext cx="2799139" cy="39813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E979AC-9572-2002-2E60-2291C24AD939}"/>
              </a:ext>
            </a:extLst>
          </p:cNvPr>
          <p:cNvSpPr/>
          <p:nvPr/>
        </p:nvSpPr>
        <p:spPr>
          <a:xfrm>
            <a:off x="3529099" y="2379151"/>
            <a:ext cx="2799139" cy="228615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441855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38A8F-AF29-2DF5-5867-0EAC87E2A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525C458-E86D-63C6-3999-18AB93BF9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وأنا أتنقل للتحقق من إنجازكم للواجب، خذوا مهلة لمراجعة إجاباتكم وتدقيقها. (دقيقتان)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1137257-3264-3656-9682-497CB6E016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ACCE4D4-11F7-4110-F179-2EA9A743C9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C24200-EE38-8F96-72C8-7A4260B0C8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65C26A1-B3B5-FD7B-4C37-4DD27CAB29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A2CDD10-E23F-5ABF-36EA-E3C35539A62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FB1B29-938D-1EE9-E622-ED7ED680B3C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B1B5B2A-8579-372F-7F49-FF9A161B424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430876A-C107-B2EB-C594-B113312ABC7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13D37F39-D0B1-AF42-CFBC-418C4D97F1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38284E8-7243-46E9-876B-BFBAD5DCA7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A15462E8-360B-9351-CB93-CDA80D4E1E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9099" y="1974598"/>
            <a:ext cx="2799139" cy="39813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B242882-2AAF-0F03-26A5-5D26CE429021}"/>
              </a:ext>
            </a:extLst>
          </p:cNvPr>
          <p:cNvSpPr/>
          <p:nvPr/>
        </p:nvSpPr>
        <p:spPr>
          <a:xfrm>
            <a:off x="3529099" y="2416629"/>
            <a:ext cx="2799139" cy="224867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A33DC4D8-FAA4-BF67-90B8-28CA93663A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43846061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0F42C-0B95-77CE-9155-68B622E91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0B28191-B19B-26FD-D6D9-39E8ACE65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العبارات الدالة على المشاعر.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E42958-0D8B-7818-D12B-69F356B6E2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2EB0592-D0E7-B4F4-1C2D-337D610D9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3586FC8-8D0A-9503-D05F-0C264FE2ED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99EB399-C53D-9DCC-5D41-568658701F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4E14433-CC8C-CE5D-23C6-239BDC1B0DB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796E06-3965-FE65-7528-4C2008F2F31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41207C-FDD2-E18B-076B-0CA75592879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341540-7DE6-8B12-A669-3DA1DC6B82E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CB140ABC-C7CA-E74E-EE92-8F92F1A63E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F62032D-30E7-FF0C-4EC5-9623FA2532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55BBBF-66FF-BB95-5914-5403E88412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7625" y="1847330"/>
            <a:ext cx="7557207" cy="418935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300A24C1-07F7-982B-9E50-F30316449C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13CC002-4CB8-D74D-4E84-D091EFE431AF}"/>
              </a:ext>
            </a:extLst>
          </p:cNvPr>
          <p:cNvSpPr txBox="1"/>
          <p:nvPr/>
        </p:nvSpPr>
        <p:spPr>
          <a:xfrm>
            <a:off x="4572000" y="2981771"/>
            <a:ext cx="35839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أَبي يَعْشَقُ صَيْدَ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ٱلْأَسْماكِ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إِنَّها هِوايَتُهُ ٱلْمُفَضَّلَةُ.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E514C4A-D627-DEB0-FA46-E91AA5A5E5AB}"/>
              </a:ext>
            </a:extLst>
          </p:cNvPr>
          <p:cNvSpPr txBox="1"/>
          <p:nvPr/>
        </p:nvSpPr>
        <p:spPr>
          <a:xfrm>
            <a:off x="4542436" y="4043420"/>
            <a:ext cx="35839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يالَهُ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مَشْهَدٍ خَلّابٍ! حَمَلْتُ ٱلرَّسْمَةَ بَيْنَ يَدَيَّ في حُبورٍ.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B9E9BAC-1E4F-FCB3-A528-D9FB9AC321DD}"/>
              </a:ext>
            </a:extLst>
          </p:cNvPr>
          <p:cNvSpPr txBox="1"/>
          <p:nvPr/>
        </p:nvSpPr>
        <p:spPr>
          <a:xfrm>
            <a:off x="4542436" y="5072710"/>
            <a:ext cx="35839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وَأَنا مُتَحَمِّسَةٌ لِرُؤْيَةِ أَفْرادِ أُسْرَتي وَهُمْ يَتَلَقَّوْنَ أَوَّلَ هَدِيَّةٍ ...! </a:t>
            </a:r>
          </a:p>
        </p:txBody>
      </p:sp>
    </p:spTree>
    <p:extLst>
      <p:ext uri="{BB962C8B-B14F-4D97-AF65-F5344CB8AC3E}">
        <p14:creationId xmlns:p14="http://schemas.microsoft.com/office/powerpoint/2010/main" val="31620745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allAtOnce"/>
      <p:bldP spid="18" grpId="0" build="allAtOnce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4EEC3-4031-571A-D40F-5B15776D0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192EB7F5-453F-25A8-11EB-042534763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من يقرأ الجمل التي نسجها على غرار العبارات المستخرجة؟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49FA942-5BE1-5910-325B-CF34C82E81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26E969-29EC-AF2A-4B49-176D7B5E2F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6E2ABA-20BC-407C-5FF2-EDB4995D96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CD206C6-890D-6DB3-EF3E-AE6D776144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E81759-337B-E01C-8F8C-F9E593626B9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274949-789B-7891-C433-2ADE3E5B4F2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48201C0-D6A3-FCFD-1C10-2C76A7B5041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8C60C64-BD20-CB82-AAB9-9A14638A943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14A6170-106C-A24B-4D13-5E41D0B1F4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2D823D-9818-AD11-2D08-1EF0D0AC35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8CEFFD-BE56-0B82-0925-34BF95EF09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3650" y="1912644"/>
            <a:ext cx="7109926" cy="418935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ED358C8E-F5A1-2BD3-04F4-EA4DCF0BF8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1518DF0-02D8-421B-A231-68CFC0F521BC}"/>
              </a:ext>
            </a:extLst>
          </p:cNvPr>
          <p:cNvSpPr txBox="1"/>
          <p:nvPr/>
        </p:nvSpPr>
        <p:spPr>
          <a:xfrm>
            <a:off x="4572000" y="2981771"/>
            <a:ext cx="35839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أَبي يَعْشَقُ صَيْدَ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ٱلْأَسْماكِ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إِنَّها هِوايَتُهُ ٱلْمُفَضَّلَةُ.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3694070-DDA0-FBEE-F82E-E34BD7D2B224}"/>
              </a:ext>
            </a:extLst>
          </p:cNvPr>
          <p:cNvSpPr txBox="1"/>
          <p:nvPr/>
        </p:nvSpPr>
        <p:spPr>
          <a:xfrm>
            <a:off x="4542436" y="4043420"/>
            <a:ext cx="35839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يالَهُ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مَشْهَدٍ خَلّابٍ! حَمَلْتُ ٱلرَّسْمَةَ بَيْنَ يَدَيَّ في حُبورٍ.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EE4CD51-096F-DA7C-2151-5B4E5EE18C73}"/>
              </a:ext>
            </a:extLst>
          </p:cNvPr>
          <p:cNvSpPr txBox="1"/>
          <p:nvPr/>
        </p:nvSpPr>
        <p:spPr>
          <a:xfrm>
            <a:off x="4542436" y="5072710"/>
            <a:ext cx="35839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وَأَنا مُتَحَمِّسَةٌ لِرُؤْيَةِ أَفْرادِ أُسْرَتي وَهُمْ يَتَلَقَّوْنَ أَوَّلَ هَدِيَّةٍ ...! </a:t>
            </a:r>
          </a:p>
        </p:txBody>
      </p:sp>
    </p:spTree>
    <p:extLst>
      <p:ext uri="{BB962C8B-B14F-4D97-AF65-F5344CB8AC3E}">
        <p14:creationId xmlns:p14="http://schemas.microsoft.com/office/powerpoint/2010/main" val="166515715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824DB-73B1-88BD-6937-3E0BE94E8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20E7F4D-C26C-B031-55A8-92313739D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،نعود إلى  الصفحة 33 ؛ من يقرأ التعليمة ؟  ما المطلوب؟     -أنجزوا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1DF8666-5CD0-B150-F8AA-E4291BA922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B7DBE05-85C9-643F-DFF1-C30229939D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6A211E7-47D6-560F-0B77-D2E23B3529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9C7EEEC-64B2-C8B8-1629-22C75F0DE8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03948F-B8FB-EF6A-98F1-53DDDA019EB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68030B-A064-4996-88B1-FF0FC84ECA1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FB677F6-CF97-40BF-B7F6-3D84F7C2E11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85C4FE-4B92-16E4-01D8-0080D9C4F26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82D7847-3639-6940-A252-B9CFB9A2B6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1C3783A-8E35-7564-6C10-2EF761101A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46587D-CFF6-9BAE-41C8-6D734176F9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5239" y="1883282"/>
            <a:ext cx="2901982" cy="4218718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AFD8DF5-B905-0A7E-5947-D6D55CA812C5}"/>
              </a:ext>
            </a:extLst>
          </p:cNvPr>
          <p:cNvSpPr/>
          <p:nvPr/>
        </p:nvSpPr>
        <p:spPr>
          <a:xfrm>
            <a:off x="3515239" y="4180114"/>
            <a:ext cx="2901982" cy="1035698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9">
            <a:extLst>
              <a:ext uri="{FF2B5EF4-FFF2-40B4-BE49-F238E27FC236}">
                <a16:creationId xmlns:a16="http://schemas.microsoft.com/office/drawing/2014/main" id="{09E681B5-C864-839E-D779-C93847F59C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24249" y="684000"/>
            <a:ext cx="900000" cy="900000"/>
          </a:xfrm>
        </p:spPr>
      </p:pic>
    </p:spTree>
    <p:extLst>
      <p:ext uri="{BB962C8B-B14F-4D97-AF65-F5344CB8AC3E}">
        <p14:creationId xmlns:p14="http://schemas.microsoft.com/office/powerpoint/2010/main" val="148431524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FAF0A-6A1C-7394-C323-D09FA1612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600F47D-FEEC-B23B-6443-BBB1F613D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إجابته؟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E142DB-EB75-039B-F03A-74D6F17ED7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2864589-3C8B-6955-8626-BED381ED86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E43B34-E728-7FB2-1B0C-B7DE8802DC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D23B11F-EA36-B650-8A26-7EC47D786D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089245-BA06-5DA7-CF59-77437FB2D76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C88C792-BFEA-6348-FCDE-0C00CF6E4FB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B6FB2E-2276-74A0-28CE-782849BEC2A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95E4263-BB64-BBC8-E23F-9D985EA1511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D077410-DF83-6279-E313-97C346BBC0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31F0F12-C01E-F900-EE7D-8CF2003E98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9">
            <a:extLst>
              <a:ext uri="{FF2B5EF4-FFF2-40B4-BE49-F238E27FC236}">
                <a16:creationId xmlns:a16="http://schemas.microsoft.com/office/drawing/2014/main" id="{DC30137F-8890-A1A2-8729-A604154B57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24249" y="684000"/>
            <a:ext cx="900000" cy="900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C29307E-523B-9354-67A9-FF623A0AEE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299" y="1929292"/>
            <a:ext cx="8207451" cy="325638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7142A8C-4036-66EA-1B26-B9E77B68EF45}"/>
              </a:ext>
            </a:extLst>
          </p:cNvPr>
          <p:cNvSpPr txBox="1"/>
          <p:nvPr/>
        </p:nvSpPr>
        <p:spPr>
          <a:xfrm>
            <a:off x="226242" y="3018875"/>
            <a:ext cx="842145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عِنْدَما يَتَلَقّى شَخْصٌ خَبَراً سَيِّئاً غالِباً ما يَغْمُرُهُ ٱلإِحْساسُ بِٱلْحُزْنِ وَيَضيقُ صَدْرهُ، فَيَحْتاجُ لِمَنْ يُخَفِّفُ عَنْهُ حُزْنَهُ.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870641-631C-C8DD-C51B-DDD4DC3DF405}"/>
              </a:ext>
            </a:extLst>
          </p:cNvPr>
          <p:cNvSpPr txBox="1"/>
          <p:nvPr/>
        </p:nvSpPr>
        <p:spPr>
          <a:xfrm>
            <a:off x="496298" y="4600900"/>
            <a:ext cx="824890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عِنْدَما لا يَهْتَمُّ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ٱلْآخَرون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لِإِنْجازاتي يَنْتابُني الْحُزْنُ وَيَحْمَرُّ وَجْهي وَ يَضيقُ صَدْري وَأَشْعُرُ أَنَّ عَملي غَيْرُ مُقَدَّرٍ.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07351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40732" y="1807373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137" y="846534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0332" y="987759"/>
            <a:ext cx="437550" cy="43755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191D-A820-49F1-AE08-0C79A752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D589A6D-BD9B-1D41-A852-9D14F100C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تَعَلَّمْتُم في هَذِهِ ٱلْحِصَّةِ؟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7DCE136-B285-2456-13DD-0660FDB892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7A291AC-745E-9E61-32E4-DA73D3A096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A7553D6-89F2-115D-5012-A1D8428D77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7B7B4C4-41AB-2717-9C13-E9648653B2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7ED48A6-3475-DE31-DED0-2ABA77975DC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120971-014E-8B88-F703-4B89DF8559D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1D4ED0-7A43-8606-BE10-05D3C0C76C0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CCD726-84BF-0A46-4FE2-C154A7A3F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9F5F53-773D-BC30-53E7-923A2240EF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681155-84B9-8E8D-6059-B7CE19C6CF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B506163D-8AD2-2B5D-8018-ACC51E3641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4C0FFE7-49A1-BBA1-9254-CA4E12C9884B}"/>
              </a:ext>
            </a:extLst>
          </p:cNvPr>
          <p:cNvSpPr/>
          <p:nvPr/>
        </p:nvSpPr>
        <p:spPr>
          <a:xfrm>
            <a:off x="1946396" y="2969598"/>
            <a:ext cx="6201856" cy="144906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defTabSz="914400" rtl="1">
              <a:defRPr/>
            </a:pPr>
            <a:r>
              <a:rPr lang="ar-MA" sz="4400" b="1" kern="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مَنْ يُعَبِّرُ عَنْ شُعورٍ مِنِ اخْتِيارِهِ؟</a:t>
            </a:r>
          </a:p>
        </p:txBody>
      </p:sp>
    </p:spTree>
    <p:extLst>
      <p:ext uri="{BB962C8B-B14F-4D97-AF65-F5344CB8AC3E}">
        <p14:creationId xmlns:p14="http://schemas.microsoft.com/office/powerpoint/2010/main" val="255278421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53123-D085-9CDB-EAB6-A158E1AEE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BF4D9B7-B683-864F-907A-8E57D754D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الصفحة 33، ضعوا العلامة أمام الواجب المنزلي (التمرينان المؤطران).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EDB9009-BA14-F51E-EA53-D97A40B6D0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90183" y="2152953"/>
            <a:ext cx="900000" cy="900000"/>
          </a:xfrm>
        </p:spPr>
      </p:pic>
      <p:pic>
        <p:nvPicPr>
          <p:cNvPr id="14" name="Espace réservé pour une image  33">
            <a:extLst>
              <a:ext uri="{FF2B5EF4-FFF2-40B4-BE49-F238E27FC236}">
                <a16:creationId xmlns:a16="http://schemas.microsoft.com/office/drawing/2014/main" id="{B4C677A9-89BB-ED8E-4DC5-347247245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6C24F13-15F9-439B-10FE-9763A303A6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A08EDB-15B2-BC7F-6ED8-A75A1DFED9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69905AA-4538-A7B5-8F7C-572F0DCF01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250D1A7-F222-A5AB-88A9-548A0ED582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6EA9DE6-0BEC-7DCC-4BCF-6C20EC60937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87221B1-3BC0-8309-CF13-9BF3CE0DEBE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F782022-BDF9-3B5E-0C23-5B29F13DE2E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71D40FF-CF0F-E095-0CD7-0816846032C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4A15E50-F4DD-E311-A678-DE7BF37781D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B7C1FD7-D26D-D376-1630-73EE3A1DA0A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E4E9F6E-3986-D57B-461C-CF6B03F290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15239" y="1883282"/>
            <a:ext cx="2901982" cy="4218718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0CDF145-D078-A1E4-6FDD-798570350193}"/>
              </a:ext>
            </a:extLst>
          </p:cNvPr>
          <p:cNvSpPr/>
          <p:nvPr/>
        </p:nvSpPr>
        <p:spPr>
          <a:xfrm>
            <a:off x="3565747" y="5066302"/>
            <a:ext cx="2901982" cy="1035698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092D486-F398-4CF2-EDBB-3B508CE3FAEA}"/>
              </a:ext>
            </a:extLst>
          </p:cNvPr>
          <p:cNvSpPr/>
          <p:nvPr/>
        </p:nvSpPr>
        <p:spPr>
          <a:xfrm>
            <a:off x="3565747" y="2181453"/>
            <a:ext cx="2901982" cy="871500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784850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9BF84-9C9E-AD71-34CF-745D4B53C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91A62CC-8E44-427B-9487-F1967F0AF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 نصوصي القرائية؛  سنطالع القصة الأولى.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33">
            <a:extLst>
              <a:ext uri="{FF2B5EF4-FFF2-40B4-BE49-F238E27FC236}">
                <a16:creationId xmlns:a16="http://schemas.microsoft.com/office/drawing/2014/main" id="{01D7E235-FDA6-3449-EF7E-3D0F866B5B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8F66E45-DF15-319C-9926-2DA1E61FCC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4BEBFE1-5808-982D-04A2-BBBBAEB420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983EADB-2511-EB38-2912-DF8B4901D6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F6A9A8C-5AF1-DEAD-AE32-4998B975863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7E203E8-3CF0-F33C-71FB-A1EDBEDF211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ACC3FEE-72DD-5CD0-ED05-82B1D327563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D06531-7B5D-6066-CB92-54A2A624A1E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373F2B7-5AA7-B1FD-563A-94A9C038E03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B37D4B0-8658-12CB-9DE9-FA70EA72F0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8B2FC32-DA63-E4EF-F9D2-42ABA78F1E1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capture d’écran, personne, lettre&#10;&#10;Le contenu généré par l’IA peut être incorrect.">
            <a:extLst>
              <a:ext uri="{FF2B5EF4-FFF2-40B4-BE49-F238E27FC236}">
                <a16:creationId xmlns:a16="http://schemas.microsoft.com/office/drawing/2014/main" id="{EF4AA2F0-28F1-3AA0-7809-688CF27D0A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7663" y="1704227"/>
            <a:ext cx="3214298" cy="448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69564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DEDAB-546C-FDB1-3ACF-EB65B238A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6B0B757-F0AF-B89A-B5D5-D6C4C9869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عنوان القصة؟ كم صفحة في القصة؟ ما توقعاتكم حول مضمون القصة؟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33">
            <a:extLst>
              <a:ext uri="{FF2B5EF4-FFF2-40B4-BE49-F238E27FC236}">
                <a16:creationId xmlns:a16="http://schemas.microsoft.com/office/drawing/2014/main" id="{D3CA9E84-5AF6-00BD-5172-39488C10EB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FEA991-79A9-9A7D-6B7A-DFBE21386A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CFB47F5-AE73-27FC-7A66-AE457E7C73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1957FE1-7CC7-35A0-8C86-E83AA444BE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B608655-EA87-6D21-C926-119C86205E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CCEDF5C-BAA2-7B6D-9281-03CBFCF7F81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213069-93EB-4AA1-7B4D-95FD222AFA8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395AF62-4B85-A838-EEC1-022D07BBB1E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8E2D4EE-193F-9CA3-04E9-09B1F6FE4E9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1BD48A0A-6154-85CA-6FF4-C9F295392F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B6CBACE-B09B-ACC8-62F0-964A5C9F06E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capture d’écran, personne, lettre&#10;&#10;Le contenu généré par l’IA peut être incorrect.">
            <a:extLst>
              <a:ext uri="{FF2B5EF4-FFF2-40B4-BE49-F238E27FC236}">
                <a16:creationId xmlns:a16="http://schemas.microsoft.com/office/drawing/2014/main" id="{78B33305-79F2-AA2D-200B-C4E22BB686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7663" y="1704227"/>
            <a:ext cx="3214298" cy="448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98374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B4D4E-658B-0390-0A4F-ED72131B0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2509B29-B5BC-B70C-DAEB-032A34F79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5 دقائق؛ كل واحد يطالع القصة في صمت. سنناقش ما قرأتم بعد ذلك.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33">
            <a:extLst>
              <a:ext uri="{FF2B5EF4-FFF2-40B4-BE49-F238E27FC236}">
                <a16:creationId xmlns:a16="http://schemas.microsoft.com/office/drawing/2014/main" id="{EB62613E-C425-6C7A-B549-CA1BFCDD0F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B22BBC9-456C-B476-34C4-73F704D568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B808E98-AFA3-4BA6-C54B-8568F86BE0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97DC9F7-9F6E-13CD-B6AB-DBA5B94A5E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D80EE02-A2DE-ACD3-4904-7E478AD626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0943206-4926-5558-9FD7-E7A90CE2AD2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BF9F485-53C6-2632-E23B-10FF7EB5647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E905EC-71E2-17EC-7FE4-8419B8C5BDA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D32B1E6-4DBD-EC53-A95D-71BD0B28C83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829B67E-2013-E393-D0BF-BAE718F377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F16C71A-2A76-928F-B0BF-9D36C51258B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capture d’écran, personne, lettre&#10;&#10;Le contenu généré par l’IA peut être incorrect.">
            <a:extLst>
              <a:ext uri="{FF2B5EF4-FFF2-40B4-BE49-F238E27FC236}">
                <a16:creationId xmlns:a16="http://schemas.microsoft.com/office/drawing/2014/main" id="{7F37DB70-760D-3352-669B-808E512E7D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7663" y="1704227"/>
            <a:ext cx="3214298" cy="448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25985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412E811-5901-594F-92D5-D36ED6742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EF2E890-267C-1B55-3BB7-E6379564B6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ED19226-B9A4-8711-F31F-005187EC80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E6F397-11BD-8272-5CBB-233AF5D82C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18DBCAB-F341-35C1-8813-2478820F40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2276597-1BDA-EBDC-305E-D00A113EF9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AA295B-C2C9-8526-EDB4-CAB78503BD5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09D852-28D6-DA2B-3EDE-BEE0114D77B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EEBF003-AC92-033A-825F-043DB6E9AE7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69CE12-15EA-00CA-9839-19BC701EEE5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C193EAA-F3C5-AAA8-0C11-6CF3D0A127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6AFF96B-3817-7E5C-B1C9-74E3C8FF6F8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8">
            <a:extLst>
              <a:ext uri="{FF2B5EF4-FFF2-40B4-BE49-F238E27FC236}">
                <a16:creationId xmlns:a16="http://schemas.microsoft.com/office/drawing/2014/main" id="{53A05BF2-C64D-FD38-F83F-38F6FBB028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12961</TotalTime>
  <Words>1151</Words>
  <Application>Microsoft Office PowerPoint</Application>
  <PresentationFormat>Affichage à l'écran (4:3)</PresentationFormat>
  <Paragraphs>293</Paragraphs>
  <Slides>41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41</vt:i4>
      </vt:variant>
    </vt:vector>
  </HeadingPairs>
  <TitlesOfParts>
    <vt:vector size="60" baseType="lpstr">
      <vt:lpstr>Calibri</vt:lpstr>
      <vt:lpstr>Dosis Medium</vt:lpstr>
      <vt:lpstr>Wingdings</vt:lpstr>
      <vt:lpstr>Noto Sans Symbols</vt:lpstr>
      <vt:lpstr>Cambria Math</vt:lpstr>
      <vt:lpstr>Calibri Light</vt:lpstr>
      <vt:lpstr>Abadi</vt:lpstr>
      <vt:lpstr>Dosis</vt:lpstr>
      <vt:lpstr>Dosis SemiBold</vt:lpstr>
      <vt:lpstr>Microsoft Uighur</vt:lpstr>
      <vt:lpstr>Modern Love</vt:lpstr>
      <vt:lpstr>Arial</vt:lpstr>
      <vt:lpstr>Thème Office</vt:lpstr>
      <vt:lpstr>1_Thème Office</vt:lpstr>
      <vt:lpstr>1_01- نشاط اعتيادي</vt:lpstr>
      <vt:lpstr>03- استماع وتحدث</vt:lpstr>
      <vt:lpstr>1_04- قراءة/ كتابة</vt:lpstr>
      <vt:lpstr>05- اختتام الحصة</vt:lpstr>
      <vt:lpstr>00_Env-Enseignant</vt:lpstr>
      <vt:lpstr>Présentation PowerPoint</vt:lpstr>
      <vt:lpstr>تنظيم حصص الأسبوع</vt:lpstr>
      <vt:lpstr>هيكلة حصة اليوم</vt:lpstr>
      <vt:lpstr>عند نهاية الحصة</vt:lpstr>
      <vt:lpstr> 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القمطر.</vt:lpstr>
      <vt:lpstr>استماع وتحدث</vt:lpstr>
      <vt:lpstr>خذوا العمل المنزلي الخاص بالحكاية. ستشاركون اليوم في تحدي أفضل حكاية.</vt:lpstr>
      <vt:lpstr>من يمر أمام زملائه ليسرد علينا حكايته الجديدة؟ (15 دقيقة)  تنتقى أفضل الحكايات وتعلق على المجلة الحائطية.</vt:lpstr>
      <vt:lpstr>الفائزون في تحدي أفضل حكاية هم ...</vt:lpstr>
      <vt:lpstr>سأقرأ الوضعية التالية، ستجيبون باستعمال لغة عربية فصيحة. انتبهوا</vt:lpstr>
      <vt:lpstr>قــــراءة</vt:lpstr>
      <vt:lpstr>اليوم ستقرؤون نصا وتجيبون عن أسئلة الفهم. افتحوا كراساتكم على الصفحة 32. </vt:lpstr>
      <vt:lpstr>نقرأ النص على الكراسة بطلاقة. أنادي على التلميذ ... (تستثمر الأخطاء بعد كل قراءة وتقدم تغذية راجعة)</vt:lpstr>
      <vt:lpstr>تلميذ آخر. ضعوا أصابعكم تحت كل كلمة يقرؤها زميلكم.</vt:lpstr>
      <vt:lpstr>الآن نتذكر خطوات استخراج معلومات صريحة من نص.</vt:lpstr>
      <vt:lpstr>نتذكر خطوات استنتاج معلومات ضمنية من نص.</vt:lpstr>
      <vt:lpstr>الآن، عودوا إلى النص لإتمام ملء الجدول والإجابة عن السؤالين (8 دقائق).</vt:lpstr>
      <vt:lpstr>انتهى الوقت. نصحح التمرين الأول. ما ضد "يحزنني"؟ ما رأيكم؟</vt:lpstr>
      <vt:lpstr>من يقرأ السؤال أ؟ من يجيب؟ هل أنتم متفقون؟</vt:lpstr>
      <vt:lpstr>انتبهوا للتصحيح</vt:lpstr>
      <vt:lpstr>نمر إلى التمرين الخاص بالتحويل في الماضي. أنجزوا.</vt:lpstr>
      <vt:lpstr>نصحح. من يتقاسم جوابه؟</vt:lpstr>
      <vt:lpstr>ننشد جماعة. </vt:lpstr>
      <vt:lpstr>إنتاج كتابي</vt:lpstr>
      <vt:lpstr>سنواصل تدربنا اليوم على مهارة التعبير عن المشاعر</vt:lpstr>
      <vt:lpstr>خذوا الواجب المنزلي على الصفحة 31. </vt:lpstr>
      <vt:lpstr>وأنا أتنقل للتحقق من إنجازكم للواجب، خذوا مهلة لمراجعة إجاباتكم وتدقيقها. (دقيقتان)</vt:lpstr>
      <vt:lpstr>صححوا العبارات الدالة على المشاعر. </vt:lpstr>
      <vt:lpstr>الآن من يقرأ الجمل التي نسجها على غرار العبارات المستخرجة؟</vt:lpstr>
      <vt:lpstr>الآن ،نعود إلى  الصفحة 33 ؛ من يقرأ التعليمة ؟  ما المطلوب؟     -أنجزوا</vt:lpstr>
      <vt:lpstr>من يتقاسم إجابته؟ </vt:lpstr>
      <vt:lpstr>اختتام الحصة</vt:lpstr>
      <vt:lpstr>ماذا تَعَلَّمْتُم في هَذِهِ ٱلْحِصَّةِ؟</vt:lpstr>
      <vt:lpstr>على الصفحة 33، ضعوا العلامة أمام الواجب المنزلي (التمرينان المؤطران). </vt:lpstr>
      <vt:lpstr>خذوا كراسات نصوصي القرائية؛  سنطالع القصة الأولى. </vt:lpstr>
      <vt:lpstr>ما عنوان القصة؟ كم صفحة في القصة؟ ما توقعاتكم حول مضمون القصة؟ </vt:lpstr>
      <vt:lpstr>أمامكم 5 دقائق؛ كل واحد يطالع القصة في صمت. سنناقش ما قرأتم بعد ذلك. 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lastModifiedBy>EL HAMDOUNI BTIHAJ</cp:lastModifiedBy>
  <cp:revision>142</cp:revision>
  <dcterms:created xsi:type="dcterms:W3CDTF">2023-09-20T21:35:22Z</dcterms:created>
  <dcterms:modified xsi:type="dcterms:W3CDTF">2026-02-08T00:04:28Z</dcterms:modified>
</cp:coreProperties>
</file>