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5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7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41" r:id="rId2"/>
    <p:sldMasterId id="2147483672" r:id="rId3"/>
    <p:sldMasterId id="2147483695" r:id="rId4"/>
    <p:sldMasterId id="2147483718" r:id="rId5"/>
    <p:sldMasterId id="2147483752" r:id="rId6"/>
    <p:sldMasterId id="2147483776" r:id="rId7"/>
    <p:sldMasterId id="2147483791" r:id="rId8"/>
  </p:sldMasterIdLst>
  <p:notesMasterIdLst>
    <p:notesMasterId r:id="rId75"/>
  </p:notesMasterIdLst>
  <p:sldIdLst>
    <p:sldId id="2147482791" r:id="rId9"/>
    <p:sldId id="2147482471" r:id="rId10"/>
    <p:sldId id="2147482779" r:id="rId11"/>
    <p:sldId id="2147482693" r:id="rId12"/>
    <p:sldId id="2147482691" r:id="rId13"/>
    <p:sldId id="2134806141" r:id="rId14"/>
    <p:sldId id="2147482705" r:id="rId15"/>
    <p:sldId id="2134806601" r:id="rId16"/>
    <p:sldId id="2134806773" r:id="rId17"/>
    <p:sldId id="2147482861" r:id="rId18"/>
    <p:sldId id="2147482838" r:id="rId19"/>
    <p:sldId id="2134806588" r:id="rId20"/>
    <p:sldId id="2147482725" r:id="rId21"/>
    <p:sldId id="2147482856" r:id="rId22"/>
    <p:sldId id="2147482855" r:id="rId23"/>
    <p:sldId id="2147482857" r:id="rId24"/>
    <p:sldId id="2147482858" r:id="rId25"/>
    <p:sldId id="2147482859" r:id="rId26"/>
    <p:sldId id="2147482860" r:id="rId27"/>
    <p:sldId id="2147482790" r:id="rId28"/>
    <p:sldId id="2147482792" r:id="rId29"/>
    <p:sldId id="2134806690" r:id="rId30"/>
    <p:sldId id="2147482732" r:id="rId31"/>
    <p:sldId id="2147482839" r:id="rId32"/>
    <p:sldId id="2147482796" r:id="rId33"/>
    <p:sldId id="2147482840" r:id="rId34"/>
    <p:sldId id="2147482841" r:id="rId35"/>
    <p:sldId id="2147482842" r:id="rId36"/>
    <p:sldId id="2147482800" r:id="rId37"/>
    <p:sldId id="2147482801" r:id="rId38"/>
    <p:sldId id="2147482802" r:id="rId39"/>
    <p:sldId id="2147482844" r:id="rId40"/>
    <p:sldId id="2147482843" r:id="rId41"/>
    <p:sldId id="2147482803" r:id="rId42"/>
    <p:sldId id="2147482805" r:id="rId43"/>
    <p:sldId id="2147482807" r:id="rId44"/>
    <p:sldId id="2147482808" r:id="rId45"/>
    <p:sldId id="2147482810" r:id="rId46"/>
    <p:sldId id="2147482811" r:id="rId47"/>
    <p:sldId id="2147482812" r:id="rId48"/>
    <p:sldId id="2147482817" r:id="rId49"/>
    <p:sldId id="2147482815" r:id="rId50"/>
    <p:sldId id="2147482816" r:id="rId51"/>
    <p:sldId id="2147482664" r:id="rId52"/>
    <p:sldId id="2147482493" r:id="rId53"/>
    <p:sldId id="2147482837" r:id="rId54"/>
    <p:sldId id="2147482781" r:id="rId55"/>
    <p:sldId id="2147482513" r:id="rId56"/>
    <p:sldId id="2147482845" r:id="rId57"/>
    <p:sldId id="2147482822" r:id="rId58"/>
    <p:sldId id="2147482846" r:id="rId59"/>
    <p:sldId id="2147482823" r:id="rId60"/>
    <p:sldId id="2147482847" r:id="rId61"/>
    <p:sldId id="2147482824" r:id="rId62"/>
    <p:sldId id="2147482848" r:id="rId63"/>
    <p:sldId id="2147482849" r:id="rId64"/>
    <p:sldId id="2147482850" r:id="rId65"/>
    <p:sldId id="2147482851" r:id="rId66"/>
    <p:sldId id="2147482852" r:id="rId67"/>
    <p:sldId id="2147482853" r:id="rId68"/>
    <p:sldId id="2147482828" r:id="rId69"/>
    <p:sldId id="2147482783" r:id="rId70"/>
    <p:sldId id="2134806870" r:id="rId71"/>
    <p:sldId id="2147482836" r:id="rId72"/>
    <p:sldId id="2134806941" r:id="rId73"/>
    <p:sldId id="2147482628" r:id="rId74"/>
  </p:sldIdLst>
  <p:sldSz cx="9144000" cy="6858000" type="screen4x3"/>
  <p:notesSz cx="6858000" cy="9144000"/>
  <p:embeddedFontLst>
    <p:embeddedFont>
      <p:font typeface="Dosis" pitchFamily="2" charset="0"/>
      <p:regular r:id="rId76"/>
      <p:bold r:id="rId77"/>
    </p:embeddedFont>
    <p:embeddedFont>
      <p:font typeface="Dosis ExtraBold" pitchFamily="2" charset="0"/>
      <p:bold r:id="rId78"/>
    </p:embeddedFont>
    <p:embeddedFont>
      <p:font typeface="Dosis Medium" pitchFamily="2" charset="0"/>
      <p:regular r:id="rId79"/>
    </p:embeddedFont>
    <p:embeddedFont>
      <p:font typeface="Dosis SemiBold" pitchFamily="2" charset="0"/>
      <p:regular r:id="rId80"/>
      <p:bold r:id="rId81"/>
    </p:embeddedFont>
    <p:embeddedFont>
      <p:font typeface="Microsoft Uighur" panose="02000000000000000000" pitchFamily="2" charset="-78"/>
      <p:regular r:id="rId82"/>
      <p:bold r:id="rId83"/>
    </p:embeddedFont>
    <p:embeddedFont>
      <p:font typeface="Modern Love" panose="04090805081005020601" pitchFamily="82" charset="0"/>
      <p:regular r:id="rId8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686" userDrawn="1">
          <p15:clr>
            <a:srgbClr val="A4A3A4"/>
          </p15:clr>
        </p15:guide>
        <p15:guide id="3" pos="3651" userDrawn="1">
          <p15:clr>
            <a:srgbClr val="A4A3A4"/>
          </p15:clr>
        </p15:guide>
        <p15:guide id="4" pos="2177" userDrawn="1">
          <p15:clr>
            <a:srgbClr val="A4A3A4"/>
          </p15:clr>
        </p15:guide>
        <p15:guide id="5" orient="horz" pos="1820" userDrawn="1">
          <p15:clr>
            <a:srgbClr val="A4A3A4"/>
          </p15:clr>
        </p15:guide>
        <p15:guide id="6" orient="horz" pos="2704" userDrawn="1">
          <p15:clr>
            <a:srgbClr val="A4A3A4"/>
          </p15:clr>
        </p15:guide>
        <p15:guide id="7" orient="horz" pos="24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424D7B"/>
    <a:srgbClr val="00ACA4"/>
    <a:srgbClr val="FFFFFF"/>
    <a:srgbClr val="106585"/>
    <a:srgbClr val="0097B2"/>
    <a:srgbClr val="FCFDFD"/>
    <a:srgbClr val="F6F6F6"/>
    <a:srgbClr val="F9FCFC"/>
    <a:srgbClr val="498B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41" autoAdjust="0"/>
    <p:restoredTop sz="94660"/>
  </p:normalViewPr>
  <p:slideViewPr>
    <p:cSldViewPr snapToGrid="0">
      <p:cViewPr varScale="1">
        <p:scale>
          <a:sx n="75" d="100"/>
          <a:sy n="75" d="100"/>
        </p:scale>
        <p:origin x="1138" y="30"/>
      </p:cViewPr>
      <p:guideLst>
        <p:guide pos="4649"/>
        <p:guide orient="horz" pos="686"/>
        <p:guide pos="3651"/>
        <p:guide pos="2177"/>
        <p:guide orient="horz" pos="1820"/>
        <p:guide orient="horz" pos="2704"/>
        <p:guide orient="horz" pos="24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font" Target="fonts/font9.fntdata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font" Target="fonts/font5.fntdata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notesMaster" Target="notesMasters/notesMaster1.xml"/><Relationship Id="rId83" Type="http://schemas.openxmlformats.org/officeDocument/2006/relationships/font" Target="fonts/font8.fntdata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theme" Target="theme/theme1.xml"/><Relationship Id="rId61" Type="http://schemas.openxmlformats.org/officeDocument/2006/relationships/slide" Target="slides/slide53.xml"/><Relationship Id="rId82" Type="http://schemas.openxmlformats.org/officeDocument/2006/relationships/font" Target="fonts/font7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2T08:58:48.260"/>
    </inkml:context>
    <inkml:brush xml:id="br0">
      <inkml:brushProperty name="width" value="0.07938" units="cm"/>
      <inkml:brushProperty name="height" value="0.07938" units="cm"/>
      <inkml:brushProperty name="color" value="#E71224"/>
    </inkml:brush>
  </inkml:definitions>
  <inkml:trace contextRef="#ctx0" brushRef="#br0">2986 861 24522,'-1'33'0,"-2"1"0,-3-1 0,-2 1 0,-2-1 0,-2 0 0,-4 0 0,0 0 0,-4-2 0,-2 1 0,-1-1 0,-3-1 0,-1 0 0,-2 0 0,-3-2 0,-2-1 0,-1 1 0,-2-2 0,-2-1 0,-2-1 0,-1 0 0,-2-2 0,-1-1 0,-2 0 0,-1-2 0,-1-1 0,-2 0 0,0-2 0,-3-2 0,1 0 0,-2-2 0,0-1 0,-1-1 0,-1-2 0,0 0 0,-1-2 0,0-2 0,0-1 0,-1 0 0,1-3 0,-1 0 0,0-3 0,1 0 0,0-1 0,0-2 0,1-2 0,0 0 0,1-2 0,1-1 0,0-1 0,2-2 0,-1 0 0,3-2 0,1-2 0,0 0 0,2-1 0,1-2 0,2 0 0,1-1 0,2-2 0,1 0 0,3-1 0,0-1 0,3-2 0,1 1 0,2-1 0,3-2 0,2 0 0,1 0 0,3-1 0,1-1 0,3 1 0,2-2 0,2 0 0,2 0 0,3 0 0,2-1 0,2 1 0,3-1 0,2 1 0,2-2 0,2 2 0,3-1 0,2 1 0,2 0 0,3-1 0,2 2 0,2 0 0,2 0 0,3 0 0,1 1 0,3 1 0,1 0 0,2 1 0,3 1 0,2 0 0,1 1 0,3 1 0,0 1 0,3 0 0,1 2 0,2 0 0,1 1 0,2 3 0,1-1 0,2 2 0,0 1 0,1 1 0,3 1 0,-1 2 0,2 0 0,0 2 0,1 1 0,1 2 0,0 1 0,1 1 0,0 1 0,0 1 0,1 3 0,0 0 0,-1 2 0,1 0 0,-1 3 0,0 1 0,0 1 0,-1 1 0,0 1 0,-1 2 0,-1 1 0,0 2 0,-2 0 0,1 2 0,-3 1 0,0 1 0,-2 1 0,-1 2 0,-1-1 0,-2 3 0,-1 1 0,-2 0 0,-1 2 0,-2 0 0,-2 1 0,-2 1 0,-1 1 0,-2 0 0,-3 1 0,-2 1 0,-1 0 0,-3 1 0,-1 1 0,-2 0 0,-4 0 0,0 0 0,-4 2 0,-2-1 0,-2 0 0,-2 1 0,-3-1 0,-2 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2T08:58:55.879"/>
    </inkml:context>
    <inkml:brush xml:id="br0">
      <inkml:brushProperty name="width" value="0.07938" units="cm"/>
      <inkml:brushProperty name="height" value="0.07938" units="cm"/>
      <inkml:brushProperty name="color" value="#E71224"/>
    </inkml:brush>
  </inkml:definitions>
  <inkml:trace contextRef="#ctx0" brushRef="#br0">3489 778 24523,'-1'31'0,"-3"-1"0,-3 0 0,-1 1 0,-5-1 0,-2 0 0,-2-1 0,-2 1 0,-4-1 0,-2-1 0,-2 0 0,-4-1 0,-1 0 0,-2 0 0,-3-2 0,-2 0 0,-3 0 0,-2-2 0,-1 0 0,-2-1 0,-3 0 0,-1-3 0,-1 1 0,-3-2 0,-2 0 0,-1-2 0,0 0 0,-3-2 0,0-1 0,-2 0 0,-1-2 0,-1-1 0,0-1 0,-2-1 0,1-2 0,-2-1 0,1 0 0,-2-2 0,1-2 0,-1 0 0,0-2 0,1 0 0,0-2 0,1-2 0,-1 0 0,0-1 0,2-2 0,1-1 0,0-1 0,2-1 0,0-2 0,1 0 0,2-1 0,0-2 0,3 0 0,1-2 0,1 0 0,2-2 0,2 1 0,2-3 0,1 0 0,2-1 0,3 0 0,1-2 0,4 0 0,0 0 0,4-2 0,1 0 0,4 0 0,1-1 0,4 0 0,1-1 0,3-1 0,2 1 0,4-1 0,2 0 0,3-1 0,3 1 0,1 0 0,4-1 0,2 0 0,4 1 0,1 0 0,3-1 0,3 1 0,2 0 0,4 1 0,2 0 0,3 0 0,1 0 0,4 1 0,1 1 0,4 0 0,1 0 0,4 2 0,0 0 0,4 1 0,1 0 0,3 1 0,2 1 0,1 1 0,2 1 0,2 0 0,2 2 0,1 0 0,1 1 0,3 2 0,0 1 0,2 1 0,1 0 0,0 2 0,2 1 0,0 1 0,1 1 0,2 2 0,0 1 0,-1 0 0,1 2 0,0 2 0,1 0 0,0 2 0,-1 0 0,1 2 0,-2 2 0,1 0 0,-2 1 0,1 2 0,-2 1 0,0 1 0,-1 1 0,-1 2 0,-2 0 0,0 1 0,-3 1 0,0 2 0,-1 1 0,-2 0 0,-3 2 0,-1 0 0,-1 1 0,-3 1 0,-2 1 0,-1 1 0,-2 0 0,-3 1 0,-2 0 0,-3 2 0,-2 0 0,-1 0 0,-4 1 0,-2 1 0,-2 0 0,-4 0 0,-2 0 0,-2 1 0,-2 0 0,-5 1 0,-1-1 0,-3 0 0,-3 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2T08:59:37.059"/>
    </inkml:context>
    <inkml:brush xml:id="br0">
      <inkml:brushProperty name="width" value="0.07938" units="cm"/>
      <inkml:brushProperty name="height" value="0.07938" units="cm"/>
      <inkml:brushProperty name="color" value="#E71224"/>
    </inkml:brush>
  </inkml:definitions>
  <inkml:trace contextRef="#ctx0" brushRef="#br0">2332 708 24510,'-1'27'0,"-1"1"0,-3 0 0,-2-1 0,-1 0 0,-2 1 0,-1-2 0,-2 1 0,-2-1 0,-1 0 0,-4 0 0,1-1 0,-3-1 0,-1 1 0,-2-2 0,-1 0 0,-1-1 0,-3-1 0,0 0 0,-1-1 0,-3-1 0,0-1 0,-2 0 0,0-1 0,-2-1 0,0-1 0,-1-1 0,-2-1 0,0-1 0,-1-1 0,0-1 0,-2-1 0,1-1 0,-2 0 0,1-3 0,-2 0 0,1-1 0,0-1 0,-2-1 0,2-2 0,-1 0 0,1-2 0,-1-1 0,1-1 0,-1-1 0,2 0 0,0-3 0,0 0 0,0-1 0,2-1 0,0-1 0,1-1 0,0-1 0,2-1 0,0-1 0,2-1 0,0-1 0,2-1 0,0 0 0,3-1 0,0-1 0,1-1 0,3 0 0,0-1 0,1-1 0,3 0 0,1-2 0,2 1 0,0-1 0,3-1 0,1 0 0,3 0 0,0-1 0,2 1 0,2-2 0,2 1 0,2 0 0,2-1 0,1 0 0,2 1 0,2-1 0,2 0 0,1 0 0,2 1 0,2-1 0,2 1 0,2 0 0,2 1 0,0 0 0,3 0 0,1 1 0,3-1 0,0 2 0,2 0 0,1 1 0,3 0 0,1 1 0,0 0 0,3 1 0,1 1 0,0 1 0,3 1 0,0 0 0,2 1 0,0 1 0,2 1 0,0 1 0,2 1 0,0 1 0,1 1 0,0 1 0,2 1 0,0 0 0,0 3 0,0 0 0,2 1 0,-1 1 0,1 1 0,-1 2 0,1 0 0,-1 2 0,2 0 0,-2 2 0,0 1 0,1 1 0,-2 1 0,1 0 0,-2 3 0,1 0 0,-2 1 0,0 1 0,-1 1 0,0 1 0,-2 1 0,-1 1 0,0 1 0,-2 1 0,0 1 0,-2 0 0,0 1 0,-3 1 0,-1 1 0,0 1 0,-3 0 0,-1 1 0,-1 0 0,-2 1 0,-1 0 0,-3 2 0,1-1 0,-4 1 0,-1 0 0,-2 0 0,-2 1 0,-1 0 0,-2 1 0,-1-1 0,-2 1 0,-3 0 0,-1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5T17:40:46.800"/>
    </inkml:context>
    <inkml:brush xml:id="br0">
      <inkml:brushProperty name="width" value="0.07938" units="cm"/>
      <inkml:brushProperty name="height" value="0.07938" units="cm"/>
      <inkml:brushProperty name="color" value="#E71224"/>
    </inkml:brush>
  </inkml:definitions>
  <inkml:trace contextRef="#ctx0" brushRef="#br0">3170 809 24523,'-1'33'0,"-3"-1"0,-2-1 0,-2 0 0,-3 1 0,-3-1 0,-1-1 0,-3 1 0,-3-1 0,-1 0 0,-3-1 0,-3 0 0,-1-2 0,-2 1 0,-3-2 0,-1 1 0,-3-2 0,-2 0 0,-1-2 0,-2 0 0,-2 0 0,-1-3 0,-2 1 0,-2-2 0,-1-1 0,-2-1 0,0 0 0,-2-2 0,-1-2 0,-1 0 0,-1-1 0,-1-2 0,0 0 0,-2-2 0,1-2 0,-2-1 0,1 0 0,-1-2 0,0-1 0,-1-1 0,1-2 0,0-1 0,0-1 0,1-2 0,-1 0 0,1-1 0,1-2 0,1-2 0,0 0 0,1-2 0,1-1 0,1 0 0,1-2 0,1-2 0,2 0 0,1-1 0,1-1 0,2-2 0,2 1 0,1-3 0,2 0 0,1 0 0,3-2 0,1 0 0,3-2 0,1 1 0,3-2 0,1 1 0,3-2 0,2 0 0,3-1 0,1 0 0,3-1 0,2 1 0,3-1 0,2-1 0,3 1 0,2 0 0,2-1 0,3-1 0,2 2 0,3-1 0,2 1 0,2-1 0,3 1 0,2 0 0,3 0 0,2 0 0,3 1 0,1 1 0,3 0 0,2 0 0,3 1 0,1 0 0,3 2 0,1 0 0,3 1 0,1 0 0,3 1 0,1 1 0,2 1 0,1 1 0,2 1 0,2 1 0,1 0 0,1 2 0,2 1 0,1 1 0,1 2 0,1 0 0,1 1 0,1 2 0,0 0 0,1 2 0,1 2 0,1 0 0,-1 2 0,1 0 0,0 3 0,0 0 0,1 2 0,-1 0 0,0 3 0,-1 0 0,1 2 0,-2 0 0,1 2 0,-2 2 0,0 0 0,-1 2 0,-1 1 0,-1 0 0,-1 2 0,-2 1 0,0 1 0,-2 2 0,-1 0 0,-2 1 0,-2 1 0,-1 1 0,-2 1 0,-2 1 0,-1 1 0,-2 0 0,-3 1 0,-1 0 0,-3 2 0,-2 0 0,-1 1 0,-3 0 0,-3 0 0,-1 1 0,-3 1 0,-3 0 0,-1 0 0,-3 0 0,-3 1 0,-2-1 0,-2 1 0,-3-1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microsoft.com/office/2007/relationships/hdphoto" Target="../media/hdphoto5.wdp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078179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098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355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482335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048877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78562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848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36541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578108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624827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86180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52491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343737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7290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255568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90416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465519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7885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9090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17442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226717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48583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9809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65653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5121832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84270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21228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27181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68854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83273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53785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10873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8943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3706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8653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168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055305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74159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01361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70049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56301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658520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10656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05543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5327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08370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118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667980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426041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83068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31568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4617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18385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770807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059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97263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917549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374606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785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278915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1218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95129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138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02160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512779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645658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92581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5052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7645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07890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91046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918327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02850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18657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4237646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918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93067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81575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2076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393310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485011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67771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94876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48430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12859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79461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16499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1854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57758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4232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8384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487278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24187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963571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3453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88955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47079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544452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99354680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9503495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899296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48584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194994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71894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52406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83017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523729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68111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4010369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89337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7675729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304370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312156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631675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68980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874491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6369484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987006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68040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250906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09701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590093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760245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34946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06117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55562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784159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4999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9558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1039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80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85.xml"/><Relationship Id="rId21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23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slideLayout" Target="../slideLayouts/slideLayout10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13.jpg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1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1.xml"/><Relationship Id="rId21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slideLayout" Target="../slideLayouts/slideLayout135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20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23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28.xml"/><Relationship Id="rId19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Relationship Id="rId22" Type="http://schemas.openxmlformats.org/officeDocument/2006/relationships/slideLayout" Target="../slideLayouts/slideLayout1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147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321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5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08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  <p:sldLayoutId id="214748379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738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  <p:sldLayoutId id="214748381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97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  <p:sldLayoutId id="2147483772" r:id="rId20"/>
    <p:sldLayoutId id="2147483773" r:id="rId21"/>
    <p:sldLayoutId id="2147483774" r:id="rId22"/>
    <p:sldLayoutId id="214748377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076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3829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  <p:sldLayoutId id="2147483810" r:id="rId19"/>
    <p:sldLayoutId id="2147483811" r:id="rId20"/>
    <p:sldLayoutId id="2147483812" r:id="rId21"/>
    <p:sldLayoutId id="2147483813" r:id="rId22"/>
    <p:sldLayoutId id="214748381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10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101.xml"/><Relationship Id="rId10" Type="http://schemas.openxmlformats.org/officeDocument/2006/relationships/image" Target="../media/image27.png"/><Relationship Id="rId4" Type="http://schemas.openxmlformats.org/officeDocument/2006/relationships/video" Target="../media/media2.mp4"/><Relationship Id="rId9" Type="http://schemas.openxmlformats.org/officeDocument/2006/relationships/image" Target="../media/image32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7.png"/><Relationship Id="rId7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2.gif"/><Relationship Id="rId4" Type="http://schemas.openxmlformats.org/officeDocument/2006/relationships/image" Target="../media/image27.pn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3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3.png"/><Relationship Id="rId7" Type="http://schemas.microsoft.com/office/2007/relationships/hdphoto" Target="../media/hdphoto6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0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3.png"/><Relationship Id="rId7" Type="http://schemas.microsoft.com/office/2007/relationships/hdphoto" Target="../media/hdphoto6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3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1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46.png"/><Relationship Id="rId3" Type="http://schemas.openxmlformats.org/officeDocument/2006/relationships/image" Target="../media/image33.png"/><Relationship Id="rId7" Type="http://schemas.openxmlformats.org/officeDocument/2006/relationships/customXml" Target="../ink/ink1.xml"/><Relationship Id="rId12" Type="http://schemas.openxmlformats.org/officeDocument/2006/relationships/image" Target="../media/image56.png"/><Relationship Id="rId2" Type="http://schemas.openxmlformats.org/officeDocument/2006/relationships/image" Target="../media/image27.png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2.png"/><Relationship Id="rId11" Type="http://schemas.openxmlformats.org/officeDocument/2006/relationships/customXml" Target="../ink/ink3.xml"/><Relationship Id="rId5" Type="http://schemas.openxmlformats.org/officeDocument/2006/relationships/image" Target="../media/image35.png"/><Relationship Id="rId15" Type="http://schemas.openxmlformats.org/officeDocument/2006/relationships/image" Target="../media/image57.png"/><Relationship Id="rId10" Type="http://schemas.openxmlformats.org/officeDocument/2006/relationships/image" Target="../media/image55.png"/><Relationship Id="rId4" Type="http://schemas.openxmlformats.org/officeDocument/2006/relationships/image" Target="../media/image34.png"/><Relationship Id="rId9" Type="http://schemas.openxmlformats.org/officeDocument/2006/relationships/customXml" Target="../ink/ink2.xml"/><Relationship Id="rId14" Type="http://schemas.openxmlformats.org/officeDocument/2006/relationships/customXml" Target="../ink/ink4.xml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3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3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1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microsoft.com/office/2007/relationships/hdphoto" Target="../media/hdphoto6.wdp"/><Relationship Id="rId7" Type="http://schemas.openxmlformats.org/officeDocument/2006/relationships/image" Target="../media/image3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60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2.gif"/><Relationship Id="rId4" Type="http://schemas.openxmlformats.org/officeDocument/2006/relationships/image" Target="../media/image6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2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6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63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63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64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6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3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3C0EEC0-8FDF-B06E-DFD4-39F6FCA99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684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(50د).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(25د).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المشتركة(20د).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والفهم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الكتابي: (30د).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القراءة  (40د).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الإنتاج الكتابي (35د).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5 -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267585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Tx/>
              <a:buFont typeface="Arial" panose="020B0604020202020204" pitchFamily="34" charset="0"/>
              <a:buChar char="•"/>
            </a:pPr>
            <a:r>
              <a:rPr lang="ar-MA" sz="1600" dirty="0">
                <a:cs typeface="Microsoft Uighur" panose="02000000000000000000" pitchFamily="2" charset="-78"/>
              </a:rPr>
              <a:t>النص "أول هدية الجزء 2".</a:t>
            </a:r>
          </a:p>
          <a:p>
            <a:pPr algn="r" rtl="1">
              <a:buClrTx/>
              <a:buFont typeface="Arial" panose="020B0604020202020204" pitchFamily="34" charset="0"/>
              <a:buChar char="•"/>
            </a:pPr>
            <a:r>
              <a:rPr lang="ar-MA" sz="1600" dirty="0">
                <a:cs typeface="Microsoft Uighur" panose="02000000000000000000" pitchFamily="2" charset="-78"/>
              </a:rPr>
              <a:t>استثمار الظاهرة اللغوية: الفعل الماضي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815652" y="3380220"/>
            <a:ext cx="79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defRPr/>
            </a:pPr>
            <a:r>
              <a:rPr lang="f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33938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Tx/>
              <a:buFont typeface="Arial" panose="020B0604020202020204" pitchFamily="34" charset="0"/>
              <a:buChar char="•"/>
            </a:pPr>
            <a:r>
              <a:rPr lang="ar-MA" sz="1600" dirty="0">
                <a:cs typeface="Microsoft Uighur" panose="02000000000000000000" pitchFamily="2" charset="-78"/>
              </a:rPr>
              <a:t>التعبير عن المشاعر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159829" y="4692778"/>
            <a:ext cx="1442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الإنتاج الكتابي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7592" y="4520707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A8B73-57CA-CE7E-2C6B-D37EE0FD3BF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995" r="-13995"/>
          <a:stretch>
            <a:fillRect/>
          </a:stretch>
        </p:blipFill>
        <p:spPr>
          <a:xfrm>
            <a:off x="6717025" y="3478999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979062"/>
            <a:ext cx="7886700" cy="720000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8"/>
            <a:ext cx="6696000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62366"/>
              <a:ext cx="499184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رسم الهمزة المتوسطة في الكلمات؛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53035"/>
              <a:ext cx="513947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الظاهرة اللغوية: الفعل المضارع.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129004" y="4588700"/>
            <a:ext cx="6790996" cy="890781"/>
            <a:chOff x="1236549" y="2851205"/>
            <a:chExt cx="6790996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236549" y="3162366"/>
              <a:ext cx="523447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أسلوب الوصف لوصف مكان انطلاقا من مشهد.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اعتيادي: إملاء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7224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E1AEE-F112-8346-92EC-DC7FBFB83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Nada-Wave">
            <a:hlinkClick r:id="" action="ppaction://media"/>
            <a:extLst>
              <a:ext uri="{FF2B5EF4-FFF2-40B4-BE49-F238E27FC236}">
                <a16:creationId xmlns:a16="http://schemas.microsoft.com/office/drawing/2014/main" id="{B840E5EF-5A45-B2B2-C5AA-A4740F5A19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0" y="2116674"/>
            <a:ext cx="2329640" cy="3720469"/>
          </a:xfrm>
          <a:prstGeom prst="rect">
            <a:avLst/>
          </a:prstGeom>
        </p:spPr>
      </p:pic>
      <p:pic>
        <p:nvPicPr>
          <p:cNvPr id="12" name="majd_wave">
            <a:hlinkClick r:id="" action="ppaction://media"/>
            <a:extLst>
              <a:ext uri="{FF2B5EF4-FFF2-40B4-BE49-F238E27FC236}">
                <a16:creationId xmlns:a16="http://schemas.microsoft.com/office/drawing/2014/main" id="{A55F39E2-EE1F-FE94-7B82-7A11F7A32B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AF7A57D-D88C-F4D3-734E-0A37DAFF3D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70904" y="684000"/>
            <a:ext cx="828000" cy="828000"/>
          </a:xfr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F808431-FC85-F1AE-0F24-2103D399F9B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BE493F3-39C6-CFCA-2F27-7D791B27B5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D3C65A5-06D0-B449-2A5B-EC959D80E1A3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45C3A51-C0D1-3F21-3F7E-3CB0EB64DE78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F285FD9-47CA-2420-F385-F3BEF683E7C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CD792F7-D4F0-13CD-07E3-02A4DDAA23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741FDC3-9AFD-2F7E-BF0B-DA8E6CC3579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564E183-9418-63FF-9BBB-02DFBA82E97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41D2E3D-EDD7-5ACF-7EEC-ED48C076AAF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اليوم نتذكر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شروط الحصول على نجمة التميز.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867692-50C9-D2C6-7FDC-18576D213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567DE12-0777-9FB5-81EC-45AEB0D44F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7A427E3-39E3-BBA8-C001-E50269B156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6A26578-F295-7024-B283-C6B500C6D8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2CFC417-ADCD-BA9C-C642-B513FE67B4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EADD87-C335-E9B6-379A-B33CD7E3FAB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CE7C89-9739-8E76-637B-F6C0F60AC25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025DB2E-4199-5B0C-8F2D-09C1457322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3" name="Google Shape;1333;p8">
            <a:extLst>
              <a:ext uri="{FF2B5EF4-FFF2-40B4-BE49-F238E27FC236}">
                <a16:creationId xmlns:a16="http://schemas.microsoft.com/office/drawing/2014/main" id="{D61F5FC4-FD4F-A9A6-FEDF-4B091CBB1716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1448C607-4FAF-036B-5987-A709072CC79E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0C00031-8BC5-7D6F-AFF6-45D61B8C8D7A}"/>
              </a:ext>
            </a:extLst>
          </p:cNvPr>
          <p:cNvSpPr/>
          <p:nvPr/>
        </p:nvSpPr>
        <p:spPr>
          <a:xfrm>
            <a:off x="6102220" y="1565085"/>
            <a:ext cx="1516036" cy="1421529"/>
          </a:xfrm>
          <a:prstGeom prst="ellipse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BBB1E736-D73A-82D6-B119-A7B7754DCB0D}"/>
              </a:ext>
            </a:extLst>
          </p:cNvPr>
          <p:cNvSpPr/>
          <p:nvPr/>
        </p:nvSpPr>
        <p:spPr>
          <a:xfrm>
            <a:off x="5072114" y="4861248"/>
            <a:ext cx="1516036" cy="1421529"/>
          </a:xfrm>
          <a:prstGeom prst="ellipse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8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00FBA39-9F97-C1C6-2AAD-C56442DA7B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C27EE6A6-B887-E910-8987-0FE11DA2243A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A95C82-3103-6A4C-9FA6-4D5F9D46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4F268FAB-5591-6EE5-CF42-5714CBC40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F3032343-C984-2689-99A9-0471E9333A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04D9429D-790F-D5D1-DE52-0D7333F123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83FF5149-0CCB-A8B6-C21E-9CEB5FCD942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EC72691B-79CE-598F-F00C-25D199BC47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29FDB2A-F623-22B7-2E85-EFE4B6A0FF6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02B3E9F-BABE-5A3C-55F2-062656ACE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E963470-A3A2-288C-760B-70DD69579177}"/>
              </a:ext>
            </a:extLst>
          </p:cNvPr>
          <p:cNvGrpSpPr/>
          <p:nvPr/>
        </p:nvGrpSpPr>
        <p:grpSpPr>
          <a:xfrm>
            <a:off x="7882953" y="551390"/>
            <a:ext cx="928767" cy="974261"/>
            <a:chOff x="498143" y="776756"/>
            <a:chExt cx="928767" cy="974261"/>
          </a:xfrm>
          <a:noFill/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F39620F-1B2D-9928-A359-A25E92ADAC30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5D3DA99-EFA5-8130-6391-8715B8AF78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494" b="-7494"/>
            <a:stretch>
              <a:fillRect/>
            </a:stretch>
          </p:blipFill>
          <p:spPr>
            <a:xfrm>
              <a:off x="598910" y="923017"/>
              <a:ext cx="828000" cy="828000"/>
            </a:xfrm>
            <a:prstGeom prst="rect">
              <a:avLst/>
            </a:prstGeom>
            <a:grpFill/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9C84A45-83E0-FCF3-F365-B6B9CE52DD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7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8AE368A2-FAF1-1DF1-FF85-5ED2A1CC64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71839" y="1842167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AF74F23-896C-4218-BDE1-A7BEA009573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3A463-A9C5-0D46-9F6C-943DA9EA0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516146B-C631-6B4F-ADC1-AACEB0559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بتصحيح الواجب المنزلي. سأتحقق من إنجازكم له.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E967FF-7A94-2A20-9CE4-67928AE2A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C07F530-64E8-D539-209B-4375C43A77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46ACB3-3E92-15B2-D13C-81E55DF3F5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7A8884-B020-348E-A028-543B0A9A47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5A6CC55-0A0E-D6BB-7070-6C850AAE83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D5300E-33C6-ADD1-7396-A0046532DD3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23ACAE-FDFB-02E0-F6FE-F2CC0EDA5D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2E512C-089D-FCFD-17DB-CF859A1FE8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17F8095-45C7-E790-F328-FDE3EE36FC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9" name="Espace réservé pour une image  3">
            <a:extLst>
              <a:ext uri="{FF2B5EF4-FFF2-40B4-BE49-F238E27FC236}">
                <a16:creationId xmlns:a16="http://schemas.microsoft.com/office/drawing/2014/main" id="{70699096-7616-76D6-140A-F14050F7972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2103" y="2064775"/>
            <a:ext cx="960270" cy="96027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49E2FF9-6CD8-DBB4-1D9D-2386F1A117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3134" y="2064775"/>
            <a:ext cx="2754143" cy="35912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2CF9D41-2F31-630D-C767-7186DA28DC00}"/>
              </a:ext>
            </a:extLst>
          </p:cNvPr>
          <p:cNvSpPr/>
          <p:nvPr/>
        </p:nvSpPr>
        <p:spPr>
          <a:xfrm>
            <a:off x="3243134" y="3156141"/>
            <a:ext cx="2754143" cy="9439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47495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6FA95-0175-12B5-BFD8-EF5AD66A9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7863895-1967-52E2-92CF-09966BC0A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تحققوا من إجاباتكم.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05EE19-F212-1EF3-CE44-973A495C2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AC14E9E-ACCE-10F7-34CB-B875787501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06376E3-7FC3-22E0-05EB-2F545DD0B5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6E31BF-9DCB-5C13-496D-E7EE7D2B50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8E4F55D-5D92-0E3E-2BDB-96EBBE44A9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CCEA68-59E3-8B78-96D5-67ADD738231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09AF50-8060-280F-2A73-F8A06E9E606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C5B3BF-3A90-5EE5-0836-7C156CDE81F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7A17DDE-DF0D-9785-DF10-9BE5615DDE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5" name="Image 14" descr="Une image contenant texte, reçu, Police, ligne&#10;&#10;Le contenu généré par l’IA peut être incorrect.">
            <a:extLst>
              <a:ext uri="{FF2B5EF4-FFF2-40B4-BE49-F238E27FC236}">
                <a16:creationId xmlns:a16="http://schemas.microsoft.com/office/drawing/2014/main" id="{CC509979-2AD2-9532-5F8E-1020FE151D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8458" y="2392589"/>
            <a:ext cx="7818092" cy="2552635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18A0F8B2-4BBF-E0ED-F150-946AB5B1B8E5}"/>
              </a:ext>
            </a:extLst>
          </p:cNvPr>
          <p:cNvSpPr txBox="1"/>
          <p:nvPr/>
        </p:nvSpPr>
        <p:spPr>
          <a:xfrm>
            <a:off x="3480318" y="2961020"/>
            <a:ext cx="2313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قَرَأْتُ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كِتاباً مُفيداً.</a:t>
            </a:r>
            <a:endParaRPr lang="fr-FR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F13E4DE-E058-A262-1DF8-46CE7005C8D5}"/>
              </a:ext>
            </a:extLst>
          </p:cNvPr>
          <p:cNvSpPr txBox="1"/>
          <p:nvPr/>
        </p:nvSpPr>
        <p:spPr>
          <a:xfrm>
            <a:off x="1558212" y="3529451"/>
            <a:ext cx="38950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سُئِلَ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ٱلتَّلاميذُ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ٱلْواجِبِ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70E3A10-7127-EEE1-CC8A-55688E87C90A}"/>
              </a:ext>
            </a:extLst>
          </p:cNvPr>
          <p:cNvSpPr txBox="1"/>
          <p:nvPr/>
        </p:nvSpPr>
        <p:spPr>
          <a:xfrm>
            <a:off x="1728714" y="4167611"/>
            <a:ext cx="38950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رَأى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ٱلْوَلَدُ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طائِــراً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جَميلاً.</a:t>
            </a:r>
            <a:endParaRPr lang="fr-FR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997903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552FD-38EE-39F4-1C4E-104B14532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F8BC373-08EE-D893-781C-1C2C506C2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A9846C-74D2-5C89-1E87-EC46A733E8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ABE443-802C-4E85-02FF-1C775B154A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A135F6-C363-871C-2EDE-AC59F0B6E5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6C56F0D-F6BD-1929-8061-1CAE1CEA0C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58CEA81-F027-4E1A-C6C4-2660E87C88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8E145D-AA98-8880-BE6A-31C70439CD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D770E1-3D95-227A-8E1C-DEA9739C722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0714DA-B895-235A-EB23-91339ABDF7A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8AC424D-99EB-AA1C-A6CC-EAE0C3FBB0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9" name="Google Shape;1379;p12">
            <a:extLst>
              <a:ext uri="{FF2B5EF4-FFF2-40B4-BE49-F238E27FC236}">
                <a16:creationId xmlns:a16="http://schemas.microsoft.com/office/drawing/2014/main" id="{17D5D114-2583-7094-A85D-95D2F8FBF30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 l="2745" t="10466" r="1216" b="10329"/>
          <a:stretch/>
        </p:blipFill>
        <p:spPr>
          <a:xfrm>
            <a:off x="2870775" y="2451191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653389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FF114-9151-46DC-1DAC-D628D68A6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728D2C2-69D0-034A-AC65-B3BBA0FD4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الكلمة مع رسم الهمزة المتوسطة بشكل صحيح. بعد 20 ثانية ترفعون ألواحكم وتعللون جوابكم.</a:t>
            </a:r>
            <a:endParaRPr lang="fr-FR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F9EA49D-3FFC-249A-C69C-D027A9383F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DFFCB9-DEDB-FB3F-94AD-EF7588C235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BC454C-A8C0-2168-D584-35344D54C8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0A0483-8273-4DDE-9551-946873E9EE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201C66-282C-ACE6-D91A-FDA04C3803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0D3B22-5941-1E03-2ECC-F37F867268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64ADD9-9767-616C-A7E6-1FE61A29C33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FDA18B-590E-B885-DF6C-A1FBC3E77A6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C448038-F8A1-D863-ACDD-941BE2B33F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67A2A38-7D86-7581-0D47-5B887F5D036E}"/>
              </a:ext>
            </a:extLst>
          </p:cNvPr>
          <p:cNvSpPr txBox="1"/>
          <p:nvPr/>
        </p:nvSpPr>
        <p:spPr>
          <a:xfrm>
            <a:off x="2500133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مَسْـ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لَةٌ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B36E4A0-B164-4AC0-51D4-EF4D497CAD85}"/>
              </a:ext>
            </a:extLst>
          </p:cNvPr>
          <p:cNvSpPr txBox="1"/>
          <p:nvPr/>
        </p:nvSpPr>
        <p:spPr>
          <a:xfrm>
            <a:off x="2500133" y="1652073"/>
            <a:ext cx="4110050" cy="12258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ءَ  -  ؤَ  -  أَ  -  ـئَـ</a:t>
            </a:r>
            <a:endParaRPr lang="fr-FR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21275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87EC4-121F-29F9-B152-AFEA66900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16D4C9AA-39CE-80C8-1CD2-878677654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تأكدوا من إجابتكم وصححوا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89022F-3E0D-6A6E-9CD5-10C32EE45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B2FB99-740F-32E9-C029-26C7C3E6C2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83034E-6904-A7C0-AD91-E0D25EAAC9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35BD83-DBD6-E5D7-12AA-A4ACACCDE8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73AFBD9-C47A-68DF-23EF-648D056AD2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E54C3D-FE1A-22C0-B748-1883B84DC4A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B03733-B61B-47DE-93DD-3EB84743D29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CAD7F9-077A-8E3C-3774-06DEEEF92D3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DA2A65F-635D-A5AF-43F0-A8FA8B8DE2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16D0D8D-5DEA-325B-2146-B0E627AD743D}"/>
              </a:ext>
            </a:extLst>
          </p:cNvPr>
          <p:cNvSpPr txBox="1"/>
          <p:nvPr/>
        </p:nvSpPr>
        <p:spPr>
          <a:xfrm>
            <a:off x="2500133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مَسْـ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لَةٌ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278272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0A88-60D8-978B-1F82-11C67DF3E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834024B-95F0-9E50-293B-C9A3B94B4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الكلمة مع رسم الهمزة المتوسطة بشكل صحيح. بعد 20 ثانية ترفعون ألواحكم وتعللون جوابكم.</a:t>
            </a:r>
            <a:endParaRPr lang="fr-FR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CDFBD47-EF19-FB71-5D87-EC81123BD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0DB052-535B-48CA-CD3C-4228052EEB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DCCD3D0-9FEF-956C-B141-F9D7561FD6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709C88-814A-A56D-DF4E-07E9C57001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1983192-5BF7-08D2-5DEC-F37D685D31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2EC77D-488F-971F-682D-9CBE6BF246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C2DF1C-30D6-A061-AAA9-45BCF28589F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CF40B-E852-9504-F525-BC699A45F49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CDCC06A-83EF-C1D4-8538-A3A08BBF30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7CD3A76-56BF-1946-DDBF-70DD18D67617}"/>
              </a:ext>
            </a:extLst>
          </p:cNvPr>
          <p:cNvSpPr txBox="1"/>
          <p:nvPr/>
        </p:nvSpPr>
        <p:spPr>
          <a:xfrm>
            <a:off x="2500133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يَـــ...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سى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AE5C158-79B1-1BA8-B07E-021687924A75}"/>
              </a:ext>
            </a:extLst>
          </p:cNvPr>
          <p:cNvSpPr txBox="1"/>
          <p:nvPr/>
        </p:nvSpPr>
        <p:spPr>
          <a:xfrm>
            <a:off x="2500133" y="1652073"/>
            <a:ext cx="4110050" cy="12258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ءْ  -  ؤْ  -  أْ  -  ـئْـ</a:t>
            </a:r>
            <a:endParaRPr lang="fr-FR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90157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DE8EF-31FC-3F0A-B891-7EFE64156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C9FAFFD1-B312-750D-6284-E52C70506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تأكدوا من إجابتكم وصححوا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13F9EE3-5A77-006C-DCBB-62F9FA741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2ABB91E-04FC-9C79-644D-4BB204145F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53B934D-C88F-DC75-066E-3475DE77D4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195F12-744A-C340-70B9-50E133EF4E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EE7EE02-89AA-2DBF-F57C-F5056BA6A5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0B429C-0231-1948-B7C2-56E5CC71C26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80D37C-667C-04EF-2275-21BE9C29FA3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7C1C9B-ABE2-9FA2-5C77-F8EDDAB54DB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50E0D80-3D3D-E4CF-F8C7-E6550AE0D7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05D2988-BE1E-77CC-9E47-E729FB976693}"/>
              </a:ext>
            </a:extLst>
          </p:cNvPr>
          <p:cNvSpPr txBox="1"/>
          <p:nvPr/>
        </p:nvSpPr>
        <p:spPr>
          <a:xfrm>
            <a:off x="2500133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يَـــ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أْ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سى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83827084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7F9AD-3FC2-7A6A-64D2-F730C0189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167402C-543A-C4A5-70F3-B49C231E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الكلمة مع رسم الهمزة المتوسطة بشكل صحيح. بعد 20 ثانية ترفعون ألواحكم وتعللون جوابكم.</a:t>
            </a:r>
            <a:endParaRPr lang="fr-FR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1FBE20-FE66-13CC-AA56-A3A5F4281A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44F97A7-772E-CE68-2297-9664834348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5680BAF-C2B5-BC4A-0BA2-9DA36866F1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8698CCE-31C1-4ACF-BAC7-ECD4C117A0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31DA559-C601-F598-A426-4FE2A14CF7C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720346-C75A-2AF6-CF29-F080093B7DA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7B61BA-8F7F-D645-1DBC-0307365F9F3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2F79C1-DA55-D362-A164-EFCDC2C7F88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0FEA688-02C6-4EA6-931D-201C39CC26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1063381-C10C-C419-C33D-10FAD21FE795}"/>
              </a:ext>
            </a:extLst>
          </p:cNvPr>
          <p:cNvSpPr txBox="1"/>
          <p:nvPr/>
        </p:nvSpPr>
        <p:spPr>
          <a:xfrm>
            <a:off x="2500133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هــ...لاءِ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38B755E-CD09-7693-C3AF-CBDEA22C89D8}"/>
              </a:ext>
            </a:extLst>
          </p:cNvPr>
          <p:cNvSpPr txBox="1"/>
          <p:nvPr/>
        </p:nvSpPr>
        <p:spPr>
          <a:xfrm>
            <a:off x="2500133" y="1652073"/>
            <a:ext cx="4110050" cy="12258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ءُ  -  ؤُ  -  أُ  -  ـئُـ</a:t>
            </a:r>
            <a:endParaRPr lang="fr-FR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03408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E52EA-4B73-6B27-D84B-2E7F4BAF4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9A9E86AB-DAF1-696E-6A86-274B5AD49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تأكدوا من إجابتكم وصححوا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C4C8253-268A-EDB5-2A1B-2AC53BBBA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D06852F-FBF9-02C2-1C34-FFA1E5CFFD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63F79D-DFD4-6D20-B5E6-E30A487376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DFA7E5-44DB-1BBB-D09D-3A1CC5DC09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7C1B925-9AD2-CAB2-5C76-B0D5B6CA46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EBD840-DBAA-0902-6310-22CEC73F8CB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2A0877-FC24-E981-0854-0F65CD5B514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20CADB-B032-376F-68D6-EDD56277C4F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236BB8A-B320-C04B-1587-CA762AF2FE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6104E77-0893-F4A1-99D3-C5158A36F72E}"/>
              </a:ext>
            </a:extLst>
          </p:cNvPr>
          <p:cNvSpPr txBox="1"/>
          <p:nvPr/>
        </p:nvSpPr>
        <p:spPr>
          <a:xfrm>
            <a:off x="2500133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هــــ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ـؤُ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لاءِ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5844970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4308D-7355-F9CC-A0FC-E01BF684B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F152402-DF3A-4BF6-1A9F-6F89E02A9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الكلمة مع رسم الهمزة المتوسطة بشكل صحيح. بعد 20 ثانية ترفعون ألواحكم وتعللون جوابكم.</a:t>
            </a:r>
            <a:endParaRPr lang="fr-FR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1B74A0F-CC6D-284B-514F-BA506CFDF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2B284F3-B219-898F-654B-BA059200D4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E4D8C0-54A6-96A9-EE1D-5E24AF44D8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3BBF96-FFFF-DDE3-04B8-E753094533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28AA6D1-4CC7-047C-FD5C-9454E070A2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EEB8A3-BD20-7172-FC1D-EF81C28E251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DB4CE3-EE66-51D4-D723-A87D04A8F2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919251-98B8-E454-3EF3-225F19CEF2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068F7AE-994F-FD81-71C9-19F254D4F4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73EF1DB-E153-EAE6-E26F-840A5553A5FE}"/>
              </a:ext>
            </a:extLst>
          </p:cNvPr>
          <p:cNvSpPr txBox="1"/>
          <p:nvPr/>
        </p:nvSpPr>
        <p:spPr>
          <a:xfrm>
            <a:off x="2500133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رُ...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يَةٌ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E7B06A2-202F-C8E7-BF72-151C076E02EB}"/>
              </a:ext>
            </a:extLst>
          </p:cNvPr>
          <p:cNvSpPr txBox="1"/>
          <p:nvPr/>
        </p:nvSpPr>
        <p:spPr>
          <a:xfrm>
            <a:off x="2500133" y="1652073"/>
            <a:ext cx="4110050" cy="12258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ءْ  -  ؤْ  -  أْ  -  ـئْـ</a:t>
            </a:r>
            <a:endParaRPr lang="fr-FR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72416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ACFF5-FF85-9DE0-EAF2-DCFA8BE91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9DF888C1-6CEF-B313-814F-8D554F59C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تأكدوا من إجابتكم وصححوا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65F462-2903-4E27-81A5-22DE92A44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D73794D-AD4D-A5B7-C704-EFD58D95A3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760673C-CBCF-4C3E-888E-11DC270C44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3CB800-14AA-AC9E-D693-799359D1B9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F121852-36EB-456A-F81D-5248EA3704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FFE3E8-BC6F-7543-08E2-7CB7E954360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65B22A-5711-5F4A-19C2-5D30D83B254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8337EF-0869-A529-E580-42ADC7E3E3B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A1A4CC7-6C64-811C-A468-611EB68984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2E346DC-7A02-3F1C-3BF8-D3605B7FFA4F}"/>
              </a:ext>
            </a:extLst>
          </p:cNvPr>
          <p:cNvSpPr txBox="1"/>
          <p:nvPr/>
        </p:nvSpPr>
        <p:spPr>
          <a:xfrm>
            <a:off x="2500133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r-MA" sz="5400" b="1" dirty="0">
                <a:solidFill>
                  <a:srgbClr val="4472C4">
                    <a:lumMod val="7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ؤْ</a:t>
            </a:r>
            <a:r>
              <a:rPr lang="ar-MA" sz="5400" b="1" dirty="0" err="1">
                <a:solidFill>
                  <a:srgbClr val="4472C4">
                    <a:lumMod val="7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يَةٌ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73300322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12818-EC5B-62BE-2AA7-EF103D8A1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1E9CF2C-B2C6-45D9-8613-62A1DF9823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7863" y="956969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26" name="Titre 3">
            <a:extLst>
              <a:ext uri="{FF2B5EF4-FFF2-40B4-BE49-F238E27FC236}">
                <a16:creationId xmlns:a16="http://schemas.microsoft.com/office/drawing/2014/main" id="{8FC5CE9B-838C-3E23-F883-947E6D8CC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3890" y="809034"/>
            <a:ext cx="6607129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2DF02B-1D4F-EEF5-BAAF-1F65FB1693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AFFED779-F501-084B-1312-EE514FEF90F4}"/>
              </a:ext>
            </a:extLst>
          </p:cNvPr>
          <p:cNvSpPr txBox="1">
            <a:spLocks/>
          </p:cNvSpPr>
          <p:nvPr/>
        </p:nvSpPr>
        <p:spPr>
          <a:xfrm>
            <a:off x="1767016" y="3098468"/>
            <a:ext cx="505498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النص "أول هدية الجزء 2"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استثمار الظاهرة اللغوية: الفعل الماضي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1515AA7-D6CB-512E-1597-492CA1438C55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162A73D-2D65-9A56-1EA3-D2A379E407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24D524EF-04AE-7BEA-297E-5D52D1832A3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7224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8008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01EE1-F73F-CB96-B98C-C5A034CB7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77695A-6FEA-83FB-F03D-0E8DB87D2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ستتدربون على توظيف الفعل في الماضي.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DC5DC3-1BD5-4FB1-7876-B67AE9D1A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A24462-71FE-C461-DEDA-822402FFE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9A59BF-25BD-A1CB-311F-C82CF6F674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6DD294-2251-1DEE-6A47-FAB94CF91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8E195C-5774-D27F-7889-5071A93B97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AF374D-512C-C10A-3C43-3F1E24412C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09E2F8-BEA3-C543-D91A-C1CC12C31A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99BE-C6C9-4BB3-909A-1CA57A061F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C7779CE-B231-C02B-AB17-8353799BA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8B4EF46-4513-CE7F-95E8-B2ECEE97CA01}"/>
              </a:ext>
            </a:extLst>
          </p:cNvPr>
          <p:cNvSpPr txBox="1"/>
          <p:nvPr/>
        </p:nvSpPr>
        <p:spPr>
          <a:xfrm>
            <a:off x="1888736" y="2828439"/>
            <a:ext cx="5833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اَلْفِعْلُ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ٱلْماضي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2336106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1ECEA-30BD-6447-AFBF-F648E3B85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092" y="774854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سؤال، من يقرؤه؟ من يجيب عنه؟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7D7911-2929-C5E8-B930-FC6B804621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5D8394-0DA0-C19F-A920-EE369A897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0B75AE9-7322-8472-DCDB-D4F63AD706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71DCFAE-5CF6-AB50-D62E-169C8D5FAC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CAF9F80-8855-19F3-1A09-F632E93DF5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389BFF-5DE1-E377-77C4-C2AC2EF636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6819AC-AF1D-1E81-A4D0-F96FC4E0F03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اختــتــام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DE5184-3057-4A1D-0030-2D4BA2F8069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الإنتـــــــاج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الكتـابي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0EFD57-C3DC-3E55-A6B7-2E14EFBDA793}"/>
              </a:ext>
            </a:extLst>
          </p:cNvPr>
          <p:cNvSpPr txBox="1"/>
          <p:nvPr/>
        </p:nvSpPr>
        <p:spPr>
          <a:xfrm>
            <a:off x="1925797" y="2812486"/>
            <a:ext cx="5759517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نَسْتَعْمِلُ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ٱلْماضي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B7B9EA66-0CED-7273-98DF-ABDD511FBD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2017913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01EE1-F73F-CB96-B98C-C5A034CB7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77695A-6FEA-83FB-F03D-0E8DB87D2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جميعا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DC5DC3-1BD5-4FB1-7876-B67AE9D1A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A24462-71FE-C461-DEDA-822402FFE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9A59BF-25BD-A1CB-311F-C82CF6F674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6DD294-2251-1DEE-6A47-FAB94CF91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8E195C-5774-D27F-7889-5071A93B97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AF374D-512C-C10A-3C43-3F1E24412C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09E2F8-BEA3-C543-D91A-C1CC12C31A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99BE-C6C9-4BB3-909A-1CA57A061F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C7779CE-B231-C02B-AB17-8353799BA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B79B9E5-D74D-90CC-D8EC-8B2D967616A5}"/>
              </a:ext>
            </a:extLst>
          </p:cNvPr>
          <p:cNvSpPr/>
          <p:nvPr/>
        </p:nvSpPr>
        <p:spPr>
          <a:xfrm>
            <a:off x="1328498" y="2156870"/>
            <a:ext cx="6680719" cy="19206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أَسْتَعْمِلُ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زَمَنِ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ٱلْماضي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لِلتَّعْبيرِ عَنْ حَدَثٍ وَقَعَ سابِقاً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وَٱنْتَهى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5485161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1ECEA-30BD-6447-AFBF-F648E3B85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الأمثلة التالية.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7D7911-2929-C5E8-B930-FC6B804621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5D8394-0DA0-C19F-A920-EE369A897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0B75AE9-7322-8472-DCDB-D4F63AD706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71DCFAE-5CF6-AB50-D62E-169C8D5FAC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CAF9F80-8855-19F3-1A09-F632E93DF5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389BFF-5DE1-E377-77C4-C2AC2EF636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6819AC-AF1D-1E81-A4D0-F96FC4E0F03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DE5184-3057-4A1D-0030-2D4BA2F8069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50C50CD-7BE0-79A5-DD22-DB639DA71E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172F633-E0E2-E762-E0C6-7C2A09AC6EA2}"/>
              </a:ext>
            </a:extLst>
          </p:cNvPr>
          <p:cNvSpPr txBox="1"/>
          <p:nvPr/>
        </p:nvSpPr>
        <p:spPr>
          <a:xfrm>
            <a:off x="779107" y="1698579"/>
            <a:ext cx="758578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40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•	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قَرَأْتُ 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ٱلنَّصَّ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"أَوَّلُ هَدِيَّةٍ"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أَمْسِ. </a:t>
            </a:r>
          </a:p>
          <a:p>
            <a:pPr lvl="0" algn="r" rtl="1"/>
            <a:r>
              <a:rPr lang="ar-MA" sz="40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•	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ساعَدَ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عِمادٌ صَديقَهُ</a:t>
            </a:r>
            <a:r>
              <a:rPr lang="ar-MA" sz="40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lvl="0" algn="r" rtl="1"/>
            <a:r>
              <a:rPr lang="ar-MA" sz="40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•	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دَخَلْنا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قاعَةَ 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ٱلدَّرْسِ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 قَليلٍ.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A1E64D3-282A-AB02-8886-A799FDFA7320}"/>
              </a:ext>
            </a:extLst>
          </p:cNvPr>
          <p:cNvSpPr/>
          <p:nvPr/>
        </p:nvSpPr>
        <p:spPr>
          <a:xfrm>
            <a:off x="6993292" y="4053043"/>
            <a:ext cx="1519998" cy="60712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قَرَأْتُ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FA3A3EC-7A22-AB50-3591-E16C2D26CBC0}"/>
              </a:ext>
            </a:extLst>
          </p:cNvPr>
          <p:cNvSpPr/>
          <p:nvPr/>
        </p:nvSpPr>
        <p:spPr>
          <a:xfrm>
            <a:off x="6993292" y="4887242"/>
            <a:ext cx="1519998" cy="60712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ساعَدَ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70723F4-7BFA-B988-2329-8B6066E75D69}"/>
              </a:ext>
            </a:extLst>
          </p:cNvPr>
          <p:cNvSpPr/>
          <p:nvPr/>
        </p:nvSpPr>
        <p:spPr>
          <a:xfrm>
            <a:off x="584056" y="4648694"/>
            <a:ext cx="5541490" cy="104649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أَفْعالٌ ماضِيَةٌ 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حَصَلَتْ سابِقاً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وَٱنْتَهَتْ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4139DCE4-2809-62E2-4B72-B1FC8DD3D15E}"/>
              </a:ext>
            </a:extLst>
          </p:cNvPr>
          <p:cNvSpPr/>
          <p:nvPr/>
        </p:nvSpPr>
        <p:spPr>
          <a:xfrm>
            <a:off x="6993292" y="5695185"/>
            <a:ext cx="1519998" cy="60712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دَخَلْنا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Accolade ouvrante 19">
            <a:extLst>
              <a:ext uri="{FF2B5EF4-FFF2-40B4-BE49-F238E27FC236}">
                <a16:creationId xmlns:a16="http://schemas.microsoft.com/office/drawing/2014/main" id="{7F1AF10E-97B1-D026-D75F-18BE34101D25}"/>
              </a:ext>
            </a:extLst>
          </p:cNvPr>
          <p:cNvSpPr/>
          <p:nvPr/>
        </p:nvSpPr>
        <p:spPr>
          <a:xfrm>
            <a:off x="6228183" y="4146034"/>
            <a:ext cx="470242" cy="2068901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434911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E503E-4D4F-A542-2472-C5D91A02F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2C6466-31BB-075E-F529-59E82AAEA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سنحول شفهيا الجملة (رسمتْ رَسْمَةً رائِعَةً)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7B9735-30CF-7460-8741-78719178A8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F951F7-3CE8-155B-231F-3A91F431A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665A33-1380-216C-DD44-CEE0D170E0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7819363-A03A-FE6D-4410-C730135DBD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4C2AC4E-E810-5A4D-CF94-C5F42139D8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7EA5CD-0044-A663-566B-F711D983D9A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432C46-8195-2CCB-E29B-514E21AFF36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5B2930-803C-D90F-C659-7E94DAA1897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75498A51-D9F5-5371-A751-516618B147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F27827C-0578-3F85-D7A0-22608F46B2D0}"/>
              </a:ext>
            </a:extLst>
          </p:cNvPr>
          <p:cNvSpPr/>
          <p:nvPr/>
        </p:nvSpPr>
        <p:spPr>
          <a:xfrm>
            <a:off x="2769068" y="1458610"/>
            <a:ext cx="3755710" cy="61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هِيَ رَسَمَتْ رَسْمَةً رائِعَةً.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246F505-822F-B88A-A35E-0B6323D5EAB2}"/>
              </a:ext>
            </a:extLst>
          </p:cNvPr>
          <p:cNvSpPr txBox="1"/>
          <p:nvPr/>
        </p:nvSpPr>
        <p:spPr>
          <a:xfrm>
            <a:off x="602090" y="2070610"/>
            <a:ext cx="3567076" cy="3963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أَنْتُما .........................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هُما ...........................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هُما (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مُؤَ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أْنتمْ...........................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أَنْتُنَّ ......................... هُمْ ...........................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FC8B4D8-A7B0-8D5B-E9BC-D0837816E582}"/>
              </a:ext>
            </a:extLst>
          </p:cNvPr>
          <p:cNvSpPr txBox="1"/>
          <p:nvPr/>
        </p:nvSpPr>
        <p:spPr>
          <a:xfrm>
            <a:off x="2107559" y="5783508"/>
            <a:ext cx="4050645" cy="780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هُنَّ .........................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FE1CFC1-A256-F07F-6608-45997E3F99D0}"/>
              </a:ext>
            </a:extLst>
          </p:cNvPr>
          <p:cNvSpPr txBox="1"/>
          <p:nvPr/>
        </p:nvSpPr>
        <p:spPr>
          <a:xfrm>
            <a:off x="5163070" y="2012519"/>
            <a:ext cx="3567076" cy="3986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     .......................     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 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..........................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رَسَمَ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تْ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رَسْمَةً.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نَحْنُ........................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788DD84B-7F52-88D3-C12E-1F0B306FEEEE}"/>
              </a:ext>
            </a:extLst>
          </p:cNvPr>
          <p:cNvCxnSpPr>
            <a:cxnSpLocks/>
          </p:cNvCxnSpPr>
          <p:nvPr/>
        </p:nvCxnSpPr>
        <p:spPr>
          <a:xfrm>
            <a:off x="4572000" y="2108718"/>
            <a:ext cx="0" cy="363893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892249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0A045-C78C-342E-1037-F9E4F39EC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F4D2E6-729D-EEEF-3F49-F221D601C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نواصل الآن تصريف الفعل الماضي مع الفعل (صاد) في الجملة.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3AB5FA-FBD5-3510-0DD8-58EC75282F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E290784-B0BA-260E-4414-76744FB877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23706E-F3EF-D08C-4DD4-5B3F0EF6C9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C03849D-8E9B-D763-DC8F-06CED3E262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C850E85-A2BC-A1BD-5F68-5B77E311CC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986C60-A940-8C6A-EB1C-FB3C1F11B54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57FB3E-2AD1-A975-E6A0-0579F77C85F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C551CB-4FD0-90CA-61F4-1F4694A5E6E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0D065921-D8CE-5F7D-DC4A-B2779A053B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2190744-C403-0B7C-2EE3-584078E185A9}"/>
              </a:ext>
            </a:extLst>
          </p:cNvPr>
          <p:cNvSpPr/>
          <p:nvPr/>
        </p:nvSpPr>
        <p:spPr>
          <a:xfrm>
            <a:off x="2811515" y="3287410"/>
            <a:ext cx="3755710" cy="61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صادَ الْأَبُ سَمَكَةً.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144505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9270D-95BB-0709-FF30-54939950F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11DEC1-D60C-846F-8EBD-529B7BF2B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نكتب الأجوبة على السبورة. ما ذا نقول مع الضمير (أنا)؟ أنتَ؟ 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937194-E428-75FE-BC85-9DE9AD954D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18983-33F5-92C2-5BC6-5048A759B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5A746C4-B6C6-2959-ABDF-7E08EFFDEE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A82C56-B8D8-1F5E-3FAA-43A22F6730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A816C76-259E-1D5C-33F3-859F7C015F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494AE2-73BB-39DC-8CFC-FF4F1BC019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620EFC-8DBC-372D-239F-78E79F547F4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9D63B9-3CAC-AF75-90E4-B52EEF54B71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9DDB5565-4D87-DA03-533F-015B6A3A26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91B37BE-40E1-76D9-C4DA-52E0357606F5}"/>
              </a:ext>
            </a:extLst>
          </p:cNvPr>
          <p:cNvSpPr txBox="1"/>
          <p:nvPr/>
        </p:nvSpPr>
        <p:spPr>
          <a:xfrm>
            <a:off x="575274" y="1986682"/>
            <a:ext cx="3567076" cy="3963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أَنْتُما .........................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هُما ...........................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هُما (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مُؤَ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 ...................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أْنتمْ...........................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أَنْتُنَّ ......................... هُمْ ...........................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BCC3025-75C4-6C9D-42CD-B8F5529A4E92}"/>
              </a:ext>
            </a:extLst>
          </p:cNvPr>
          <p:cNvSpPr txBox="1"/>
          <p:nvPr/>
        </p:nvSpPr>
        <p:spPr>
          <a:xfrm>
            <a:off x="2119134" y="5783508"/>
            <a:ext cx="4050645" cy="780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هُنَّ .........................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1D5E9A2-C8D6-F9BB-6E86-F0E1D55C926C}"/>
              </a:ext>
            </a:extLst>
          </p:cNvPr>
          <p:cNvSpPr txBox="1"/>
          <p:nvPr/>
        </p:nvSpPr>
        <p:spPr>
          <a:xfrm>
            <a:off x="5174645" y="2012519"/>
            <a:ext cx="3567076" cy="3963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أَنا ...........................     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أَنْتَ ........................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هُوَ صادَ سَمَكَةً.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هِيَ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نَحْنُ........................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BD80D70-5B1B-8BD7-A019-EB418681DD32}"/>
              </a:ext>
            </a:extLst>
          </p:cNvPr>
          <p:cNvCxnSpPr>
            <a:cxnSpLocks/>
          </p:cNvCxnSpPr>
          <p:nvPr/>
        </p:nvCxnSpPr>
        <p:spPr>
          <a:xfrm>
            <a:off x="4583575" y="2108718"/>
            <a:ext cx="0" cy="363893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064524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EA91A-7503-ED6A-D98F-6D0A12E5D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B4F353-9604-62A1-8FDD-BE40FCE2C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تصريف الفعل (صاد) في الماضي؟     -لا حظوا كيف يكتب الفعل.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E0C4622-CD42-DEC3-D4DA-7166A4383FC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F469081-0139-63ED-3EED-CC5B9C4D6D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236410-4EC2-D267-11CE-A5FC21F2EA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028E641-9B9C-61FC-259A-A66B69D586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3641339-3B9F-517B-99E9-55EFC68288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20A4A0-EFA2-C291-EAF4-44E88E6AFAF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935202-77EE-AD74-007A-766B01A8E8C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354123-D91F-CE8E-D5E4-28C6D24D04C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CD2F2DF-257B-F48E-CA20-111CAA20C3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C79A0F8-5633-D381-C233-DE05B3763116}"/>
              </a:ext>
            </a:extLst>
          </p:cNvPr>
          <p:cNvSpPr txBox="1"/>
          <p:nvPr/>
        </p:nvSpPr>
        <p:spPr>
          <a:xfrm>
            <a:off x="575274" y="1986682"/>
            <a:ext cx="3567076" cy="3963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lnSpc>
                <a:spcPts val="5000"/>
              </a:lnSpc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أَنْتُما 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صِدْ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تُما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سَمَكَةً.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lvl="0" algn="r" rtl="1">
              <a:lnSpc>
                <a:spcPts val="5000"/>
              </a:lnSpc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هُما 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صاد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سَمَكَةً.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lvl="0" algn="r" rtl="1">
              <a:lnSpc>
                <a:spcPts val="5000"/>
              </a:lnSpc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هُما (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مُؤَ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 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صادَ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سَمَكَةً.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lvl="0" algn="r" rtl="1">
              <a:lnSpc>
                <a:spcPts val="5000"/>
              </a:lnSpc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أَنْتُمْ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صِدْ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تُمْ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سَمَكَةً.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lvl="0" algn="r" rtl="1">
              <a:lnSpc>
                <a:spcPts val="5000"/>
              </a:lnSpc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أَنْتُنَّ 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صِدْ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تُنَّ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سَمَكَةً.</a:t>
            </a:r>
          </a:p>
          <a:p>
            <a:pPr lvl="0" algn="r" rtl="1">
              <a:lnSpc>
                <a:spcPts val="5000"/>
              </a:lnSpc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هُمْ 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صاد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سَمَكَةً.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9ADF702-22B3-236E-79E0-5590557F5F3E}"/>
              </a:ext>
            </a:extLst>
          </p:cNvPr>
          <p:cNvSpPr txBox="1"/>
          <p:nvPr/>
        </p:nvSpPr>
        <p:spPr>
          <a:xfrm>
            <a:off x="2119134" y="5783508"/>
            <a:ext cx="4050645" cy="780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ts val="5000"/>
              </a:lnSpc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هُنَّ 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صِدْ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سَمَكَةً.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1E6E1CF-C0A8-9190-D29A-7AA64ED48F0A}"/>
              </a:ext>
            </a:extLst>
          </p:cNvPr>
          <p:cNvSpPr txBox="1"/>
          <p:nvPr/>
        </p:nvSpPr>
        <p:spPr>
          <a:xfrm>
            <a:off x="5174645" y="2012519"/>
            <a:ext cx="3567076" cy="3963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أَنا صِدْ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سَمَكَةً.     </a:t>
            </a:r>
          </a:p>
          <a:p>
            <a:pPr lvl="0" algn="r" rtl="1">
              <a:lnSpc>
                <a:spcPts val="5000"/>
              </a:lnSpc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أَنْتَ 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صِدْ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سَمَكَةً.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lvl="0" algn="r" rtl="1">
              <a:lnSpc>
                <a:spcPts val="5000"/>
              </a:lnSpc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صِدْ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تِ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سَمَكَةً.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هُوَ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صادَ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سَمَكَةً.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lvl="0" algn="r" rtl="1">
              <a:lnSpc>
                <a:spcPts val="5000"/>
              </a:lnSpc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هِيَ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صادَ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تْ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سَمَكَةً.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lvl="0" algn="r" rtl="1">
              <a:lnSpc>
                <a:spcPts val="5000"/>
              </a:lnSpc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نَحْنُ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صِدْ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سَمَكَةً.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688DA17-ABD3-769F-BF62-551D9C8F241C}"/>
              </a:ext>
            </a:extLst>
          </p:cNvPr>
          <p:cNvCxnSpPr>
            <a:cxnSpLocks/>
          </p:cNvCxnSpPr>
          <p:nvPr/>
        </p:nvCxnSpPr>
        <p:spPr>
          <a:xfrm>
            <a:off x="4583575" y="2108718"/>
            <a:ext cx="0" cy="363893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5D03D7BD-6BB8-F2FF-144C-1226AC17B624}"/>
              </a:ext>
            </a:extLst>
          </p:cNvPr>
          <p:cNvSpPr txBox="1"/>
          <p:nvPr/>
        </p:nvSpPr>
        <p:spPr>
          <a:xfrm>
            <a:off x="3826870" y="1181522"/>
            <a:ext cx="15115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صادَ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6719428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313CF-9DFE-08E2-2737-3D0138C33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EFA040B-8F0D-55E9-33E3-6965D1901D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EE6E0A-B90E-732B-2BC0-86BC0380E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1B3A62E-121E-FB64-4741-1998255E84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9A264B-00BA-36FD-1D30-50B75465B6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C9B421A-D985-3BE9-0374-807D89C79A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7E3A7B-4B24-E0AB-A27E-54539DD82BD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720472-F625-6216-63FA-EF59AAC0279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E1B712-4FC7-5C14-4E2E-48FA6115DAB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7218A3D-E865-7DA0-A241-528AA11618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re 11">
            <a:extLst>
              <a:ext uri="{FF2B5EF4-FFF2-40B4-BE49-F238E27FC236}">
                <a16:creationId xmlns:a16="http://schemas.microsoft.com/office/drawing/2014/main" id="{72F95D1E-FD94-AAB8-39D4-04C139221541}"/>
              </a:ext>
            </a:extLst>
          </p:cNvPr>
          <p:cNvSpPr txBox="1">
            <a:spLocks/>
          </p:cNvSpPr>
          <p:nvPr/>
        </p:nvSpPr>
        <p:spPr>
          <a:xfrm>
            <a:off x="737275" y="684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كراساتكم ص 28. من يقرأ الفقرة "نتعلم معا"؟ 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Flèche : gauche 17">
            <a:extLst>
              <a:ext uri="{FF2B5EF4-FFF2-40B4-BE49-F238E27FC236}">
                <a16:creationId xmlns:a16="http://schemas.microsoft.com/office/drawing/2014/main" id="{5F7AE91C-6F0B-81B1-D5D2-E318144FDB68}"/>
              </a:ext>
            </a:extLst>
          </p:cNvPr>
          <p:cNvSpPr/>
          <p:nvPr/>
        </p:nvSpPr>
        <p:spPr>
          <a:xfrm>
            <a:off x="6440863" y="2732958"/>
            <a:ext cx="680051" cy="154259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F253FA07-891B-5B37-211D-603BA2D7C3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46514" y="2033732"/>
            <a:ext cx="2655673" cy="376213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EB9366A-3716-DB3C-38BD-D14CCA2C35A0}"/>
              </a:ext>
            </a:extLst>
          </p:cNvPr>
          <p:cNvSpPr/>
          <p:nvPr/>
        </p:nvSpPr>
        <p:spPr>
          <a:xfrm>
            <a:off x="3446513" y="2267339"/>
            <a:ext cx="2655673" cy="1427583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2954036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59972-F66E-0C32-1167-43062C9C7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86C3374-FEAB-83D6-A395-F1AC77AF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1880A0-18F4-EE21-B083-58F5865A10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785D9C-DDE1-AB82-F6FA-EC71115A7A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E226351-61AD-90EA-0692-01F3A595FA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F2F842E-A497-BC90-76F3-8EE6E29FE5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5C926D-7C18-6CB9-58A8-56048986FFF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39DB07-F190-D57C-6383-30C4425BD37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2AAAB9-E49E-55CE-B489-290CCB526A4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EEB22FDF-CF32-6FA5-D99B-1AE2DE586607}"/>
              </a:ext>
            </a:extLst>
          </p:cNvPr>
          <p:cNvSpPr txBox="1">
            <a:spLocks/>
          </p:cNvSpPr>
          <p:nvPr/>
        </p:nvSpPr>
        <p:spPr>
          <a:xfrm>
            <a:off x="401216" y="684000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على غرار الجملة الأولى أتموا تحويل الجملة "أنا سرت بفرح" حسب الضمائر. (دقيقتان)</a:t>
            </a:r>
          </a:p>
        </p:txBody>
      </p:sp>
      <p:pic>
        <p:nvPicPr>
          <p:cNvPr id="12" name="Image 11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2F6A1131-CAB1-F22A-3AAF-553DD85419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46514" y="2033732"/>
            <a:ext cx="2655673" cy="376213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E99FE9-6766-37B0-7611-DBC545987772}"/>
              </a:ext>
            </a:extLst>
          </p:cNvPr>
          <p:cNvSpPr/>
          <p:nvPr/>
        </p:nvSpPr>
        <p:spPr>
          <a:xfrm>
            <a:off x="3554963" y="2808513"/>
            <a:ext cx="1493189" cy="811765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F9415C02-275E-1DD0-52F0-83B5EFD303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3A8A74B-BB37-F447-D1BB-3C7FBFF8A32E}"/>
              </a:ext>
            </a:extLst>
          </p:cNvPr>
          <p:cNvSpPr txBox="1"/>
          <p:nvPr/>
        </p:nvSpPr>
        <p:spPr>
          <a:xfrm>
            <a:off x="567083" y="2008006"/>
            <a:ext cx="1679510" cy="40862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1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تصحح الجملة على الكراسة</a:t>
            </a:r>
            <a:endParaRPr lang="ar-MA" sz="18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7" name="Connecteur : en arc 16">
            <a:extLst>
              <a:ext uri="{FF2B5EF4-FFF2-40B4-BE49-F238E27FC236}">
                <a16:creationId xmlns:a16="http://schemas.microsoft.com/office/drawing/2014/main" id="{3B65D356-F26F-4DAB-6A29-984DE7576BF4}"/>
              </a:ext>
            </a:extLst>
          </p:cNvPr>
          <p:cNvCxnSpPr/>
          <p:nvPr/>
        </p:nvCxnSpPr>
        <p:spPr>
          <a:xfrm>
            <a:off x="1754155" y="2416629"/>
            <a:ext cx="1978090" cy="671804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849845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4ABA2-312C-CA02-0B82-627F87542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57AD2C2-5217-D560-B1FD-41B0185E00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C854639-436F-7829-37BC-AAEF37485C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777596-341E-33F9-3619-5A8B375F1A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002D61-3213-406C-D2A6-283566E3E2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914C518-A74B-54A6-ADF4-6ACDB36270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2BC74B-6DD2-5197-1B7F-6BEEE68EF84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68ACE0-A3DC-7861-07A0-32882C973F7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95C315-1C5D-51D9-C45A-0C6BBDAE261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1" name="Image 10" descr="Une image contenant texte, Police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DA3E9169-55B8-C1F3-D652-BB530A739F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4164" y="2035968"/>
            <a:ext cx="5990763" cy="33925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re 11">
            <a:extLst>
              <a:ext uri="{FF2B5EF4-FFF2-40B4-BE49-F238E27FC236}">
                <a16:creationId xmlns:a16="http://schemas.microsoft.com/office/drawing/2014/main" id="{CB418CA9-5065-7228-14F5-0725B6DE7F1E}"/>
              </a:ext>
            </a:extLst>
          </p:cNvPr>
          <p:cNvSpPr txBox="1">
            <a:spLocks/>
          </p:cNvSpPr>
          <p:nvPr/>
        </p:nvSpPr>
        <p:spPr>
          <a:xfrm>
            <a:off x="737275" y="684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من يقرأ إجابته؟ هل أنتم متفقون؟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0B777B3F-DEA6-205B-8BAB-50A203B73D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C4BA9C87-2AC6-7660-3DD9-A97E58F4D853}"/>
              </a:ext>
            </a:extLst>
          </p:cNvPr>
          <p:cNvSpPr txBox="1"/>
          <p:nvPr/>
        </p:nvSpPr>
        <p:spPr>
          <a:xfrm>
            <a:off x="1978091" y="4783757"/>
            <a:ext cx="167951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بِفَرَحٍ.</a:t>
            </a:r>
            <a:endParaRPr lang="fr-FR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58C3CCB-89D9-BF87-3AC2-DCB93474B9E0}"/>
              </a:ext>
            </a:extLst>
          </p:cNvPr>
          <p:cNvSpPr txBox="1"/>
          <p:nvPr/>
        </p:nvSpPr>
        <p:spPr>
          <a:xfrm>
            <a:off x="1978091" y="2691698"/>
            <a:ext cx="167951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بِفَرَحٍ.</a:t>
            </a:r>
            <a:endParaRPr lang="fr-FR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39B248D-4AC9-0A13-C827-8551663FD4D6}"/>
              </a:ext>
            </a:extLst>
          </p:cNvPr>
          <p:cNvSpPr txBox="1"/>
          <p:nvPr/>
        </p:nvSpPr>
        <p:spPr>
          <a:xfrm>
            <a:off x="1978091" y="3231779"/>
            <a:ext cx="167951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بِفَرَحٍ.</a:t>
            </a:r>
            <a:endParaRPr lang="fr-FR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DBCEAC2-F792-E1B0-1B77-38AD2CF828F8}"/>
              </a:ext>
            </a:extLst>
          </p:cNvPr>
          <p:cNvSpPr txBox="1"/>
          <p:nvPr/>
        </p:nvSpPr>
        <p:spPr>
          <a:xfrm>
            <a:off x="2031020" y="3754179"/>
            <a:ext cx="167951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بِفَرَحٍ.</a:t>
            </a:r>
            <a:endParaRPr lang="fr-FR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447ABA3-8EDC-F23C-6398-3942D2617760}"/>
              </a:ext>
            </a:extLst>
          </p:cNvPr>
          <p:cNvSpPr txBox="1"/>
          <p:nvPr/>
        </p:nvSpPr>
        <p:spPr>
          <a:xfrm>
            <a:off x="1978091" y="4294260"/>
            <a:ext cx="167951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بِفَرَحٍ.</a:t>
            </a:r>
            <a:endParaRPr lang="fr-FR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42516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AF449-8BDF-37ED-6E59-B27C5FE76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C77BFFC-A652-19FF-A0B9-04495354F3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055C0-2F6D-0327-0E24-219D3A523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0D15578-7A03-9279-14FE-449F50019C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8403FF-5962-F5A8-8462-8BE735C83C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F21D849-2CDE-2E03-166C-18B1E6FAFB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175870-620C-904A-3C1A-1B3B66478CC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042D20-CDA8-665F-301E-7517FC07D1D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860AD5-DBB2-0133-E645-DB318EEFAE5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0B78581B-1338-E960-666C-FBF81F0CE412}"/>
              </a:ext>
            </a:extLst>
          </p:cNvPr>
          <p:cNvSpPr txBox="1">
            <a:spLocks/>
          </p:cNvSpPr>
          <p:nvPr/>
        </p:nvSpPr>
        <p:spPr>
          <a:xfrm>
            <a:off x="737275" y="684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من يقرأ إجابته؟ هل أنتم متفقون؟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6E8852D-4F51-DC03-8685-D1D5EEE25C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 descr="Une image contenant texte, Police, ligne&#10;&#10;Le contenu généré par l’IA peut être incorrect.">
            <a:extLst>
              <a:ext uri="{FF2B5EF4-FFF2-40B4-BE49-F238E27FC236}">
                <a16:creationId xmlns:a16="http://schemas.microsoft.com/office/drawing/2014/main" id="{A6AF610A-A929-2CBB-70E3-772F7D9951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6709" y="1989968"/>
            <a:ext cx="5090566" cy="34845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6B371D89-49E7-7AAA-6F12-EAFA35237519}"/>
              </a:ext>
            </a:extLst>
          </p:cNvPr>
          <p:cNvSpPr txBox="1"/>
          <p:nvPr/>
        </p:nvSpPr>
        <p:spPr>
          <a:xfrm>
            <a:off x="3508310" y="2740707"/>
            <a:ext cx="3338711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CCB7035-6EDE-A0C2-6FA0-581AA5FDBCEF}"/>
              </a:ext>
            </a:extLst>
          </p:cNvPr>
          <p:cNvSpPr txBox="1"/>
          <p:nvPr/>
        </p:nvSpPr>
        <p:spPr>
          <a:xfrm>
            <a:off x="3508310" y="3270581"/>
            <a:ext cx="3338712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4E7189-CC4A-A685-6C06-8743C0886AD3}"/>
              </a:ext>
            </a:extLst>
          </p:cNvPr>
          <p:cNvSpPr txBox="1"/>
          <p:nvPr/>
        </p:nvSpPr>
        <p:spPr>
          <a:xfrm>
            <a:off x="3508310" y="3790534"/>
            <a:ext cx="3338712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496D9B1-018E-F7A6-0E4A-657EFF0FD5D9}"/>
              </a:ext>
            </a:extLst>
          </p:cNvPr>
          <p:cNvSpPr txBox="1"/>
          <p:nvPr/>
        </p:nvSpPr>
        <p:spPr>
          <a:xfrm>
            <a:off x="3508310" y="4310487"/>
            <a:ext cx="3379942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4AD63A7-8FF1-CB67-9C3F-637E0EC9CA41}"/>
              </a:ext>
            </a:extLst>
          </p:cNvPr>
          <p:cNvSpPr txBox="1"/>
          <p:nvPr/>
        </p:nvSpPr>
        <p:spPr>
          <a:xfrm>
            <a:off x="3508310" y="4830440"/>
            <a:ext cx="3379942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15396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28194-6E34-30DA-0BE5-D8628A0BF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BC60393-E519-6271-FCC3-D3AAD96EC8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0477B97-3975-215F-21D5-8B714F8C0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FE3F2C-D619-B57F-17CB-23CF4F2BBA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EA8F1A9-D31E-A04E-D337-032550BC05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AC2A0C2-1D87-7519-54D5-7FACE7249F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3485E2-41D9-11C5-EAE7-4CB2398D0EC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79BFE6-093E-6859-031B-0AB43963AD5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D12B0FB-A50D-B032-0291-080A9D5C2A9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4F6F0C6F-BA47-F750-FF1F-EA6FBF1594F6}"/>
              </a:ext>
            </a:extLst>
          </p:cNvPr>
          <p:cNvSpPr txBox="1">
            <a:spLocks/>
          </p:cNvSpPr>
          <p:nvPr/>
        </p:nvSpPr>
        <p:spPr>
          <a:xfrm>
            <a:off x="737275" y="684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انتبهوا للتصحيح.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texte, Police, ligne&#10;&#10;Le contenu généré par l’IA peut être incorrect.">
            <a:extLst>
              <a:ext uri="{FF2B5EF4-FFF2-40B4-BE49-F238E27FC236}">
                <a16:creationId xmlns:a16="http://schemas.microsoft.com/office/drawing/2014/main" id="{40CD796E-1D93-C7A9-736D-0866828465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8555" y="1989968"/>
            <a:ext cx="4908720" cy="34845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BBEBE4E8-CC8E-4F59-7B19-3652C7363C86}"/>
              </a:ext>
            </a:extLst>
          </p:cNvPr>
          <p:cNvSpPr txBox="1"/>
          <p:nvPr/>
        </p:nvSpPr>
        <p:spPr>
          <a:xfrm>
            <a:off x="3620278" y="2740707"/>
            <a:ext cx="3226743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سِرْنا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A33B5A7-9B88-09EB-7DE7-83B282C02F77}"/>
              </a:ext>
            </a:extLst>
          </p:cNvPr>
          <p:cNvSpPr txBox="1"/>
          <p:nvPr/>
        </p:nvSpPr>
        <p:spPr>
          <a:xfrm>
            <a:off x="3694922" y="3270581"/>
            <a:ext cx="315210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سِرْتُمْ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186785B-9CF1-4CA0-A6E0-20D42186DBED}"/>
              </a:ext>
            </a:extLst>
          </p:cNvPr>
          <p:cNvSpPr txBox="1"/>
          <p:nvPr/>
        </p:nvSpPr>
        <p:spPr>
          <a:xfrm>
            <a:off x="3713604" y="3790534"/>
            <a:ext cx="3133418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سِرْتُنَّ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0F3737D-E6F5-D1EE-BED1-0D801FCB4033}"/>
              </a:ext>
            </a:extLst>
          </p:cNvPr>
          <p:cNvSpPr txBox="1"/>
          <p:nvPr/>
        </p:nvSpPr>
        <p:spPr>
          <a:xfrm>
            <a:off x="3620278" y="4310487"/>
            <a:ext cx="335902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ساروا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FCFE868-31AA-E32D-3650-D1489560B60A}"/>
              </a:ext>
            </a:extLst>
          </p:cNvPr>
          <p:cNvSpPr txBox="1"/>
          <p:nvPr/>
        </p:nvSpPr>
        <p:spPr>
          <a:xfrm>
            <a:off x="3620278" y="4830440"/>
            <a:ext cx="335902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سِرْنَ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AD2B8D0-6F78-FAB9-61C1-D4AFC064C7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0171345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55A5C-179B-0143-31C8-EB40D4365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9CC6DFA-4BA7-9F3F-3DA1-91F65B674C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F771FA-E3A1-25C0-5EB4-5BF29621B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83673D-7945-6FC2-18D6-908933F373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F3E3A0D-F3FC-531C-6D93-5D36BF1BED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0E3C4F9-CE69-A350-B4EB-8B09833204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33A389-395C-FC30-8BE8-87D587F0C4A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C8C003-F1EB-CA12-00B7-55A42CDEF26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6FEA50-44A7-14B0-EC66-64EF7E3C914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F55B454B-328D-6E3A-4F62-F5882907D8D6}"/>
              </a:ext>
            </a:extLst>
          </p:cNvPr>
          <p:cNvSpPr txBox="1">
            <a:spLocks/>
          </p:cNvSpPr>
          <p:nvPr/>
        </p:nvSpPr>
        <p:spPr>
          <a:xfrm>
            <a:off x="401216" y="684000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على الصفحة نفسها من يقرأ التعليمة 1؟ أنجزوا بشكل فردي. (دقيقتان)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57B7E921-288C-665A-AACB-A5BCA65766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46514" y="2033732"/>
            <a:ext cx="2655673" cy="376213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FD7D909-46DD-176F-9B93-FA97D6669F6B}"/>
              </a:ext>
            </a:extLst>
          </p:cNvPr>
          <p:cNvSpPr/>
          <p:nvPr/>
        </p:nvSpPr>
        <p:spPr>
          <a:xfrm>
            <a:off x="4693298" y="3676261"/>
            <a:ext cx="1356871" cy="961053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2FD346C8-4EEF-825A-A35E-B45FA78440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5120497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3A668-6CC9-0E69-8D48-B6FA56D5C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A07DD03-80D0-1F56-1AC4-7A211F8463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756211-7589-247E-30A3-140EDC4C6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F85D07-9F9F-6EF6-27B1-7C1B2AA627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1908F3-2E10-7A67-44DF-E59C38E06B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A987E76-F3A7-5511-9594-2EC8CC56BA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1F3EEC-B92E-DC4E-619B-0B71DF06D3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981D0F-E986-ECAA-420C-F9F4E51ED1C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7325BA-2D33-5647-E48D-33799EE5CAF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5C37149E-F8D8-CF2C-A099-109FB2FD5042}"/>
              </a:ext>
            </a:extLst>
          </p:cNvPr>
          <p:cNvSpPr txBox="1">
            <a:spLocks/>
          </p:cNvSpPr>
          <p:nvPr/>
        </p:nvSpPr>
        <p:spPr>
          <a:xfrm>
            <a:off x="401216" y="684000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ثنائيات وضح لزميلك كيف توصلت إلى الجواب. (دقيقة واحدة)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7DFD786-9955-E06A-E011-15C4A6760B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0EFBDEA4-7CDF-541E-AEEA-D32A1E1AFF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46514" y="2033732"/>
            <a:ext cx="2655673" cy="376213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1CCE309-B515-3DAC-71F5-90395ABB0540}"/>
              </a:ext>
            </a:extLst>
          </p:cNvPr>
          <p:cNvSpPr/>
          <p:nvPr/>
        </p:nvSpPr>
        <p:spPr>
          <a:xfrm>
            <a:off x="4693298" y="3676261"/>
            <a:ext cx="1356871" cy="961053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3845238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DCE96-96C8-7034-604D-BBCDC58F6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849396C-B38A-7A13-4EF9-8CD469515B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F8879E5-7E8E-1BBB-D453-B1990E681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D2799D5-0D28-99F0-5256-9E1E5DE551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CB8BFC-8E51-4360-D8A0-91ADD26BBA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985B08F-2122-8974-96D2-C4E910A267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19717C-98B1-1E4A-4A40-A6D6AB1EC6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9859BB-AE60-50C1-BE6E-11030E10A2C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2CD691C-D95C-A901-1A89-542EC5632C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85C9A109-305B-D11D-C8E1-5F1C19B997CF}"/>
              </a:ext>
            </a:extLst>
          </p:cNvPr>
          <p:cNvSpPr txBox="1">
            <a:spLocks/>
          </p:cNvSpPr>
          <p:nvPr/>
        </p:nvSpPr>
        <p:spPr>
          <a:xfrm>
            <a:off x="401216" y="684000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ما هو الفعل في الجملة الأولى؟ متى يقع الحدث الذي يدل عليه؟ هل هو فعل ماض؟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6192C1D0-72C1-8A64-023A-DC1276CF48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4126" y="1897051"/>
            <a:ext cx="6839338" cy="3601958"/>
          </a:xfrm>
          <a:prstGeom prst="rect">
            <a:avLst/>
          </a:prstGeom>
          <a:ln>
            <a:solidFill>
              <a:schemeClr val="accent1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1" name="Encre 20">
                <a:extLst>
                  <a:ext uri="{FF2B5EF4-FFF2-40B4-BE49-F238E27FC236}">
                    <a16:creationId xmlns:a16="http://schemas.microsoft.com/office/drawing/2014/main" id="{AB782A68-EDF4-2AAE-E4E4-53552082495D}"/>
                  </a:ext>
                </a:extLst>
              </p14:cNvPr>
              <p14:cNvContentPartPr/>
              <p14:nvPr/>
            </p14:nvContentPartPr>
            <p14:xfrm>
              <a:off x="6833094" y="2914713"/>
              <a:ext cx="1075229" cy="619988"/>
            </p14:xfrm>
          </p:contentPart>
        </mc:Choice>
        <mc:Fallback xmlns="">
          <p:pic>
            <p:nvPicPr>
              <p:cNvPr id="21" name="Encre 20">
                <a:extLst>
                  <a:ext uri="{FF2B5EF4-FFF2-40B4-BE49-F238E27FC236}">
                    <a16:creationId xmlns:a16="http://schemas.microsoft.com/office/drawing/2014/main" id="{AB782A68-EDF4-2AAE-E4E4-53552082495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818690" y="2900311"/>
                <a:ext cx="1103316" cy="6484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8052E00C-2B4E-7951-9AFB-C66FFB6D2113}"/>
                  </a:ext>
                </a:extLst>
              </p14:cNvPr>
              <p14:cNvContentPartPr/>
              <p14:nvPr/>
            </p14:nvContentPartPr>
            <p14:xfrm>
              <a:off x="6718041" y="4938728"/>
              <a:ext cx="1256473" cy="560281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8052E00C-2B4E-7951-9AFB-C66FFB6D211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703636" y="4924334"/>
                <a:ext cx="1284923" cy="58870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3435C1D2-1931-F837-BB40-B76595EC9DBC}"/>
                  </a:ext>
                </a:extLst>
              </p14:cNvPr>
              <p14:cNvContentPartPr/>
              <p14:nvPr/>
            </p14:nvContentPartPr>
            <p14:xfrm>
              <a:off x="7660433" y="3613421"/>
              <a:ext cx="839755" cy="509558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3435C1D2-1931-F837-BB40-B76595EC9DB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646035" y="3599027"/>
                <a:ext cx="867831" cy="537627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4DCF796F-15F1-551A-D9DE-B2DC99B86B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DB8E7BDE-7DA8-C18C-940C-A6B546DD5922}"/>
                  </a:ext>
                </a:extLst>
              </p14:cNvPr>
              <p14:cNvContentPartPr/>
              <p14:nvPr/>
            </p14:nvContentPartPr>
            <p14:xfrm>
              <a:off x="6833094" y="4258570"/>
              <a:ext cx="1141420" cy="583179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DB8E7BDE-7DA8-C18C-940C-A6B546DD592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818691" y="4244179"/>
                <a:ext cx="1169505" cy="611241"/>
              </a:xfrm>
              <a:prstGeom prst="rect">
                <a:avLst/>
              </a:prstGeom>
            </p:spPr>
          </p:pic>
        </mc:Fallback>
      </mc:AlternateContent>
      <p:pic>
        <p:nvPicPr>
          <p:cNvPr id="22" name="Image 21">
            <a:extLst>
              <a:ext uri="{FF2B5EF4-FFF2-40B4-BE49-F238E27FC236}">
                <a16:creationId xmlns:a16="http://schemas.microsoft.com/office/drawing/2014/main" id="{DEDDD997-9F64-C7C0-E227-056BC29805E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46593" y="2914713"/>
            <a:ext cx="468482" cy="61998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40FF1F6-4109-2D9F-2967-874BFB20277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46593" y="3548043"/>
            <a:ext cx="468482" cy="61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3541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96039-75DD-053C-A7D5-8B7F0A75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EE49982-D202-9E74-CC0F-EE6263D5AB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5BA4D4-2C54-EFAA-8391-6894C5C1D8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3C8A7C-7566-F469-3903-BA27615F22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7DBA2C-EABC-AFC7-994E-00774D4253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601DA0A-7FFD-1AD2-C0C6-AC00F67106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4D9FA3-C0BE-8594-0F97-CC00049CFE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A14B6B-3763-D132-4C8E-99AEC8F4C61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FB706A-C3CE-7064-5B11-32A2882400A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FE27093B-D697-E081-443F-9DC151C4216C}"/>
              </a:ext>
            </a:extLst>
          </p:cNvPr>
          <p:cNvSpPr txBox="1">
            <a:spLocks/>
          </p:cNvSpPr>
          <p:nvPr/>
        </p:nvSpPr>
        <p:spPr>
          <a:xfrm>
            <a:off x="401216" y="684000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على الصفحة نفسها من يقرأ التعليمة 2؟ أنجزوا بشكل فردي. (دقيقتان)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4B387C5B-2AE6-BFE8-07F6-BA112DEDDD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12" name="Image 11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8627A1A9-7553-BEAA-A63B-BD06F8158B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46514" y="2033732"/>
            <a:ext cx="2655673" cy="376213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2001257-1C65-1A54-C508-2819E860E177}"/>
              </a:ext>
            </a:extLst>
          </p:cNvPr>
          <p:cNvSpPr/>
          <p:nvPr/>
        </p:nvSpPr>
        <p:spPr>
          <a:xfrm>
            <a:off x="3446515" y="3778898"/>
            <a:ext cx="1284106" cy="961053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9778337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AA049-6829-8A57-A413-C3D9C1D4C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7D27DF4-A5B7-3A72-4FDE-CC925CDD1D2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2A8181-2ED7-328C-3EC5-AC87BD0D71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F90649-9A54-FA80-E189-9869AD4B2D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5663FF-AFB8-298A-352D-39BA469BBD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F9C08FC-77DE-CB3A-924D-C7E4D7C2D6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2B54E1-67FF-43A7-6A13-5411C43D003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4767C5-6CED-2624-DB9A-038B8E01500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EE9709-CC94-9C73-3032-705DB7FE501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B14A1874-D5ED-2BA8-23A4-4D28C93E927E}"/>
              </a:ext>
            </a:extLst>
          </p:cNvPr>
          <p:cNvSpPr txBox="1">
            <a:spLocks/>
          </p:cNvSpPr>
          <p:nvPr/>
        </p:nvSpPr>
        <p:spPr>
          <a:xfrm>
            <a:off x="401216" y="684000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ثنائيات وضح لزميلك كيف توصلت على الجواب. (دقيقة واحدة)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882A91E9-053B-D0EC-EB34-E8334C108A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69180ABA-ABAA-1B92-6417-8AF7D53555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46514" y="2033732"/>
            <a:ext cx="2655673" cy="376213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5461F-0A2E-35CE-EE26-5BF64C63DEEB}"/>
              </a:ext>
            </a:extLst>
          </p:cNvPr>
          <p:cNvSpPr/>
          <p:nvPr/>
        </p:nvSpPr>
        <p:spPr>
          <a:xfrm>
            <a:off x="3446515" y="3778898"/>
            <a:ext cx="1284106" cy="961053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3021323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B8391-6685-3C64-2EAA-AFB1577E3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AE7E87B-8C7B-B7CF-43ED-F7A00AF9C3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E05277-7B19-06F8-54C0-CD464E980E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CE6991-8784-5ECD-62EA-79244FB638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F17750-EF15-802A-330E-8E59121955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8F308E5-5168-3104-570F-39C5D8B13B8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D801B3-7D4A-081A-F07A-7BE1D65659B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FCC2FC-0B4C-50C8-D225-8AF0D768E2A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A0861C-1F55-AB8B-6F91-BE109B488F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60A3A347-662A-7E64-75C7-E573AB9F4704}"/>
              </a:ext>
            </a:extLst>
          </p:cNvPr>
          <p:cNvSpPr txBox="1">
            <a:spLocks/>
          </p:cNvSpPr>
          <p:nvPr/>
        </p:nvSpPr>
        <p:spPr>
          <a:xfrm>
            <a:off x="401216" y="684000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ما هو الضمير في الجملة الأولى؟ هل تتفقون معه؟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A839921B-D9BD-BB82-DCEC-AE30443C0C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CC838DDC-A9FB-6530-580B-A100A5E36F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2188" y="2183021"/>
            <a:ext cx="5654351" cy="330629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19F3CC9-8BAB-8B61-FEDA-2EE838DEAD45}"/>
              </a:ext>
            </a:extLst>
          </p:cNvPr>
          <p:cNvSpPr txBox="1"/>
          <p:nvPr/>
        </p:nvSpPr>
        <p:spPr>
          <a:xfrm>
            <a:off x="5943600" y="2888024"/>
            <a:ext cx="1049139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نَحْنُ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438C416-ED30-4533-E341-2846F670ECB4}"/>
              </a:ext>
            </a:extLst>
          </p:cNvPr>
          <p:cNvSpPr txBox="1"/>
          <p:nvPr/>
        </p:nvSpPr>
        <p:spPr>
          <a:xfrm>
            <a:off x="5918615" y="3579031"/>
            <a:ext cx="1049139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أَنْتُمْ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8C242B1-95CF-9531-43F9-5A80A945774A}"/>
              </a:ext>
            </a:extLst>
          </p:cNvPr>
          <p:cNvSpPr txBox="1"/>
          <p:nvPr/>
        </p:nvSpPr>
        <p:spPr>
          <a:xfrm>
            <a:off x="5943600" y="4236710"/>
            <a:ext cx="1049139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هُنَّ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3FC1E74-E17F-738C-4CB7-3BE57B7702B7}"/>
              </a:ext>
            </a:extLst>
          </p:cNvPr>
          <p:cNvSpPr txBox="1"/>
          <p:nvPr/>
        </p:nvSpPr>
        <p:spPr>
          <a:xfrm>
            <a:off x="5943600" y="4873021"/>
            <a:ext cx="1049139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أَنْتُنَّ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54814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E0AAA-F0C7-CE30-02D0-0667366C9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24A7633-D6E3-E5E9-A785-803F65E46E5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D177D2-A570-C96B-C9C5-7018BCE20B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B280B77-B5B6-0140-0E00-0C76A36836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BD396AB-A890-F083-6222-E8C1A82BCC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2D850ED-E093-E11F-E38F-27634B90F0D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3ECE53-BA6F-C544-4945-76C77E10617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C4A0F4-CD92-14B8-75F8-DB9B901AB31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923674-C828-6AC3-DEB4-586F9EE6EFA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212B3E78-F50B-F8B3-B00C-6CED2ADB9AFD}"/>
              </a:ext>
            </a:extLst>
          </p:cNvPr>
          <p:cNvSpPr txBox="1">
            <a:spLocks/>
          </p:cNvSpPr>
          <p:nvPr/>
        </p:nvSpPr>
        <p:spPr>
          <a:xfrm>
            <a:off x="401216" y="684000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انتبهوا للتصحيح.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B0C346C-3F69-1082-75A5-D592255B7E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11" name="Image 10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2D95752-3C50-C3C0-E778-4B86165077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7559" y="1702865"/>
            <a:ext cx="4871739" cy="3985020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111ED8A-F62F-7447-F510-F56C47EBFD0B}"/>
              </a:ext>
            </a:extLst>
          </p:cNvPr>
          <p:cNvSpPr txBox="1"/>
          <p:nvPr/>
        </p:nvSpPr>
        <p:spPr>
          <a:xfrm>
            <a:off x="5589037" y="2925347"/>
            <a:ext cx="1021146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نَحْنُ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B8C66AD-7F03-DA67-AB36-4194496061A9}"/>
              </a:ext>
            </a:extLst>
          </p:cNvPr>
          <p:cNvSpPr txBox="1"/>
          <p:nvPr/>
        </p:nvSpPr>
        <p:spPr>
          <a:xfrm>
            <a:off x="5771891" y="4962217"/>
            <a:ext cx="1021146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أَنْتُمْ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63106A3-41F6-DAD1-CBF5-6BEFB6267FEB}"/>
              </a:ext>
            </a:extLst>
          </p:cNvPr>
          <p:cNvSpPr txBox="1"/>
          <p:nvPr/>
        </p:nvSpPr>
        <p:spPr>
          <a:xfrm>
            <a:off x="5722450" y="3943782"/>
            <a:ext cx="1021146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هُنَّ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28669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EEBE7-DEB6-6E8E-7562-196C29A65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E7EF7CA0-95D9-E26A-43F8-2063E9144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46514" y="2033732"/>
            <a:ext cx="2655673" cy="376213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8428832-892D-42FC-576A-EDF7D1F905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CC48E5-4D2F-52CD-3BB6-1ABDCF743D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8E1FC60-F473-016E-52D4-22BF3EB5D6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2EBF50-98F0-02D0-489D-4D0046B0887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14BD7E8-0F30-5CA1-FFB1-36D94F78E4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507DF57-D1AE-3281-56BC-9CA153ABF2EF}"/>
              </a:ext>
            </a:extLst>
          </p:cNvPr>
          <p:cNvSpPr/>
          <p:nvPr/>
        </p:nvSpPr>
        <p:spPr>
          <a:xfrm>
            <a:off x="3446514" y="4695570"/>
            <a:ext cx="2603655" cy="1100299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E0EF74-2772-3AAA-7EAF-3051147057B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07645B-9DF2-041E-3735-0B50D22B899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F442BA-F12D-943F-4694-F21B1F74153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AD90E604-6CCF-5C4B-0C9F-2DE6E0340AFC}"/>
              </a:ext>
            </a:extLst>
          </p:cNvPr>
          <p:cNvSpPr txBox="1">
            <a:spLocks/>
          </p:cNvSpPr>
          <p:nvPr/>
        </p:nvSpPr>
        <p:spPr>
          <a:xfrm>
            <a:off x="401216" y="684000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من يقرأ تعليمة الفقرة "أنجز بمفردي"؟ أنجزوا بشكل فردي. (4 دقائق)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56869A1-B1A7-01E6-EBF6-32A12DB4E2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3147779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C25A9-485C-2AF6-DC50-6CA1176ED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374DDCF-AAE4-3650-BCD7-DEF9B67E7A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CB8E3D-9C1B-8C6F-A103-F25AD77086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53902D-D780-A894-476C-5639EA08D4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5709624-0EAF-5597-551D-CF963C8C26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FF8968D-A8C5-A36F-3E3E-C1AE4CB543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67C936-84CB-4E1A-BA0B-BCA6E2C9E5F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FDEC76-669D-383B-3572-B7CB834820A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22D85E9-4D22-032D-63D2-F772B20CC19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B679B3EE-2436-3C63-D967-3BF704ABAE4E}"/>
              </a:ext>
            </a:extLst>
          </p:cNvPr>
          <p:cNvSpPr txBox="1">
            <a:spLocks/>
          </p:cNvSpPr>
          <p:nvPr/>
        </p:nvSpPr>
        <p:spPr>
          <a:xfrm>
            <a:off x="401216" y="684000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من يقرأ الجملة الأولى؟ هل تتفقون معه؟ -الآن الجملة الثانية؟ ...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3771C59F-F4C8-8CDF-58AC-8A2566E386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9612E9C-7CFE-9224-BDCB-BB37484C5D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185" y="2029671"/>
            <a:ext cx="8387014" cy="306468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1C50D60-BBA3-3CC6-F7BC-713373B30FFC}"/>
              </a:ext>
            </a:extLst>
          </p:cNvPr>
          <p:cNvSpPr txBox="1"/>
          <p:nvPr/>
        </p:nvSpPr>
        <p:spPr>
          <a:xfrm>
            <a:off x="7156874" y="2827176"/>
            <a:ext cx="1063395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شَعَرْنا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52A5209-828A-8F12-E04F-FF369DAA5CC4}"/>
              </a:ext>
            </a:extLst>
          </p:cNvPr>
          <p:cNvSpPr txBox="1"/>
          <p:nvPr/>
        </p:nvSpPr>
        <p:spPr>
          <a:xfrm>
            <a:off x="2789853" y="2827176"/>
            <a:ext cx="1199392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عَبَّرْنا 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F5D1725-ACB6-EB87-DBDD-72B900C0C746}"/>
              </a:ext>
            </a:extLst>
          </p:cNvPr>
          <p:cNvSpPr txBox="1"/>
          <p:nvPr/>
        </p:nvSpPr>
        <p:spPr>
          <a:xfrm>
            <a:off x="7156874" y="3478973"/>
            <a:ext cx="1186807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MA" sz="2800" b="1" dirty="0" err="1">
                <a:solidFill>
                  <a:srgbClr val="FF0000"/>
                </a:solidFill>
              </a:rPr>
              <a:t>ٱشْتاقوا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E9D9E9B-961E-8443-21A3-8F077764D1FA}"/>
              </a:ext>
            </a:extLst>
          </p:cNvPr>
          <p:cNvSpPr txBox="1"/>
          <p:nvPr/>
        </p:nvSpPr>
        <p:spPr>
          <a:xfrm>
            <a:off x="3560856" y="4255400"/>
            <a:ext cx="139414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ذَرَفْنَ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AB7D6D6-60B4-B90E-D13D-F763B05BE353}"/>
              </a:ext>
            </a:extLst>
          </p:cNvPr>
          <p:cNvSpPr txBox="1"/>
          <p:nvPr/>
        </p:nvSpPr>
        <p:spPr>
          <a:xfrm>
            <a:off x="7095167" y="4217031"/>
            <a:ext cx="1186807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تَأَثَّرْنَ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6CC1C43-4AE7-4E2B-A496-1C5C3F61057E}"/>
              </a:ext>
            </a:extLst>
          </p:cNvPr>
          <p:cNvSpPr txBox="1"/>
          <p:nvPr/>
        </p:nvSpPr>
        <p:spPr>
          <a:xfrm>
            <a:off x="3024476" y="3530420"/>
            <a:ext cx="1271834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تَذَكَّروا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599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0245-AF06-3B4A-6CF5-9173CBD30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6CB6BB1-8936-DC43-032E-E32117C4D3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85438C-8A62-8000-5BF2-C4402B99C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627FD74-BA3C-C03B-2F5A-0D2EEADAAD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AB93AE9-CFE6-209B-D422-D3D786DA74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4FA8DB7-5E12-E472-48A1-5896A565FF5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76BA7D-1C80-B513-02AD-3E179738425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2F6922-57EF-BD64-ED34-8896FD968EF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8E4766-4854-AA3C-6983-15FDD42C0AA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1" name="Image 10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39B3287-9EC7-2C71-A26C-7A28D539CF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185" y="2029671"/>
            <a:ext cx="8387014" cy="306468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itre 11">
            <a:extLst>
              <a:ext uri="{FF2B5EF4-FFF2-40B4-BE49-F238E27FC236}">
                <a16:creationId xmlns:a16="http://schemas.microsoft.com/office/drawing/2014/main" id="{6A00462B-BCA0-24F6-D78D-0D81910B51A0}"/>
              </a:ext>
            </a:extLst>
          </p:cNvPr>
          <p:cNvSpPr txBox="1">
            <a:spLocks/>
          </p:cNvSpPr>
          <p:nvPr/>
        </p:nvSpPr>
        <p:spPr>
          <a:xfrm>
            <a:off x="401216" y="684000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انتبهوا للتصحيح.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55D8A4A-8AE5-6410-44D7-87BD62FFEF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0DE65E7-B2F8-B865-0996-3FF35AA5FCB9}"/>
              </a:ext>
            </a:extLst>
          </p:cNvPr>
          <p:cNvSpPr txBox="1"/>
          <p:nvPr/>
        </p:nvSpPr>
        <p:spPr>
          <a:xfrm>
            <a:off x="7156874" y="2827176"/>
            <a:ext cx="1063395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شَعَرْنا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0A60E4D-8C2A-8F4A-CABC-AECFDE9334A8}"/>
              </a:ext>
            </a:extLst>
          </p:cNvPr>
          <p:cNvSpPr txBox="1"/>
          <p:nvPr/>
        </p:nvSpPr>
        <p:spPr>
          <a:xfrm>
            <a:off x="2789853" y="2827176"/>
            <a:ext cx="1199392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عَبَّرْنا 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0D0E975-6E59-3400-21E9-09DED11DEBC7}"/>
              </a:ext>
            </a:extLst>
          </p:cNvPr>
          <p:cNvSpPr txBox="1"/>
          <p:nvPr/>
        </p:nvSpPr>
        <p:spPr>
          <a:xfrm>
            <a:off x="7156874" y="3478973"/>
            <a:ext cx="1186807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MA" sz="2800" b="1" dirty="0" err="1">
                <a:solidFill>
                  <a:srgbClr val="FF0000"/>
                </a:solidFill>
              </a:rPr>
              <a:t>ٱشْتاقوا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0BA8C1F-019C-8178-B406-E65D07EE8DCB}"/>
              </a:ext>
            </a:extLst>
          </p:cNvPr>
          <p:cNvSpPr txBox="1"/>
          <p:nvPr/>
        </p:nvSpPr>
        <p:spPr>
          <a:xfrm>
            <a:off x="3560856" y="4255400"/>
            <a:ext cx="139414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ذَرَفْنَ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7AF6712-6922-7A60-F282-BD23BBBB027C}"/>
              </a:ext>
            </a:extLst>
          </p:cNvPr>
          <p:cNvSpPr txBox="1"/>
          <p:nvPr/>
        </p:nvSpPr>
        <p:spPr>
          <a:xfrm>
            <a:off x="7095167" y="4217031"/>
            <a:ext cx="1186807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تَأَثَّرْنَ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36746E8-F500-B11E-97FE-4A7C6D58F660}"/>
              </a:ext>
            </a:extLst>
          </p:cNvPr>
          <p:cNvSpPr txBox="1"/>
          <p:nvPr/>
        </p:nvSpPr>
        <p:spPr>
          <a:xfrm>
            <a:off x="3024476" y="3530420"/>
            <a:ext cx="1271834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تَذَكَّروا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95803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32D82A1-DB35-5F68-3066-4F4F6A7D54A7}"/>
              </a:ext>
            </a:extLst>
          </p:cNvPr>
          <p:cNvSpPr txBox="1"/>
          <p:nvPr/>
        </p:nvSpPr>
        <p:spPr>
          <a:xfrm>
            <a:off x="3248660" y="1202266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riddle 3">
            <a:hlinkClick r:id="" action="ppaction://media"/>
            <a:extLst>
              <a:ext uri="{FF2B5EF4-FFF2-40B4-BE49-F238E27FC236}">
                <a16:creationId xmlns:a16="http://schemas.microsoft.com/office/drawing/2014/main" id="{A42132FF-0C03-0A37-1FC1-E75492EF0B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9736" y="2033263"/>
            <a:ext cx="6753013" cy="3798570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F8DD137-9370-9542-5E10-E56F7C1BE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الحديث النبوي التالي بدون خطأ؟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8EA4D4-E4CE-13CF-B1A5-7D2108F1D3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E3CA8B-A249-C66B-1FB4-F4A1ED41B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1751FB2-C23D-C114-FD6D-A224CF61D3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FC7982-D853-9454-8C08-815B67153B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50C73A2-B757-517B-6B2D-A1DF60C4E8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B8E820-CB64-3DC0-B625-F036E197E8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E72DA6-4A82-B033-AAE9-6575514F89E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E59ACD-B987-FCC6-CD16-499C2B30C30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3EDFC94C-14B2-C860-BD6D-4DA549812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1823E29-EC60-F715-6E23-265B5DBF41C0}"/>
              </a:ext>
            </a:extLst>
          </p:cNvPr>
          <p:cNvSpPr txBox="1"/>
          <p:nvPr/>
        </p:nvSpPr>
        <p:spPr>
          <a:xfrm>
            <a:off x="454192" y="2560677"/>
            <a:ext cx="8239065" cy="173664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لَيْسَ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ٱلشَّديدُ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بِٱلصُّرَعَةِ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إِنَّما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ٱلشَّديدُ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يَمْلِكُ نَفْسَهُ عِنْدَ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ٱلْغَضَبِ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1762D9D-749F-4477-AF73-ADE9F1F545A0}"/>
              </a:ext>
            </a:extLst>
          </p:cNvPr>
          <p:cNvSpPr txBox="1"/>
          <p:nvPr/>
        </p:nvSpPr>
        <p:spPr>
          <a:xfrm>
            <a:off x="598592" y="3927991"/>
            <a:ext cx="895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رَواهُ الْبُخارِيُّ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FDAFE-3B4D-8CFB-60F2-EBF1BA8C6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4B901-8080-0CD1-69F4-14BA24CD4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فهمتم من الحديث؟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C1986EF-E105-3DF4-EBCF-26AA1451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D18B09F-FDD5-8CAD-BCA8-0BB810FFDC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F806958-6DBC-9F33-EDC6-0C725CD664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03C2E2F-6D77-A308-92FD-16E001E678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B81B165-E317-05A4-C041-D9BCF6FDD1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4B66B2-AF7A-1AD5-E9A2-58E8B54168D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DB9C478-F16A-4C90-3B17-F299E9FB111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CBCBF9D-5D33-4853-BFF9-9BF8797B6A9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E335DAB-EADB-9AB5-4C3D-4239458FA354}"/>
              </a:ext>
            </a:extLst>
          </p:cNvPr>
          <p:cNvSpPr txBox="1"/>
          <p:nvPr/>
        </p:nvSpPr>
        <p:spPr>
          <a:xfrm>
            <a:off x="454192" y="2560677"/>
            <a:ext cx="8239065" cy="173664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لَيْسَ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ٱلشَّديدُ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بِٱلصُّرَعَةِ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إِنَّما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ٱلشَّديدُ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يَمْلِكُ نَفْسَهُ عِنْدَ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ٱلْغَضَبِ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4485459-2B1A-6BDE-FD1F-5700DAD6827C}"/>
              </a:ext>
            </a:extLst>
          </p:cNvPr>
          <p:cNvSpPr txBox="1"/>
          <p:nvPr/>
        </p:nvSpPr>
        <p:spPr>
          <a:xfrm>
            <a:off x="598592" y="3927991"/>
            <a:ext cx="895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رَواهُ الْبُخارِيُّ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BFCC1140-4134-14F2-F8DB-A477DEBA3E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6040329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8A604-BA52-302D-978C-DAAD68876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72E99988-6743-854B-07AA-039F0BB5C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4536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sz="4000" dirty="0">
                <a:solidFill>
                  <a:srgbClr val="424D7B"/>
                </a:solidFill>
              </a:rPr>
              <a:t>إنتاج 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9CB74FD-0858-D2E3-D757-B7EE3B04BC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3E23249-F696-134A-387B-43CC2A55211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التعبير عن المشاعر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EDEC979-B288-E53F-F569-0E12F359D4FE}"/>
              </a:ext>
            </a:extLst>
          </p:cNvPr>
          <p:cNvSpPr txBox="1"/>
          <p:nvPr/>
        </p:nvSpPr>
        <p:spPr>
          <a:xfrm>
            <a:off x="5329204" y="1777877"/>
            <a:ext cx="1826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5C309522-A2A3-C36C-BEFE-7CD9331035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0904" y="2008019"/>
            <a:ext cx="720000" cy="713457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83F18D44-CF95-B9B8-E4A6-2CBB090549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86412" y="1790904"/>
            <a:ext cx="540000" cy="540000"/>
          </a:xfrm>
          <a:prstGeom prst="rect">
            <a:avLst/>
          </a:prstGeom>
        </p:spPr>
      </p:pic>
      <p:pic>
        <p:nvPicPr>
          <p:cNvPr id="2" name="Image 9">
            <a:extLst>
              <a:ext uri="{FF2B5EF4-FFF2-40B4-BE49-F238E27FC236}">
                <a16:creationId xmlns:a16="http://schemas.microsoft.com/office/drawing/2014/main" id="{F0861086-D8CB-BD5C-6C60-64DFFF9926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8723" y="1030153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17422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813ED-8F9A-0309-E216-1A4F223AD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77710-82EA-F911-C739-E2263C66E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ستواصلون التدرب على التعبير عن المشاعر.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A34F5F6-AD50-02FF-3BE3-6AD6EAF6C1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6C5CBB-2570-F401-17E9-DBA8B567B6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4A5F22-B557-05C4-FE95-9EB86F3A34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DCE9B7-7CD1-3F83-9CD0-B0A8BFD39E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8A03C2A-5324-0BD9-7006-1F712EC1F9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701FEE-FE16-386A-5BAE-2E945AFF44D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0203CD-4E98-D158-E369-94BE4DAFB84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2E44CE-699E-E671-4A51-800D149C40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FD7E36EB-8A72-D9FE-C28B-894444938F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9D92EE3-9789-F435-28D3-9EAE59CB2535}"/>
              </a:ext>
            </a:extLst>
          </p:cNvPr>
          <p:cNvSpPr txBox="1"/>
          <p:nvPr/>
        </p:nvSpPr>
        <p:spPr>
          <a:xfrm>
            <a:off x="2385628" y="3016504"/>
            <a:ext cx="4224555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اَلتَّعْبيرُ عَنِ الْمَشاعِرِ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954295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DE730-8859-6892-0F1F-F8CFDF031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B4E3CC-866F-0492-84DC-4C768B918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نذكر ببعض المشاعر التي تنتابنا في حياتنا. من يقرأ؟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48991CD-54F2-3EBF-5C0A-62887DD4D3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8F29053-7272-E20E-0165-C8A4F61FA8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EAC2EF-0F43-54EC-AEA6-6601FC5E0A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91AF4E-9606-B8A9-FC19-B3F2DB60E6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5CFAE83-2E86-17B1-E3EB-F956F5395C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802872-3ED8-0AE9-0228-1188C29FDAE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398818-229F-C3E4-6459-AA370C4D81F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A0833A-CBCA-CB8C-F9CA-FAC227F9C54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4E00A61-AA8A-2B7C-2389-A870F30BAB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CDB235F-7307-9866-43EB-2E85BD4BBA44}"/>
              </a:ext>
            </a:extLst>
          </p:cNvPr>
          <p:cNvSpPr txBox="1"/>
          <p:nvPr/>
        </p:nvSpPr>
        <p:spPr>
          <a:xfrm>
            <a:off x="3708918" y="3016504"/>
            <a:ext cx="1726163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اَلْمَشاعِرُ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5DC795E-66F9-67C3-AC03-B2A99F92110C}"/>
              </a:ext>
            </a:extLst>
          </p:cNvPr>
          <p:cNvSpPr txBox="1"/>
          <p:nvPr/>
        </p:nvSpPr>
        <p:spPr>
          <a:xfrm>
            <a:off x="1658069" y="1827622"/>
            <a:ext cx="1521297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اَلتَّعاطُفُ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802B9C2-3A60-4EB1-2B97-15820B2099C2}"/>
              </a:ext>
            </a:extLst>
          </p:cNvPr>
          <p:cNvSpPr txBox="1"/>
          <p:nvPr/>
        </p:nvSpPr>
        <p:spPr>
          <a:xfrm>
            <a:off x="6796406" y="2921234"/>
            <a:ext cx="1351934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اَلغَضَبُ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5AFF610-6980-3F76-8DCA-CB307A4884A9}"/>
              </a:ext>
            </a:extLst>
          </p:cNvPr>
          <p:cNvSpPr txBox="1"/>
          <p:nvPr/>
        </p:nvSpPr>
        <p:spPr>
          <a:xfrm>
            <a:off x="5603010" y="4966678"/>
            <a:ext cx="1086984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اَلْحُزْنُ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E67493B-1506-2E5A-C411-E8674D204502}"/>
              </a:ext>
            </a:extLst>
          </p:cNvPr>
          <p:cNvSpPr txBox="1"/>
          <p:nvPr/>
        </p:nvSpPr>
        <p:spPr>
          <a:xfrm>
            <a:off x="1956654" y="4684917"/>
            <a:ext cx="1427926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اَلْخَوْفُ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223C800-F09B-4A3A-3D86-CE70E21A2062}"/>
              </a:ext>
            </a:extLst>
          </p:cNvPr>
          <p:cNvSpPr txBox="1"/>
          <p:nvPr/>
        </p:nvSpPr>
        <p:spPr>
          <a:xfrm>
            <a:off x="5934215" y="1771492"/>
            <a:ext cx="1351935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اَلْفَرَحُ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BA8F579-0CCE-09D7-F13F-F9BA258EE1B6}"/>
              </a:ext>
            </a:extLst>
          </p:cNvPr>
          <p:cNvSpPr txBox="1"/>
          <p:nvPr/>
        </p:nvSpPr>
        <p:spPr>
          <a:xfrm>
            <a:off x="3720179" y="1579081"/>
            <a:ext cx="1351935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اَلْحُبُّ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A69302B-F5E4-AC31-C0E6-67966FA98E08}"/>
              </a:ext>
            </a:extLst>
          </p:cNvPr>
          <p:cNvSpPr txBox="1"/>
          <p:nvPr/>
        </p:nvSpPr>
        <p:spPr>
          <a:xfrm>
            <a:off x="6796406" y="4070976"/>
            <a:ext cx="1351934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اَلْغَيْرَةُ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CF51088-2F77-C180-E584-4E532057F600}"/>
              </a:ext>
            </a:extLst>
          </p:cNvPr>
          <p:cNvSpPr txBox="1"/>
          <p:nvPr/>
        </p:nvSpPr>
        <p:spPr>
          <a:xfrm>
            <a:off x="3931039" y="5100416"/>
            <a:ext cx="1086984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اَلْفَخْرُ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3751027-85E5-9248-5673-B2B94AC30D88}"/>
              </a:ext>
            </a:extLst>
          </p:cNvPr>
          <p:cNvSpPr txBox="1"/>
          <p:nvPr/>
        </p:nvSpPr>
        <p:spPr>
          <a:xfrm>
            <a:off x="1315947" y="3239979"/>
            <a:ext cx="1521297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اَلْقَلَقُ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7435508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B5A07-3731-4921-0CD4-EC71030E3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872C43-5ACF-26B2-5924-553890734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بما نفعله عندما نريد التعبير عن مشاعرنا في موقف من المواقف؟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938BD7-F33D-F98D-23EB-CF97CD24FF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9ABAAB-376F-3696-1EDC-6D6B47697C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55E1EF-A682-61E5-7BC3-FB75A550CA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7A8B3C7-CFB7-1D67-81F1-929154C8E2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FFB27DA-0417-E794-801C-54E9855540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AA9F14-B49E-31EE-EADD-6081C6DEE6B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60CA30-5C35-0127-02FF-CE6BBE8CA48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FFA2ED-6E35-CE08-FAF1-E859438C4A6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987127-DB0E-0DCB-C155-FF46C2ED8A79}"/>
              </a:ext>
            </a:extLst>
          </p:cNvPr>
          <p:cNvSpPr txBox="1"/>
          <p:nvPr/>
        </p:nvSpPr>
        <p:spPr>
          <a:xfrm>
            <a:off x="1597307" y="2969300"/>
            <a:ext cx="6053560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أُعَبِّرُ عَنْ مَشاعِري في مَوْقِفٍ؟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5F42773-5293-8595-EA30-0B6FB43739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6051066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71AA1-1A9E-7BA2-DCB5-295306FBA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2F15B8-C240-BA42-8220-9AC76F1CF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جميعا. خذوا الصفحة 30. من يقرأ (أتذكر)؟ تابعوا جيدا.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2AF729-15DF-7440-6CC3-292B2EBE6A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130E5AE-3D5D-BC78-07EF-D2890C180F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DFE07E5-4E9C-CF8B-5977-97287BF33F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65755C-237A-3868-DC16-2A859AE737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18037F-70EC-DA8A-7FCF-A23F9AE1BF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440960-32F0-78A7-4AB9-FE9346F10B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D510CB-67AD-DA0D-9EC7-7B478B679AE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A33658-5769-EDDD-AE0E-41B43613391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8166C795-8018-0F0D-6365-7B33141E6F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12462E96-7240-6D5F-608D-6D9D8D4566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9890" y="1910659"/>
            <a:ext cx="2890280" cy="42318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20138E7-7C03-EC54-94D0-A917AD52C5BC}"/>
              </a:ext>
            </a:extLst>
          </p:cNvPr>
          <p:cNvSpPr/>
          <p:nvPr/>
        </p:nvSpPr>
        <p:spPr>
          <a:xfrm>
            <a:off x="3194613" y="2129742"/>
            <a:ext cx="2870943" cy="12992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471067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CB417-7387-D00B-2CA0-7FC4CCC7A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88FC9D-1031-0852-8589-C75CF9C2B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التمرين الأول. من يقرأ التعليمة الأولى؟ ما المطلوب؟ من يقرأ المثال الأول؟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2143242-4138-39AE-AD5D-B2B2C83DF9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1AE277-9382-C92D-64CA-8F3B59DF87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53A461-5DEE-5CD1-7599-7F3F0E1172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E710E26-C609-CC30-C194-A4CA0F0C4A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917F1AF-3D72-6199-ACED-708F4D56AA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69FE1C-38D1-1DF3-3BBE-E331FCBCE9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E3DFC0-40E8-0FC6-AE6F-98E561D0AB5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00F993-4758-0EA0-0763-FF02DDECE19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F37BDA09-6722-1E37-E761-E57E2F81B6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8A924EE-020A-BD53-3A7D-D946336B75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9890" y="1910659"/>
            <a:ext cx="2890280" cy="42318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41C04E6-008D-2141-C9D2-CEEFD994AF74}"/>
              </a:ext>
            </a:extLst>
          </p:cNvPr>
          <p:cNvSpPr/>
          <p:nvPr/>
        </p:nvSpPr>
        <p:spPr>
          <a:xfrm>
            <a:off x="3194613" y="3428999"/>
            <a:ext cx="2870943" cy="15944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9553095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09950-9DBA-A996-8958-E7FD5C2B8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68F834-85B8-2C40-EB08-49A9D9931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فرديا. (ثلاث دقائق)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A6CF695-72A7-7853-E7EC-B48F4CDF61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B69AE3-B375-071E-7884-19614CEB1B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279E82-4D51-AF18-BF08-2DCA92041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993657-09BF-E25A-788E-9BF70B14C9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A22DF00-7397-DFCA-EA07-C1160D1EF6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C1CF4C-5E19-19BF-CA83-B41D399885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A38DA6-BA9D-22D4-37FE-94989D25D0D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8E39EF-9BD1-D99A-7AB5-961605C0E79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4" name="Image 1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1875441-F5CD-D6EF-C7B6-B99420CEF9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9890" y="1910659"/>
            <a:ext cx="2890280" cy="42318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7E05A9E-7BE0-4DD8-9460-1DBE266CF427}"/>
              </a:ext>
            </a:extLst>
          </p:cNvPr>
          <p:cNvSpPr/>
          <p:nvPr/>
        </p:nvSpPr>
        <p:spPr>
          <a:xfrm>
            <a:off x="3194613" y="3428999"/>
            <a:ext cx="2870943" cy="15944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45F5CF61-8388-B68D-76D4-E26F2EC3C1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13403536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DAD5C-25E1-828A-CAED-B961BE97D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976E4D-0844-D031-6717-187AF3A0D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ناقش مع زميلك الإجابات. دقيقة واحدة.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AA72FD9-2F8C-1342-9A21-DFBEB27710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C63297C-AC22-079F-1D96-2FFE236E83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D254911-DF0F-15D2-93A4-BF7195A240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AF4C27-E5B0-2BF5-2016-B8A658200A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BDCF1AE-705D-8427-EE54-035D2C97621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2E71DA-0DEF-28EC-47EF-9F46E670B2E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BCE1F3-2748-529A-1787-F9245D10B6B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AE381D-22F6-2A5D-2070-6C69E35838C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B4AC32FA-0ADF-F797-7160-516D5E33B9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pic>
        <p:nvPicPr>
          <p:cNvPr id="13" name="Image 12" descr="Une image contenant texte, Police, nomb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D4C8B6F-F93A-86AF-6324-219FB3CE0A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6917" y="1920108"/>
            <a:ext cx="7161335" cy="3832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646513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6C4C9-0BB2-4E41-8B35-3620E8B98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A0F52F-CC53-B1C6-711F-7BD1FEFF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الجملة الثانية؟  ما الشعور الذي تعبر عنه؟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43BA51-EB7F-B54D-01C9-EBCF071734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7F697E-3B9C-AD52-D28A-A9AAEBB394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C5409F-7F48-9630-BFE8-ACAB9B79FB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1A427F0-3FF6-4D70-C74D-498CF5F65C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3F259B5-08E2-FCDB-5E57-CCAC902C6CF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7E9999-8C3C-5680-2466-75BB7489E55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C22290-3272-1495-FCFC-F0A4C5A331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1B2A9A-A90D-2887-3F30-D1B43DADE81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Image 12" descr="Une image contenant texte, Police, nomb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B82CAB5-BC13-2528-CD9E-CA6E3E795A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6917" y="1920108"/>
            <a:ext cx="7161335" cy="3832283"/>
          </a:xfrm>
          <a:prstGeom prst="rect">
            <a:avLst/>
          </a:prstGeom>
        </p:spPr>
      </p:pic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29A3EA28-7B7E-BCF2-7ACF-6B2E1D4EBD1E}"/>
              </a:ext>
            </a:extLst>
          </p:cNvPr>
          <p:cNvSpPr/>
          <p:nvPr/>
        </p:nvSpPr>
        <p:spPr>
          <a:xfrm>
            <a:off x="3408995" y="3236135"/>
            <a:ext cx="429208" cy="600114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Signe de multiplication 11">
            <a:extLst>
              <a:ext uri="{FF2B5EF4-FFF2-40B4-BE49-F238E27FC236}">
                <a16:creationId xmlns:a16="http://schemas.microsoft.com/office/drawing/2014/main" id="{90AB1AA7-6043-31FC-FB17-5B5BBEC93F67}"/>
              </a:ext>
            </a:extLst>
          </p:cNvPr>
          <p:cNvSpPr/>
          <p:nvPr/>
        </p:nvSpPr>
        <p:spPr>
          <a:xfrm>
            <a:off x="1186655" y="3674159"/>
            <a:ext cx="429208" cy="600114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Signe de multiplication 13">
            <a:extLst>
              <a:ext uri="{FF2B5EF4-FFF2-40B4-BE49-F238E27FC236}">
                <a16:creationId xmlns:a16="http://schemas.microsoft.com/office/drawing/2014/main" id="{21351AA6-014C-2B3E-B676-2F3C4294825A}"/>
              </a:ext>
            </a:extLst>
          </p:cNvPr>
          <p:cNvSpPr/>
          <p:nvPr/>
        </p:nvSpPr>
        <p:spPr>
          <a:xfrm>
            <a:off x="1892955" y="4192957"/>
            <a:ext cx="429208" cy="600114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Signe de multiplication 14">
            <a:extLst>
              <a:ext uri="{FF2B5EF4-FFF2-40B4-BE49-F238E27FC236}">
                <a16:creationId xmlns:a16="http://schemas.microsoft.com/office/drawing/2014/main" id="{4CE416AD-1738-43DA-83F9-2B68D7B54DD2}"/>
              </a:ext>
            </a:extLst>
          </p:cNvPr>
          <p:cNvSpPr/>
          <p:nvPr/>
        </p:nvSpPr>
        <p:spPr>
          <a:xfrm>
            <a:off x="1892955" y="4687737"/>
            <a:ext cx="429208" cy="600114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Signe de multiplication 15">
            <a:extLst>
              <a:ext uri="{FF2B5EF4-FFF2-40B4-BE49-F238E27FC236}">
                <a16:creationId xmlns:a16="http://schemas.microsoft.com/office/drawing/2014/main" id="{B5B8C45C-C09F-F311-834E-2449596B8D45}"/>
              </a:ext>
            </a:extLst>
          </p:cNvPr>
          <p:cNvSpPr/>
          <p:nvPr/>
        </p:nvSpPr>
        <p:spPr>
          <a:xfrm>
            <a:off x="2656171" y="5152277"/>
            <a:ext cx="429208" cy="600114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E5AC4E4C-607E-35CC-4EC9-127FF89736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510805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6C2E1-C5F2-A2C7-F669-7812DFBFD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33AF01-A39F-236D-8A43-8E967212F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تحققوا من إجاباتكم.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D554CA7-27DB-FECD-6C65-EC70A398EE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C4F0363-CA6B-6D57-2D51-D518CB2EC5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8FE74A8-2B96-BD64-82C0-0D715B3803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FDAEC4-38CD-0CF1-E04D-DFD4B24939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E222CB-8B1B-AB50-4348-D96461CED7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9B0B33-E3D4-2587-06CC-9F6F5CAB49E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FA6514-FD8C-A469-C1E3-0789B45FFFC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841407-06E0-2649-1544-BAC1600105F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Image 12" descr="Une image contenant texte, Police, nomb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FF34D0C-C887-C43A-337B-E070D0D8F0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6917" y="1920108"/>
            <a:ext cx="7161335" cy="3832283"/>
          </a:xfrm>
          <a:prstGeom prst="rect">
            <a:avLst/>
          </a:prstGeom>
        </p:spPr>
      </p:pic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BC08E93C-6E65-B2B3-3B73-98D77E33F260}"/>
              </a:ext>
            </a:extLst>
          </p:cNvPr>
          <p:cNvSpPr/>
          <p:nvPr/>
        </p:nvSpPr>
        <p:spPr>
          <a:xfrm>
            <a:off x="3408995" y="3236135"/>
            <a:ext cx="429208" cy="600114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Signe de multiplication 11">
            <a:extLst>
              <a:ext uri="{FF2B5EF4-FFF2-40B4-BE49-F238E27FC236}">
                <a16:creationId xmlns:a16="http://schemas.microsoft.com/office/drawing/2014/main" id="{A6A62E96-0A7E-A37A-9CA5-995DD90D15A9}"/>
              </a:ext>
            </a:extLst>
          </p:cNvPr>
          <p:cNvSpPr/>
          <p:nvPr/>
        </p:nvSpPr>
        <p:spPr>
          <a:xfrm>
            <a:off x="1186655" y="3674159"/>
            <a:ext cx="429208" cy="600114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Signe de multiplication 13">
            <a:extLst>
              <a:ext uri="{FF2B5EF4-FFF2-40B4-BE49-F238E27FC236}">
                <a16:creationId xmlns:a16="http://schemas.microsoft.com/office/drawing/2014/main" id="{DD84C69A-688D-032E-F275-69A37D2EF339}"/>
              </a:ext>
            </a:extLst>
          </p:cNvPr>
          <p:cNvSpPr/>
          <p:nvPr/>
        </p:nvSpPr>
        <p:spPr>
          <a:xfrm>
            <a:off x="1892955" y="4192957"/>
            <a:ext cx="429208" cy="600114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Signe de multiplication 14">
            <a:extLst>
              <a:ext uri="{FF2B5EF4-FFF2-40B4-BE49-F238E27FC236}">
                <a16:creationId xmlns:a16="http://schemas.microsoft.com/office/drawing/2014/main" id="{53D0C649-4D3F-E546-E3E4-F1206B679140}"/>
              </a:ext>
            </a:extLst>
          </p:cNvPr>
          <p:cNvSpPr/>
          <p:nvPr/>
        </p:nvSpPr>
        <p:spPr>
          <a:xfrm>
            <a:off x="1892955" y="4687737"/>
            <a:ext cx="429208" cy="600114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Signe de multiplication 15">
            <a:extLst>
              <a:ext uri="{FF2B5EF4-FFF2-40B4-BE49-F238E27FC236}">
                <a16:creationId xmlns:a16="http://schemas.microsoft.com/office/drawing/2014/main" id="{1F86EF56-DF05-16EE-3B14-386691EC31B4}"/>
              </a:ext>
            </a:extLst>
          </p:cNvPr>
          <p:cNvSpPr/>
          <p:nvPr/>
        </p:nvSpPr>
        <p:spPr>
          <a:xfrm>
            <a:off x="2656171" y="5152277"/>
            <a:ext cx="429208" cy="600114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B930FD2A-A5D9-C915-0027-7550B3A196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22483436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D88F9-8302-AD8D-CFF5-3F8DA2D11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E7A059-EFBF-A1C9-D962-9B5C226AB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للنشاط الموالي. اقرؤوا كل موقف ثم اكتبوا جملا تعبر عن المشاعر المناسبة لكل جملة. (4 دقائق)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يتنقل الأستاذ إلى التلاميذ الذين هم في حاجة للمساعدة.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3F4F54-DF76-E7AB-5401-86EB6D28B9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E55C41-B54E-24F2-3674-C62C5920AD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44FB132-713E-FA81-66BF-97A8CABC1A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A17B39-17FF-3316-DA8C-DE88362F95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B38BCAB-AC9B-F331-3954-EC5969BFAF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EB1135-F2E3-0A24-27BA-AFF6DA394A5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5E1805-47D3-731E-3617-84D6183F2BC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201C12-8DFB-A9AD-2468-3731A6D8838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23E0155-1FCD-5EBB-2E3A-46F814F5DB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14" name="Image 1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0594DB6-2EDC-E7EA-C5CA-839E174B11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9890" y="1910659"/>
            <a:ext cx="2890280" cy="42318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450E843-C386-8A2F-CBB7-97E0FBB69446}"/>
              </a:ext>
            </a:extLst>
          </p:cNvPr>
          <p:cNvSpPr/>
          <p:nvPr/>
        </p:nvSpPr>
        <p:spPr>
          <a:xfrm>
            <a:off x="3179226" y="4996543"/>
            <a:ext cx="2870943" cy="101237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318965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1FCC4-44F7-B330-C217-CCD0CBA77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3DFDA0-01A7-FADA-0478-0CDF7E729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ناقشوا إجاباتكم. دقيقة واحدة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08D13B1-D646-8118-7882-5183E1B0FC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3B92EA-1F39-132A-13DD-B9E968942B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B5D66AF-F749-DDA5-9A8D-0BEAC23B95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5079C3-94E4-02FD-59D7-81131FCD02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9D28E79-9D91-7D0E-75E8-49A1D0A7ED1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BA323C-1846-6993-339C-89349A1BDD3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C5A308-62E7-63BA-C98B-E02C0136392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536905-3EC1-62B2-4CEF-75885EC2265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9AD1B0CB-CBF9-8444-6879-3B93DDF412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13" name="Image 1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958ED673-5B33-FE9E-7428-03B31B250D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371" y="2346578"/>
            <a:ext cx="7362881" cy="279247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15816776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D2F48-FFAC-A543-2C45-C44C970FD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D229B4-2F72-C191-87BF-3B1DEAEC5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يقرأ إنتاجه؟ ؟ هل ما قاله زميلكم مناسب للموقف؟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F199401-7735-6EB9-F924-9BDA284E6B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F3D7E7-3AD4-CEED-DA7A-1C2FFC9896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BBDD15-8CC1-2508-F16C-CC119C299D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A74F5A6-0835-E294-BF3D-CE4B6297F2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6CF3298-2249-C55C-97AF-38526C09E8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B48D63-31BE-C3B5-C40C-428D76DCAAD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002F69-AC0A-EDF3-C696-E613564D2BE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8C1BE6-4C18-8FA8-1DB7-899013B9C11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35EBFB4-6783-6B86-16B5-235AA53749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3EBC0CF9-0DF8-D167-4925-C8CD43C608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209" y="2346578"/>
            <a:ext cx="8099970" cy="279247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58635532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78600-3192-55EE-BEEC-DEAFA2CED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9CB31F-42B9-9E54-2A9E-FFF528271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أجوبة أخرى.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4B981A-0332-0E12-284B-B12354E75A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21B868A-58E8-288C-035A-397F2B587B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46CB3A-ABA4-82C6-4AAA-5A64403AD1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289A0B4-8C19-EC9F-01F4-03D5238555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70279D-2EA1-3D6A-B5F3-89BDF36127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486E7A-F279-9A69-CA16-EFA8D2F2241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24D2E7-8035-198F-BD2D-FF66B66051B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274B03-1FA6-72C6-69A6-61DAC6E21FB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Image 1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FA0790D9-9AA7-B17C-1702-3960FB4A5B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209" y="2346578"/>
            <a:ext cx="8099970" cy="279247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E453AD6-2103-3FEB-4E31-3597A29FE6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2C939A5-0BE7-1FCB-3A6A-F880807EBA0C}"/>
              </a:ext>
            </a:extLst>
          </p:cNvPr>
          <p:cNvSpPr txBox="1"/>
          <p:nvPr/>
        </p:nvSpPr>
        <p:spPr>
          <a:xfrm>
            <a:off x="1124115" y="4208067"/>
            <a:ext cx="73628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عِنْدَما أَفوزُ في لُعْبَةٍ 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أَشْعُرُ </a:t>
            </a:r>
            <a:r>
              <a:rPr lang="ar-MA" sz="44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بِٱلْفَخْرِ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وَٱلسَّعادَةِ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3CEDE1B-85B2-47DC-C703-2730005043DE}"/>
              </a:ext>
            </a:extLst>
          </p:cNvPr>
          <p:cNvSpPr txBox="1"/>
          <p:nvPr/>
        </p:nvSpPr>
        <p:spPr>
          <a:xfrm>
            <a:off x="89721" y="3291044"/>
            <a:ext cx="84131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عِنْدَما أَرى صَديقي حَزيناً أَشْعُرُ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بِٱلتَّعاطُفِ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مَعَهُ وَأَعْمَلُ عَلى مُساعَدَتِهِ.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132951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04D47-4931-CE5E-8C3A-D6BCD87FF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D1B6D7-B0E7-7C02-7234-D74AA4BF6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للنشاط (أنجز بمفردي). من يقرأ التعليمة؟                    - أنجزوا</a:t>
            </a:r>
            <a:b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يتنقل الأستاذ ويصحح كتابيا.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2E38905-95DA-813E-61FC-29EA92FB9E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962B50-7EE2-C07E-E95B-317302A3F6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34ACFC0-88B4-E58A-2A2D-71E053EF4E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8835DE2-9189-2157-0F86-DC35B7D141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C014FEF-1AA9-E0DB-8CCF-66F105E488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C905F0-B9A4-040F-A956-A053E9EB75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E513C2-637D-5274-A7B6-D0D65B82510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F87AB2-75E2-1272-787C-384A08E9B71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2" name="Image 11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39DCFBBF-CCE1-0D7C-C640-CD1992AE50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9099" y="1974598"/>
            <a:ext cx="2799139" cy="39813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2D94AD6-7746-FC03-4E3F-C54BDAEF5FC7}"/>
              </a:ext>
            </a:extLst>
          </p:cNvPr>
          <p:cNvSpPr/>
          <p:nvPr/>
        </p:nvSpPr>
        <p:spPr>
          <a:xfrm>
            <a:off x="3529099" y="4725954"/>
            <a:ext cx="2799139" cy="122996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DB331210-589E-42F9-FCD6-A52E15401D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47960081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690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3446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9D932-DE38-11BF-B401-F30AEF68B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55BFBF4-8CF8-BA9C-A7AC-D2820A0FA39E}"/>
              </a:ext>
            </a:extLst>
          </p:cNvPr>
          <p:cNvSpPr/>
          <p:nvPr/>
        </p:nvSpPr>
        <p:spPr>
          <a:xfrm>
            <a:off x="1453804" y="3140685"/>
            <a:ext cx="6018569" cy="811763"/>
          </a:xfrm>
          <a:prstGeom prst="roundRect">
            <a:avLst/>
          </a:prstGeom>
          <a:noFill/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يُصَرِّفُ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(قالَ) في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ٱلْماضي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113DA2-72A0-A048-8F03-C662BD113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01ECCC-2DAD-F559-C698-C6905300DC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CA6D53-E295-7F5A-B1D9-49B319F5C1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3D430D-8778-A2F0-3BC1-D213E92A13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A2DE97-664A-49AF-026B-722606F87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4A90063-411B-A056-370A-00E9FBB352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BF8AC3-ED70-18E3-F0E3-3A48A39EE47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D7540A-531B-2067-37A0-19E62CF206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A2AB03-3359-286D-FF88-E1E6675AE25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A85F3D0-6842-784F-01C7-A2C3CA5D6A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728781092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4C986-1789-D8E9-0366-01ABA6F40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8447FB-942F-1E0A-B04F-95E326827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522" y="756000"/>
            <a:ext cx="6977851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الواجب المنزلي على ص 31 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084193-FF9F-7ACF-540E-B984EB0E0D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43ED2C-ED87-C068-F5AC-7CF471E63F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8A1FC41-1C99-A114-AC4D-D57889AB81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983A52-D80B-ADDA-8B29-1267BBF627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D240F90-A6F7-B086-2FB2-75066778F1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9A25FE-2978-2439-1B86-E4D7FEC2E4F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AEBE96-7131-66A9-A7B5-84411396C84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FA7B7A-C13C-7154-E49F-48DCB741903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9" name="Espace réservé pour une image  5">
            <a:extLst>
              <a:ext uri="{FF2B5EF4-FFF2-40B4-BE49-F238E27FC236}">
                <a16:creationId xmlns:a16="http://schemas.microsoft.com/office/drawing/2014/main" id="{1E6986D6-4D5A-7B99-CD7A-333A57323D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96249" y="1965151"/>
            <a:ext cx="828000" cy="82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3E1B0D74-A5B6-3C0D-2E8B-915BC165F8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E1C5E625-8F4F-39E7-0754-1F01A79D34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9099" y="1974598"/>
            <a:ext cx="2799139" cy="39813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FAC55FD-31A0-07F1-CB8B-9C07592FFFE2}"/>
              </a:ext>
            </a:extLst>
          </p:cNvPr>
          <p:cNvSpPr/>
          <p:nvPr/>
        </p:nvSpPr>
        <p:spPr>
          <a:xfrm>
            <a:off x="3529099" y="2379151"/>
            <a:ext cx="2799139" cy="228615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836017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B8206-865D-070C-9636-A9E66B6D6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B5DF3B-ACE5-D045-A430-1184D44E6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BD35591-0F6D-1E78-788C-F8CF366D81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C20E54-9FE7-8539-C396-E9F2154763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05F446-11D3-734A-E478-0C5C26251C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891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CD8A04-8428-8273-4E5A-ECA6DE674A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6A9F635-9EC4-9D2C-28AC-EBFC5B0B4F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8DB25A-C90E-B43F-376F-A570E2BCCD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44009E-1E51-CA7C-8902-8B29914099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6DCF08-AFD3-58D4-89F1-88DFA8B4DB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68B29DC-2B84-9BC4-99EE-0CBA924B35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1573" y="684000"/>
            <a:ext cx="828000" cy="828000"/>
          </a:xfrm>
        </p:spPr>
      </p:pic>
      <p:pic>
        <p:nvPicPr>
          <p:cNvPr id="13" name="Espace réservé pour une image  8">
            <a:extLst>
              <a:ext uri="{FF2B5EF4-FFF2-40B4-BE49-F238E27FC236}">
                <a16:creationId xmlns:a16="http://schemas.microsoft.com/office/drawing/2014/main" id="{EA029593-7425-AC97-90AE-06E324CD64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390710433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16477</TotalTime>
  <Words>1645</Words>
  <Application>Microsoft Office PowerPoint</Application>
  <PresentationFormat>Affichage à l'écran (4:3)</PresentationFormat>
  <Paragraphs>459</Paragraphs>
  <Slides>66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66</vt:i4>
      </vt:variant>
    </vt:vector>
  </HeadingPairs>
  <TitlesOfParts>
    <vt:vector size="84" baseType="lpstr">
      <vt:lpstr>Calibri</vt:lpstr>
      <vt:lpstr>Dosis Medium</vt:lpstr>
      <vt:lpstr>Wingdings</vt:lpstr>
      <vt:lpstr>Calibri Light</vt:lpstr>
      <vt:lpstr>Dosis</vt:lpstr>
      <vt:lpstr>Dosis SemiBold</vt:lpstr>
      <vt:lpstr>Microsoft Uighur</vt:lpstr>
      <vt:lpstr>Modern Love</vt:lpstr>
      <vt:lpstr>Dosis ExtraBold</vt:lpstr>
      <vt:lpstr>Arial</vt:lpstr>
      <vt:lpstr>Thème Office</vt:lpstr>
      <vt:lpstr>1_Thème Office</vt:lpstr>
      <vt:lpstr>1_01- نشاط اعتيادي</vt:lpstr>
      <vt:lpstr>1_04- قراءة/ كتابة</vt:lpstr>
      <vt:lpstr>05- اختتام الحصة</vt:lpstr>
      <vt:lpstr>2_05- افتتاح الحصة</vt:lpstr>
      <vt:lpstr>00_Env-Enseignant</vt:lpstr>
      <vt:lpstr>1_05- اختتام الحصة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 مرحبا بكم 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نبدأ بتصحيح الواجب المنزلي. سأتحقق من إنجازكم له.</vt:lpstr>
      <vt:lpstr>تحققوا من إجاباتكم.</vt:lpstr>
      <vt:lpstr>خذوا ألواحكم.</vt:lpstr>
      <vt:lpstr>اكتبوا الكلمة مع رسم الهمزة المتوسطة بشكل صحيح. بعد 20 ثانية ترفعون ألواحكم وتعللون جوابكم.</vt:lpstr>
      <vt:lpstr>تأكدوا من إجابتكم وصححوا</vt:lpstr>
      <vt:lpstr>اكتبوا الكلمة مع رسم الهمزة المتوسطة بشكل صحيح. بعد 20 ثانية ترفعون ألواحكم وتعللون جوابكم.</vt:lpstr>
      <vt:lpstr>تأكدوا من إجابتكم وصححوا</vt:lpstr>
      <vt:lpstr>اكتبوا الكلمة مع رسم الهمزة المتوسطة بشكل صحيح. بعد 20 ثانية ترفعون ألواحكم وتعللون جوابكم.</vt:lpstr>
      <vt:lpstr>تأكدوا من إجابتكم وصححوا</vt:lpstr>
      <vt:lpstr>اكتبوا الكلمة مع رسم الهمزة المتوسطة بشكل صحيح. بعد 20 ثانية ترفعون ألواحكم وتعللون جوابكم.</vt:lpstr>
      <vt:lpstr>تأكدوا من إجابتكم وصححوا</vt:lpstr>
      <vt:lpstr>قراءة</vt:lpstr>
      <vt:lpstr>اليوم ستتدربون على توظيف الفعل في الماضي.</vt:lpstr>
      <vt:lpstr>هذا سؤال، من يقرؤه؟ من يجيب عنه؟ </vt:lpstr>
      <vt:lpstr>نتذكر جميعا</vt:lpstr>
      <vt:lpstr>نقرأ الأمثلة التالية.</vt:lpstr>
      <vt:lpstr>الآن سنحول شفهيا الجملة (رسمتْ رَسْمَةً رائِعَةً) </vt:lpstr>
      <vt:lpstr>أحسنتم. نواصل الآن تصريف الفعل الماضي مع الفعل (صاد) في الجملة.</vt:lpstr>
      <vt:lpstr>نكتب الأجوبة على السبورة. ما ذا نقول مع الضمير (أنا)؟ أنتَ؟ ...</vt:lpstr>
      <vt:lpstr>من يقرأ تصريف الفعل (صاد) في الماضي؟     -لا حظوا كيف يكتب الفعل.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من يقرأ الحديث النبوي التالي بدون خطأ؟</vt:lpstr>
      <vt:lpstr>ماذا فهمتم من الحديث؟</vt:lpstr>
      <vt:lpstr>إنتاج كتابي</vt:lpstr>
      <vt:lpstr>في هذه الحصة ستواصلون التدرب على التعبير عن المشاعر. </vt:lpstr>
      <vt:lpstr>نذكر ببعض المشاعر التي تنتابنا في حياتنا. من يقرأ؟ </vt:lpstr>
      <vt:lpstr>من يذكرنا بما نفعله عندما نريد التعبير عن مشاعرنا في موقف من المواقف؟</vt:lpstr>
      <vt:lpstr>نتذكر جميعا. خذوا الصفحة 30. من يقرأ (أتذكر)؟ تابعوا جيدا.</vt:lpstr>
      <vt:lpstr>خذوا التمرين الأول. من يقرأ التعليمة الأولى؟ ما المطلوب؟ من يقرأ المثال الأول؟</vt:lpstr>
      <vt:lpstr>أنجزوا فرديا. (ثلاث دقائق)</vt:lpstr>
      <vt:lpstr>في ثنائيات ناقش مع زميلك الإجابات. دقيقة واحدة.</vt:lpstr>
      <vt:lpstr>نصحح. من يقرأ الجملة الثانية؟  ما الشعور الذي تعبر عنه؟</vt:lpstr>
      <vt:lpstr>تحققوا من إجاباتكم.</vt:lpstr>
      <vt:lpstr>نمر للنشاط الموالي. اقرؤوا كل موقف ثم اكتبوا جملا تعبر عن المشاعر المناسبة لكل جملة. (4 دقائق) يتنقل الأستاذ إلى التلاميذ الذين هم في حاجة للمساعدة.</vt:lpstr>
      <vt:lpstr>في ثنائيات ناقشوا إجاباتكم. دقيقة واحدة</vt:lpstr>
      <vt:lpstr>نصحح جملة جملة. من يقرأ إنتاجه؟ ؟ هل ما قاله زميلكم مناسب للموقف؟</vt:lpstr>
      <vt:lpstr>هذه أجوبة أخرى.</vt:lpstr>
      <vt:lpstr>نمر للنشاط (أنجز بمفردي). من يقرأ التعليمة؟                    - أنجزوا يتنقل الأستاذ ويصحح كتابيا.</vt:lpstr>
      <vt:lpstr>اختتام الحصة</vt:lpstr>
      <vt:lpstr>من يجيب عن السؤال التالي؟ </vt:lpstr>
      <vt:lpstr>ضعوا علامة أمام الواجب المنزلي على ص 31 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EL HAMDOUNI BTIHAJ</cp:lastModifiedBy>
  <cp:revision>170</cp:revision>
  <dcterms:created xsi:type="dcterms:W3CDTF">2023-09-20T21:35:22Z</dcterms:created>
  <dcterms:modified xsi:type="dcterms:W3CDTF">2026-02-08T00:13:55Z</dcterms:modified>
</cp:coreProperties>
</file>