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60"/>
  </p:notesMasterIdLst>
  <p:sldIdLst>
    <p:sldId id="2147482732" r:id="rId8"/>
    <p:sldId id="2147482617" r:id="rId9"/>
    <p:sldId id="2147482470" r:id="rId10"/>
    <p:sldId id="2147482727" r:id="rId11"/>
    <p:sldId id="2147482615" r:id="rId12"/>
    <p:sldId id="2147482691" r:id="rId13"/>
    <p:sldId id="2147482480" r:id="rId14"/>
    <p:sldId id="2147482694" r:id="rId15"/>
    <p:sldId id="2134806929" r:id="rId16"/>
    <p:sldId id="2147482481" r:id="rId17"/>
    <p:sldId id="2147482632" r:id="rId18"/>
    <p:sldId id="2147482653" r:id="rId19"/>
    <p:sldId id="2147482755" r:id="rId20"/>
    <p:sldId id="2147482754" r:id="rId21"/>
    <p:sldId id="2147482756" r:id="rId22"/>
    <p:sldId id="2147482757" r:id="rId23"/>
    <p:sldId id="2147482758" r:id="rId24"/>
    <p:sldId id="2147482759" r:id="rId25"/>
    <p:sldId id="2147482760" r:id="rId26"/>
    <p:sldId id="2147482761" r:id="rId27"/>
    <p:sldId id="2147482728" r:id="rId28"/>
    <p:sldId id="2147482699" r:id="rId29"/>
    <p:sldId id="2147482348" r:id="rId30"/>
    <p:sldId id="2147482361" r:id="rId31"/>
    <p:sldId id="2147482749" r:id="rId32"/>
    <p:sldId id="2147482733" r:id="rId33"/>
    <p:sldId id="2147482738" r:id="rId34"/>
    <p:sldId id="2147482750" r:id="rId35"/>
    <p:sldId id="2147482751" r:id="rId36"/>
    <p:sldId id="2147482752" r:id="rId37"/>
    <p:sldId id="2147482739" r:id="rId38"/>
    <p:sldId id="2147482740" r:id="rId39"/>
    <p:sldId id="2147482741" r:id="rId40"/>
    <p:sldId id="2147482742" r:id="rId41"/>
    <p:sldId id="2147482493" r:id="rId42"/>
    <p:sldId id="2147482679" r:id="rId43"/>
    <p:sldId id="2147482730" r:id="rId44"/>
    <p:sldId id="2147482666" r:id="rId45"/>
    <p:sldId id="2147482667" r:id="rId46"/>
    <p:sldId id="2147482669" r:id="rId47"/>
    <p:sldId id="2147482753" r:id="rId48"/>
    <p:sldId id="2134806792" r:id="rId49"/>
    <p:sldId id="2147482743" r:id="rId50"/>
    <p:sldId id="2147482746" r:id="rId51"/>
    <p:sldId id="2147482707" r:id="rId52"/>
    <p:sldId id="2147482676" r:id="rId53"/>
    <p:sldId id="2147482708" r:id="rId54"/>
    <p:sldId id="2147482731" r:id="rId55"/>
    <p:sldId id="2134806936" r:id="rId56"/>
    <p:sldId id="2134806939" r:id="rId57"/>
    <p:sldId id="2147482629" r:id="rId58"/>
    <p:sldId id="2147482628" r:id="rId59"/>
  </p:sldIdLst>
  <p:sldSz cx="9144000" cy="6858000" type="screen4x3"/>
  <p:notesSz cx="6858000" cy="9144000"/>
  <p:embeddedFontLs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</p:embeddedFont>
    <p:embeddedFont>
      <p:font typeface="Dosis SemiBold" pitchFamily="2" charset="0"/>
      <p:regular r:id="rId65"/>
      <p:bold r:id="rId66"/>
    </p:embeddedFont>
    <p:embeddedFont>
      <p:font typeface="Microsoft Uighur" panose="02000000000000000000" pitchFamily="2" charset="-78"/>
      <p:regular r:id="rId67"/>
      <p:bold r:id="rId68"/>
    </p:embeddedFont>
    <p:embeddedFont>
      <p:font typeface="Modern Love" panose="04090805081005020601" pitchFamily="82" charset="0"/>
      <p:regular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pos="3379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2999" userDrawn="1">
          <p15:clr>
            <a:srgbClr val="A4A3A4"/>
          </p15:clr>
        </p15:guide>
        <p15:guide id="9" orient="horz" pos="347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orient="horz" pos="1049" userDrawn="1">
          <p15:clr>
            <a:srgbClr val="A4A3A4"/>
          </p15:clr>
        </p15:guide>
        <p15:guide id="13" orient="horz" pos="4042" userDrawn="1">
          <p15:clr>
            <a:srgbClr val="A4A3A4"/>
          </p15:clr>
        </p15:guide>
        <p15:guide id="1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FBD"/>
    <a:srgbClr val="00ACA4"/>
    <a:srgbClr val="DEEBF7"/>
    <a:srgbClr val="424D7C"/>
    <a:srgbClr val="424D7B"/>
    <a:srgbClr val="936D93"/>
    <a:srgbClr val="ECF8FB"/>
    <a:srgbClr val="257390"/>
    <a:srgbClr val="424D7A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5" autoAdjust="0"/>
    <p:restoredTop sz="94674" autoAdjust="0"/>
  </p:normalViewPr>
  <p:slideViewPr>
    <p:cSldViewPr snapToGrid="0">
      <p:cViewPr varScale="1">
        <p:scale>
          <a:sx n="71" d="100"/>
          <a:sy n="71" d="100"/>
        </p:scale>
        <p:origin x="1178" y="28"/>
      </p:cViewPr>
      <p:guideLst>
        <p:guide pos="4037"/>
        <p:guide orient="horz" pos="709"/>
        <p:guide pos="4649"/>
        <p:guide pos="3379"/>
        <p:guide orient="horz" pos="1525"/>
        <p:guide orient="horz" pos="2115"/>
        <p:guide orient="horz" pos="2432"/>
        <p:guide orient="horz" pos="2999"/>
        <p:guide orient="horz" pos="3475"/>
        <p:guide pos="3901"/>
        <p:guide pos="1837"/>
        <p:guide orient="horz" pos="1049"/>
        <p:guide orient="horz" pos="4042"/>
        <p:guide orient="horz"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font" Target="fonts/font7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2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08/02/2026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97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993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80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80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6.png"/><Relationship Id="rId10" Type="http://schemas.openxmlformats.org/officeDocument/2006/relationships/image" Target="../media/image39.png"/><Relationship Id="rId4" Type="http://schemas.openxmlformats.org/officeDocument/2006/relationships/image" Target="../media/image4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9.xml"/><Relationship Id="rId6" Type="http://schemas.microsoft.com/office/2007/relationships/hdphoto" Target="../media/hdphoto4.wdp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8.xml"/><Relationship Id="rId6" Type="http://schemas.microsoft.com/office/2007/relationships/hdphoto" Target="../media/hdphoto5.wdp"/><Relationship Id="rId5" Type="http://schemas.openxmlformats.org/officeDocument/2006/relationships/image" Target="../media/image61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6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10" Type="http://schemas.microsoft.com/office/2007/relationships/hdphoto" Target="../media/hdphoto7.wdp"/><Relationship Id="rId4" Type="http://schemas.openxmlformats.org/officeDocument/2006/relationships/image" Target="../media/image37.png"/><Relationship Id="rId9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7.png"/><Relationship Id="rId5" Type="http://schemas.openxmlformats.org/officeDocument/2006/relationships/image" Target="../media/image38.png"/><Relationship Id="rId10" Type="http://schemas.microsoft.com/office/2007/relationships/hdphoto" Target="../media/hdphoto7.wdp"/><Relationship Id="rId4" Type="http://schemas.openxmlformats.org/officeDocument/2006/relationships/image" Target="../media/image37.png"/><Relationship Id="rId9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7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72.png"/><Relationship Id="rId4" Type="http://schemas.openxmlformats.org/officeDocument/2006/relationships/image" Target="../media/image21.gi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A1F95D-E7A0-9102-8AA8-9D3EFBB00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9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قراءات فردية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قراءات فردية</a:t>
            </a:r>
            <a:r>
              <a:rPr lang="ar-SA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lvl="1" algn="r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334478" y="3380220"/>
            <a:ext cx="227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أول هدية الجزء 2 ص 25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79433" y="50310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الهمزة المتوسطة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تَرْكيب جُمَلٍ؛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01827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"أول هدية الجزء 2"؛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95287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الهمزة المتوسطة في الكلمات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تركيب جمل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498"/>
          <a:stretch>
            <a:fillRect/>
          </a:stretch>
        </p:blipFill>
        <p:spPr>
          <a:xfrm>
            <a:off x="4572000" y="2051155"/>
            <a:ext cx="2254206" cy="354608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98"/>
          <a:stretch>
            <a:fillRect/>
          </a:stretch>
        </p:blipFill>
        <p:spPr>
          <a:xfrm>
            <a:off x="2351137" y="2051155"/>
            <a:ext cx="2024999" cy="35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1893" y="7854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7749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BEF35D85-F727-FEBD-0503-05D32B8D95FB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570395CD-D13B-3F89-4E83-9D3ABA4F0B01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604B62F-239D-E632-E873-CE7504B23ACA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785A09C-1117-5F7E-36DE-D9E211F8621B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58EF2-6878-0946-1E2A-1C235161AF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D31CE615-8967-B59D-8F32-A1167FBD9BFF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84150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ستتدربون اليوم على تركيب جمل.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تَرْكيبُ جُمَلٍ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5">
            <a:extLst>
              <a:ext uri="{FF2B5EF4-FFF2-40B4-BE49-F238E27FC236}">
                <a16:creationId xmlns:a16="http://schemas.microsoft.com/office/drawing/2014/main" id="{13C7EE91-1390-9012-8C86-7D66E802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2681" y="667777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B840896-1E49-B1E4-1EED-EBB2B7ED49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تبدأ بفعل مضارع.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ED1760C-3309-DA61-B354-B692908068A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5B71800-71CC-7CA8-2E74-9085C63D85CD}"/>
              </a:ext>
            </a:extLst>
          </p:cNvPr>
          <p:cNvGrpSpPr/>
          <p:nvPr/>
        </p:nvGrpSpPr>
        <p:grpSpPr>
          <a:xfrm>
            <a:off x="799754" y="2324121"/>
            <a:ext cx="7883370" cy="859954"/>
            <a:chOff x="547601" y="2600651"/>
            <a:chExt cx="7883370" cy="859954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D6110E8-2CB4-4FD7-9846-85DEB2E28593}"/>
                </a:ext>
              </a:extLst>
            </p:cNvPr>
            <p:cNvGrpSpPr/>
            <p:nvPr/>
          </p:nvGrpSpPr>
          <p:grpSpPr>
            <a:xfrm>
              <a:off x="547601" y="2600652"/>
              <a:ext cx="5155962" cy="859953"/>
              <a:chOff x="30625" y="2511967"/>
              <a:chExt cx="5155962" cy="859953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C5E92058-B941-57B3-252E-99D85803FBEA}"/>
                  </a:ext>
                </a:extLst>
              </p:cNvPr>
              <p:cNvGrpSpPr/>
              <p:nvPr/>
            </p:nvGrpSpPr>
            <p:grpSpPr>
              <a:xfrm>
                <a:off x="30625" y="2511969"/>
                <a:ext cx="5155962" cy="859951"/>
                <a:chOff x="1535988" y="2534618"/>
                <a:chExt cx="4162711" cy="859951"/>
              </a:xfrm>
            </p:grpSpPr>
            <p:sp>
              <p:nvSpPr>
                <p:cNvPr id="25" name="ZoneTexte 33">
                  <a:extLst>
                    <a:ext uri="{FF2B5EF4-FFF2-40B4-BE49-F238E27FC236}">
                      <a16:creationId xmlns:a16="http://schemas.microsoft.com/office/drawing/2014/main" id="{BACD684C-6777-8059-C01C-345152D9BC83}"/>
                    </a:ext>
                  </a:extLst>
                </p:cNvPr>
                <p:cNvSpPr txBox="1"/>
                <p:nvPr/>
              </p:nvSpPr>
              <p:spPr>
                <a:xfrm>
                  <a:off x="5003138" y="2543272"/>
                  <a:ext cx="695561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بها</a:t>
                  </a:r>
                </a:p>
              </p:txBody>
            </p:sp>
            <p:sp>
              <p:nvSpPr>
                <p:cNvPr id="27" name="ZoneTexte 34">
                  <a:extLst>
                    <a:ext uri="{FF2B5EF4-FFF2-40B4-BE49-F238E27FC236}">
                      <a16:creationId xmlns:a16="http://schemas.microsoft.com/office/drawing/2014/main" id="{6756B215-E429-45C3-BD11-73928C5B4253}"/>
                    </a:ext>
                  </a:extLst>
                </p:cNvPr>
                <p:cNvSpPr txBox="1"/>
                <p:nvPr/>
              </p:nvSpPr>
              <p:spPr>
                <a:xfrm>
                  <a:off x="1535988" y="2534618"/>
                  <a:ext cx="122439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قَدَّرَتِ</a:t>
                  </a:r>
                </a:p>
              </p:txBody>
            </p:sp>
          </p:grpSp>
          <p:sp>
            <p:nvSpPr>
              <p:cNvPr id="24" name="ZoneTexte 32">
                <a:extLst>
                  <a:ext uri="{FF2B5EF4-FFF2-40B4-BE49-F238E27FC236}">
                    <a16:creationId xmlns:a16="http://schemas.microsoft.com/office/drawing/2014/main" id="{8DDF978E-5A91-73A6-C26E-4538596B7ACF}"/>
                  </a:ext>
                </a:extLst>
              </p:cNvPr>
              <p:cNvSpPr txBox="1"/>
              <p:nvPr/>
            </p:nvSpPr>
            <p:spPr>
              <a:xfrm>
                <a:off x="2938647" y="2511967"/>
                <a:ext cx="1245801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ٱلْأُسْرَةِ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21" name="ZoneTexte 29">
              <a:extLst>
                <a:ext uri="{FF2B5EF4-FFF2-40B4-BE49-F238E27FC236}">
                  <a16:creationId xmlns:a16="http://schemas.microsoft.com/office/drawing/2014/main" id="{195770FA-CE67-39CF-1235-AA7B0A81237D}"/>
                </a:ext>
              </a:extLst>
            </p:cNvPr>
            <p:cNvSpPr txBox="1"/>
            <p:nvPr/>
          </p:nvSpPr>
          <p:spPr>
            <a:xfrm>
              <a:off x="5832885" y="2609308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ٱلْفَتاةُ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ZoneTexte 30">
              <a:extLst>
                <a:ext uri="{FF2B5EF4-FFF2-40B4-BE49-F238E27FC236}">
                  <a16:creationId xmlns:a16="http://schemas.microsoft.com/office/drawing/2014/main" id="{52182BD6-2B0E-D119-9644-9A7226B866E8}"/>
                </a:ext>
              </a:extLst>
            </p:cNvPr>
            <p:cNvSpPr txBox="1"/>
            <p:nvPr/>
          </p:nvSpPr>
          <p:spPr>
            <a:xfrm>
              <a:off x="7196589" y="2600651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ٱهْتِمامَ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8" name="ZoneTexte 32">
            <a:extLst>
              <a:ext uri="{FF2B5EF4-FFF2-40B4-BE49-F238E27FC236}">
                <a16:creationId xmlns:a16="http://schemas.microsoft.com/office/drawing/2014/main" id="{7E61DBC4-3B0E-7592-41D1-732714A0727E}"/>
              </a:ext>
            </a:extLst>
          </p:cNvPr>
          <p:cNvSpPr txBox="1"/>
          <p:nvPr/>
        </p:nvSpPr>
        <p:spPr>
          <a:xfrm>
            <a:off x="2434326" y="2324123"/>
            <a:ext cx="115541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تُقَدِّرُ</a:t>
            </a:r>
          </a:p>
        </p:txBody>
      </p: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622E-1F0D-9104-7DDF-BA2BFD3E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418EAE-9AC2-8949-DE3C-AFA0858E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5E5222-1C50-2081-4590-98F10C989D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4B9F96-BC36-C7DD-38F8-0A51EFD238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681D18-8E4B-A07A-E42C-EEC6BF43B5A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7CAF9C8-08A6-3776-92B4-591EC88FF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ED19730-EC5E-ECEE-5C28-DB44FACAA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8C29EF5D-0E91-E02D-14E5-DCA5AC363F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04E41A-6DCB-575C-5EFC-B4ACDD7EDC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40BED1-DBC1-2B94-8BA1-650347A889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9A01BA-7F46-7286-B00D-CB4E7BE247C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9ACEF1-2C12-39AC-5B8E-0E038DEB194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670705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1708-3F80-40BA-C823-5ADA5380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85970-9BF9-8D4A-584C-62705D9E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0CBCFE-7575-88C3-FD93-242EBA2F1B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B397A5-A104-A02B-B071-56F5B68B55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6A0D44-88E6-13E8-3677-19D49E4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A5857C-27DF-0818-2CC3-E1D09F2F5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B9C23E-C672-18E1-27C8-D6D0A9B7CB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BCB0DF-F8B9-F0EC-1BF4-0628321D7B0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06AF54-8945-C283-65C3-DC30E89479E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F2083D-1066-DAC1-FE22-1F6BE2A662A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86138C-5CE9-E69F-0E14-D74E105B52F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8DBAC2-3555-829A-B5B3-C59FDA39F5E4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29B5327-288B-40D5-1390-21A020F45B80}"/>
              </a:ext>
            </a:extLst>
          </p:cNvPr>
          <p:cNvGrpSpPr/>
          <p:nvPr/>
        </p:nvGrpSpPr>
        <p:grpSpPr>
          <a:xfrm>
            <a:off x="799754" y="2324121"/>
            <a:ext cx="7883370" cy="859954"/>
            <a:chOff x="547601" y="2600651"/>
            <a:chExt cx="7883370" cy="859954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005E3C4-9018-212F-6BAE-7BD837C9ED4C}"/>
                </a:ext>
              </a:extLst>
            </p:cNvPr>
            <p:cNvGrpSpPr/>
            <p:nvPr/>
          </p:nvGrpSpPr>
          <p:grpSpPr>
            <a:xfrm>
              <a:off x="547601" y="2600652"/>
              <a:ext cx="5155962" cy="859953"/>
              <a:chOff x="30625" y="2511967"/>
              <a:chExt cx="5155962" cy="859953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C6050897-3A81-0CBF-8008-FB150CB8E857}"/>
                  </a:ext>
                </a:extLst>
              </p:cNvPr>
              <p:cNvGrpSpPr/>
              <p:nvPr/>
            </p:nvGrpSpPr>
            <p:grpSpPr>
              <a:xfrm>
                <a:off x="30625" y="2511969"/>
                <a:ext cx="5155962" cy="859951"/>
                <a:chOff x="1535988" y="2534618"/>
                <a:chExt cx="4162711" cy="859951"/>
              </a:xfrm>
            </p:grpSpPr>
            <p:sp>
              <p:nvSpPr>
                <p:cNvPr id="25" name="ZoneTexte 33">
                  <a:extLst>
                    <a:ext uri="{FF2B5EF4-FFF2-40B4-BE49-F238E27FC236}">
                      <a16:creationId xmlns:a16="http://schemas.microsoft.com/office/drawing/2014/main" id="{9A8C549A-62C1-1DEE-EDF9-DD2B191D3653}"/>
                    </a:ext>
                  </a:extLst>
                </p:cNvPr>
                <p:cNvSpPr txBox="1"/>
                <p:nvPr/>
              </p:nvSpPr>
              <p:spPr>
                <a:xfrm>
                  <a:off x="5003138" y="2543272"/>
                  <a:ext cx="695561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بها</a:t>
                  </a:r>
                </a:p>
              </p:txBody>
            </p:sp>
            <p:sp>
              <p:nvSpPr>
                <p:cNvPr id="27" name="ZoneTexte 34">
                  <a:extLst>
                    <a:ext uri="{FF2B5EF4-FFF2-40B4-BE49-F238E27FC236}">
                      <a16:creationId xmlns:a16="http://schemas.microsoft.com/office/drawing/2014/main" id="{59D47EF1-9DA3-A5CC-6119-060A018E0237}"/>
                    </a:ext>
                  </a:extLst>
                </p:cNvPr>
                <p:cNvSpPr txBox="1"/>
                <p:nvPr/>
              </p:nvSpPr>
              <p:spPr>
                <a:xfrm>
                  <a:off x="1535988" y="2534618"/>
                  <a:ext cx="122439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قَدَّرَتِ</a:t>
                  </a:r>
                </a:p>
              </p:txBody>
            </p:sp>
          </p:grpSp>
          <p:sp>
            <p:nvSpPr>
              <p:cNvPr id="24" name="ZoneTexte 32">
                <a:extLst>
                  <a:ext uri="{FF2B5EF4-FFF2-40B4-BE49-F238E27FC236}">
                    <a16:creationId xmlns:a16="http://schemas.microsoft.com/office/drawing/2014/main" id="{5F797326-110E-EBF4-6E37-4489BE80187F}"/>
                  </a:ext>
                </a:extLst>
              </p:cNvPr>
              <p:cNvSpPr txBox="1"/>
              <p:nvPr/>
            </p:nvSpPr>
            <p:spPr>
              <a:xfrm>
                <a:off x="2938647" y="2511967"/>
                <a:ext cx="1245801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ٱلْأُسْرَةِ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21" name="ZoneTexte 29">
              <a:extLst>
                <a:ext uri="{FF2B5EF4-FFF2-40B4-BE49-F238E27FC236}">
                  <a16:creationId xmlns:a16="http://schemas.microsoft.com/office/drawing/2014/main" id="{B90A3F84-0348-D53E-6CF4-43645016D163}"/>
                </a:ext>
              </a:extLst>
            </p:cNvPr>
            <p:cNvSpPr txBox="1"/>
            <p:nvPr/>
          </p:nvSpPr>
          <p:spPr>
            <a:xfrm>
              <a:off x="5832885" y="2609308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ٱلْفَتاةُ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ZoneTexte 30">
              <a:extLst>
                <a:ext uri="{FF2B5EF4-FFF2-40B4-BE49-F238E27FC236}">
                  <a16:creationId xmlns:a16="http://schemas.microsoft.com/office/drawing/2014/main" id="{2E92BD37-2C89-C5F7-F2FC-D8A0A0B6AB99}"/>
                </a:ext>
              </a:extLst>
            </p:cNvPr>
            <p:cNvSpPr txBox="1"/>
            <p:nvPr/>
          </p:nvSpPr>
          <p:spPr>
            <a:xfrm>
              <a:off x="7196589" y="2600651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ٱهْتِمامَ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8" name="ZoneTexte 32">
            <a:extLst>
              <a:ext uri="{FF2B5EF4-FFF2-40B4-BE49-F238E27FC236}">
                <a16:creationId xmlns:a16="http://schemas.microsoft.com/office/drawing/2014/main" id="{E7419A9B-5143-1A21-CDE5-C14768AAB1AE}"/>
              </a:ext>
            </a:extLst>
          </p:cNvPr>
          <p:cNvSpPr txBox="1"/>
          <p:nvPr/>
        </p:nvSpPr>
        <p:spPr>
          <a:xfrm>
            <a:off x="2434326" y="2324123"/>
            <a:ext cx="115541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تُقَدِّرُ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E65B18-7B9B-DEC1-4345-502DFC02119F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تُقَدِّرُ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ٱلْفَتاةُ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ٱهْتِمامَ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ٱلْأُسْرَةِ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بها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1D5E054-D437-FC02-CBDA-A36B22164A0B}"/>
              </a:ext>
            </a:extLst>
          </p:cNvPr>
          <p:cNvGrpSpPr/>
          <p:nvPr/>
        </p:nvGrpSpPr>
        <p:grpSpPr>
          <a:xfrm>
            <a:off x="1212611" y="2455122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3E09885-B7E9-82FF-9C9D-42A8CEBEEA17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6FBD2B9-B853-1A2D-215D-688C11E2CB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750792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BA5A4-C94D-3222-018E-B6D7921D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5F1C2-6DE9-AC12-FDAF-BB7F28BF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تبدأ بفعل ماض.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EAC0F8-419B-7205-AE8A-50C193CD1D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BA44BA-FA80-90BC-F67C-2E8692BD68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A1E1F-5C4B-EC92-2779-A9459DCEC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DDB4AC-5849-A97B-75EC-7B5BB069A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641965-6F52-5F16-93A7-D3EAC5C59B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D0C517-A779-7808-6AE8-4143191E30F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9C59DE-AE6C-2F75-881E-F49C9C0627F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EFF894-8CDA-928D-93C6-089E42E979A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4EB0B0-69A4-0458-525B-D87F83BB73E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02856D-7968-94C0-0796-EBB26D5AA01F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ZoneTexte 32">
            <a:extLst>
              <a:ext uri="{FF2B5EF4-FFF2-40B4-BE49-F238E27FC236}">
                <a16:creationId xmlns:a16="http://schemas.microsoft.com/office/drawing/2014/main" id="{5123E926-E512-A219-EB38-CFB8E816C74C}"/>
              </a:ext>
            </a:extLst>
          </p:cNvPr>
          <p:cNvSpPr txBox="1"/>
          <p:nvPr/>
        </p:nvSpPr>
        <p:spPr>
          <a:xfrm>
            <a:off x="3430024" y="2324120"/>
            <a:ext cx="1053447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زادَتْ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FFF4CDA-3CAE-357A-68F5-7BA12BBFF804}"/>
              </a:ext>
            </a:extLst>
          </p:cNvPr>
          <p:cNvGrpSpPr/>
          <p:nvPr/>
        </p:nvGrpSpPr>
        <p:grpSpPr>
          <a:xfrm>
            <a:off x="689183" y="2324120"/>
            <a:ext cx="7993941" cy="859955"/>
            <a:chOff x="689183" y="2324120"/>
            <a:chExt cx="7993941" cy="85995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871E514-B90E-2563-44D9-4FD0C01AC5F3}"/>
                </a:ext>
              </a:extLst>
            </p:cNvPr>
            <p:cNvGrpSpPr/>
            <p:nvPr/>
          </p:nvGrpSpPr>
          <p:grpSpPr>
            <a:xfrm>
              <a:off x="2309202" y="2324120"/>
              <a:ext cx="6373922" cy="859955"/>
              <a:chOff x="2057049" y="2600650"/>
              <a:chExt cx="6373922" cy="859955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F95AFA55-E3EE-2898-D1B8-0EA3334383E6}"/>
                  </a:ext>
                </a:extLst>
              </p:cNvPr>
              <p:cNvGrpSpPr/>
              <p:nvPr/>
            </p:nvGrpSpPr>
            <p:grpSpPr>
              <a:xfrm>
                <a:off x="2057049" y="2600650"/>
                <a:ext cx="4239651" cy="859955"/>
                <a:chOff x="1540073" y="2511965"/>
                <a:chExt cx="4239651" cy="859955"/>
              </a:xfrm>
            </p:grpSpPr>
            <p:grpSp>
              <p:nvGrpSpPr>
                <p:cNvPr id="23" name="Groupe 22">
                  <a:extLst>
                    <a:ext uri="{FF2B5EF4-FFF2-40B4-BE49-F238E27FC236}">
                      <a16:creationId xmlns:a16="http://schemas.microsoft.com/office/drawing/2014/main" id="{B7B2ADAC-B6E4-C56F-F11D-AF273656C756}"/>
                    </a:ext>
                  </a:extLst>
                </p:cNvPr>
                <p:cNvGrpSpPr/>
                <p:nvPr/>
              </p:nvGrpSpPr>
              <p:grpSpPr>
                <a:xfrm>
                  <a:off x="1540073" y="2511965"/>
                  <a:ext cx="4239651" cy="859955"/>
                  <a:chOff x="2754654" y="2534614"/>
                  <a:chExt cx="3422919" cy="859955"/>
                </a:xfrm>
              </p:grpSpPr>
              <p:sp>
                <p:nvSpPr>
                  <p:cNvPr id="25" name="ZoneTexte 33">
                    <a:extLst>
                      <a:ext uri="{FF2B5EF4-FFF2-40B4-BE49-F238E27FC236}">
                        <a16:creationId xmlns:a16="http://schemas.microsoft.com/office/drawing/2014/main" id="{082745C9-1196-E55F-7CF6-B56203DFA982}"/>
                      </a:ext>
                    </a:extLst>
                  </p:cNvPr>
                  <p:cNvSpPr txBox="1"/>
                  <p:nvPr/>
                </p:nvSpPr>
                <p:spPr>
                  <a:xfrm>
                    <a:off x="5582065" y="2543272"/>
                    <a:ext cx="59550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لَمّا</a:t>
                    </a:r>
                  </a:p>
                </p:txBody>
              </p:sp>
              <p:sp>
                <p:nvSpPr>
                  <p:cNvPr id="27" name="ZoneTexte 34">
                    <a:extLst>
                      <a:ext uri="{FF2B5EF4-FFF2-40B4-BE49-F238E27FC236}">
                        <a16:creationId xmlns:a16="http://schemas.microsoft.com/office/drawing/2014/main" id="{939FD1FD-11DD-98F7-A163-D467609E8967}"/>
                      </a:ext>
                    </a:extLst>
                  </p:cNvPr>
                  <p:cNvSpPr txBox="1"/>
                  <p:nvPr/>
                </p:nvSpPr>
                <p:spPr>
                  <a:xfrm>
                    <a:off x="2754654" y="2534614"/>
                    <a:ext cx="850510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تَزيدُ</a:t>
                    </a:r>
                  </a:p>
                </p:txBody>
              </p:sp>
            </p:grpSp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4BB8ECF2-23EF-DDD0-C271-9B3831E66B00}"/>
                    </a:ext>
                  </a:extLst>
                </p:cNvPr>
                <p:cNvSpPr txBox="1"/>
                <p:nvPr/>
              </p:nvSpPr>
              <p:spPr>
                <a:xfrm>
                  <a:off x="3802871" y="2511967"/>
                  <a:ext cx="1123769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فَرْحَةُ</a:t>
                  </a:r>
                </a:p>
              </p:txBody>
            </p:sp>
          </p:grpSp>
          <p:sp>
            <p:nvSpPr>
              <p:cNvPr id="21" name="ZoneTexte 29">
                <a:extLst>
                  <a:ext uri="{FF2B5EF4-FFF2-40B4-BE49-F238E27FC236}">
                    <a16:creationId xmlns:a16="http://schemas.microsoft.com/office/drawing/2014/main" id="{495300A5-B777-377B-7822-92094C7881C6}"/>
                  </a:ext>
                </a:extLst>
              </p:cNvPr>
              <p:cNvSpPr txBox="1"/>
              <p:nvPr/>
            </p:nvSpPr>
            <p:spPr>
              <a:xfrm>
                <a:off x="6412183" y="2609308"/>
                <a:ext cx="95165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عِمادٍ</a:t>
                </a:r>
              </a:p>
            </p:txBody>
          </p:sp>
          <p:sp>
            <p:nvSpPr>
              <p:cNvPr id="22" name="ZoneTexte 30">
                <a:extLst>
                  <a:ext uri="{FF2B5EF4-FFF2-40B4-BE49-F238E27FC236}">
                    <a16:creationId xmlns:a16="http://schemas.microsoft.com/office/drawing/2014/main" id="{EDD496F5-19DC-C81F-8558-C20CF2BAD06D}"/>
                  </a:ext>
                </a:extLst>
              </p:cNvPr>
              <p:cNvSpPr txBox="1"/>
              <p:nvPr/>
            </p:nvSpPr>
            <p:spPr>
              <a:xfrm>
                <a:off x="7479319" y="2600651"/>
                <a:ext cx="95165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نَجَحَ</a:t>
                </a:r>
                <a:endPara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0" name="ZoneTexte 34">
              <a:extLst>
                <a:ext uri="{FF2B5EF4-FFF2-40B4-BE49-F238E27FC236}">
                  <a16:creationId xmlns:a16="http://schemas.microsoft.com/office/drawing/2014/main" id="{466BABF6-BD1E-5D92-BE7C-27D772F7F523}"/>
                </a:ext>
              </a:extLst>
            </p:cNvPr>
            <p:cNvSpPr txBox="1"/>
            <p:nvPr/>
          </p:nvSpPr>
          <p:spPr>
            <a:xfrm>
              <a:off x="689183" y="2332777"/>
              <a:ext cx="1516540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صَديقُهُ.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9223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3669F-5E0B-AA8D-9001-61AE80037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636802-BA70-98BF-FED7-69530586F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ED6085-8176-AE33-2D83-3F5F4CFDA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79F65E-5C8E-C078-182E-2B01AE75044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057EAA-6436-0778-C220-236283E788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A2D482E0-14BE-D2D6-9A3C-8A7A288DB4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44BFFBD-E184-7A93-4FC8-B268BE730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E6B2C65D-DED2-2FEF-82A5-97AACE13CCC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69DBC2-CD07-C847-4675-D56B56EA67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C2C6A5-6FCB-D1B5-018E-479A13DD2A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B8B3C6-EC73-B71E-ED19-903106799B0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E74419-76D0-2CAA-2423-A1207128E27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8381795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0F2A-8A24-2CD8-CB6B-863EB52B4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6F4F1-FDED-7AA1-4C99-8A5979CF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5B7AB8-C2CE-3CA7-CD73-E203280C8A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0E85E2-AF05-E31F-6E79-30EA0EFEAD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08B6-51E1-3880-BF4E-8DDDB15C6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FEB36E-EA28-200E-0200-05FD5B7731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0B543E-C5FE-8ACD-CE0E-DB01E4989B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39830-4317-E96F-8FAA-E18EF38C989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ED97BE-F40C-B8CA-31E0-7285380A968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246AA3-C04E-26F7-A06B-3F0C5108807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4E1E06-2AF2-C8FD-9C6B-C00BDC9E8EB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B39C82-E773-334D-C0DC-E5BAABA0EB1A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FEE42F-5AFD-B368-BD0F-4C1B11A991D8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زادَتْ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فَرْحَةُ عِمادٍ لَمّا نَجَحَ صَديقُهُ.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32620557-A0C2-2D95-0F0C-68FA9A182AEC}"/>
              </a:ext>
            </a:extLst>
          </p:cNvPr>
          <p:cNvGrpSpPr/>
          <p:nvPr/>
        </p:nvGrpSpPr>
        <p:grpSpPr>
          <a:xfrm>
            <a:off x="689183" y="2324120"/>
            <a:ext cx="7993941" cy="859955"/>
            <a:chOff x="689183" y="2324120"/>
            <a:chExt cx="7993941" cy="859955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57A5C37-B53C-9EE8-CBA4-355D568B9F3A}"/>
                </a:ext>
              </a:extLst>
            </p:cNvPr>
            <p:cNvGrpSpPr/>
            <p:nvPr/>
          </p:nvGrpSpPr>
          <p:grpSpPr>
            <a:xfrm>
              <a:off x="689183" y="2324120"/>
              <a:ext cx="7993941" cy="859955"/>
              <a:chOff x="689183" y="2324120"/>
              <a:chExt cx="7993941" cy="859955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FD6FF93D-AF33-854A-76CF-663C73AAC587}"/>
                  </a:ext>
                </a:extLst>
              </p:cNvPr>
              <p:cNvGrpSpPr/>
              <p:nvPr/>
            </p:nvGrpSpPr>
            <p:grpSpPr>
              <a:xfrm>
                <a:off x="2309202" y="2324120"/>
                <a:ext cx="6373922" cy="859955"/>
                <a:chOff x="2057049" y="2600650"/>
                <a:chExt cx="6373922" cy="859955"/>
              </a:xfrm>
            </p:grpSpPr>
            <p:grpSp>
              <p:nvGrpSpPr>
                <p:cNvPr id="26" name="Groupe 25">
                  <a:extLst>
                    <a:ext uri="{FF2B5EF4-FFF2-40B4-BE49-F238E27FC236}">
                      <a16:creationId xmlns:a16="http://schemas.microsoft.com/office/drawing/2014/main" id="{7301E433-5B07-14A4-F211-88B57CA81BF7}"/>
                    </a:ext>
                  </a:extLst>
                </p:cNvPr>
                <p:cNvGrpSpPr/>
                <p:nvPr/>
              </p:nvGrpSpPr>
              <p:grpSpPr>
                <a:xfrm>
                  <a:off x="2057049" y="2600650"/>
                  <a:ext cx="4239651" cy="859955"/>
                  <a:chOff x="1540073" y="2511965"/>
                  <a:chExt cx="4239651" cy="859955"/>
                </a:xfrm>
              </p:grpSpPr>
              <p:grpSp>
                <p:nvGrpSpPr>
                  <p:cNvPr id="31" name="Groupe 30">
                    <a:extLst>
                      <a:ext uri="{FF2B5EF4-FFF2-40B4-BE49-F238E27FC236}">
                        <a16:creationId xmlns:a16="http://schemas.microsoft.com/office/drawing/2014/main" id="{1E098690-0453-CA1E-8F7D-D1C3A69C2453}"/>
                      </a:ext>
                    </a:extLst>
                  </p:cNvPr>
                  <p:cNvGrpSpPr/>
                  <p:nvPr/>
                </p:nvGrpSpPr>
                <p:grpSpPr>
                  <a:xfrm>
                    <a:off x="1540073" y="2511965"/>
                    <a:ext cx="4239651" cy="859955"/>
                    <a:chOff x="2754654" y="2534614"/>
                    <a:chExt cx="3422919" cy="859955"/>
                  </a:xfrm>
                </p:grpSpPr>
                <p:sp>
                  <p:nvSpPr>
                    <p:cNvPr id="33" name="ZoneTexte 33">
                      <a:extLst>
                        <a:ext uri="{FF2B5EF4-FFF2-40B4-BE49-F238E27FC236}">
                          <a16:creationId xmlns:a16="http://schemas.microsoft.com/office/drawing/2014/main" id="{1B0D15DE-BE6C-ED82-1F2E-10BDCDEF58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82065" y="2543272"/>
                      <a:ext cx="595508" cy="851297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لَمّا</a:t>
                      </a:r>
                    </a:p>
                  </p:txBody>
                </p:sp>
                <p:sp>
                  <p:nvSpPr>
                    <p:cNvPr id="34" name="ZoneTexte 34">
                      <a:extLst>
                        <a:ext uri="{FF2B5EF4-FFF2-40B4-BE49-F238E27FC236}">
                          <a16:creationId xmlns:a16="http://schemas.microsoft.com/office/drawing/2014/main" id="{B5AEE284-C1A8-473D-5547-684EAE6159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4654" y="2534614"/>
                      <a:ext cx="850510" cy="851297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4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تَزيدُ</a:t>
                      </a:r>
                    </a:p>
                  </p:txBody>
                </p:sp>
              </p:grpSp>
              <p:sp>
                <p:nvSpPr>
                  <p:cNvPr id="32" name="ZoneTexte 32">
                    <a:extLst>
                      <a:ext uri="{FF2B5EF4-FFF2-40B4-BE49-F238E27FC236}">
                        <a16:creationId xmlns:a16="http://schemas.microsoft.com/office/drawing/2014/main" id="{C77E0B64-7BF5-CEE5-CC90-D98AA2B1DFA7}"/>
                      </a:ext>
                    </a:extLst>
                  </p:cNvPr>
                  <p:cNvSpPr txBox="1"/>
                  <p:nvPr/>
                </p:nvSpPr>
                <p:spPr>
                  <a:xfrm>
                    <a:off x="3802871" y="2511967"/>
                    <a:ext cx="1123769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فَرْحَةُ</a:t>
                    </a:r>
                  </a:p>
                </p:txBody>
              </p:sp>
            </p:grpSp>
            <p:sp>
              <p:nvSpPr>
                <p:cNvPr id="29" name="ZoneTexte 29">
                  <a:extLst>
                    <a:ext uri="{FF2B5EF4-FFF2-40B4-BE49-F238E27FC236}">
                      <a16:creationId xmlns:a16="http://schemas.microsoft.com/office/drawing/2014/main" id="{BEF29C32-6740-F950-0850-1B140FF38385}"/>
                    </a:ext>
                  </a:extLst>
                </p:cNvPr>
                <p:cNvSpPr txBox="1"/>
                <p:nvPr/>
              </p:nvSpPr>
              <p:spPr>
                <a:xfrm>
                  <a:off x="6412183" y="2609308"/>
                  <a:ext cx="95165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عِمادٍ</a:t>
                  </a:r>
                </a:p>
              </p:txBody>
            </p:sp>
            <p:sp>
              <p:nvSpPr>
                <p:cNvPr id="30" name="ZoneTexte 30">
                  <a:extLst>
                    <a:ext uri="{FF2B5EF4-FFF2-40B4-BE49-F238E27FC236}">
                      <a16:creationId xmlns:a16="http://schemas.microsoft.com/office/drawing/2014/main" id="{57C39227-0C27-C15F-1B3C-71B402C5235F}"/>
                    </a:ext>
                  </a:extLst>
                </p:cNvPr>
                <p:cNvSpPr txBox="1"/>
                <p:nvPr/>
              </p:nvSpPr>
              <p:spPr>
                <a:xfrm>
                  <a:off x="7479319" y="2600651"/>
                  <a:ext cx="95165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نَجَحَ</a:t>
                  </a:r>
                  <a:endPara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18" name="ZoneTexte 34">
                <a:extLst>
                  <a:ext uri="{FF2B5EF4-FFF2-40B4-BE49-F238E27FC236}">
                    <a16:creationId xmlns:a16="http://schemas.microsoft.com/office/drawing/2014/main" id="{BA01AED3-64FF-D498-8F78-78C84FDDE69B}"/>
                  </a:ext>
                </a:extLst>
              </p:cNvPr>
              <p:cNvSpPr txBox="1"/>
              <p:nvPr/>
            </p:nvSpPr>
            <p:spPr>
              <a:xfrm>
                <a:off x="689183" y="2332777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صَديقُهُ.</a:t>
                </a:r>
              </a:p>
            </p:txBody>
          </p:sp>
        </p:grpSp>
        <p:sp>
          <p:nvSpPr>
            <p:cNvPr id="35" name="ZoneTexte 32">
              <a:extLst>
                <a:ext uri="{FF2B5EF4-FFF2-40B4-BE49-F238E27FC236}">
                  <a16:creationId xmlns:a16="http://schemas.microsoft.com/office/drawing/2014/main" id="{441EA9C5-7B6D-0586-E599-15617FDA7DAB}"/>
                </a:ext>
              </a:extLst>
            </p:cNvPr>
            <p:cNvSpPr txBox="1"/>
            <p:nvPr/>
          </p:nvSpPr>
          <p:spPr>
            <a:xfrm>
              <a:off x="3430024" y="2324120"/>
              <a:ext cx="1053447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زادَتْ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4453DF-ADE9-1942-C8AF-CC4B54C2B210}"/>
              </a:ext>
            </a:extLst>
          </p:cNvPr>
          <p:cNvGrpSpPr/>
          <p:nvPr/>
        </p:nvGrpSpPr>
        <p:grpSpPr>
          <a:xfrm>
            <a:off x="2461457" y="2455121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3AF99244-D2E0-219D-1B10-590E989E7DEE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A50521E9-6549-668D-F0F0-83A03B484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102431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124D-A783-412F-0994-60402EC7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B35778-2D7C-AD96-BD0D-4517422B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اسمية.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DA56FE-6937-79E6-0571-B6537AA1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78518B-3903-D7AE-05DE-5B04AAF513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B9B902-48AB-0068-3A33-E741BFB1B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16350-A4E5-A8E6-6247-9B0DB8556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0D0925-2527-3067-198C-D2C7BD82C8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9FEF09-81A8-9BB7-17EC-28C87914F9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7E6D09-6EF5-1F6E-45A3-6FEDA0BBD07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D52FD7-1B82-BCDC-C548-A24048AADB2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008E4B-C463-40E4-DB0D-F3A4578801A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B613F9-E3F6-4C31-2B23-93030FD8463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DF7AF4C-6FA6-9913-A2AD-FD072C850AB5}"/>
              </a:ext>
            </a:extLst>
          </p:cNvPr>
          <p:cNvGrpSpPr/>
          <p:nvPr/>
        </p:nvGrpSpPr>
        <p:grpSpPr>
          <a:xfrm>
            <a:off x="998968" y="2139283"/>
            <a:ext cx="7066678" cy="851299"/>
            <a:chOff x="751027" y="2341465"/>
            <a:chExt cx="7066678" cy="85129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B1654A4-7767-03D8-D2F1-348588299FCA}"/>
                </a:ext>
              </a:extLst>
            </p:cNvPr>
            <p:cNvGrpSpPr/>
            <p:nvPr/>
          </p:nvGrpSpPr>
          <p:grpSpPr>
            <a:xfrm>
              <a:off x="751027" y="2341465"/>
              <a:ext cx="7066678" cy="851299"/>
              <a:chOff x="478054" y="2600650"/>
              <a:chExt cx="7066678" cy="851299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2C25E789-12E5-7959-F6EA-E9D79BD0FB90}"/>
                  </a:ext>
                </a:extLst>
              </p:cNvPr>
              <p:cNvGrpSpPr/>
              <p:nvPr/>
            </p:nvGrpSpPr>
            <p:grpSpPr>
              <a:xfrm>
                <a:off x="478054" y="2600651"/>
                <a:ext cx="4223371" cy="851298"/>
                <a:chOff x="-38922" y="2511966"/>
                <a:chExt cx="4223371" cy="851298"/>
              </a:xfrm>
            </p:grpSpPr>
            <p:sp>
              <p:nvSpPr>
                <p:cNvPr id="30" name="ZoneTexte 34">
                  <a:extLst>
                    <a:ext uri="{FF2B5EF4-FFF2-40B4-BE49-F238E27FC236}">
                      <a16:creationId xmlns:a16="http://schemas.microsoft.com/office/drawing/2014/main" id="{1A627F86-9068-E0B0-D37D-C8FEC0F75226}"/>
                    </a:ext>
                  </a:extLst>
                </p:cNvPr>
                <p:cNvSpPr txBox="1"/>
                <p:nvPr/>
              </p:nvSpPr>
              <p:spPr>
                <a:xfrm>
                  <a:off x="-38922" y="2511966"/>
                  <a:ext cx="123438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حَسَبَ</a:t>
                  </a:r>
                </a:p>
              </p:txBody>
            </p:sp>
            <p:sp>
              <p:nvSpPr>
                <p:cNvPr id="26" name="ZoneTexte 32">
                  <a:extLst>
                    <a:ext uri="{FF2B5EF4-FFF2-40B4-BE49-F238E27FC236}">
                      <a16:creationId xmlns:a16="http://schemas.microsoft.com/office/drawing/2014/main" id="{7A38B33F-445F-2142-F96A-C36DBD6358AD}"/>
                    </a:ext>
                  </a:extLst>
                </p:cNvPr>
                <p:cNvSpPr txBox="1"/>
                <p:nvPr/>
              </p:nvSpPr>
              <p:spPr>
                <a:xfrm>
                  <a:off x="2760653" y="2511967"/>
                  <a:ext cx="142379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اَلْمَشاعِرَ</a:t>
                  </a:r>
                </a:p>
              </p:txBody>
            </p:sp>
          </p:grpSp>
          <p:sp>
            <p:nvSpPr>
              <p:cNvPr id="16" name="ZoneTexte 29">
                <a:extLst>
                  <a:ext uri="{FF2B5EF4-FFF2-40B4-BE49-F238E27FC236}">
                    <a16:creationId xmlns:a16="http://schemas.microsoft.com/office/drawing/2014/main" id="{46BF3E95-ABDE-554A-D05D-4B48717AE986}"/>
                  </a:ext>
                </a:extLst>
              </p:cNvPr>
              <p:cNvSpPr txBox="1"/>
              <p:nvPr/>
            </p:nvSpPr>
            <p:spPr>
              <a:xfrm>
                <a:off x="4802332" y="2600651"/>
                <a:ext cx="123438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تَتَغَيَّرُ</a:t>
                </a:r>
              </a:p>
            </p:txBody>
          </p:sp>
          <p:sp>
            <p:nvSpPr>
              <p:cNvPr id="17" name="ZoneTexte 30">
                <a:extLst>
                  <a:ext uri="{FF2B5EF4-FFF2-40B4-BE49-F238E27FC236}">
                    <a16:creationId xmlns:a16="http://schemas.microsoft.com/office/drawing/2014/main" id="{CBDB3840-4D08-EA75-7D70-01E9AA24689F}"/>
                  </a:ext>
                </a:extLst>
              </p:cNvPr>
              <p:cNvSpPr txBox="1"/>
              <p:nvPr/>
            </p:nvSpPr>
            <p:spPr>
              <a:xfrm>
                <a:off x="6120935" y="2600650"/>
                <a:ext cx="1423797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ٱلْمَواقِفِ</a:t>
                </a:r>
                <a:endPara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31" name="ZoneTexte 32">
              <a:extLst>
                <a:ext uri="{FF2B5EF4-FFF2-40B4-BE49-F238E27FC236}">
                  <a16:creationId xmlns:a16="http://schemas.microsoft.com/office/drawing/2014/main" id="{2AFE961D-9D2E-B0AE-7DBA-0AF070CB0B78}"/>
                </a:ext>
              </a:extLst>
            </p:cNvPr>
            <p:cNvSpPr txBox="1"/>
            <p:nvPr/>
          </p:nvSpPr>
          <p:spPr>
            <a:xfrm>
              <a:off x="2061286" y="2341465"/>
              <a:ext cx="1423796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اَلْمَشاعِرُ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48959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7DC52-2961-E67E-E5E3-F95410A9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91E2D8B-0016-08C2-78CA-3A454E7D90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FA95E-D068-7E94-A71A-0057036C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11F2E2-2805-9514-5B5B-38C745F1087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1D4F9E-632C-069B-E74E-FC3EDB9E7B7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7B1CC6D-1ECD-713C-610F-B056828750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9069D54F-5DD7-829C-8E3A-A5CC3BF5B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E9B5E1BF-65CB-F99C-BCE4-BC2581E1C1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91B0D4-BBA5-E383-08EA-2CF32DDF39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73042F-3202-5267-08E0-C4A31DC456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0B592F-9CC3-BC68-D538-78FC1965A5E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1C9CF5-962E-D574-18DE-EA441F1B3E2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47485066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AD377-8266-BA09-88E2-3AAD85A3B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25DDD5-14FF-E2DF-70E9-79C0CBB52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CAA24-5791-ABB2-99E8-F170C2BB73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2DE818-3F43-BCFD-A9B9-39A1663021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78108B-7DD6-E0B8-0408-CAEE4EEE99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05B0A-7807-15F6-B8FF-0F5653A0DD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941B3B-7F90-6C2F-B794-B4BF4B9874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B9F32E-2E11-965E-670C-85095DC824F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1D82CD-2D23-01A2-73EB-C9EC208B1E7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EEFB51-17AF-6F33-7C81-8133A60078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1C4703-8A11-002A-D4BA-F2B868A1718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9616DB-07D1-55D3-D1B9-D083CCAC582C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BA994D-24E8-A121-1E6A-0774E606EC41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اَلْمَشاعِرُ تَتَغَيَّرُ حَسَبَ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ٱلْمَواقِفِ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4A17B3F-358B-4BB0-9950-2EFEDCFE8371}"/>
              </a:ext>
            </a:extLst>
          </p:cNvPr>
          <p:cNvGrpSpPr/>
          <p:nvPr/>
        </p:nvGrpSpPr>
        <p:grpSpPr>
          <a:xfrm>
            <a:off x="4045647" y="2261627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18CA2509-4C88-5DE9-8325-140FD3B727A5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B8108DC-B49F-0600-C056-53B41846D3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A23A758-8552-E94C-CBE0-423FFD14061C}"/>
              </a:ext>
            </a:extLst>
          </p:cNvPr>
          <p:cNvGrpSpPr/>
          <p:nvPr/>
        </p:nvGrpSpPr>
        <p:grpSpPr>
          <a:xfrm>
            <a:off x="998968" y="2139283"/>
            <a:ext cx="7066678" cy="851299"/>
            <a:chOff x="751027" y="2341465"/>
            <a:chExt cx="7066678" cy="85129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401CF2D-166B-4003-D178-7EA211147C8D}"/>
                </a:ext>
              </a:extLst>
            </p:cNvPr>
            <p:cNvGrpSpPr/>
            <p:nvPr/>
          </p:nvGrpSpPr>
          <p:grpSpPr>
            <a:xfrm>
              <a:off x="751027" y="2341465"/>
              <a:ext cx="7066678" cy="851299"/>
              <a:chOff x="478054" y="2600650"/>
              <a:chExt cx="7066678" cy="851299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3C379FBD-075C-BB2D-B5B5-C4752ADB0330}"/>
                  </a:ext>
                </a:extLst>
              </p:cNvPr>
              <p:cNvGrpSpPr/>
              <p:nvPr/>
            </p:nvGrpSpPr>
            <p:grpSpPr>
              <a:xfrm>
                <a:off x="478054" y="2600651"/>
                <a:ext cx="4223371" cy="851298"/>
                <a:chOff x="-38922" y="2511966"/>
                <a:chExt cx="4223371" cy="851298"/>
              </a:xfrm>
            </p:grpSpPr>
            <p:sp>
              <p:nvSpPr>
                <p:cNvPr id="25" name="ZoneTexte 34">
                  <a:extLst>
                    <a:ext uri="{FF2B5EF4-FFF2-40B4-BE49-F238E27FC236}">
                      <a16:creationId xmlns:a16="http://schemas.microsoft.com/office/drawing/2014/main" id="{9B949B38-8A61-05C1-2E0B-C1A5674E10B2}"/>
                    </a:ext>
                  </a:extLst>
                </p:cNvPr>
                <p:cNvSpPr txBox="1"/>
                <p:nvPr/>
              </p:nvSpPr>
              <p:spPr>
                <a:xfrm>
                  <a:off x="-38922" y="2511966"/>
                  <a:ext cx="123438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حَسَبَ</a:t>
                  </a:r>
                </a:p>
              </p:txBody>
            </p:sp>
            <p:sp>
              <p:nvSpPr>
                <p:cNvPr id="27" name="ZoneTexte 32">
                  <a:extLst>
                    <a:ext uri="{FF2B5EF4-FFF2-40B4-BE49-F238E27FC236}">
                      <a16:creationId xmlns:a16="http://schemas.microsoft.com/office/drawing/2014/main" id="{99706A8E-C7F7-BCBB-F102-7E1B2B4DF048}"/>
                    </a:ext>
                  </a:extLst>
                </p:cNvPr>
                <p:cNvSpPr txBox="1"/>
                <p:nvPr/>
              </p:nvSpPr>
              <p:spPr>
                <a:xfrm>
                  <a:off x="2760653" y="2511967"/>
                  <a:ext cx="142379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ٱلْمَشاعِرَ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23" name="ZoneTexte 29">
                <a:extLst>
                  <a:ext uri="{FF2B5EF4-FFF2-40B4-BE49-F238E27FC236}">
                    <a16:creationId xmlns:a16="http://schemas.microsoft.com/office/drawing/2014/main" id="{25AD8680-CCFF-E536-919C-84A3C1716636}"/>
                  </a:ext>
                </a:extLst>
              </p:cNvPr>
              <p:cNvSpPr txBox="1"/>
              <p:nvPr/>
            </p:nvSpPr>
            <p:spPr>
              <a:xfrm>
                <a:off x="4802332" y="2600651"/>
                <a:ext cx="123438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تَتَغَيَّرُ</a:t>
                </a:r>
              </a:p>
            </p:txBody>
          </p:sp>
          <p:sp>
            <p:nvSpPr>
              <p:cNvPr id="24" name="ZoneTexte 30">
                <a:extLst>
                  <a:ext uri="{FF2B5EF4-FFF2-40B4-BE49-F238E27FC236}">
                    <a16:creationId xmlns:a16="http://schemas.microsoft.com/office/drawing/2014/main" id="{70C7B720-D904-0BCB-7E1F-BEB83F4171B4}"/>
                  </a:ext>
                </a:extLst>
              </p:cNvPr>
              <p:cNvSpPr txBox="1"/>
              <p:nvPr/>
            </p:nvSpPr>
            <p:spPr>
              <a:xfrm>
                <a:off x="6120935" y="2600650"/>
                <a:ext cx="1423797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ٱلْمَواقِفِ</a:t>
                </a:r>
                <a:endPara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21" name="ZoneTexte 32">
              <a:extLst>
                <a:ext uri="{FF2B5EF4-FFF2-40B4-BE49-F238E27FC236}">
                  <a16:creationId xmlns:a16="http://schemas.microsoft.com/office/drawing/2014/main" id="{6501FC3A-5A03-3D9C-8C0A-C9A263E985DB}"/>
                </a:ext>
              </a:extLst>
            </p:cNvPr>
            <p:cNvSpPr txBox="1"/>
            <p:nvPr/>
          </p:nvSpPr>
          <p:spPr>
            <a:xfrm>
              <a:off x="2061286" y="2341465"/>
              <a:ext cx="1423796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ٱلْمَشاعِرُ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45647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23822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2458065" y="1771950"/>
            <a:ext cx="464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النص "أول هدية الجزء 2 ص 25"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040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205FD-5F17-F827-DCF2-1A6272D823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5" y="2013453"/>
            <a:ext cx="756000" cy="7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النص. سأعين من يقرأ. تابعوا وكلما ذكر كلمة لا تفهمونها ارفعوا أيديكم.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7" name="Image 6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4CDACDE9-841F-28CD-F77A-4FCEA5C3FD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في هذه المرة كلما ذكر زميلكم عبارة تعبر عن المشاعر ارفعوا أيديكم.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D98A5F04-8696-4084-C0C9-47A83BA413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الصفحة 27. من يقرأ السؤال الأول؟ الثاني؟  -ما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389C34-0FF6-ACFC-F66E-D10C77F2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86AC6F-D9AC-6EFE-A528-A15CC2FB0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342D84-DE43-86F6-0C47-56D0277B44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440" y="1779639"/>
            <a:ext cx="2811116" cy="4050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A5B313F-2897-3E81-EE86-F0AFB5EA49E5}"/>
              </a:ext>
            </a:extLst>
          </p:cNvPr>
          <p:cNvSpPr/>
          <p:nvPr/>
        </p:nvSpPr>
        <p:spPr>
          <a:xfrm>
            <a:off x="3244317" y="2225842"/>
            <a:ext cx="2805851" cy="7828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39C334-95F8-761A-542A-A9C776522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42D59-BB0B-245F-279E-21A7C8FEA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BB3C92B-2048-B504-BC5F-CA8942126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حددوا الكلمات المفاتيح ثم عودوا إلى النص للبحث عن المعلومة المطلوبة في كل سؤال.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7303BB-9960-8B90-6F2D-0421DB393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7E555A-82BE-9776-FC53-33A483A38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0342E3-E79D-B069-072C-E65801326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BED801-2592-42DB-B1D0-A95AB143C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30587F-E032-8BF8-A1A8-6B0B9A82F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040912-C21A-D8F0-42C7-962600074A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28C3C5-C304-69AF-0731-2F3EEEC456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46587A-3775-0DFE-D79E-5D738AB949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B60316-88B4-B4A2-E9FE-170F5034B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440" y="1779639"/>
            <a:ext cx="2811116" cy="4050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E8A0953-E32A-FFA1-0F5A-75555B0B0B09}"/>
              </a:ext>
            </a:extLst>
          </p:cNvPr>
          <p:cNvSpPr/>
          <p:nvPr/>
        </p:nvSpPr>
        <p:spPr>
          <a:xfrm>
            <a:off x="3244317" y="2225842"/>
            <a:ext cx="2805851" cy="7828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0A4177B-1749-EE77-E8E9-CA82B3332D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560990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7A4A-96BF-7BED-19C2-216658350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EC2A803-4D1F-384E-5A4C-F2476CD0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نصحح. من يقرأ السؤال؟ ما الكلمات المفاتيح فيه؟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8F2C08-2218-E0A0-4381-7D9B5C87B8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1D884F-639D-3D91-5622-82BC58C1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A9F18D-2A52-CD6D-4ACA-F4D371CC1B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AF0763-8F45-13BA-6796-F9CE47F3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55E02D-5370-0516-30DA-8E32CC6608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A7B09-8EDE-27DA-AE95-2910EBC079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35D09F-5B3E-2F32-D70F-B975A5CED6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163C2C-42FC-BA3D-8DC0-CFBF18A00E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1AC7D2-E86A-F33D-DFCC-31205D990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361" y="2404763"/>
            <a:ext cx="8131277" cy="263324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4D9CA22-2A54-590E-6512-53E5DF935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B59EDF-F8B3-3848-C749-C268C1C016DA}"/>
              </a:ext>
            </a:extLst>
          </p:cNvPr>
          <p:cNvSpPr txBox="1"/>
          <p:nvPr/>
        </p:nvSpPr>
        <p:spPr>
          <a:xfrm>
            <a:off x="4018241" y="3136612"/>
            <a:ext cx="451176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اَلْهِوايَةُ ٱلْمُفَضَّلَةُ لِلْأَبِ هي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صَيْدُ ٱلْأَسْماكِ.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F9B83A2-6429-9986-1839-E86BD500DE23}"/>
              </a:ext>
            </a:extLst>
          </p:cNvPr>
          <p:cNvSpPr txBox="1"/>
          <p:nvPr/>
        </p:nvSpPr>
        <p:spPr>
          <a:xfrm>
            <a:off x="506360" y="3136611"/>
            <a:ext cx="3996113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اَلْهِوايَةُ ٱلْمُفَضَّلَةُ لِلْأُمِّ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 قِراءَةُ  ٱلْكُتُبِ.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E9C436-6C3B-566F-B889-83AD4CAEEC38}"/>
              </a:ext>
            </a:extLst>
          </p:cNvPr>
          <p:cNvSpPr txBox="1"/>
          <p:nvPr/>
        </p:nvSpPr>
        <p:spPr>
          <a:xfrm>
            <a:off x="580103" y="4453236"/>
            <a:ext cx="794485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اِخْتارَتِ ٱلْفَتاةُ أَنْ تَرْسُمَ كُلَّ فَرْدٍ مِنْ أَفْرادِ أُسْرَتِها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يُمارِسُ هِوايَتَهُ 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لِتُعَبِّرَ لَهُمْ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ٱهْتِمامِها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بِهِمْ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ٱهْتَمّوا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بِها عِنْدَما كانَتْ مريضَةً.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5635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BF35-9C2D-5F9F-4F70-31321AEF1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13CD120-328A-202B-ECAD-A6CFD6A0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السؤالين المواليين. من يقرأ؟ أنجزوا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96893E-FBC2-F556-E30A-49677710F9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981244-3ABE-8D07-BA8A-6058CC70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8443E0-2DE1-76BC-E0E0-6EBD9C5FAB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B9EAF3-9FC7-7FDB-401B-30FC0770F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20EEFF-2F24-8C81-1E2E-8F198006F3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DA814-013C-D082-0350-A195C33D35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EBA697-FE46-8691-D4DA-395BB02F4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A708581-18F6-D433-D3DB-AA68A2A0B1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CC002-FC74-76AF-9B52-9CCE07825C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532240-E401-A7B1-4DF8-6819FA105A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4440" y="1779639"/>
            <a:ext cx="2811116" cy="4050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CB7B18F-EFB9-A0E5-F273-7BC31E10729D}"/>
              </a:ext>
            </a:extLst>
          </p:cNvPr>
          <p:cNvSpPr/>
          <p:nvPr/>
        </p:nvSpPr>
        <p:spPr>
          <a:xfrm>
            <a:off x="3259705" y="2914100"/>
            <a:ext cx="2805851" cy="7828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32382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F07AF-9AC0-21BF-F8C8-D69807F21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00EEAFE-6C3A-881D-3137-1B2D4E30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 الثالث؟ ما الذي يثبت ذلك في النص؟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AC81DE-F787-452D-5C03-96F8599067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427D05-BF30-C57C-FCCB-72DA5E134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4AD7DB-9BFE-8A88-D02B-B620150914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82DE4A-6170-DA3F-6E79-05F443924E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DAB46D-D994-FC5E-1027-B9470D3602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A5ABA0-36F5-E9BA-9E3D-5630067D18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E2A703-494D-579E-7137-B5742D07B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4C16F3-1E61-58E8-2239-F7BEC64A24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92E7D15-F57C-7B0D-7AA2-B459A33C64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403" y="2567661"/>
            <a:ext cx="8061193" cy="278456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B60865E-B0EF-EE5D-CC9E-14700C1D6BB9}"/>
              </a:ext>
            </a:extLst>
          </p:cNvPr>
          <p:cNvSpPr txBox="1"/>
          <p:nvPr/>
        </p:nvSpPr>
        <p:spPr>
          <a:xfrm>
            <a:off x="1058452" y="3045830"/>
            <a:ext cx="72793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اَلْهَدِيَّةُ ٱلَّتي قَدَّمَتْها ٱلْطِفْلَةُ لِأُسْرَتِها بِمُناسَبَةِ شِفائِها هِيَ لَوْحَةٌ فَنِّيَّةٌ جَميلَةٌ.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0A674ED-A365-4B4D-FAC6-60DE4A5B9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86055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1B3D7-8C02-AC73-3B5C-6246511F6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3A904EB-B7BE-A0F6-A899-507FDEB6B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 الرابع؟ ما الذي يثبت ذلك في النص؟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564E1B-4481-2DF8-0C6C-9F66F976BC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33CB67-E984-3B4F-3A38-D04C1595C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EEC705-543E-33DC-99AD-C237B215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F8E22C-0DDF-7D6D-F89D-69C3B74C85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FD9EEB-2CA6-52B7-6354-4447C21E58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C2D5D3-4090-9A4E-53D5-94CAEDADC59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804EFF-CB16-3637-F98A-8B13CD32D1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1B24EF-7AB1-37DE-C986-877795F9BE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0DE6142-B049-1D41-5B37-F1C94A932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403" y="2567661"/>
            <a:ext cx="8061193" cy="278456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A0921A1-B24A-E0D1-976A-15BDFC07C9C9}"/>
              </a:ext>
            </a:extLst>
          </p:cNvPr>
          <p:cNvSpPr txBox="1"/>
          <p:nvPr/>
        </p:nvSpPr>
        <p:spPr>
          <a:xfrm>
            <a:off x="1058452" y="3045830"/>
            <a:ext cx="72793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اَلْهَدِيَّةُ ٱلَّتي قَدَّمَتْها ٱلْطِفْلَةُ لِأُسْرَتِها بِمُناسَبَةِ شِفائِها هِيَ لَوْحَةٌ فَنِّيَّةٌ جَميلَةٌ.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EED7489-AE22-D79F-BEB6-2609243ADE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58BF7C1-728B-D18B-8B74-6F84B8A3ECAC}"/>
              </a:ext>
            </a:extLst>
          </p:cNvPr>
          <p:cNvSpPr txBox="1"/>
          <p:nvPr/>
        </p:nvSpPr>
        <p:spPr>
          <a:xfrm>
            <a:off x="853374" y="4205749"/>
            <a:ext cx="74372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يَكُنْ مِنَ ٱلسَّهْلِ عَلى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ٱلْفَتاةِ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هَدِيَّةٍ لِأُسْرَتِها لِأَنَّها تَرَدَّدَتْ في تَحْديدِ  الْهَدِيَّةِ.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1247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78A15-0A2B-06F6-B8B5-F9914B75D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EEAC4BF-A2C3-DD71-65CF-8FC2135BE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الخامس. من يقرأ الأفكار؟ ما المطلوب؟ أنجزوا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C6085E-BC46-7824-EB3D-F6335DE0ED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54D344-BC24-8AC2-AF91-291A51CAB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21205B-B6C2-7D28-5073-DCABDDEE0F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3C9B4B-558C-6DC9-2A8B-7952B717E8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7A151CF-795A-7509-3099-F4680721A1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1E0755-AD44-C7C8-711A-273D017577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3DA9C1F-CF1A-EF97-A2F4-BADE6F8F46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74EFD3D-FDD4-35B0-AC86-ABCAB769CE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83CA29-FF01-2C1E-40CC-3A65C52320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B7FFC0-B1AF-309A-ECE3-D64EECA177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4440" y="1779639"/>
            <a:ext cx="2811116" cy="4050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5466C39-85FD-88BC-AD0D-3D3150917691}"/>
              </a:ext>
            </a:extLst>
          </p:cNvPr>
          <p:cNvSpPr/>
          <p:nvPr/>
        </p:nvSpPr>
        <p:spPr>
          <a:xfrm>
            <a:off x="3244318" y="3710513"/>
            <a:ext cx="2805851" cy="13334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57997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5E0D8-CE06-C310-2F01-579DBBB59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E508C64-9587-4035-1C6B-056F52FA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ما هي الفكرة التي وردت أولا في النص؟ والثانية؟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9908F4-D480-AE03-B8E0-06AAB20A51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AAD565-8690-ED70-7A43-5B8564529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26AB47-A5C7-6202-2939-7B9E40B173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B4CB57-D5A8-8FD5-BD28-D2FA561A47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EC59E2-D77C-7999-4200-0CE95385C6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216C40-7822-DBF6-CCB5-50F498F22A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929BC1-00B6-1418-D027-D424AD4929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710880EE-7A0C-036E-DCAD-EA20C8EEA7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64" y="1925193"/>
            <a:ext cx="6997224" cy="41925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C0C54DD-9797-838E-1D68-0903DF3015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C460357-8DFD-EE15-8EBA-C97FCF03F5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160AA59-A1AD-D7B9-2C51-2C842C95E907}"/>
              </a:ext>
            </a:extLst>
          </p:cNvPr>
          <p:cNvSpPr txBox="1"/>
          <p:nvPr/>
        </p:nvSpPr>
        <p:spPr>
          <a:xfrm>
            <a:off x="6429488" y="3278675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4280424-6295-287B-5BF4-4675FDCCA417}"/>
              </a:ext>
            </a:extLst>
          </p:cNvPr>
          <p:cNvSpPr txBox="1"/>
          <p:nvPr/>
        </p:nvSpPr>
        <p:spPr>
          <a:xfrm>
            <a:off x="6429488" y="5409888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3D10006-76B4-EA8E-204C-BFAFDEA99577}"/>
              </a:ext>
            </a:extLst>
          </p:cNvPr>
          <p:cNvSpPr txBox="1"/>
          <p:nvPr/>
        </p:nvSpPr>
        <p:spPr>
          <a:xfrm>
            <a:off x="6447692" y="3946809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307B6A9-BC9B-3AF3-FF76-81B6D7836C01}"/>
              </a:ext>
            </a:extLst>
          </p:cNvPr>
          <p:cNvSpPr txBox="1"/>
          <p:nvPr/>
        </p:nvSpPr>
        <p:spPr>
          <a:xfrm>
            <a:off x="6447692" y="2483730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5DDCE4B-ADED-BE17-080D-A29EFB0243B1}"/>
              </a:ext>
            </a:extLst>
          </p:cNvPr>
          <p:cNvSpPr txBox="1"/>
          <p:nvPr/>
        </p:nvSpPr>
        <p:spPr>
          <a:xfrm>
            <a:off x="6429488" y="4670069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4494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409BA-EDCF-FA5A-6655-A9338EDA4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11059CC-FFBA-5A27-9C4A-1EBF5B84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DAEE2F-E8F2-66DF-0B5D-31420F8E35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E6DA4D-A3B9-5B7C-6660-4F9E5F9B7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AD2F59-6438-D21C-96D8-33DF4BD1E1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296986-130A-675E-B4AF-0A9963FED7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A3460F-51EA-C64E-6ABD-FE83211F1E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A4B446-2DAF-599C-B116-76F7D72BB2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BF5DA82-F8FF-20FB-F0CA-44517DDA4D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8D43AA0-5C00-C399-8550-0FD3E174AF6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C503C7-659B-E22A-5BFB-E997BC13F2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987DB58-BA46-BEE3-77C0-AB070FE17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664" y="1925193"/>
            <a:ext cx="6997224" cy="41925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F4090D3-4056-83EE-4B7B-A6D52DA73A39}"/>
              </a:ext>
            </a:extLst>
          </p:cNvPr>
          <p:cNvSpPr txBox="1"/>
          <p:nvPr/>
        </p:nvSpPr>
        <p:spPr>
          <a:xfrm>
            <a:off x="6429488" y="3278675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824F60-3FDA-8F28-7E0B-C604BCE902CF}"/>
              </a:ext>
            </a:extLst>
          </p:cNvPr>
          <p:cNvSpPr txBox="1"/>
          <p:nvPr/>
        </p:nvSpPr>
        <p:spPr>
          <a:xfrm>
            <a:off x="6429488" y="5409888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B00F920-7D4E-5F19-3281-467D1A86BEB6}"/>
              </a:ext>
            </a:extLst>
          </p:cNvPr>
          <p:cNvSpPr txBox="1"/>
          <p:nvPr/>
        </p:nvSpPr>
        <p:spPr>
          <a:xfrm>
            <a:off x="6447692" y="3946809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2D4D03A-CCF5-9494-5C88-7C278B5E089E}"/>
              </a:ext>
            </a:extLst>
          </p:cNvPr>
          <p:cNvSpPr txBox="1"/>
          <p:nvPr/>
        </p:nvSpPr>
        <p:spPr>
          <a:xfrm>
            <a:off x="6447692" y="2483730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AD4BCB9-64B2-A218-887C-85C271FD3AD2}"/>
              </a:ext>
            </a:extLst>
          </p:cNvPr>
          <p:cNvSpPr txBox="1"/>
          <p:nvPr/>
        </p:nvSpPr>
        <p:spPr>
          <a:xfrm>
            <a:off x="6429488" y="4670069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786230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33C19-A97C-ABB0-DE9F-FB29A8C6B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DC51617-54CD-DB5A-5E72-1EEE6D97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من يقرأ التعليمة السادسة؟ أنجزوا - سأتفقد إنجازاتكم . لا تترددوا في طرح أسئلتكم. </a:t>
            </a:r>
            <a:endParaRPr lang="fr-FR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A15A93-FD0B-D780-86B2-8C25ABBC33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ABED4C-68DA-692D-3C6C-8F4D0DB6B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12B737-50CA-A31A-362F-467993D013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E8338C-F4B1-A660-D65E-BA8FB15B24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DFB927-8A9B-CEFE-6DD4-F987FC583B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54F1B-27FA-F455-BF9C-8897BEB0D6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3A6D43-F29A-5840-D307-BF7DD7ABA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C293FF3-2001-99C0-2585-AD8A5170E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7751E2-8EEF-3458-963F-31C37950B0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4440" y="1779639"/>
            <a:ext cx="2811116" cy="4050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3A4AA6-7441-1C57-67BB-4DC4EA0E3E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6299362-DC45-2B16-5FF0-30C7A8FCBEB5}"/>
              </a:ext>
            </a:extLst>
          </p:cNvPr>
          <p:cNvSpPr/>
          <p:nvPr/>
        </p:nvSpPr>
        <p:spPr>
          <a:xfrm>
            <a:off x="3244318" y="4984955"/>
            <a:ext cx="2805851" cy="7447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18386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EAD15-B45F-DB93-E027-2707B3C1F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33631CF-05A7-1FB3-8DCB-EF7D1DB0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ما أنتجه؟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FF44BC-7744-9045-2829-BF27AE5B5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3C8198-4C56-8237-493D-35C1EEC6B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55EF8F-22EB-065D-8C86-0CB48A4394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D07C12-5733-2F98-4ABA-0C5A27C23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D96F18-9979-50CC-63AF-881B2F697F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0A2869-9FB2-02FC-8304-A0A9F47C28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5CF3D6-21F7-FE58-B984-6C3766B2E2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14BBB9-37D5-99E2-D229-1AAC190101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88A1D5B3-F3C9-7BA6-8B7F-CAE212D930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2695F2-3273-1884-7F09-CAFF0F33F7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4440" y="1779639"/>
            <a:ext cx="2811116" cy="4050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49538B-52E3-7A75-A84D-CC89E8371B19}"/>
              </a:ext>
            </a:extLst>
          </p:cNvPr>
          <p:cNvSpPr/>
          <p:nvPr/>
        </p:nvSpPr>
        <p:spPr>
          <a:xfrm>
            <a:off x="3244318" y="4984955"/>
            <a:ext cx="2805851" cy="7447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87504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ثنائي فكروا في حل اللغز التالي. (معكم 30 ثانية)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grpSp>
        <p:nvGrpSpPr>
          <p:cNvPr id="5" name="Google Shape;730;p157">
            <a:extLst>
              <a:ext uri="{FF2B5EF4-FFF2-40B4-BE49-F238E27FC236}">
                <a16:creationId xmlns:a16="http://schemas.microsoft.com/office/drawing/2014/main" id="{CD333DF9-2736-38D6-C13F-CE8551634370}"/>
              </a:ext>
            </a:extLst>
          </p:cNvPr>
          <p:cNvGrpSpPr/>
          <p:nvPr/>
        </p:nvGrpSpPr>
        <p:grpSpPr>
          <a:xfrm>
            <a:off x="56897" y="3297152"/>
            <a:ext cx="8686474" cy="1919168"/>
            <a:chOff x="50632" y="3604987"/>
            <a:chExt cx="8518967" cy="1250934"/>
          </a:xfrm>
        </p:grpSpPr>
        <p:sp>
          <p:nvSpPr>
            <p:cNvPr id="18" name="Google Shape;733;p157">
              <a:extLst>
                <a:ext uri="{FF2B5EF4-FFF2-40B4-BE49-F238E27FC236}">
                  <a16:creationId xmlns:a16="http://schemas.microsoft.com/office/drawing/2014/main" id="{1113E231-84DF-DBCE-0F05-4F8E6B87789F}"/>
                </a:ext>
              </a:extLst>
            </p:cNvPr>
            <p:cNvSpPr/>
            <p:nvPr/>
          </p:nvSpPr>
          <p:spPr>
            <a:xfrm>
              <a:off x="376402" y="3604987"/>
              <a:ext cx="8041532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6" name="Google Shape;734;p157">
              <a:extLst>
                <a:ext uri="{FF2B5EF4-FFF2-40B4-BE49-F238E27FC236}">
                  <a16:creationId xmlns:a16="http://schemas.microsoft.com/office/drawing/2014/main" id="{420D10D6-C66F-B2FB-7E2C-3583C76E54B7}"/>
                </a:ext>
              </a:extLst>
            </p:cNvPr>
            <p:cNvSpPr txBox="1"/>
            <p:nvPr/>
          </p:nvSpPr>
          <p:spPr>
            <a:xfrm>
              <a:off x="50632" y="3773393"/>
              <a:ext cx="8518967" cy="9428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ar-MA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أَنا أَقْوى ٱلْمَشاعِرِ، تَشْعُرُ بي تُجاهَ عائِلَتِكَ وَأَصْدِقائِكَ، أَجْعَلُكَ تَهْتَمُّ </a:t>
              </a:r>
              <a:r>
                <a:rPr kumimoji="0" lang="ar-MA" sz="4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بِٱلْآخَرينَ</a:t>
              </a:r>
              <a:r>
                <a:rPr kumimoji="0" lang="ar-MA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، وَتُريدُ أَنْ تَكونَ بِجانِبِهِمْ دائِماً، فَمَنْ أَنا؟</a:t>
              </a:r>
              <a:endParaRPr kumimoji="0" sz="44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7F0C6B8E-5E0A-CBDC-AE2E-58D5951E5430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9860D-6036-AA4C-C1D9-EF6B629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F8232-4A74-D117-ED26-F0A194DAA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هو الحب.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5782E558-BE2A-307A-9F89-E00509A33D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561E0A-A3A8-CE9E-F142-8848733F9301}"/>
              </a:ext>
            </a:extLst>
          </p:cNvPr>
          <p:cNvSpPr txBox="1"/>
          <p:nvPr/>
        </p:nvSpPr>
        <p:spPr>
          <a:xfrm>
            <a:off x="3528098" y="2918222"/>
            <a:ext cx="1907458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اَلْحُبُّ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6DF66A5-CEF2-6762-37ED-C8E8625E906C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745089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21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الهمزة المتوسطة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93714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سنواصل التدرب على كتابة الهمزة المتوسطة في الكلمات بشكل صحيح.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9D4D85-A6B0-7B12-DB97-D63951785AB6}"/>
              </a:ext>
            </a:extLst>
          </p:cNvPr>
          <p:cNvSpPr txBox="1"/>
          <p:nvPr/>
        </p:nvSpPr>
        <p:spPr>
          <a:xfrm>
            <a:off x="3254928" y="2919782"/>
            <a:ext cx="3355255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ٱلْمُتَوَسِّطَةُ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8D499-A18E-5FF9-18EC-6230DADD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199CF06-B871-997C-0202-35207FF2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كيف نحدد شكل الهمزة المتوسطة في الكلمات؟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A899E9-E890-3978-C891-1315A41557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1C965-4671-0E0B-76C3-13B674EB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6883E2-88E0-1AC5-BA6B-F3145AD3B5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E1BFB-58C1-A2CA-1F82-30D937E212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F7F032-60BA-8155-04A6-8BA361868F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90B978-03AB-2B8F-7946-115B06D0CE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EB9EEC-F72C-631C-34A3-B7715F5F0C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B4C88A-79DF-1541-8A80-0D6321F6BB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A4F971-61A8-EAAB-B04D-46548921B1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CFB3B5-BF61-AECE-2316-74B18BF64FEB}"/>
              </a:ext>
            </a:extLst>
          </p:cNvPr>
          <p:cNvSpPr txBox="1"/>
          <p:nvPr/>
        </p:nvSpPr>
        <p:spPr>
          <a:xfrm>
            <a:off x="581362" y="3013501"/>
            <a:ext cx="84483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أَكْتُبُ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550970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80A4F-A508-3137-D9F1-AA93D96CB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76189C4-8598-9143-239E-17D44B24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خطوات كتابة الهمزة المتوسطة بشكل 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C104E0-F5A6-6BC2-1535-C02078200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F373B1-8606-0CE5-A12F-E2240D2235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12A1AF-F5EE-0ABA-5327-4E9E4D0D9C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C0878-F5DE-6F17-36DC-71CB42F1F9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E3231-1209-F14D-F21A-25E406E4B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3EF5A4-ECB6-DB3B-351F-130668E68D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4FEC71-96F0-68BF-D376-D2B7FF5F88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75EE11-E42D-FFF0-90AF-41E37FB11B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1D95EA3-2098-366C-AD0A-31CFBD4706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E7E2A6-01E6-63AB-1DE4-033DFD5D6C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842" y="2850869"/>
            <a:ext cx="7788315" cy="26900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08D4F0F-C439-E6D1-5FCB-54FAFAA52D00}"/>
              </a:ext>
            </a:extLst>
          </p:cNvPr>
          <p:cNvSpPr txBox="1"/>
          <p:nvPr/>
        </p:nvSpPr>
        <p:spPr>
          <a:xfrm>
            <a:off x="2969792" y="1968256"/>
            <a:ext cx="3355255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ٱلْمُتَوَسِّطَةُ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652446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646F6-78CE-5A99-84A9-645CDC70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973E634-546B-0FBF-992F-F8C8671DF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ترتيب الحركات من حيث القوة.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730B67-8FC8-36B0-ADC8-A7393D2B49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11FC2A-1C01-DEFF-CCEF-2175161B63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E0651D-BEFD-9445-5F06-9127F0C989A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F6410E-04E4-AFE7-0049-131C39061A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6279D4-29B4-5F4E-A2F5-ACD4C501BD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3A595D1-4ADC-5A40-CF1B-B264D2C86E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3E5BE0-3D81-0410-41DA-2691D28E61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4A7F25C-C750-EA8F-68C9-1BF3428E17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4110736-41BA-1FD3-3BB5-0B2E79CA97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FE3EDA9-0BE8-5DAF-2208-EC55E6B69E30}"/>
              </a:ext>
            </a:extLst>
          </p:cNvPr>
          <p:cNvSpPr txBox="1"/>
          <p:nvPr/>
        </p:nvSpPr>
        <p:spPr>
          <a:xfrm>
            <a:off x="2979624" y="1709193"/>
            <a:ext cx="3355255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تَرْتيبُ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ٱلْحَرَكاتِ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, dessin humoristique, dessin, clipart&#10;&#10;Description générée automatiquement">
            <a:extLst>
              <a:ext uri="{FF2B5EF4-FFF2-40B4-BE49-F238E27FC236}">
                <a16:creationId xmlns:a16="http://schemas.microsoft.com/office/drawing/2014/main" id="{A374E97B-4F27-58E6-22C5-B838EE399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544" y="2537193"/>
            <a:ext cx="3330024" cy="322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8688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482" y="730736"/>
            <a:ext cx="710826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29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ستواصلون التدرب على كتابة الهمزة المتوسطة.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1DA6ED-C22F-19C4-5542-F1CDC8B64D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3134" y="2064775"/>
            <a:ext cx="2754143" cy="35912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243134" y="2271253"/>
            <a:ext cx="2754143" cy="8652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80A2C4D-9076-53CF-D287-58C256A78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8027-7AC2-1504-4652-C7B3395DD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9AA57-A6FE-E7D6-C529-5A05FA45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 (ثلاث دقائق).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01C7B-148D-C3FD-F7F7-CCDF0C0A38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86580E-C28B-644F-B657-86C0AEF7C6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53514B-9FEE-9079-6D98-7E4986425F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B958FB-0738-545F-7F66-B0FBE1B64B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35090EF-4C7F-C8B9-82CA-1D55FA170B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C6DD15-1C14-E4D9-F047-CE7FA7C970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19D04-42AE-B948-3DF4-3D5B5A5445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5986E72-D364-AC5B-47F8-75AAE4A320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0F3725C-7162-BA6E-829B-89E578BAB1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3409" y="65450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85B3F7-FF9E-80D2-77A7-53265566E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1324309"/>
            <a:ext cx="719468" cy="828001"/>
          </a:xfrm>
          <a:prstGeom prst="rect">
            <a:avLst/>
          </a:prstGeom>
        </p:spPr>
      </p:pic>
      <p:pic>
        <p:nvPicPr>
          <p:cNvPr id="7" name="Image 6" descr="Une image contenant texte, dessin humoristique, dessin, clipart&#10;&#10;Description générée automatiquement">
            <a:extLst>
              <a:ext uri="{FF2B5EF4-FFF2-40B4-BE49-F238E27FC236}">
                <a16:creationId xmlns:a16="http://schemas.microsoft.com/office/drawing/2014/main" id="{DCDB3703-4EDB-46D2-88F1-070C7EE6BB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36" y="1482504"/>
            <a:ext cx="2310256" cy="2236432"/>
          </a:xfrm>
          <a:prstGeom prst="rect">
            <a:avLst/>
          </a:prstGeom>
        </p:spPr>
      </p:pic>
      <p:pic>
        <p:nvPicPr>
          <p:cNvPr id="9" name="Image 8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C75763F-1801-52FA-7A0F-7552189279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7587" y="3875111"/>
            <a:ext cx="7767484" cy="204883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8971858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EDF8-604E-9BF7-C633-24E6A2BC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6E79-0835-E3C6-A9E2-E8E3A15B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حددت شكل الهمزة في الكلمات. (دقيقة واحدة)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1D88C-8513-2C84-48E9-96158ECA9E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342723-C911-688F-B076-D1B42C3407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51AB39-3E74-0AA1-05A1-2E0131D858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D170F-CACD-1BF2-0716-D25F33FA3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83D4FE-4DF5-315F-7710-777DB523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4B6D67-C853-186F-B391-4AD828B8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E46D13-1136-4774-0F3C-45AB9D4A4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6D1154-EB5A-7476-EA60-01557839C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FD5BA51-B715-1538-008C-83B426442D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296B34-BB3E-284B-B305-78F58FBCD6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88" y="1319052"/>
            <a:ext cx="816485" cy="939653"/>
          </a:xfrm>
          <a:prstGeom prst="rect">
            <a:avLst/>
          </a:prstGeom>
        </p:spPr>
      </p:pic>
      <p:pic>
        <p:nvPicPr>
          <p:cNvPr id="11" name="Image 10" descr="Une image contenant texte, dessin humoristique, dessin, clipart&#10;&#10;Description générée automatiquement">
            <a:extLst>
              <a:ext uri="{FF2B5EF4-FFF2-40B4-BE49-F238E27FC236}">
                <a16:creationId xmlns:a16="http://schemas.microsoft.com/office/drawing/2014/main" id="{F88C69E2-C8E8-A232-2D90-9AD8B6DF00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36" y="1482504"/>
            <a:ext cx="2310256" cy="2236432"/>
          </a:xfrm>
          <a:prstGeom prst="rect">
            <a:avLst/>
          </a:prstGeom>
        </p:spPr>
      </p:pic>
      <p:pic>
        <p:nvPicPr>
          <p:cNvPr id="16" name="Image 1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C26B2A6-EC75-5E6B-4FF7-97C49BA52C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7587" y="3875111"/>
            <a:ext cx="7767484" cy="204883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5520647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84F-F00C-7E61-7F23-7EE68C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5EA53-A05A-D1D4-438C-B00C70DD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جملة جملة. من يتقاسم جوابه؟ من يمر لرسم الهمزة على السبورة؟  ـــ هل أنتم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9B207-D36E-BA93-0B56-0B70093245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2CFC6B-D968-1D7B-73D0-0EEE7A6EB1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ED165-3B5A-4F6E-7411-9DD26057EF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C8E88-7044-DBF5-903E-0769402003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ED85EB-5642-8083-5B20-5D92F74E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528CC7-8F44-3FC3-B8E1-35A9118740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D466C-DAE6-3FB5-210D-223FE9F0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5F2988-EC98-B827-BDA2-5D1BBF8C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2B11C9E-ACC8-F948-6BC1-1CBA0E41C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48A7C61-C166-E7B3-8647-1DC39F4DE7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834588"/>
            <a:ext cx="7564939" cy="204883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E44150-AB35-DFB2-22CA-343C09CA9A86}"/>
              </a:ext>
            </a:extLst>
          </p:cNvPr>
          <p:cNvSpPr txBox="1"/>
          <p:nvPr/>
        </p:nvSpPr>
        <p:spPr>
          <a:xfrm>
            <a:off x="7022690" y="3509293"/>
            <a:ext cx="651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ــــــؤ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BEE1DA-B092-C916-317F-F57C360821FE}"/>
              </a:ext>
            </a:extLst>
          </p:cNvPr>
          <p:cNvSpPr txBox="1"/>
          <p:nvPr/>
        </p:nvSpPr>
        <p:spPr>
          <a:xfrm>
            <a:off x="4130775" y="3509292"/>
            <a:ext cx="651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ؤْ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494865-9002-5952-B02A-3CFDEDB7A9CA}"/>
              </a:ext>
            </a:extLst>
          </p:cNvPr>
          <p:cNvSpPr txBox="1"/>
          <p:nvPr/>
        </p:nvSpPr>
        <p:spPr>
          <a:xfrm>
            <a:off x="2714339" y="3509293"/>
            <a:ext cx="651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59953C-D4FB-45FA-AEA9-3CBA7176619A}"/>
              </a:ext>
            </a:extLst>
          </p:cNvPr>
          <p:cNvSpPr txBox="1"/>
          <p:nvPr/>
        </p:nvSpPr>
        <p:spPr>
          <a:xfrm>
            <a:off x="1354256" y="3459649"/>
            <a:ext cx="651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ئْـــــ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87825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67CCC-B0C1-AB2D-27A7-136AB7322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9A772-3683-31CF-B1D5-3841A504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اكتبوا الفقرة التي سأمليها عليكم . انتبهوا لكتابة «الهمزة المتوسطة»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الفقرة في الشريحة الموالية </a:t>
            </a:r>
            <a:r>
              <a:rPr lang="ar-MA" sz="200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دون إظهارها.</a:t>
            </a:r>
            <a:endParaRPr lang="ar-MA" sz="2400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D75906-D6BD-D569-7CE9-609A34B8B9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14EBBD-7828-F88A-0BDE-FACBB264A2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AD492-8739-F2F7-AE58-FEF814758A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0D9A8F-57B2-A7C9-5614-88703F790C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59D41B-E5F6-1F62-D814-B13B41C499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579118-D7EC-2957-A24C-409F5E9495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845547-FFE5-2416-92D1-79479F1E07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D2103C-B554-FFB5-F226-605DA8035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F920DB-75B9-68F1-29DD-66F045182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14CCB1-F509-6791-6DC5-D700154709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3134" y="2064775"/>
            <a:ext cx="2754143" cy="35912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73F778-CAE7-3F40-F374-E8BDB92AB42B}"/>
              </a:ext>
            </a:extLst>
          </p:cNvPr>
          <p:cNvSpPr/>
          <p:nvPr/>
        </p:nvSpPr>
        <p:spPr>
          <a:xfrm>
            <a:off x="3243134" y="4109884"/>
            <a:ext cx="2754143" cy="15461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41207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3748D-3092-B8CA-969F-5E4674A1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CC4D40-6E76-5F0B-7863-6450F6ED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008F8A-77BC-CCF3-1FEA-8B3D2EDB6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8357D7-A9CE-8505-276E-A6F71F04A7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994FF2-EE19-8F1F-DE83-422CB9FAA8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3915DE-57AB-BB83-33EC-FA98431799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3016C94-1764-4890-5065-5399571584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256A7A-1E54-0B43-3F23-12FDB0229E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566EC0-FBDC-67E9-863A-7DF9AB7DFA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85BE90-904E-4F0F-1B5B-7EC8A138D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C2D5381-5E3A-828D-BA14-DD4FBCC9D6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8012737" y="644672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B1DFEF4-E932-7EB4-AFE4-A9FBB0191DB5}"/>
              </a:ext>
            </a:extLst>
          </p:cNvPr>
          <p:cNvSpPr txBox="1"/>
          <p:nvPr/>
        </p:nvSpPr>
        <p:spPr>
          <a:xfrm>
            <a:off x="411061" y="1698579"/>
            <a:ext cx="8086987" cy="2039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rtl="1">
              <a:lnSpc>
                <a:spcPct val="150000"/>
              </a:lnSpc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أَبَ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تِ 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ٱبْنَةُ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خالي رُ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ؤ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ى عَلى تَعَلُّمِ 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ٱلرَّسْمِ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سَ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لَتْني: "ما رَ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ْيُكَ في لَوْحَتي؟" تَ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مَّلْتُ 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ٱلرَّسْمَةَ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وَقُلْتُ: "أَلْوانُها را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ئِ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عَةٌ وَمُ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ؤَ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ثّرَةٌ!" 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941634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1789475" y="2767548"/>
            <a:ext cx="5719074" cy="1322903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أَسْتَنْتِجُ مَعْلومَةً ضِمْنِيَّةً في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just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كَيْفَ أُحَدِّدُ شَكْلَ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الختام من يذكرنا بأهم العناصر التي تعلمناها خلال حصة اليوم؟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المنزلي. أنجزوه فرديا.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5B2207C-051A-7092-C30C-0DB078A903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2E838F-19B0-6E56-F200-20DA2AC86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3134" y="2064775"/>
            <a:ext cx="2754143" cy="35912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7179BE7-5C75-DE6B-3647-9470D4CBD3CD}"/>
              </a:ext>
            </a:extLst>
          </p:cNvPr>
          <p:cNvSpPr/>
          <p:nvPr/>
        </p:nvSpPr>
        <p:spPr>
          <a:xfrm>
            <a:off x="3243134" y="3156141"/>
            <a:ext cx="2754143" cy="9439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8EC2366-E587-1BBA-07E5-4A67AA580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165D614A-AA5F-467E-E4C5-AD29F7E0DB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3" b="3"/>
          <a:stretch/>
        </p:blipFill>
        <p:spPr>
          <a:xfrm>
            <a:off x="985837" y="194468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20010</TotalTime>
  <Words>1321</Words>
  <Application>Microsoft Office PowerPoint</Application>
  <PresentationFormat>Affichage à l'écran (4:3)</PresentationFormat>
  <Paragraphs>339</Paragraphs>
  <Slides>52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52</vt:i4>
      </vt:variant>
    </vt:vector>
  </HeadingPairs>
  <TitlesOfParts>
    <vt:vector size="69" baseType="lpstr">
      <vt:lpstr>Calibri</vt:lpstr>
      <vt:lpstr>Dosis Medium</vt:lpstr>
      <vt:lpstr>Wingdings</vt:lpstr>
      <vt:lpstr>Calibri Light</vt:lpstr>
      <vt:lpstr>Dosis</vt:lpstr>
      <vt:lpstr>Dosis SemiBold</vt:lpstr>
      <vt:lpstr>Microsoft Uighur</vt:lpstr>
      <vt:lpstr>Modern Love</vt:lpstr>
      <vt:lpstr>Dosis ExtraBold</vt:lpstr>
      <vt:lpstr>Arial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ستتدربون اليوم على تركيب جمل. </vt:lpstr>
      <vt:lpstr>خذوا ألواحكم.</vt:lpstr>
      <vt:lpstr> رتبوا الكلمات التالية لتكوين جملة تبدأ بفعل مضارع.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تبدأ بفعل ماض.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اسمية.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Présentation PowerPoint</vt:lpstr>
      <vt:lpstr>نمر إلى استثمار النص. سأعين من يقرأ. تابعوا وكلما ذكر كلمة لا تفهمونها ارفعوا أيديكم.</vt:lpstr>
      <vt:lpstr>ستعيدون قراءة النص؛ في هذه المرة كلما ذكر زميلكم عبارة تعبر عن المشاعر ارفعوا أيديكم.</vt:lpstr>
      <vt:lpstr>الآن، خذوا الصفحة 27. من يقرأ السؤال الأول؟ الثاني؟  -ما المطلوب؟ </vt:lpstr>
      <vt:lpstr>حددوا الكلمات المفاتيح ثم عودوا إلى النص للبحث عن المعلومة المطلوبة في كل سؤال.</vt:lpstr>
      <vt:lpstr> نصحح. من يقرأ السؤال؟ ما الكلمات المفاتيح فيه؟ من يجيب؟ - صححوا</vt:lpstr>
      <vt:lpstr>نمر إلى السؤالين المواليين. من يقرأ؟ أنجزوا</vt:lpstr>
      <vt:lpstr>نصحح. من يقرأ السؤال الثالث؟ ما الذي يثبت ذلك في النص؟</vt:lpstr>
      <vt:lpstr>نصحح. من يقرأ السؤال الرابع؟ ما الذي يثبت ذلك في النص؟ - صححوا</vt:lpstr>
      <vt:lpstr>نمر إلى التمرين الخامس. من يقرأ الأفكار؟ ما المطلوب؟ أنجزوا</vt:lpstr>
      <vt:lpstr>انتهى الوقت. نصحح. ما هي الفكرة التي وردت أولا في النص؟ والثانية؟ ...</vt:lpstr>
      <vt:lpstr>صححوا</vt:lpstr>
      <vt:lpstr>الآن، من يقرأ التعليمة السادسة؟ أنجزوا - سأتفقد إنجازاتكم . لا تترددوا في طرح أسئلتكم. </vt:lpstr>
      <vt:lpstr>من يقرأ ما أنتجه؟</vt:lpstr>
      <vt:lpstr>بشكل ثنائي فكروا في حل اللغز التالي. (معكم 30 ثانية)</vt:lpstr>
      <vt:lpstr>الجواب هو الحب. </vt:lpstr>
      <vt:lpstr>إملاء</vt:lpstr>
      <vt:lpstr>في هذه الحصة سنواصل التدرب على كتابة الهمزة المتوسطة في الكلمات بشكل صحيح. </vt:lpstr>
      <vt:lpstr>من يذكرنا كيف نحدد شكل الهمزة المتوسطة في الكلمات؟</vt:lpstr>
      <vt:lpstr>نتذكر خطوات كتابة الهمزة المتوسطة بشكل صحيح.</vt:lpstr>
      <vt:lpstr>نتذكر ترتيب الحركات من حيث القوة.</vt:lpstr>
      <vt:lpstr>خذوا كراساتكم على الصفحة 29. ستواصلون التدرب على كتابة الهمزة المتوسطة. </vt:lpstr>
      <vt:lpstr>من يقرأ التعليمة؟  ـــ أنجزوا بشكل فردي (ثلاث دقائق).</vt:lpstr>
      <vt:lpstr>في ثنائيات وضح لزميلك كيف حددت شكل الهمزة في الكلمات. (دقيقة واحدة)</vt:lpstr>
      <vt:lpstr>نصحح جملة جملة. من يتقاسم جوابه؟ من يمر لرسم الهمزة على السبورة؟  ـــ هل أنتم متفقون؟</vt:lpstr>
      <vt:lpstr>الآن اكتبوا الفقرة التي سأمليها عليكم . انتبهوا لكتابة «الهمزة المتوسطة» يملي الأستاذ الفقرة في الشريحة الموالية دون إظهارها.</vt:lpstr>
      <vt:lpstr>انتبهوا للتصحيح.</vt:lpstr>
      <vt:lpstr>اختتام الحصة</vt:lpstr>
      <vt:lpstr>في الختام من يذكرنا بأهم العناصر التي تعلمناها خلال حصة اليوم؟ </vt:lpstr>
      <vt:lpstr>ضعوا علامة أمام الواجب المنزلي. أنجزوه فرديا.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59</cp:revision>
  <dcterms:created xsi:type="dcterms:W3CDTF">2023-09-20T21:35:22Z</dcterms:created>
  <dcterms:modified xsi:type="dcterms:W3CDTF">2026-02-08T00:11:09Z</dcterms:modified>
</cp:coreProperties>
</file>