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64"/>
  </p:notesMasterIdLst>
  <p:handoutMasterIdLst>
    <p:handoutMasterId r:id="rId65"/>
  </p:handoutMasterIdLst>
  <p:sldIdLst>
    <p:sldId id="2147482740" r:id="rId7"/>
    <p:sldId id="2147482617" r:id="rId8"/>
    <p:sldId id="2147482469" r:id="rId9"/>
    <p:sldId id="2147482716" r:id="rId10"/>
    <p:sldId id="2147482727" r:id="rId11"/>
    <p:sldId id="2147482480" r:id="rId12"/>
    <p:sldId id="2147482694" r:id="rId13"/>
    <p:sldId id="2134806929" r:id="rId14"/>
    <p:sldId id="2147482481" r:id="rId15"/>
    <p:sldId id="2134806896" r:id="rId16"/>
    <p:sldId id="2147482761" r:id="rId17"/>
    <p:sldId id="2147482643" r:id="rId18"/>
    <p:sldId id="2147482765" r:id="rId19"/>
    <p:sldId id="2147482766" r:id="rId20"/>
    <p:sldId id="2147482767" r:id="rId21"/>
    <p:sldId id="2147482768" r:id="rId22"/>
    <p:sldId id="2147482769" r:id="rId23"/>
    <p:sldId id="2147482770" r:id="rId24"/>
    <p:sldId id="2147482771" r:id="rId25"/>
    <p:sldId id="2147482728" r:id="rId26"/>
    <p:sldId id="2134806145" r:id="rId27"/>
    <p:sldId id="2147482496" r:id="rId28"/>
    <p:sldId id="2147482697" r:id="rId29"/>
    <p:sldId id="2147482698" r:id="rId30"/>
    <p:sldId id="2147482736" r:id="rId31"/>
    <p:sldId id="2147482699" r:id="rId32"/>
    <p:sldId id="2147482707" r:id="rId33"/>
    <p:sldId id="2147482737" r:id="rId34"/>
    <p:sldId id="2147482709" r:id="rId35"/>
    <p:sldId id="2147482710" r:id="rId36"/>
    <p:sldId id="2147482738" r:id="rId37"/>
    <p:sldId id="2147482712" r:id="rId38"/>
    <p:sldId id="2147482713" r:id="rId39"/>
    <p:sldId id="2147482753" r:id="rId40"/>
    <p:sldId id="2147482730" r:id="rId41"/>
    <p:sldId id="2134806538" r:id="rId42"/>
    <p:sldId id="2147482772" r:id="rId43"/>
    <p:sldId id="2147482720" r:id="rId44"/>
    <p:sldId id="2147482719" r:id="rId45"/>
    <p:sldId id="2147482341" r:id="rId46"/>
    <p:sldId id="2147482497" r:id="rId47"/>
    <p:sldId id="2147482773" r:id="rId48"/>
    <p:sldId id="2147482362" r:id="rId49"/>
    <p:sldId id="2147482755" r:id="rId50"/>
    <p:sldId id="2147482756" r:id="rId51"/>
    <p:sldId id="2147482693" r:id="rId52"/>
    <p:sldId id="2147482723" r:id="rId53"/>
    <p:sldId id="2147482739" r:id="rId54"/>
    <p:sldId id="2147482774" r:id="rId55"/>
    <p:sldId id="2147482775" r:id="rId56"/>
    <p:sldId id="2147482758" r:id="rId57"/>
    <p:sldId id="2147482759" r:id="rId58"/>
    <p:sldId id="2147482731" r:id="rId59"/>
    <p:sldId id="2134806936" r:id="rId60"/>
    <p:sldId id="2134806939" r:id="rId61"/>
    <p:sldId id="2147482629" r:id="rId62"/>
    <p:sldId id="2147482628" r:id="rId63"/>
  </p:sldIdLst>
  <p:sldSz cx="9144000" cy="6858000" type="screen4x3"/>
  <p:notesSz cx="6858000" cy="9144000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regular r:id="rId7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B"/>
    <a:srgbClr val="424D7B"/>
    <a:srgbClr val="00ACA4"/>
    <a:srgbClr val="424D7C"/>
    <a:srgbClr val="565F88"/>
    <a:srgbClr val="0097B2"/>
    <a:srgbClr val="4E7FBD"/>
    <a:srgbClr val="936D93"/>
    <a:srgbClr val="ECF8FB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6" autoAdjust="0"/>
    <p:restoredTop sz="94668" autoAdjust="0"/>
  </p:normalViewPr>
  <p:slideViewPr>
    <p:cSldViewPr snapToGrid="0">
      <p:cViewPr varScale="1">
        <p:scale>
          <a:sx n="71" d="100"/>
          <a:sy n="71" d="100"/>
        </p:scale>
        <p:origin x="1068" y="28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3.fntdata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5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73" Type="http://schemas.openxmlformats.org/officeDocument/2006/relationships/font" Target="fonts/font8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08/02/2026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08/02/2026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4.wdp"/><Relationship Id="rId5" Type="http://schemas.openxmlformats.org/officeDocument/2006/relationships/image" Target="../media/image56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60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8B2532F-3F1B-A921-2259-B94F32A96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«أعظم هدية»؛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«أول هدية الجزء 2»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أعظم هدية: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6667B545-62DA-389E-E246-DD7879735F5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9A2A1DF-C4EB-ED30-21CE-1950B67C1C83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0E2894-616D-A5BC-04CC-13451767FC65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46AE382-107B-A895-3391-F32EE54AEF11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8D97D4-147B-0CFB-3483-B3D7D67A3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A48E6546-EBD2-7DB5-1D63-4B2825DEB48C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51B6642-E4D3-677A-1DDB-9824369AB2A4}"/>
              </a:ext>
            </a:extLst>
          </p:cNvPr>
          <p:cNvGrpSpPr/>
          <p:nvPr/>
        </p:nvGrpSpPr>
        <p:grpSpPr>
          <a:xfrm>
            <a:off x="942657" y="2436733"/>
            <a:ext cx="7258059" cy="2361310"/>
            <a:chOff x="942657" y="2436733"/>
            <a:chExt cx="7258059" cy="2361310"/>
          </a:xfrm>
        </p:grpSpPr>
        <p:sp>
          <p:nvSpPr>
            <p:cNvPr id="5" name="Google Shape;1666;p201">
              <a:extLst>
                <a:ext uri="{FF2B5EF4-FFF2-40B4-BE49-F238E27FC236}">
                  <a16:creationId xmlns:a16="http://schemas.microsoft.com/office/drawing/2014/main" id="{65B29AFE-604B-0358-E145-F9031A5364BF}"/>
                </a:ext>
              </a:extLst>
            </p:cNvPr>
            <p:cNvSpPr/>
            <p:nvPr/>
          </p:nvSpPr>
          <p:spPr>
            <a:xfrm>
              <a:off x="6616716" y="243673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4" name="Google Shape;1667;p201">
              <a:extLst>
                <a:ext uri="{FF2B5EF4-FFF2-40B4-BE49-F238E27FC236}">
                  <a16:creationId xmlns:a16="http://schemas.microsoft.com/office/drawing/2014/main" id="{CE4191EB-838C-074A-B2AD-EBFF8C11D960}"/>
                </a:ext>
              </a:extLst>
            </p:cNvPr>
            <p:cNvSpPr/>
            <p:nvPr/>
          </p:nvSpPr>
          <p:spPr>
            <a:xfrm>
              <a:off x="4659287" y="2454304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9A519FD1-7B0C-BEA9-E980-B6147B8FFFF9}"/>
                </a:ext>
              </a:extLst>
            </p:cNvPr>
            <p:cNvSpPr/>
            <p:nvPr/>
          </p:nvSpPr>
          <p:spPr>
            <a:xfrm>
              <a:off x="942657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76C2CEE2-06BD-9C51-3FD6-D0BABC96CDBE}"/>
                </a:ext>
              </a:extLst>
            </p:cNvPr>
            <p:cNvSpPr/>
            <p:nvPr/>
          </p:nvSpPr>
          <p:spPr>
            <a:xfrm>
              <a:off x="2800972" y="2471875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22" name="Google Shape;1666;p201">
              <a:extLst>
                <a:ext uri="{FF2B5EF4-FFF2-40B4-BE49-F238E27FC236}">
                  <a16:creationId xmlns:a16="http://schemas.microsoft.com/office/drawing/2014/main" id="{E2173D72-A5F8-0FE6-92BB-667641C47DCF}"/>
                </a:ext>
              </a:extLst>
            </p:cNvPr>
            <p:cNvSpPr/>
            <p:nvPr/>
          </p:nvSpPr>
          <p:spPr>
            <a:xfrm>
              <a:off x="6616716" y="380577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25" name="Google Shape;1667;p201">
              <a:extLst>
                <a:ext uri="{FF2B5EF4-FFF2-40B4-BE49-F238E27FC236}">
                  <a16:creationId xmlns:a16="http://schemas.microsoft.com/office/drawing/2014/main" id="{9FE42AAA-1F6D-97C9-F664-F2B4348A3837}"/>
                </a:ext>
              </a:extLst>
            </p:cNvPr>
            <p:cNvSpPr/>
            <p:nvPr/>
          </p:nvSpPr>
          <p:spPr>
            <a:xfrm>
              <a:off x="4659287" y="3823347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قِراءَةٌ</a:t>
              </a:r>
            </a:p>
          </p:txBody>
        </p:sp>
        <p:sp>
          <p:nvSpPr>
            <p:cNvPr id="26" name="Google Shape;1668;p201">
              <a:extLst>
                <a:ext uri="{FF2B5EF4-FFF2-40B4-BE49-F238E27FC236}">
                  <a16:creationId xmlns:a16="http://schemas.microsoft.com/office/drawing/2014/main" id="{11D560AE-A3A2-320A-9F22-1BA344BEC9FF}"/>
                </a:ext>
              </a:extLst>
            </p:cNvPr>
            <p:cNvSpPr/>
            <p:nvPr/>
          </p:nvSpPr>
          <p:spPr>
            <a:xfrm>
              <a:off x="942657" y="3862043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AF7D6FAA-528A-F8AC-DDE0-0BC2B331247A}"/>
                </a:ext>
              </a:extLst>
            </p:cNvPr>
            <p:cNvSpPr/>
            <p:nvPr/>
          </p:nvSpPr>
          <p:spPr>
            <a:xfrm>
              <a:off x="2800972" y="3840918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136811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805FC8-F1E3-C925-AC9D-4049B64A3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2533-7462-F5AC-5954-8DA7B94FFD9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0C0D9B-0D59-60CF-A35F-88414691AF0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C0A1296E-B042-5087-1ADA-C72E32639065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اُنْظروا،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مَشْهَدٍ خَلّابٍ</a:t>
            </a:r>
            <a:r>
              <a:rPr lang="fr-FR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!</a:t>
            </a:r>
            <a:endParaRPr lang="ar-MA" sz="4800" b="1" kern="0" dirty="0">
              <a:solidFill>
                <a:srgbClr val="106585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2AB706E-01A4-98E4-EBDE-F79019C77B7C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A62034B6-6F50-829A-D492-546B4E0F6D61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276B4474-E30F-157B-9F1D-81D408736D75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7BEAAA04-247B-1B6A-DD18-BC2D0C9C6616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DFF36E4A-BF4D-64EA-D113-878FE6AEAE42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6ABE0C41-14FD-BFEE-00DB-51B5627A80CA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E511AB89-974A-E465-5F4A-4BE584F3EB04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قِراءَةٌ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CC94778A-B10D-8005-7662-E8DA30C88D81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5FCAB3F9-FA15-0177-8AEC-88A6FCFB8F77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99313-85B8-7624-CC6C-69774027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E3902-3ED4-3B8C-5FAF-3A4DCC84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F3A51D-BD64-DD1C-BD46-853B51ED8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F3685-68EA-BF28-C144-2579695772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40DDE-6242-196D-C660-766C3DB78B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9784C-6695-A7E7-6C9D-CA54185FD0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AA5F9-C7EC-2B0B-61FE-BC527E76B2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37604B3-A24A-7266-AC5E-ED83DF1FC6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7D84BD-AD53-C06E-8733-54A50557D1F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5F7ECC-EC95-89EE-3B48-9E021928FED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C3B815-D4CA-0CBD-1A86-49DBA68B7A0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3A6B7F48-D834-5E3E-47FF-536F3DD6BA60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اُنْظروا،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مَشْهَدٍ خَلّابٍ</a:t>
            </a:r>
            <a:r>
              <a:rPr lang="fr-FR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!</a:t>
            </a:r>
            <a:endParaRPr lang="ar-MA" sz="4800" b="1" kern="0" dirty="0">
              <a:solidFill>
                <a:srgbClr val="106585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EE3951E-2B07-6A5B-3AB8-5F132C5160B0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DF81A5E0-918C-0A56-6D1A-7B44EFF19DB2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703E1215-73D8-F3F9-4D3C-662F8DBF3748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40F1D616-EFBC-0F16-7B7B-CED96B11083B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642BC356-1F8C-BF8D-0194-F261490EE4EB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3B4E422E-9C74-4601-C7F9-F7AC9BF85499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3DCA2688-EBF0-A660-D817-BFD231F1E276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قِراءَةٌ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C0CB9BD5-053C-0345-D094-C173780000D3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F78214D8-91E1-F216-85D1-41472BF2FACD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11917E1-FB53-CD2E-88CE-92CB8376C4DF}"/>
              </a:ext>
            </a:extLst>
          </p:cNvPr>
          <p:cNvSpPr txBox="1"/>
          <p:nvPr/>
        </p:nvSpPr>
        <p:spPr>
          <a:xfrm>
            <a:off x="4692245" y="4582641"/>
            <a:ext cx="126715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يا لَهُ</a:t>
            </a:r>
            <a:endParaRPr lang="fr-FR" sz="5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7568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1FAF7-E2BB-9FCE-1259-3876A5C01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E26599-C4C5-9C5B-BA3C-6E0FC64EC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05DFA8-9403-747D-4B39-6970B5414E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11AA6E-25B4-C79E-2D7D-B62415BEA8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B1ED45-6606-A4D7-8044-0B3D0A0512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E3353D-7F16-F65D-EB5B-60AB8937E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FF48DC-D138-8115-DBB1-56D879E694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1891C1-EB8F-E0ED-B5EB-54FE874231E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97E567-2378-20C5-6646-2210C190989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DF33D1-62CE-04E9-F07B-71C0B598DC0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21310C-FBFE-113C-6C02-063A68260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3612B96E-9590-9428-F6B4-9A929EC3F29B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تَعْشَقُ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ٱلْأُمُّ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ٱلْكُتُبِ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E96C913-55CD-ACD5-E21D-6445426FF09A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D834740E-5695-439C-8A56-6688348D323F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95690FB3-DBE3-5769-046A-B5394ADDAB64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4B8C3D2E-BA1D-E31D-D320-AE3D481CCCB7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77098EB5-B46B-F894-BC94-3BDCABAA8781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49EF492B-1EC2-91B1-73FF-5FA87CB689D5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3E9E2FE5-7CD1-AC43-23C8-FB4379FF26C9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</a:t>
              </a:r>
              <a:r>
                <a:rPr lang="ar-MA" sz="5400" b="1" kern="0" dirty="0">
                  <a:solidFill>
                    <a:srgbClr val="4472C4">
                      <a:lumMod val="50000"/>
                    </a:srgb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َ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1FFE1561-688F-BC25-B764-0B7A229BFA13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60A0BAD6-D221-CCF4-BDC4-14E0AEC9A1FD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7038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4286-2627-9DCA-041E-58277940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4BACED-BD1D-2824-7D3F-9FB96DB1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003873-49CA-A4B9-31F6-D2703A49B7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36FBD8-05F5-65AA-34D3-D5CABCE49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9DA8A6-C695-52D8-3441-A28E4C812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6FB1F1-AC2B-0EBB-0F36-D7C9623625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3EE5DF-2318-C81F-96C6-70F34165C3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1EFCAA-36BA-6223-4A30-FA11BF97616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CF1B35-2D24-A8C1-FBC9-A6AFA8EB6FA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664BE7-4765-E19E-1022-180507C2D62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351F05-B1BB-9314-0F7F-83EEDD48F05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0CFBD95-CAE1-0D7C-A99C-D18F549428C7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0DF9F618-21E5-719F-59F4-AE6A8DAEC3C6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5E09DE24-0F63-6CE0-AB70-2B27A4BEADE5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0F8E6A53-7B78-DFB9-14CB-F1DCEC3AB4ED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16E1C87E-90BD-C991-89C5-97742C556238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0A56ABDB-FC23-7083-BE78-E6C521BAD4F7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3C658BCD-2DAE-0A8C-4C20-68FFA5B55747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قِراءَةَ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9758F7D7-731D-B682-54FB-6F3E99037D01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6A9B7AEF-F647-D11E-0430-0EE48F53C1D6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CA0D6CC3-EFF8-7F50-7AB3-852D1B089353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تَعْشَقُ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ٱلْأُمُّ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ٱلْكُتُبِ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6073E4-FE55-3D09-8EAF-EA9D277CAF1E}"/>
              </a:ext>
            </a:extLst>
          </p:cNvPr>
          <p:cNvSpPr txBox="1"/>
          <p:nvPr/>
        </p:nvSpPr>
        <p:spPr>
          <a:xfrm>
            <a:off x="3824747" y="4541441"/>
            <a:ext cx="1182489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قِراءَةَ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1773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A04CA-4D2A-85A5-AD5C-6F54DA461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72E7D-CEF6-6432-F028-2BE52734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2F2B3A-43F4-2A06-180E-A82A9EB837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DEB9D6-291E-925E-9BEB-3FC6719BEF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D295D0-A1ED-DA83-6A38-F6DAB0BB12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279C92-A27D-B615-B346-EEA3A780D1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AB3522-7BDD-FDF8-E96F-81CF88248B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F9BD29-032A-4899-8780-52C8C1EA252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1043E0-F9F2-4FF2-A009-892EB1387F4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24F5ED-904A-4802-FE8D-0E9DDFFE03C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51242C-F973-E167-253B-6EAAFBDCD55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81CA15-5220-D814-DFE8-F353DE2AC5C9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FFB0EE89-C55E-89FA-F637-428C43461517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6E2CCB25-BBE2-65CF-BF99-2C934FD24629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EA721D66-3922-53E1-F603-FFCE06329AAE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8EE7E70E-DB3A-51EE-FFCB-4DEDA22607A4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C3FAEF3A-A5F2-D9E8-4661-4A9E6724383D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58517755-4503-DFA2-C39F-1CA3EB079792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</a:t>
              </a:r>
              <a:r>
                <a:rPr lang="ar-MA" sz="5400" b="1" kern="0" dirty="0">
                  <a:solidFill>
                    <a:srgbClr val="4472C4">
                      <a:lumMod val="50000"/>
                    </a:srgb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َ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8CB80751-AAA5-E194-3340-408A02F71D88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89B2EDD3-34E8-0860-FFB3-520DADA51058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0E1BC848-3260-9BDE-1C45-2B70F858156D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هذا إِبْراهيمُ، وَ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زُمَلاؤُهُ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29894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861A1-D280-C2D8-0DBE-76EB3DF5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14E0EF-8278-3AB6-F49B-CC46AF7F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AB9AF5-6203-463A-F938-8FD6C3377B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0C4FB4-9A31-16D2-0084-2A6F83739F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B6C1C1-E4C4-C7CF-6BB0-2001A782C7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D6EA08-0CE4-6109-18F0-C12212A945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2F34E4-2B28-6CF4-9B87-6FF852DB0C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8E3B36-4B16-3C05-85A5-E7FDF2FE2DCF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ECBF26-F6A1-DE58-5F4D-DF81848C6C4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C479AA-FCA0-AB94-E71D-5CABADCA420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A851E8-7E90-AAF0-0384-176A3021673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93A8030-9545-CDC4-F2AF-B58B9F5B6150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3AC9912F-7193-BE70-CCF8-EB9C1F89088B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2CC66B17-FDDD-3141-C047-66779B82AADF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59BBBEE5-2C69-0726-CA38-6A2DF4B7ED0F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111CF3C3-CF82-7660-7A92-269210DF7516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73E87295-7049-63CD-D0AE-3988BBC1F582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2AAFBB8D-EFCC-9467-8B08-E3C3D777E6D1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قِراءَةَ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A99A15B2-A497-4C94-69EC-6B20E1893CFA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B054CA99-7016-4AED-D97C-CB57409E3BAB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9D6976F8-341B-FAB2-EB9D-B7B89FFAD8F6}"/>
              </a:ext>
            </a:extLst>
          </p:cNvPr>
          <p:cNvSpPr txBox="1"/>
          <p:nvPr/>
        </p:nvSpPr>
        <p:spPr>
          <a:xfrm>
            <a:off x="566057" y="4525059"/>
            <a:ext cx="8128505" cy="9193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هذا إِبْراهيمُ، وَ 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زُمَلاؤُهُ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ٱلدِّراسَةِ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567F1F-0BE0-B52B-4970-2FEB70B53688}"/>
              </a:ext>
            </a:extLst>
          </p:cNvPr>
          <p:cNvSpPr txBox="1"/>
          <p:nvPr/>
        </p:nvSpPr>
        <p:spPr>
          <a:xfrm>
            <a:off x="4355482" y="4582641"/>
            <a:ext cx="126715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هؤُلاءِ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8053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5747-D951-ED66-D1E6-E23705A2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DCBF8-D6E0-4A2D-1D14-07B51BD18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D4FF7D-16FE-1060-C4B5-5354C1B2A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4EA0B9-9E46-DDBB-93E6-9E5365EDAC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D22215-77EB-8F28-A0AB-909BDD4232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20055A-E5E1-4F2E-B4BF-DBA610CE91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3982DE-AD80-B171-4040-7729FC03D7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FF57C-14C4-E337-954A-EEE7C1C45EB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C9E36-D2DA-1ABA-709D-8FBA1086D58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540C41-7282-BBDF-A630-E795B65989E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9F1EC3-F02E-61D7-F2CC-A96324C8E3C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FA32081-3D97-7DCE-525A-7B91E61CAB52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429E931C-AC5B-0CFB-0DDE-C6097CC36651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EDDFAB0C-F2FD-33B4-03FC-79C3CCAD70E3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D8F8CB13-C7A4-552E-B2D1-500FB32EEADE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D05934E8-A61C-CFE1-E783-EECD7E62227C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DEDC1299-3F66-C705-5832-3A187E398F16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F5D00189-A016-D3ED-E652-BE94220D42AA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</a:t>
              </a:r>
              <a:r>
                <a:rPr lang="ar-MA" sz="5400" b="1" kern="0" dirty="0">
                  <a:solidFill>
                    <a:srgbClr val="4472C4">
                      <a:lumMod val="50000"/>
                    </a:srgb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َ</a:t>
              </a:r>
              <a:endPara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25153587-7165-DE2E-F1B0-5FBE975213C0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6D534674-8F03-EB1D-C0BB-4CD1EB25A046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15" name="Google Shape;677;p154">
            <a:extLst>
              <a:ext uri="{FF2B5EF4-FFF2-40B4-BE49-F238E27FC236}">
                <a16:creationId xmlns:a16="http://schemas.microsoft.com/office/drawing/2014/main" id="{EB691369-A587-2E68-D0F6-D785E926EEBC}"/>
              </a:ext>
            </a:extLst>
          </p:cNvPr>
          <p:cNvSpPr txBox="1"/>
          <p:nvPr/>
        </p:nvSpPr>
        <p:spPr>
          <a:xfrm>
            <a:off x="566057" y="4525059"/>
            <a:ext cx="8128505" cy="17366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هلّا تُعْطيني كِتابَكَ لِأَقْرَأَهُ.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يُمْكِنُكَ أَخْذُهُ.</a:t>
            </a:r>
          </a:p>
        </p:txBody>
      </p:sp>
    </p:spTree>
    <p:extLst>
      <p:ext uri="{BB962C8B-B14F-4D97-AF65-F5344CB8AC3E}">
        <p14:creationId xmlns:p14="http://schemas.microsoft.com/office/powerpoint/2010/main" val="323471074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7B3CE-6BE1-3F2F-D8C4-8C9DE8BD2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A1103A1F-C7DD-406D-8F34-90598AE4ACD4}"/>
              </a:ext>
            </a:extLst>
          </p:cNvPr>
          <p:cNvSpPr txBox="1"/>
          <p:nvPr/>
        </p:nvSpPr>
        <p:spPr>
          <a:xfrm>
            <a:off x="566057" y="4525059"/>
            <a:ext cx="8128505" cy="17366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هلّا تُعْطيني كِتابَكَ لِأَقْرَأَهُ.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  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يُمْكِنُكَ أَخْذُهُ.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E4B087-759A-85BC-B3DE-4BD7E994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2FD7EF-E904-94A9-4F1B-0FA768947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498F60-9BAA-267F-073D-CBE6A8E150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5786E9-582B-2C1B-121E-90ECCB4EA0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88779C-4D74-6C80-AF49-038CF381F3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12C42F-A21F-5A6B-1210-C3C5C62F53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95A478-7C2F-E980-AC13-DE765AE6FBE1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9E5F6A-FECB-8080-ADA9-11DDE83879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F65F14-B3A1-B0C8-C872-58370DEF95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4DE62A-6F4D-134D-1A9B-D034F815951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522408-7DCA-FF08-F4F7-238BECC1E543}"/>
              </a:ext>
            </a:extLst>
          </p:cNvPr>
          <p:cNvGrpSpPr/>
          <p:nvPr/>
        </p:nvGrpSpPr>
        <p:grpSpPr>
          <a:xfrm>
            <a:off x="921733" y="1894683"/>
            <a:ext cx="6725265" cy="2103692"/>
            <a:chOff x="933452" y="1709193"/>
            <a:chExt cx="6991348" cy="2256267"/>
          </a:xfrm>
        </p:grpSpPr>
        <p:sp>
          <p:nvSpPr>
            <p:cNvPr id="8" name="Google Shape;1666;p201">
              <a:extLst>
                <a:ext uri="{FF2B5EF4-FFF2-40B4-BE49-F238E27FC236}">
                  <a16:creationId xmlns:a16="http://schemas.microsoft.com/office/drawing/2014/main" id="{807CD539-3B14-9524-0AA7-45A68CAC25A2}"/>
                </a:ext>
              </a:extLst>
            </p:cNvPr>
            <p:cNvSpPr/>
            <p:nvPr/>
          </p:nvSpPr>
          <p:spPr>
            <a:xfrm>
              <a:off x="6607511" y="170919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عِنْدَ</a:t>
              </a:r>
            </a:p>
          </p:txBody>
        </p:sp>
        <p:sp>
          <p:nvSpPr>
            <p:cNvPr id="10" name="Google Shape;1667;p201">
              <a:extLst>
                <a:ext uri="{FF2B5EF4-FFF2-40B4-BE49-F238E27FC236}">
                  <a16:creationId xmlns:a16="http://schemas.microsoft.com/office/drawing/2014/main" id="{6C616826-C8E0-BF5F-1200-3E9C2DBD93FB}"/>
                </a:ext>
              </a:extLst>
            </p:cNvPr>
            <p:cNvSpPr/>
            <p:nvPr/>
          </p:nvSpPr>
          <p:spPr>
            <a:xfrm>
              <a:off x="4650082" y="1726764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حَسَناً</a:t>
              </a:r>
            </a:p>
          </p:txBody>
        </p:sp>
        <p:sp>
          <p:nvSpPr>
            <p:cNvPr id="14" name="Google Shape;1668;p201">
              <a:extLst>
                <a:ext uri="{FF2B5EF4-FFF2-40B4-BE49-F238E27FC236}">
                  <a16:creationId xmlns:a16="http://schemas.microsoft.com/office/drawing/2014/main" id="{05C2E3C9-B797-556C-F327-033B7431AF54}"/>
                </a:ext>
              </a:extLst>
            </p:cNvPr>
            <p:cNvSpPr/>
            <p:nvPr/>
          </p:nvSpPr>
          <p:spPr>
            <a:xfrm>
              <a:off x="933452" y="1765460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اَلْآنَ</a:t>
              </a: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099AB749-35D5-A139-08A0-FA42EE6B83BF}"/>
                </a:ext>
              </a:extLst>
            </p:cNvPr>
            <p:cNvSpPr/>
            <p:nvPr/>
          </p:nvSpPr>
          <p:spPr>
            <a:xfrm>
              <a:off x="2791767" y="1744335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تَحْتَ</a:t>
              </a:r>
            </a:p>
          </p:txBody>
        </p:sp>
        <p:sp>
          <p:nvSpPr>
            <p:cNvPr id="18" name="Google Shape;1666;p201">
              <a:extLst>
                <a:ext uri="{FF2B5EF4-FFF2-40B4-BE49-F238E27FC236}">
                  <a16:creationId xmlns:a16="http://schemas.microsoft.com/office/drawing/2014/main" id="{7280E9F5-A087-B95F-0978-D8AB2309D2DC}"/>
                </a:ext>
              </a:extLst>
            </p:cNvPr>
            <p:cNvSpPr/>
            <p:nvPr/>
          </p:nvSpPr>
          <p:spPr>
            <a:xfrm>
              <a:off x="6607511" y="3078236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يا لَهُ </a:t>
              </a:r>
            </a:p>
          </p:txBody>
        </p:sp>
        <p:sp>
          <p:nvSpPr>
            <p:cNvPr id="19" name="Google Shape;1667;p201">
              <a:extLst>
                <a:ext uri="{FF2B5EF4-FFF2-40B4-BE49-F238E27FC236}">
                  <a16:creationId xmlns:a16="http://schemas.microsoft.com/office/drawing/2014/main" id="{0E596C69-E525-83EC-399A-E3B4F52061DB}"/>
                </a:ext>
              </a:extLst>
            </p:cNvPr>
            <p:cNvSpPr/>
            <p:nvPr/>
          </p:nvSpPr>
          <p:spPr>
            <a:xfrm>
              <a:off x="4650082" y="3095807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قِراءَةَ</a:t>
              </a:r>
            </a:p>
          </p:txBody>
        </p:sp>
        <p:sp>
          <p:nvSpPr>
            <p:cNvPr id="20" name="Google Shape;1668;p201">
              <a:extLst>
                <a:ext uri="{FF2B5EF4-FFF2-40B4-BE49-F238E27FC236}">
                  <a16:creationId xmlns:a16="http://schemas.microsoft.com/office/drawing/2014/main" id="{E5D59E75-9C7E-BE93-DC89-B54653F432D1}"/>
                </a:ext>
              </a:extLst>
            </p:cNvPr>
            <p:cNvSpPr/>
            <p:nvPr/>
          </p:nvSpPr>
          <p:spPr>
            <a:xfrm>
              <a:off x="933452" y="3134503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هؤُلاءِ</a:t>
              </a:r>
            </a:p>
          </p:txBody>
        </p:sp>
        <p:sp>
          <p:nvSpPr>
            <p:cNvPr id="21" name="Google Shape;1671;p201">
              <a:extLst>
                <a:ext uri="{FF2B5EF4-FFF2-40B4-BE49-F238E27FC236}">
                  <a16:creationId xmlns:a16="http://schemas.microsoft.com/office/drawing/2014/main" id="{C4F087D4-2AD7-E8D6-9092-5BDB1B29A8B2}"/>
                </a:ext>
              </a:extLst>
            </p:cNvPr>
            <p:cNvSpPr/>
            <p:nvPr/>
          </p:nvSpPr>
          <p:spPr>
            <a:xfrm>
              <a:off x="2791767" y="3113378"/>
              <a:ext cx="1317289" cy="830957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شاطِئٌ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151FCB6-2FBF-B01D-4E15-033ED6DBC980}"/>
              </a:ext>
            </a:extLst>
          </p:cNvPr>
          <p:cNvSpPr txBox="1"/>
          <p:nvPr/>
        </p:nvSpPr>
        <p:spPr>
          <a:xfrm>
            <a:off x="5112690" y="5334557"/>
            <a:ext cx="1267154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حَسَناً</a:t>
            </a:r>
            <a:endParaRPr kumimoji="0" lang="fr-FR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5849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أعظم هدية: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50" y="798637"/>
            <a:ext cx="7148709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أعظم هدية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C067-6E61-154E-12BD-96643A823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0034DBB-75BD-9C43-4C21-B5968345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E48764C-2059-5929-7AA6-CD8F8E097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827A61-2A18-1083-D78C-E4ECFD47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134D2A-A989-3C04-5D1B-AC12D491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750EA-D9B1-6042-7A44-EB57753A8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0B76D-D238-FC80-7177-E3F964FAB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987CD8-CAD9-4621-0C56-7FADFA5BAC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FA77F-5FED-FA1F-B2F6-6BE2FB6FB7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27168-C155-4B8C-3FE8-6CD5883517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F6F645-29D6-26A2-1908-BFDC607EB6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39B9B34-B902-21AC-CB36-273F7EDC776D}"/>
              </a:ext>
            </a:extLst>
          </p:cNvPr>
          <p:cNvGrpSpPr/>
          <p:nvPr/>
        </p:nvGrpSpPr>
        <p:grpSpPr>
          <a:xfrm>
            <a:off x="6175468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C5BC427-9A7F-B53A-093E-1E0A8BE4483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E221BBD-38D7-E9D4-88F2-EA56E6D1BFE9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700F4EA-66D9-9164-21F7-5AA272363B6B}"/>
              </a:ext>
            </a:extLst>
          </p:cNvPr>
          <p:cNvGrpSpPr/>
          <p:nvPr/>
        </p:nvGrpSpPr>
        <p:grpSpPr>
          <a:xfrm>
            <a:off x="3824622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AD4E6D0-24A9-342F-3B68-BD38B6C48D9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A8ED7E2-D414-1976-6008-3AD3B94A222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34F2112-EF8C-F844-6E4C-3ABDB3142EAB}"/>
              </a:ext>
            </a:extLst>
          </p:cNvPr>
          <p:cNvGrpSpPr/>
          <p:nvPr/>
        </p:nvGrpSpPr>
        <p:grpSpPr>
          <a:xfrm>
            <a:off x="1369324" y="4811743"/>
            <a:ext cx="1754537" cy="1044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56009E-6AFE-44AD-C0FA-46D197C19DB2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55D5978-1808-43CF-63D9-55DF55CDD50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9" name="Espace réservé pour une image  38">
            <a:extLst>
              <a:ext uri="{FF2B5EF4-FFF2-40B4-BE49-F238E27FC236}">
                <a16:creationId xmlns:a16="http://schemas.microsoft.com/office/drawing/2014/main" id="{0726A993-A60D-8B45-94F2-C78FAAA46DE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" b="1778"/>
          <a:stretch>
            <a:fillRect/>
          </a:stretch>
        </p:blipFill>
        <p:spPr>
          <a:xfrm>
            <a:off x="711092" y="2089224"/>
            <a:ext cx="2385453" cy="2367176"/>
          </a:xfr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75E61502-8C7A-3402-3537-13BFE20CD9B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r="21359"/>
          <a:stretch>
            <a:fillRect/>
          </a:stretch>
        </p:blipFill>
        <p:spPr>
          <a:xfrm>
            <a:off x="3379273" y="2089224"/>
            <a:ext cx="2385453" cy="2367176"/>
          </a:xfr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5938CBD6-6732-ABB8-518B-7D4673092E7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6047454" y="2089224"/>
            <a:ext cx="2385453" cy="2367176"/>
          </a:xfr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161068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12" y="787804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منكم يبدع بداية حكاية جديدة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مناسبة لل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مشهد أمامكم. دقيقتان لترتيب أفكاركم.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5E4DD-02A5-0022-1EF6-4DF2252DFE5A}"/>
              </a:ext>
            </a:extLst>
          </p:cNvPr>
          <p:cNvSpPr txBox="1"/>
          <p:nvPr/>
        </p:nvSpPr>
        <p:spPr>
          <a:xfrm>
            <a:off x="5946119" y="5412658"/>
            <a:ext cx="2374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اَلْمَكانُ: ساحَةُ الْمَدْرَسَةِ</a:t>
            </a:r>
            <a:endParaRPr lang="fr-FR" sz="2400" dirty="0"/>
          </a:p>
        </p:txBody>
      </p:sp>
      <p:pic>
        <p:nvPicPr>
          <p:cNvPr id="7" name="Espace réservé pour une image  34">
            <a:extLst>
              <a:ext uri="{FF2B5EF4-FFF2-40B4-BE49-F238E27FC236}">
                <a16:creationId xmlns:a16="http://schemas.microsoft.com/office/drawing/2014/main" id="{7B210288-39C5-10CE-9A7E-501691DFC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2614814" y="2312135"/>
            <a:ext cx="3362991" cy="333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73B6-F539-C496-42F9-3DF5E023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E2E8F6-737F-AC46-007E-0922C164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8" y="77190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البداية الذي أبدعه؟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19FA57-B210-B0AB-CEB1-F80774A2D2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B6202A-1FEC-8442-8127-A71F4E023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0AF0-6EEC-E328-CB7B-D6CBCA1D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53757-FE38-DFB3-A158-12AF690E4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471064-0404-EAA4-2D61-9A156964BB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331F4-2AC5-1A6B-A213-4DF37C023E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146A6-9871-EDE2-71EB-9819DEEB9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D3ACA7-C276-1411-438A-F91DA03EA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8ECAE17-9A27-BBA3-0571-C3FC4C78F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60B97B4-B0DC-DD38-459C-2D5559EE954C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08DD34-C47C-3098-93CA-A30995066889}"/>
              </a:ext>
            </a:extLst>
          </p:cNvPr>
          <p:cNvSpPr txBox="1"/>
          <p:nvPr/>
        </p:nvSpPr>
        <p:spPr>
          <a:xfrm>
            <a:off x="5946119" y="5412658"/>
            <a:ext cx="2374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/>
              <a:t>اَلْمَكانُ: ساحَةُ الْمَدْرَسَةِ</a:t>
            </a:r>
            <a:endParaRPr lang="fr-FR" sz="2400" dirty="0"/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AD445F5-4933-95EB-F458-AF337EC644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2614814" y="2312135"/>
            <a:ext cx="3362991" cy="333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96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لبداية حكاية جديدة.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3713930" y="2651872"/>
            <a:ext cx="4950545" cy="228147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اِقْتَرَبَتْ نِهايَةُ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ٱلْعامِ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ٱلدِّراسِيِّ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فَٱجْتَمَعْنا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ساحَةِ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ٱلْمَدْرَسَةِ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لِنُفَكِّرَ مَعاً كَيْفَ نَشْكُرُ أَسْتاذَنا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ٱلْمُجِدَّ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فَهُوَ يُحِبُّنا كَثيراً، وَيَحْرِصُ عَلى تَرْبِيَتِنا وَتَعْليمِنا.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6512429" y="1870025"/>
            <a:ext cx="2289665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4" name="Espace réservé pour une image  34">
            <a:extLst>
              <a:ext uri="{FF2B5EF4-FFF2-40B4-BE49-F238E27FC236}">
                <a16:creationId xmlns:a16="http://schemas.microsoft.com/office/drawing/2014/main" id="{BA1E2FE1-674C-A4BC-2C74-1DFA9C9A2F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655250" y="1655422"/>
            <a:ext cx="2935033" cy="291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 descr="Une image contenant garçon, personn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BDE060-2B16-309B-CE00-2E5AFBA38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27" y="2712141"/>
            <a:ext cx="5654501" cy="321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7C6CC26-8708-963D-C24D-23CE86904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garçon, personn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EA83-405A-332B-F51E-532220D9F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27" y="2712141"/>
            <a:ext cx="5654501" cy="321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لأحداث وسط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341906" y="2730864"/>
            <a:ext cx="4950545" cy="337113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اِتَّفَقْنا على شِراءِ باقَةِ زُهورٍ. اِنْتَظَرْنا وَقْتَ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ٱلاِسْتِراحَةِ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لِنُفاجِئَ أُسْتاذَنا بِحَفْلَةٍ بَسيطَةٍ، قَدَّمْنا لَهُ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ٱلزُّهورَ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بَعْدَ أَنْ وَضَعْنا عَلَيْها بِطاقَةَ شُكْرٍ كُتِبَ عَلَيْها "شُكْراً لَكَ أُسْتاذي". كَمْ كانَتْ فَرْحَتُنا كَبيرَةً ونَحْنُ نُعانِقُ أُسْتاذَنا!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endParaRPr lang="ar-MA" sz="32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 descr="Une image contenant garçon, personne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1331A0-C6B5-0630-2FB1-A75B3B85D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154" y="3017917"/>
            <a:ext cx="3207270" cy="22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تتضمن نهاية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habits, garço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9C5C57D9-0B42-EFFA-CD94-1F01311DFA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513" y="2337278"/>
            <a:ext cx="4052189" cy="417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77B1-BDCA-4A6A-A27B-5A068134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AF0981-A449-B40D-359F-4A025577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النهاية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B50B75-81EE-5D44-AB21-6F304226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6AE59D-DDB6-A378-DAE7-39190582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71ADF4-4C27-9C84-6B26-768A09698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99E8-CE9B-2377-E791-620441126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4D0E2F-8267-A151-E463-67F4419C2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FE28C-1BAB-91DD-A73A-7B4462112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400A8-9371-D996-3699-C9CE217A30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0A2787-26A4-880B-038A-4557659952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21EEF5-F62A-11CE-D91B-ACC8848EC5CD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9EB2B53-A91D-C957-111F-4DE34EB2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abits, garço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F787A1D5-DFB4-D904-C871-B03131DD83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513" y="2337278"/>
            <a:ext cx="4052189" cy="417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098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11E-2163-F8EF-C9FF-375F9BB2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5AF9E61-B3C6-9B4B-D412-513EC50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لنهاية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4335A6-9B15-56EE-3532-8EA82BA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D3DD7-589F-1B05-B874-B2EFAB0FE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4591E-5DB7-6032-3332-8A4525C2E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5118DF-A385-BC12-5C66-6DC63846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5B56CD-0903-542B-FBB3-ABEE94F885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FBB7-3CA7-6B6A-952E-8D487FACFC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8CEDE-90C4-EA12-6D59-BB5B0F334D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E01805-97A9-90A4-41AF-CC96F8A7B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E88-0D18-E70D-976A-413E30B80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0EB076-644F-2B20-922F-45F4ACC65A5D}"/>
              </a:ext>
            </a:extLst>
          </p:cNvPr>
          <p:cNvSpPr/>
          <p:nvPr/>
        </p:nvSpPr>
        <p:spPr>
          <a:xfrm>
            <a:off x="2285614" y="592336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BFE565-6E04-1960-7E70-0E3197FDFE40}"/>
              </a:ext>
            </a:extLst>
          </p:cNvPr>
          <p:cNvSpPr txBox="1"/>
          <p:nvPr/>
        </p:nvSpPr>
        <p:spPr>
          <a:xfrm>
            <a:off x="457197" y="2212717"/>
            <a:ext cx="495054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غَمَرَتِ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ٱلْفَرْحَةُ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أُسْتاذَنا، وَشَكَرَنا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بِٱبْتِسامَتِهِ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ٱلْمَعْهودَةِ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قائِلاً: اَلْمَحَبَّةُ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وَٱلْوَفاءُ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أَحْسَنُ هَدِيَّةٍ يا صِغاري.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6E7585-48D9-3100-7F43-2B511A70054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 descr="Une image contenant habits, garçon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2EF755C9-0089-E753-8A11-303B5EA360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583" y="2642196"/>
            <a:ext cx="2407199" cy="247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1745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حكاية 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A1505F-6693-1F03-19FC-177A4B188065}"/>
              </a:ext>
            </a:extLst>
          </p:cNvPr>
          <p:cNvSpPr txBox="1"/>
          <p:nvPr/>
        </p:nvSpPr>
        <p:spPr>
          <a:xfrm>
            <a:off x="481914" y="1781193"/>
            <a:ext cx="7965603" cy="45243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 اِقْتَرَبَتْ نِهايَةُ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ٱلْعامِ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ٱلدِّراسِيِّ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فَٱجْتَمَعْنا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ساحَةِ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ٱلْمَدْرَسَةِ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لِنُفَكِّرَ مَعاً كَيْفَ نَشْكُرُ أَسْتاذَنا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ٱلْمُجِدَّ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فَهُوَ يُحِبُّنا كَثيراً، وَيَحْرِصُ عَلى تَرْبِيَتِنا وَتَعْليمِنا.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اِتَّفَقْنا على شِراءِ باقَةِ زُهورٍ. اِنْتَظَرْنا وَقْتَ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ٱلاِسْتِراحَةِ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لِنُفاجِئَ أُسْتاذَنا بِحَفْلَةٍ بَسيطَةٍ، قَدَّمْنا لَهُ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ٱلزُّهورَ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بَعْدَ أَنْ وَضَعْنا عَلَيْها بِطاقَةَ شُكْرٍ كُتِبَ عَلَيْها "شُكْراً لَكَ أُسْتاذي". كَمْ كانَتْ فَرْحَتُنا كَبيرَةً ونَحْنُ نُعانِقُ أُسْتاذَنا!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  غَمَرَتِ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ٱلْفَرْحَةُ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أُسْتاذَنا، وَشَكَرَنا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بِٱبْتِسامَتِهِ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ٱلْمَعْهودَةِ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قائِلاً: اَلْمَحَبَّةُ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وَٱلْوَفاءُ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أَحْسَنُ هَدِيَّةٍ يا صِغاري.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FAB-6CD0-A287-827C-D464533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F43CB6-920C-573D-934D-84FB5535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حكايته الجديدة؟ تلميذ آخر؟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62581-B316-D3F7-A852-A263DB2E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208F54-D33F-B1E9-E894-0814D9BEA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0C0DD-38E2-0F0C-F79C-19012C1C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C931FA-6D67-D07C-D742-4A17565C90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D83396-F45C-8F00-3387-5473FBA462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E1D22-9E22-739D-DD4B-B4B10CAAB9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2129-77B4-E7EB-4D9B-EAA8ADC219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3029C52-D67D-4F24-9EB1-476A76549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158F59-CD4B-7FE1-86DD-35C1B36575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38">
            <a:extLst>
              <a:ext uri="{FF2B5EF4-FFF2-40B4-BE49-F238E27FC236}">
                <a16:creationId xmlns:a16="http://schemas.microsoft.com/office/drawing/2014/main" id="{F6FDFAE0-E2C6-0E33-2217-3C57910C5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" b="1778"/>
          <a:stretch>
            <a:fillRect/>
          </a:stretch>
        </p:blipFill>
        <p:spPr>
          <a:xfrm>
            <a:off x="711092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Espace réservé pour une image  36">
            <a:extLst>
              <a:ext uri="{FF2B5EF4-FFF2-40B4-BE49-F238E27FC236}">
                <a16:creationId xmlns:a16="http://schemas.microsoft.com/office/drawing/2014/main" id="{924A5E0A-672C-A55B-2826-BF71D4723B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r="21359"/>
          <a:stretch>
            <a:fillRect/>
          </a:stretch>
        </p:blipFill>
        <p:spPr>
          <a:xfrm>
            <a:off x="3379273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Espace réservé pour une image  34">
            <a:extLst>
              <a:ext uri="{FF2B5EF4-FFF2-40B4-BE49-F238E27FC236}">
                <a16:creationId xmlns:a16="http://schemas.microsoft.com/office/drawing/2014/main" id="{453E75D0-36A5-BFE9-8191-ABCF472A09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6047454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5849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865A-02D5-EACC-32FA-A692126A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58F4EB2-7099-A2A4-2409-58681B85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 كل منكم يكتب حكايته الجديدة.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C632F1-4E62-1FC4-917D-C32EF3FA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182245-52E4-0033-40A3-4F46F6654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D658AE-18FF-FC42-BDF5-2CFECAAB4D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B17CE6-10B1-2805-E9D9-62FCF3792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23BA2-91D0-F3F2-9CF8-5728F05236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F5725-C121-B7EC-5157-107B241B8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AB79F-1B48-ACFE-F71B-BA642358D2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5C3D1A6-EFBF-F58E-6FCE-C6AA01197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3D610A-6C12-E1AE-D77A-1A521EB9A3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38">
            <a:extLst>
              <a:ext uri="{FF2B5EF4-FFF2-40B4-BE49-F238E27FC236}">
                <a16:creationId xmlns:a16="http://schemas.microsoft.com/office/drawing/2014/main" id="{EDB4D5B2-D321-D800-2CCA-4B62029C4C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" b="1778"/>
          <a:stretch>
            <a:fillRect/>
          </a:stretch>
        </p:blipFill>
        <p:spPr>
          <a:xfrm>
            <a:off x="711092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Espace réservé pour une image  36">
            <a:extLst>
              <a:ext uri="{FF2B5EF4-FFF2-40B4-BE49-F238E27FC236}">
                <a16:creationId xmlns:a16="http://schemas.microsoft.com/office/drawing/2014/main" id="{3F2230B1-CE35-D86A-7597-D7F1D89AE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r="21359"/>
          <a:stretch>
            <a:fillRect/>
          </a:stretch>
        </p:blipFill>
        <p:spPr>
          <a:xfrm>
            <a:off x="3379273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Espace réservé pour une image  34">
            <a:extLst>
              <a:ext uri="{FF2B5EF4-FFF2-40B4-BE49-F238E27FC236}">
                <a16:creationId xmlns:a16="http://schemas.microsoft.com/office/drawing/2014/main" id="{4BC62F3C-D86B-3BD7-9F9A-62314704AA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" r="7647"/>
          <a:stretch>
            <a:fillRect/>
          </a:stretch>
        </p:blipFill>
        <p:spPr>
          <a:xfrm>
            <a:off x="6047454" y="2089224"/>
            <a:ext cx="2385453" cy="23671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9682795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 القرائي. قبل ذلك نتذكر معاني المفردات. اكتبوا كل كلمة في مكانها.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8B641319-C656-B3A5-1EAA-577E5E30E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AD1D654-6271-219D-BD77-EBF5C15CB7BF}"/>
              </a:ext>
            </a:extLst>
          </p:cNvPr>
          <p:cNvSpPr/>
          <p:nvPr/>
        </p:nvSpPr>
        <p:spPr>
          <a:xfrm>
            <a:off x="3407944" y="2245180"/>
            <a:ext cx="2328111" cy="675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02F0A01-C1EA-D316-3830-C831A3102C0B}"/>
              </a:ext>
            </a:extLst>
          </p:cNvPr>
          <p:cNvSpPr/>
          <p:nvPr/>
        </p:nvSpPr>
        <p:spPr>
          <a:xfrm rot="5400000">
            <a:off x="6166005" y="1946041"/>
            <a:ext cx="324465" cy="9488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82DC5-21C9-ABC4-A68F-C31B6A0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09674D7-88F7-7AB5-5B9F-E13CDA9F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سأطرح عليكم أسئلة لأتحقق هل قرأتم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D69C7-D266-FBFC-4767-E189F179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A7982E-3551-9F31-6D96-26609C3F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F9982B-F1A1-B2E1-D5EA-E0B58A25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CCC89-2E03-3093-0E51-04971E432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18A4DE-D084-131B-BA3D-75FF5F9146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FBF13-3337-0F03-73BC-595BF3C449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F1FC1-8A00-BC8F-294E-6044EECA57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73796D-A908-371D-430E-1496DD58D0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019A5FF-9999-0963-4F1B-03FD959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94961E68-E888-F5DA-A779-184CC8DB3F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0806282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نجيب شفهيا. من يقرأ السؤال؟ من يجيب بجملة تامة؟ (دقيقتان)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435121" y="2426653"/>
            <a:ext cx="7391308" cy="1596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مَنِ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ٱعتَنى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بٱلْفَتاةِ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ٱلْمَريضَةِ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خِلالَ مَرَضِها؟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قَرَّرَتِ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ٱلْفَتاةُ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تَفْعَلَ بَعْدَ شِفائِها؟ لِماذا؟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894776" y="2781246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CE573BB-CAC7-830C-F4EB-4B0E61B7A911}"/>
              </a:ext>
            </a:extLst>
          </p:cNvPr>
          <p:cNvSpPr/>
          <p:nvPr/>
        </p:nvSpPr>
        <p:spPr>
          <a:xfrm>
            <a:off x="7929178" y="3567828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25؛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الفقرة الأولى من النص. تابعوا معي.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3" name="Image 12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4CE89E20-7EE4-31BE-AA8F-1D9F526A2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الفقرة الموالية؟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 descr="Une image contenant texte, lettre, Visage humain, livre&#10;&#10;Le contenu généré par l’IA peut être incorrect.">
            <a:extLst>
              <a:ext uri="{FF2B5EF4-FFF2-40B4-BE49-F238E27FC236}">
                <a16:creationId xmlns:a16="http://schemas.microsoft.com/office/drawing/2014/main" id="{51E454A2-1862-F195-926B-938B7CF9F1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944" y="2245180"/>
            <a:ext cx="2328111" cy="322353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7D5-661A-08E9-9297-AEBD2E11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69B1BED-20E1-F2D8-D68B-D5E9C31C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D838A5-7377-9C49-57DC-97C049964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E59E1-CBA3-CFEC-0EDB-9256AD152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6378-93FD-25AF-93AC-4CC84F213D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93C3A4-C197-178F-D435-A25B886F26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B565B-6088-92CA-DDAC-ACFE81109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39E14-A76A-6413-C8A8-1BBB25B50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655EB-E109-F140-D2A2-EE6EDB4D4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E384A45-1574-276D-D647-B3D2C5856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C58CC01-8650-004D-A7F0-622BFED12DA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نبدأ أولا بالتحقق من إنجازكم الواجبَ المنزلي. خذوا نشاط المعجم.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68F32E-EE47-34DC-7B83-78376E422D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5093" y="2084266"/>
            <a:ext cx="2896844" cy="401773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36C8F66-C02A-ECA7-FE43-99D7097DC16C}"/>
              </a:ext>
            </a:extLst>
          </p:cNvPr>
          <p:cNvSpPr/>
          <p:nvPr/>
        </p:nvSpPr>
        <p:spPr>
          <a:xfrm>
            <a:off x="3081737" y="2438401"/>
            <a:ext cx="2808430" cy="9906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sz="2000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3F5AA640-9C3C-51AF-4DAD-E67A4408AD7B}"/>
              </a:ext>
            </a:extLst>
          </p:cNvPr>
          <p:cNvSpPr/>
          <p:nvPr/>
        </p:nvSpPr>
        <p:spPr>
          <a:xfrm>
            <a:off x="5985294" y="2689720"/>
            <a:ext cx="7174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5">
            <a:extLst>
              <a:ext uri="{FF2B5EF4-FFF2-40B4-BE49-F238E27FC236}">
                <a16:creationId xmlns:a16="http://schemas.microsoft.com/office/drawing/2014/main" id="{F4DDFDA3-8032-305F-C88E-5A55EAA9BF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2714" y="2231359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7598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8186E-E970-583B-25AC-758ED44DA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E3E96AE-B003-7344-BC46-A4A47D7047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B637C1-3ABD-AB54-D6FE-B50FE75BF0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604E55-FDF8-2FB0-FCE0-15B03218F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F80B8A-1F39-E1A2-D558-01255B09DA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AB0E4F-FE15-4358-AC44-6742A50986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16126-9DAC-287C-987A-F96D4D7BCE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B1FEB-417A-72ED-D72C-63D7CD45DF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E58F42-D4FA-988C-1871-01AF79D4FA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351C9B7-3A5B-355B-58FB-AC0312F8EBF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يذكر أولا بخطوات خريطة الكلمة؟  - نصحح جماعيا، ما نوع الكلمة (تبهِج)؟ ...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571F571-E59E-269D-2267-E23BB5D1E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578601-46EA-B084-ABC9-7570CD5643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326208"/>
            <a:ext cx="7910095" cy="287505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6765D6-1F65-D609-6464-28306E35F8CB}"/>
              </a:ext>
            </a:extLst>
          </p:cNvPr>
          <p:cNvSpPr txBox="1"/>
          <p:nvPr/>
        </p:nvSpPr>
        <p:spPr>
          <a:xfrm>
            <a:off x="908647" y="4588101"/>
            <a:ext cx="488416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</a:rPr>
              <a:t>يُفْرِحُني</a:t>
            </a:r>
            <a:r>
              <a:rPr lang="ar-MA" sz="3200" b="1" dirty="0">
                <a:solidFill>
                  <a:srgbClr val="FF0000"/>
                </a:solidFill>
              </a:rPr>
              <a:t>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سَماعُ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ٱلْأَخْبارِ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ٱلسّارَّةِ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r-FR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99A7AFF7-9AB1-C2D8-521D-EAA0E6B25A4D}"/>
              </a:ext>
            </a:extLst>
          </p:cNvPr>
          <p:cNvSpPr txBox="1"/>
          <p:nvPr/>
        </p:nvSpPr>
        <p:spPr>
          <a:xfrm>
            <a:off x="4805556" y="3777697"/>
            <a:ext cx="98032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يُفْرِحُ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28A04B0-F2C5-17EC-BCAF-152FB58E1DC4}"/>
              </a:ext>
            </a:extLst>
          </p:cNvPr>
          <p:cNvSpPr txBox="1"/>
          <p:nvPr/>
        </p:nvSpPr>
        <p:spPr>
          <a:xfrm>
            <a:off x="3350730" y="2782710"/>
            <a:ext cx="11288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فِعْلٌ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1508;p66">
            <a:extLst>
              <a:ext uri="{FF2B5EF4-FFF2-40B4-BE49-F238E27FC236}">
                <a16:creationId xmlns:a16="http://schemas.microsoft.com/office/drawing/2014/main" id="{68EB76DA-F1B4-C1E6-3A6D-BE5CDAF915C0}"/>
              </a:ext>
            </a:extLst>
          </p:cNvPr>
          <p:cNvSpPr txBox="1"/>
          <p:nvPr/>
        </p:nvSpPr>
        <p:spPr>
          <a:xfrm>
            <a:off x="1968880" y="3763736"/>
            <a:ext cx="11288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يُحْزِنُ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3900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نسمي المعلومات التي ترد في النص بشكل غير مباشر؟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79606C-D55F-5158-DC8A-5D07B51EBD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1009A7-D32A-142F-CB13-90315EFD47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AE392B4-ABE1-C092-6283-4E07CCF46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F001BA9-1D37-9381-1099-F83860ED6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8257" y="2171683"/>
            <a:ext cx="2851912" cy="285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5F9DA4-4497-034F-D65F-904FDFCB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855406" y="2654003"/>
            <a:ext cx="74331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اَلْمَعْلوماتُ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ٱلضِّمْنِيَّةُ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غَيْرُ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مَعْلوماتٌ تَرِدُ في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غَيْرِ مُباشِرٍ عَلى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يَسْتَنْتِجَها.</a:t>
            </a:r>
          </a:p>
        </p:txBody>
      </p:sp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47FE6-48BF-2747-1655-F47DEC0B9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6847A02-B266-AD20-84B2-57B2B562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 بخطوات توظيف الكلمات المفاتيح لاستنتاج معلومات ضمنية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339848-6C33-2EB8-052D-8874E976D1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DF7135-0489-288B-9EE5-316DDCC19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6E296F-35E2-BE1D-5386-0B9534BDC3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54BDB0-3914-DE81-474E-584F8D5A15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4F88D6-15BB-EDA8-5FEB-492E0C9B5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1F61B9-5961-6668-253C-99430BA6C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67179D-15BA-2FA6-FAE5-B1E12EFCEC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1AFBF-B4AC-D3D6-D426-41C212C4E0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3477D71-041C-00FB-96CD-63F6AEA726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83530A9-4D6C-E804-090C-BB105C613D62}"/>
              </a:ext>
            </a:extLst>
          </p:cNvPr>
          <p:cNvSpPr txBox="1"/>
          <p:nvPr/>
        </p:nvSpPr>
        <p:spPr>
          <a:xfrm>
            <a:off x="2556387" y="2959510"/>
            <a:ext cx="4513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اِسْتِنْتاجُ مَعْلوماتٍ ضِمْنِيَّةٍ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861259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B2253-51CC-743F-BE51-19E8B8F7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98B635F-A268-02E4-030A-793DA5393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انتبهوا جيدا.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40B880-D6E0-FF39-52F2-FAB91849F5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3CDE35-B756-A59D-F710-C6C91200A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53A171-9F7E-BF21-6505-6FE0E6792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1E6A9C-2E59-FD46-4A67-B6530F38B2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C291AC-988E-63C7-0440-3ED075D24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82825-2CD2-1BB9-B2DB-4E177B8D8D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A1635-6053-C157-9F23-97648ED33A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6E30E8-C1D1-962F-3447-61ABF7E227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D069F76-3157-B362-E655-2FFE9BCD9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4EFBC44-C5BF-213A-1089-881F5D9E5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694" y="2371699"/>
            <a:ext cx="6642555" cy="306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046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ستحددون مؤشرات في النص. من يقرأ السؤال 1؟ نجيب جماعيا عن السطر الأول.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6126473" y="3504146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A05C3B-28F4-4FDF-07A7-48EDECDAF9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6133" y="2084266"/>
            <a:ext cx="2764912" cy="38347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603D45-3A31-1DB2-E05C-067F98580CD1}"/>
              </a:ext>
            </a:extLst>
          </p:cNvPr>
          <p:cNvSpPr/>
          <p:nvPr/>
        </p:nvSpPr>
        <p:spPr>
          <a:xfrm>
            <a:off x="3162898" y="3274141"/>
            <a:ext cx="2748147" cy="117987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0866CFB-D055-12B6-A8C0-FC4A8E33DA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المعلومة في السطر الأول؟ من يحدد المؤشر في النص؟ هل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نتم متفقون؟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AE03294-6DAE-4F0D-D6D7-C54478D1D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817628B-E510-6780-C71C-18CD3683FA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53" y="2340924"/>
            <a:ext cx="8001693" cy="313971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F8F02D-C815-D4A0-51E8-8F5F4E90D731}"/>
              </a:ext>
            </a:extLst>
          </p:cNvPr>
          <p:cNvSpPr txBox="1"/>
          <p:nvPr/>
        </p:nvSpPr>
        <p:spPr>
          <a:xfrm>
            <a:off x="344130" y="3293709"/>
            <a:ext cx="4050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اُنْظُروا، يا لَهُ مِنْ مَنْظَرٍ خَلّابٍ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حُبورٍ.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3762-4206-D963-B08F-48DA5AF3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0719E-ACF0-C652-4F87-3C92D8A7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أكملوا إنجاز التمرين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 ابحثوا عن مؤشرات تدل على الكلمات البارزة.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7308BF-8785-8A5C-A043-4BA891B89C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3E9D10-7190-626E-D22D-012B4C06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07C84A-3F19-5312-7E47-92BF9C09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571C63-45C1-6FF6-0565-4E7D0A655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AC7887-21E8-4AEE-7487-CC0800AEE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25E7F1-A742-8BAB-0079-DBD7F0973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DBD75C-6427-6798-86D2-C45116DF5D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7470D-B170-3188-CCE1-D1D340F74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8FCCBB9-B66B-D5E9-9DBF-5189A9D01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53" y="2340924"/>
            <a:ext cx="8001693" cy="313971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6E0633-BC6D-F1B7-4E1B-30BD620E5DE0}"/>
              </a:ext>
            </a:extLst>
          </p:cNvPr>
          <p:cNvSpPr txBox="1"/>
          <p:nvPr/>
        </p:nvSpPr>
        <p:spPr>
          <a:xfrm>
            <a:off x="344130" y="3293709"/>
            <a:ext cx="4050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اُنْظُروا، يا لَهُ مِنْ مَنْظَرٍ خَلّابٍ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حُبورٍ.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5747F75E-905A-72F2-3526-5DD9086087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89520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00EC-7B32-64E8-9F8E-FF26581C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BCEF37-2A65-0F3F-3943-568A8C0A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سطرا </a:t>
            </a:r>
            <a:r>
              <a:rPr lang="ar-MA" sz="23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سطرا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المعلومة بالسطر الثاني؟ ما الكلمة البارزة؟ ما المؤشر النص؟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F01F16-9151-B262-FD45-EB4E80EC3C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AEC728-245C-C861-47CC-F3B55EDF49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C0BCAD-E52E-610B-7BC3-563B65031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9BE584-C843-53F3-2367-0BE672D124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E052E5-385E-5B53-D6A2-21A54BED51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E54EDF-2E9D-CA93-171D-109824FF3D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9485EA-2FB8-11EF-4CD5-052763318A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51402B-A883-559D-76AD-8404CC3D71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2E9628D-DE37-6FCC-EA29-93E32ACB6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54" y="2340924"/>
            <a:ext cx="8212663" cy="313971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AAB348-DA4E-5362-F29F-79071DBC0E86}"/>
              </a:ext>
            </a:extLst>
          </p:cNvPr>
          <p:cNvSpPr txBox="1"/>
          <p:nvPr/>
        </p:nvSpPr>
        <p:spPr>
          <a:xfrm>
            <a:off x="344130" y="3293709"/>
            <a:ext cx="4050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اُنْظُروا، يا لَهُ مِنْ مَنْظَرٍ خَلّابٍ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حُبورٍ.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690A7E7C-FBEB-7933-5C4E-A81BBB899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C5EED0-5C7F-C49C-9503-680B42A92CBA}"/>
              </a:ext>
            </a:extLst>
          </p:cNvPr>
          <p:cNvSpPr txBox="1"/>
          <p:nvPr/>
        </p:nvSpPr>
        <p:spPr>
          <a:xfrm>
            <a:off x="360183" y="3910780"/>
            <a:ext cx="43691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كَمْ أَنا مُتَحَمِّسَةٌ لِرُؤْيَةِ أَفْرادِ أُسْرَتي وَهُمْ 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F4C8B1-BEBB-9ADF-ABA1-50F619C405EC}"/>
              </a:ext>
            </a:extLst>
          </p:cNvPr>
          <p:cNvSpPr txBox="1"/>
          <p:nvPr/>
        </p:nvSpPr>
        <p:spPr>
          <a:xfrm>
            <a:off x="226142" y="4382408"/>
            <a:ext cx="4778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مَرَّتْ بي لَحَظاتُ تأَمُّلٍ ... وَأَنا أُديرُ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أَصابِعي.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5F8855-6B0B-73D0-FAB3-A692186FD050}"/>
              </a:ext>
            </a:extLst>
          </p:cNvPr>
          <p:cNvSpPr txBox="1"/>
          <p:nvPr/>
        </p:nvSpPr>
        <p:spPr>
          <a:xfrm>
            <a:off x="432617" y="4915788"/>
            <a:ext cx="44736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فَلْأَرْسُمْها وَفي يَدِها كِتابٌ تَتَصَفَّحُهُ.</a:t>
            </a:r>
          </a:p>
          <a:p>
            <a:pPr marL="457200" indent="-457200" algn="r" rtl="1">
              <a:buFontTx/>
              <a:buChar char="-"/>
              <a:defRPr/>
            </a:pP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 هذا سَطْحُ </a:t>
            </a:r>
            <a:r>
              <a:rPr lang="ar-MA" sz="32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lang="ar-MA" sz="32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47421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9A322-930D-1162-01DB-6FDB3602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8A304-8841-B31D-B608-43FE0AA0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ستستنتجون معلومات من النص. من يقرأ التعليمة 2؟ أنجزوا فرديا.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22BA9B-346B-F929-4FB4-07C4069F0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EA2798-381D-A435-FF02-680B82DA1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CED2DA-761E-BCC7-0B3C-F3A4656E9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678A03-D24F-37B0-73F4-E4D28793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9817331-65C2-38EF-E66A-01CBF2955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AA16EF-14DC-6F60-98B2-D8C211511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BA406-C63C-1A2F-C014-4A87927F5D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164B18-1C10-F244-EA08-430E3EE40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E343D9C-F603-E366-92F8-4114BC631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99E806F-A80B-7B84-130B-B8F8DBD0C198}"/>
              </a:ext>
            </a:extLst>
          </p:cNvPr>
          <p:cNvSpPr/>
          <p:nvPr/>
        </p:nvSpPr>
        <p:spPr>
          <a:xfrm>
            <a:off x="6091317" y="4929823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28609C-F203-B7BC-C5A0-102B1CB7A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6133" y="2084266"/>
            <a:ext cx="2764912" cy="383475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1BEC7E-8E8B-8B1E-9410-E2BDE3BE8A4B}"/>
              </a:ext>
            </a:extLst>
          </p:cNvPr>
          <p:cNvSpPr/>
          <p:nvPr/>
        </p:nvSpPr>
        <p:spPr>
          <a:xfrm>
            <a:off x="3162898" y="4452958"/>
            <a:ext cx="2748147" cy="129891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71298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F8185-1AD4-B850-A397-1E7AB3667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5A0B1-B598-314A-CC2B-5319E321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3" y="756000"/>
            <a:ext cx="725606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المؤشر الأول؟ ماذا نستنتج منه؟ هل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أ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نتم متفقون؟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F5243D-565A-B7B5-7BB3-DA0FB42AA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0084EA-52E1-47BF-7378-FE79483ACE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901FBD-44F3-B31B-00D2-FF366F792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9C904D-A665-C24A-8875-23E853DF50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2D3EA7-D828-1A39-2CF3-ED719D292C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ADE726-FC12-CFA7-ADB0-626617755E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F41D3E-9BF7-BD6C-F264-3B8EBD41DF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101C92-5EE7-DE3B-DE17-FADE4FD072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63094DF-0D4F-3A01-80E0-61786D9D01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57B20F-2FA0-0E76-BC7E-CE702DC23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39" y="2102445"/>
            <a:ext cx="8201806" cy="420660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E305E2-E600-9080-AD43-DAAECA8B8F6E}"/>
              </a:ext>
            </a:extLst>
          </p:cNvPr>
          <p:cNvSpPr txBox="1"/>
          <p:nvPr/>
        </p:nvSpPr>
        <p:spPr>
          <a:xfrm>
            <a:off x="412955" y="3303541"/>
            <a:ext cx="3362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اَلْفَتاةُ تَتَساءَلُ وَلَمْ تَحْسِمْ قَرارَها بَعْدُ.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BB7260-F257-21CA-7649-FDDCE73DA2C3}"/>
              </a:ext>
            </a:extLst>
          </p:cNvPr>
          <p:cNvSpPr txBox="1"/>
          <p:nvPr/>
        </p:nvSpPr>
        <p:spPr>
          <a:xfrm>
            <a:off x="443015" y="3944137"/>
            <a:ext cx="3362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حُبُّ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لِأُسْرَتِها، إِعْجابُها بِرَسْمَتِها.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CF16BD-4DA1-DEE3-0B20-F8BAE07402A4}"/>
              </a:ext>
            </a:extLst>
          </p:cNvPr>
          <p:cNvSpPr txBox="1"/>
          <p:nvPr/>
        </p:nvSpPr>
        <p:spPr>
          <a:xfrm>
            <a:off x="309716" y="4678582"/>
            <a:ext cx="3569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هُدوءُ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تَفْكيرٌ عَميقٌ، اِنْتِظارُ فِكْرَةٍ.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D89404-70A2-26D2-5038-3A34DF621D34}"/>
              </a:ext>
            </a:extLst>
          </p:cNvPr>
          <p:cNvSpPr txBox="1"/>
          <p:nvPr/>
        </p:nvSpPr>
        <p:spPr>
          <a:xfrm>
            <a:off x="443015" y="5578780"/>
            <a:ext cx="34658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فَرْدٍ لَهُ هِوايَتُهُ وَيَحْتَرِمُ هِوايَةَ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A2A5B7B-7712-2DF1-C98A-5355D3EFDC2B}"/>
              </a:ext>
            </a:extLst>
          </p:cNvPr>
          <p:cNvCxnSpPr/>
          <p:nvPr/>
        </p:nvCxnSpPr>
        <p:spPr>
          <a:xfrm>
            <a:off x="6328238" y="3746090"/>
            <a:ext cx="8394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9DEAB2-9A07-ED68-50DA-824647D72DF5}"/>
              </a:ext>
            </a:extLst>
          </p:cNvPr>
          <p:cNvCxnSpPr>
            <a:cxnSpLocks/>
          </p:cNvCxnSpPr>
          <p:nvPr/>
        </p:nvCxnSpPr>
        <p:spPr>
          <a:xfrm flipH="1">
            <a:off x="4414684" y="3726426"/>
            <a:ext cx="13371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A7B6AAA-CC26-CD22-9616-6EB4B8E0AA9C}"/>
              </a:ext>
            </a:extLst>
          </p:cNvPr>
          <p:cNvCxnSpPr/>
          <p:nvPr/>
        </p:nvCxnSpPr>
        <p:spPr>
          <a:xfrm>
            <a:off x="6420465" y="4316361"/>
            <a:ext cx="12880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E44EF55-1721-4839-F0F1-44A841192304}"/>
              </a:ext>
            </a:extLst>
          </p:cNvPr>
          <p:cNvCxnSpPr/>
          <p:nvPr/>
        </p:nvCxnSpPr>
        <p:spPr>
          <a:xfrm>
            <a:off x="3908885" y="4326194"/>
            <a:ext cx="1646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6DA35CA-3ADD-AFA3-E537-3927466BF3A0}"/>
              </a:ext>
            </a:extLst>
          </p:cNvPr>
          <p:cNvCxnSpPr/>
          <p:nvPr/>
        </p:nvCxnSpPr>
        <p:spPr>
          <a:xfrm>
            <a:off x="7167716" y="5309956"/>
            <a:ext cx="5407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8A4E60B-9FFC-2249-2759-3479E0F27C99}"/>
              </a:ext>
            </a:extLst>
          </p:cNvPr>
          <p:cNvCxnSpPr/>
          <p:nvPr/>
        </p:nvCxnSpPr>
        <p:spPr>
          <a:xfrm>
            <a:off x="4916129" y="5300661"/>
            <a:ext cx="16940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A45C825-8EC1-8F34-D8EC-4BE16C380F3C}"/>
              </a:ext>
            </a:extLst>
          </p:cNvPr>
          <p:cNvCxnSpPr/>
          <p:nvPr/>
        </p:nvCxnSpPr>
        <p:spPr>
          <a:xfrm>
            <a:off x="6420465" y="5751871"/>
            <a:ext cx="10519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4D68B9F-D0E4-4ABF-137B-44A15295EF37}"/>
              </a:ext>
            </a:extLst>
          </p:cNvPr>
          <p:cNvCxnSpPr/>
          <p:nvPr/>
        </p:nvCxnSpPr>
        <p:spPr>
          <a:xfrm>
            <a:off x="4130775" y="5732206"/>
            <a:ext cx="4412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C400467-5252-BF0C-EDD6-C022EB1CA497}"/>
              </a:ext>
            </a:extLst>
          </p:cNvPr>
          <p:cNvCxnSpPr/>
          <p:nvPr/>
        </p:nvCxnSpPr>
        <p:spPr>
          <a:xfrm>
            <a:off x="5230761" y="5751871"/>
            <a:ext cx="3244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EBAF150-AACE-F3CE-F7FE-99C3DF08EF27}"/>
              </a:ext>
            </a:extLst>
          </p:cNvPr>
          <p:cNvCxnSpPr/>
          <p:nvPr/>
        </p:nvCxnSpPr>
        <p:spPr>
          <a:xfrm>
            <a:off x="8148252" y="5751871"/>
            <a:ext cx="2878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5F7B22C-39CC-AAAF-33D6-CBAA3C28E670}"/>
              </a:ext>
            </a:extLst>
          </p:cNvPr>
          <p:cNvCxnSpPr/>
          <p:nvPr/>
        </p:nvCxnSpPr>
        <p:spPr>
          <a:xfrm>
            <a:off x="7098890" y="6194323"/>
            <a:ext cx="4916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DABD72A-5B32-0833-1F13-BD7299ADF3B8}"/>
              </a:ext>
            </a:extLst>
          </p:cNvPr>
          <p:cNvCxnSpPr/>
          <p:nvPr/>
        </p:nvCxnSpPr>
        <p:spPr>
          <a:xfrm>
            <a:off x="5436291" y="6194323"/>
            <a:ext cx="12585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654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230887" y="2710147"/>
            <a:ext cx="7650404" cy="255389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ٱلْقِراءَةِ، وَظَّفْتُ إِسْتراتيجِيَّةَ 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الَّتي تُساعِدُني عَلى ............................................................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أَذْكُرُ خُطْواتِها: .................................................................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سنختار حكايتين ونعلقهما على المجلة الحائطية في آخر الأسبوع.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8496" y="2454833"/>
            <a:ext cx="3383346" cy="2072080"/>
          </a:xfrm>
        </p:spPr>
        <p:txBody>
          <a:bodyPr/>
          <a:lstStyle/>
          <a:p>
            <a:pPr algn="r"/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2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2344738"/>
            <a:ext cx="2879725" cy="287972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18423</TotalTime>
  <Words>1733</Words>
  <Application>Microsoft Office PowerPoint</Application>
  <PresentationFormat>Affichage à l'écran (4:3)</PresentationFormat>
  <Paragraphs>439</Paragraphs>
  <Slides>57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4" baseType="lpstr">
      <vt:lpstr>Calibri</vt:lpstr>
      <vt:lpstr>Dosis Medium</vt:lpstr>
      <vt:lpstr>Wingdings</vt:lpstr>
      <vt:lpstr>Calibri Light</vt:lpstr>
      <vt:lpstr>Aptos</vt:lpstr>
      <vt:lpstr>Dosis</vt:lpstr>
      <vt:lpstr>Dosis SemiBold</vt:lpstr>
      <vt:lpstr>Microsoft Uighur</vt:lpstr>
      <vt:lpstr>Modern Love</vt:lpstr>
      <vt:lpstr>Dosis ExtraBold</vt:lpstr>
      <vt:lpstr>Arial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صححوا.</vt:lpstr>
      <vt:lpstr>Présentation PowerPoint</vt:lpstr>
      <vt:lpstr>نمر إلى حصة الاستماع والتحدث، ستتدربون على إنتاج حكاية جديدة تشبه حكاية «أعظم هدية».</vt:lpstr>
      <vt:lpstr> هذه مشاهد جديدة معبرة عن مقاطع البداية والوسط والنهاية. لاحظوها جيدا. </vt:lpstr>
      <vt:lpstr>الآن كل واحد منكم يبدع بداية حكاية جديدة مناسبة للمشهد أمامكم. دقيقتان لترتيب أفكاركم.</vt:lpstr>
      <vt:lpstr>من يقرأ مقطع البداية الذي أبدعه؟ </vt:lpstr>
      <vt:lpstr>هذا مثال لبداية حكاية جديدة. من يقرأ؟</vt:lpstr>
      <vt:lpstr>الآن حاولوا إنتاج فقرة تعبر عن مقطع الوسط. </vt:lpstr>
      <vt:lpstr>من يقرأ مقطع الوسط الذي أنتجه؟ </vt:lpstr>
      <vt:lpstr>هذا مثال لأحداث وسط الحكاية الجديدة. من يقرأ؟</vt:lpstr>
      <vt:lpstr>الآن حاولوا إنتاج فقرة تتضمن نهاية الحكاية.</vt:lpstr>
      <vt:lpstr>من يقرأ مقطع النهاية الذي أنتجه؟ </vt:lpstr>
      <vt:lpstr>هذا مثال لنهاية الحكاية الجديدة. من يقرأ؟</vt:lpstr>
      <vt:lpstr>حصلنا على حكاية جديدة. من يقرأ؟</vt:lpstr>
      <vt:lpstr>من يعيد حكايته الجديدة؟ تلميذ آخر؟ ...</vt:lpstr>
      <vt:lpstr>على دفاتر المنزل كل منكم يكتب حكايته الجديدة.</vt:lpstr>
      <vt:lpstr>قراءة</vt:lpstr>
      <vt:lpstr>نمر إلى استثمار النص القرائي. قبل ذلك نتذكر معاني المفردات. اكتبوا كل كلمة في مكانها.</vt:lpstr>
      <vt:lpstr> سأطرح عليكم أسئلة لأتحقق هل قرأتم النص.</vt:lpstr>
      <vt:lpstr>نجيب شفهيا. من يقرأ السؤال؟ من يجيب بجملة تامة؟ (دقيقتان) </vt:lpstr>
      <vt:lpstr>خذوا كراساتكم؛ الصفحة 25؛ سأقرأ الفقرة الأولى من النص. تابعوا معي.</vt:lpstr>
      <vt:lpstr>دوركم. من يقرأ الفقرة الموالية؟ من يواصل القراءة؟  تابع (ي) ... </vt:lpstr>
      <vt:lpstr>Présentation PowerPoint</vt:lpstr>
      <vt:lpstr>Présentation PowerPoint</vt:lpstr>
      <vt:lpstr>ماذا نسمي المعلومات التي ترد في النص بشكل غير مباشر؟</vt:lpstr>
      <vt:lpstr>نتذكر. من يقرأ؟</vt:lpstr>
      <vt:lpstr>من يذكر بخطوات توظيف الكلمات المفاتيح لاستنتاج معلومات ضمنية في النص؟</vt:lpstr>
      <vt:lpstr>من يقرأ؟ انتبهوا جيدا.</vt:lpstr>
      <vt:lpstr>ستحددون مؤشرات في النص. من يقرأ السؤال 1؟ نجيب جماعيا عن السطر الأول. </vt:lpstr>
      <vt:lpstr>من يقرأ المعلومة في السطر الأول؟ من يحدد المؤشر في النص؟ هل أنتم متفقون؟ </vt:lpstr>
      <vt:lpstr>أكملوا إنجاز التمرين. ابحثوا عن مؤشرات تدل على الكلمات البارزة.</vt:lpstr>
      <vt:lpstr>نصحح سطرا سطرا. من يقرأ المعلومة بالسطر الثاني؟ ما الكلمة البارزة؟ ما المؤشر النص؟</vt:lpstr>
      <vt:lpstr>ستستنتجون معلومات من النص. من يقرأ التعليمة 2؟ أنجزوا فرديا. </vt:lpstr>
      <vt:lpstr>نصحح. من يقرأ المؤشر الأول؟ ماذا نستنتج منه؟ هل أنتم متفقون؟ </vt:lpstr>
      <vt:lpstr>اختتام الحصة</vt:lpstr>
      <vt:lpstr>ماذا تعلمتم اليوم؟</vt:lpstr>
      <vt:lpstr>تذكروا العمل المنزلي. سنختار حكايتين ونعلقهما على المجلة الحائطية في آخر الأسبوع.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48</cp:revision>
  <dcterms:created xsi:type="dcterms:W3CDTF">2023-09-20T21:35:22Z</dcterms:created>
  <dcterms:modified xsi:type="dcterms:W3CDTF">2026-02-08T00:08:39Z</dcterms:modified>
</cp:coreProperties>
</file>