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  <p:sldMasterId id="2147483672" r:id="rId5"/>
    <p:sldMasterId id="2147483695" r:id="rId6"/>
    <p:sldMasterId id="2147483712" r:id="rId7"/>
    <p:sldMasterId id="2147483730" r:id="rId8"/>
    <p:sldMasterId id="2147483753" r:id="rId9"/>
    <p:sldMasterId id="2147483779" r:id="rId10"/>
  </p:sldMasterIdLst>
  <p:notesMasterIdLst>
    <p:notesMasterId r:id="rId72"/>
  </p:notesMasterIdLst>
  <p:sldIdLst>
    <p:sldId id="2147482743" r:id="rId11"/>
    <p:sldId id="2147482608" r:id="rId12"/>
    <p:sldId id="2147482463" r:id="rId13"/>
    <p:sldId id="2147482697" r:id="rId14"/>
    <p:sldId id="2147482693" r:id="rId15"/>
    <p:sldId id="2134806141" r:id="rId16"/>
    <p:sldId id="2147482704" r:id="rId17"/>
    <p:sldId id="2134806601" r:id="rId18"/>
    <p:sldId id="2147482691" r:id="rId19"/>
    <p:sldId id="2147482514" r:id="rId20"/>
    <p:sldId id="2147482717" r:id="rId21"/>
    <p:sldId id="2147482644" r:id="rId22"/>
    <p:sldId id="2147482526" r:id="rId23"/>
    <p:sldId id="2147482744" r:id="rId24"/>
    <p:sldId id="2147482745" r:id="rId25"/>
    <p:sldId id="2147482528" r:id="rId26"/>
    <p:sldId id="2147482705" r:id="rId27"/>
    <p:sldId id="2134806145" r:id="rId28"/>
    <p:sldId id="2147482487" r:id="rId29"/>
    <p:sldId id="2147482488" r:id="rId30"/>
    <p:sldId id="2147482490" r:id="rId31"/>
    <p:sldId id="2147482711" r:id="rId32"/>
    <p:sldId id="2147482712" r:id="rId33"/>
    <p:sldId id="2147482509" r:id="rId34"/>
    <p:sldId id="2147482510" r:id="rId35"/>
    <p:sldId id="2147482746" r:id="rId36"/>
    <p:sldId id="2147482491" r:id="rId37"/>
    <p:sldId id="2147482492" r:id="rId38"/>
    <p:sldId id="2147482499" r:id="rId39"/>
    <p:sldId id="2147482747" r:id="rId40"/>
    <p:sldId id="2147482758" r:id="rId41"/>
    <p:sldId id="2147482500" r:id="rId42"/>
    <p:sldId id="2147482501" r:id="rId43"/>
    <p:sldId id="2147482664" r:id="rId44"/>
    <p:sldId id="2147482741" r:id="rId45"/>
    <p:sldId id="2147482702" r:id="rId46"/>
    <p:sldId id="2134806730" r:id="rId47"/>
    <p:sldId id="2147482759" r:id="rId48"/>
    <p:sldId id="2134806538" r:id="rId49"/>
    <p:sldId id="2134806905" r:id="rId50"/>
    <p:sldId id="2134806886" r:id="rId51"/>
    <p:sldId id="2134806907" r:id="rId52"/>
    <p:sldId id="2147482749" r:id="rId53"/>
    <p:sldId id="2147482751" r:id="rId54"/>
    <p:sldId id="2134806687" r:id="rId55"/>
    <p:sldId id="2147482752" r:id="rId56"/>
    <p:sldId id="2147482750" r:id="rId57"/>
    <p:sldId id="2147482753" r:id="rId58"/>
    <p:sldId id="2147482754" r:id="rId59"/>
    <p:sldId id="2147482714" r:id="rId60"/>
    <p:sldId id="2147482756" r:id="rId61"/>
    <p:sldId id="2147482483" r:id="rId62"/>
    <p:sldId id="2147482760" r:id="rId63"/>
    <p:sldId id="2147482757" r:id="rId64"/>
    <p:sldId id="2147482484" r:id="rId65"/>
    <p:sldId id="2147482761" r:id="rId66"/>
    <p:sldId id="2147482703" r:id="rId67"/>
    <p:sldId id="2134806712" r:id="rId68"/>
    <p:sldId id="2134806809" r:id="rId69"/>
    <p:sldId id="2134806149" r:id="rId70"/>
    <p:sldId id="2147482522" r:id="rId71"/>
  </p:sldIdLst>
  <p:sldSz cx="9144000" cy="6858000" type="screen4x3"/>
  <p:notesSz cx="6858000" cy="9144000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7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59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748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pos="4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46D93"/>
    <a:srgbClr val="507FBD"/>
    <a:srgbClr val="0097B2"/>
    <a:srgbClr val="203864"/>
    <a:srgbClr val="424D7B"/>
    <a:srgbClr val="000000"/>
    <a:srgbClr val="257390"/>
    <a:srgbClr val="565F88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63" autoAdjust="0"/>
  </p:normalViewPr>
  <p:slideViewPr>
    <p:cSldViewPr snapToGrid="0">
      <p:cViewPr varScale="1">
        <p:scale>
          <a:sx n="71" d="100"/>
          <a:sy n="71" d="100"/>
        </p:scale>
        <p:origin x="1304" y="28"/>
      </p:cViewPr>
      <p:guideLst>
        <p:guide pos="4876"/>
        <p:guide orient="horz" pos="709"/>
        <p:guide orient="horz" pos="2591"/>
        <p:guide pos="5035"/>
        <p:guide pos="748"/>
        <p:guide orient="horz" pos="1230"/>
        <p:guide pos="46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theme" Target="theme/theme1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61" Type="http://schemas.openxmlformats.org/officeDocument/2006/relationships/slide" Target="slides/slide51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205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54604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427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8923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9785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087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39848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51093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2613263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491819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435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51119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0808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838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5787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525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909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7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7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02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24.gif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gif"/><Relationship Id="rId4" Type="http://schemas.openxmlformats.org/officeDocument/2006/relationships/image" Target="../media/image6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.png"/><Relationship Id="rId7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11" Type="http://schemas.openxmlformats.org/officeDocument/2006/relationships/image" Target="../media/image55.png"/><Relationship Id="rId5" Type="http://schemas.openxmlformats.org/officeDocument/2006/relationships/image" Target="../media/image9.png"/><Relationship Id="rId10" Type="http://schemas.openxmlformats.org/officeDocument/2006/relationships/image" Target="../media/image54.png"/><Relationship Id="rId4" Type="http://schemas.openxmlformats.org/officeDocument/2006/relationships/image" Target="../media/image8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4FB36FD-C291-ADBC-0127-6D1D002C2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83546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ar-MA" b="1" dirty="0"/>
              <a:t>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67755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099"/>
            <a:ext cx="5525521" cy="171838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BCAC5-6D37-4CBB-45D2-BE1E17BC01EA}"/>
              </a:ext>
            </a:extLst>
          </p:cNvPr>
          <p:cNvSpPr txBox="1"/>
          <p:nvPr/>
        </p:nvSpPr>
        <p:spPr>
          <a:xfrm>
            <a:off x="5079201" y="3391584"/>
            <a:ext cx="156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الاستماع والتحدث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9EF486-9CB3-9E5A-AAD3-C6195DAA4D27}"/>
              </a:ext>
            </a:extLst>
          </p:cNvPr>
          <p:cNvSpPr txBox="1">
            <a:spLocks/>
          </p:cNvSpPr>
          <p:nvPr/>
        </p:nvSpPr>
        <p:spPr>
          <a:xfrm>
            <a:off x="2122822" y="37155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Pct val="70000"/>
              <a:buNone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أعظم هدية</a:t>
            </a: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 توظيف الفعل الكلام «أعبر عن المشاعر» وتشخيص الحكاية.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2E1F37-853B-83AE-DE1B-7A61D9B06ABA}"/>
              </a:ext>
            </a:extLst>
          </p:cNvPr>
          <p:cNvSpPr txBox="1"/>
          <p:nvPr/>
        </p:nvSpPr>
        <p:spPr>
          <a:xfrm>
            <a:off x="4232832" y="4687686"/>
            <a:ext cx="270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أول هدية ج2: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060E457-E9C3-9578-5958-3A19017FB5E5}"/>
              </a:ext>
            </a:extLst>
          </p:cNvPr>
          <p:cNvSpPr txBox="1">
            <a:spLocks/>
          </p:cNvSpPr>
          <p:nvPr/>
        </p:nvSpPr>
        <p:spPr>
          <a:xfrm>
            <a:off x="2169207" y="50958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Tx/>
              <a:buSzPct val="70000"/>
              <a:buFont typeface="Wingdings" panose="05000000000000000000" pitchFamily="2" charset="2"/>
              <a:buChar char="m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التوقع والتحقق.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القراءات الفردية.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الفهم العام.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5EF16B1-371D-AEC5-E8E9-0C55079F8FDF}"/>
              </a:ext>
            </a:extLst>
          </p:cNvPr>
          <p:cNvSpPr txBox="1">
            <a:spLocks/>
          </p:cNvSpPr>
          <p:nvPr/>
        </p:nvSpPr>
        <p:spPr>
          <a:xfrm>
            <a:off x="2122822" y="24457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2974B8-E75B-2B2C-D601-80288F7121F3}"/>
              </a:ext>
            </a:extLst>
          </p:cNvPr>
          <p:cNvSpPr txBox="1"/>
          <p:nvPr/>
        </p:nvSpPr>
        <p:spPr>
          <a:xfrm>
            <a:off x="5080804" y="2116537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3EB5064F-FD7F-6BBE-0338-6FDDAAD496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01207" y="1987484"/>
            <a:ext cx="468000" cy="468000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52453ECE-BA5B-411E-A903-2ED54C83F1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1204" y="3266686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9E6086D5-55FF-8E6B-04B8-A8AB7639FE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990" y="457665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>
                <a:solidFill>
                  <a:srgbClr val="424D7B"/>
                </a:solidFill>
              </a:rPr>
              <a:t>عند نهاية الحصة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45060" y="2807138"/>
            <a:ext cx="6774940" cy="1136172"/>
            <a:chOff x="1252605" y="2851205"/>
            <a:chExt cx="6774940" cy="11361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52605" y="3156380"/>
              <a:ext cx="506634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الكلامي « أعبر عن المشاعر» و تشخيص مقاطع من الحكاية؛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947016"/>
            <a:chOff x="1331545" y="2851205"/>
            <a:chExt cx="6696000" cy="94701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434894" y="2967224"/>
              <a:ext cx="50182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النص «أول هدية ج 2» والتحقق منه، قراءة بطلاقة وبشكل معبر.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89008" y="3189357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من خلال الإجابة عن أسئلة الفهم العام.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784B5-C76A-9345-98F0-A84BC72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5376EEF8-CAD6-BF4A-7998-43851C3C55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7F447-E93A-B5CC-3E6D-9B18DAAC3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8535C884-8970-E923-9A4B-D957A75448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b="2330"/>
          <a:stretch>
            <a:fillRect/>
          </a:stretch>
        </p:blipFill>
        <p:spPr>
          <a:xfrm>
            <a:off x="4572000" y="2051155"/>
            <a:ext cx="2307982" cy="3600000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3584DCE-BB19-BB4D-51F9-8ED811F0E3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rcRect b="2166"/>
          <a:stretch>
            <a:fillRect/>
          </a:stretch>
        </p:blipFill>
        <p:spPr>
          <a:xfrm>
            <a:off x="2351137" y="2051155"/>
            <a:ext cx="20698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41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DF4F7C4D-1555-B02C-7D1A-0A945FAF700F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E318074-F327-4070-671F-89D0AC1D33AC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717EC55-2D30-28D0-CEB4-F03C9596CD9E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7ADBD22-D4DD-FF99-8D9A-1707F1CDFAC2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709767-19A8-4138-64E8-D97E1F5FC5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4F98CCAC-3D72-1A24-7DA4-66BDB4A59B5E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915" y="17752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9357-59F8-166C-4FBB-194C4395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33DF97-99C7-448C-B3CE-D736F369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سأعين من يقرأ الجملة التي وجدها؟ نبدأ بالكلمة "هؤلاء".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للنص، يدعو  التلاميذ لمواصلة التدرب في المنزل لبلوغ درجة الطلاقة.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4800AA-2B22-4FC4-8D74-CABF1EE7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1C2C2F-1D8B-2161-D2A1-0C87512B1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9968E7-FDBA-A803-8242-0B4FBA9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0525DD-DCCE-4400-8D5C-E341FA1E6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401022-0665-87E9-62AF-488348E662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39C000-EA2C-B15B-C5F3-93D57CBADBC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1AD71-B060-7DBB-8F80-37DD59F655C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B6775-1B2C-8E18-A76A-5CC13D2B439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A98CD3-F25D-6A26-0424-48DD7889E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8F9D420B-2DDE-21B1-DC5C-8CD9BF84B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4969" y="2088542"/>
            <a:ext cx="1517110" cy="1517110"/>
          </a:xfrm>
          <a:prstGeom prst="rect">
            <a:avLst/>
          </a:prstGeom>
        </p:spPr>
      </p:pic>
      <p:pic>
        <p:nvPicPr>
          <p:cNvPr id="8" name="Image 7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D6E9F01-E512-3E37-22C0-699992BEEE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8184" y="1919469"/>
            <a:ext cx="3045545" cy="43338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E2E720-79F7-01C8-BC8E-C147E1D7A264}"/>
              </a:ext>
            </a:extLst>
          </p:cNvPr>
          <p:cNvSpPr/>
          <p:nvPr/>
        </p:nvSpPr>
        <p:spPr>
          <a:xfrm>
            <a:off x="3008184" y="4326194"/>
            <a:ext cx="2926085" cy="19271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5607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0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F52CF9-D03C-8619-9041-15E555CA7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CE57E78-4A2F-1EB1-1AB4-8A781D3D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4BA84E-057F-2A46-3FE4-61266D54E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5E8C69-9CD2-2FCF-5957-8C4A2C43FB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DA6BCCE-BE5B-07C2-3B7F-EF115D9B9F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75CAEF-1704-ED2F-D505-F0844D51BC7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3378FB-CFFC-F2FB-F685-99937CF74C7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D6A6DF-3572-6FD6-2236-07C1904CF8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862ABE-DF4D-0D3F-6BFB-F8A2280E3CB1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053F71-0C6C-6D43-7483-BB993A5019AE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63E1C1-146D-7E2C-1F0F-81F10707F3B9}"/>
              </a:ext>
            </a:extLst>
          </p:cNvPr>
          <p:cNvSpPr txBox="1"/>
          <p:nvPr/>
        </p:nvSpPr>
        <p:spPr>
          <a:xfrm>
            <a:off x="1044180" y="344608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1688A01-63BF-8A4E-FCA4-600C63F23DFB}"/>
              </a:ext>
            </a:extLst>
          </p:cNvPr>
          <p:cNvSpPr txBox="1"/>
          <p:nvPr/>
        </p:nvSpPr>
        <p:spPr>
          <a:xfrm>
            <a:off x="1090103" y="4202921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9AD2DD5-DF54-2994-03BF-9D2C4F6A0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53" y="214100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F43493-392F-0889-E04E-B42C3EDCB1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29048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4270C9-00F5-D07D-BFA4-F2FCE7AD5C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368158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18D5C99-46D9-1091-77E8-4F0F4FD7E1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4438382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F3DE237-F8AA-1B88-8494-1CBF4244F37E}"/>
              </a:ext>
            </a:extLst>
          </p:cNvPr>
          <p:cNvSpPr txBox="1"/>
          <p:nvPr/>
        </p:nvSpPr>
        <p:spPr>
          <a:xfrm>
            <a:off x="1134784" y="4879612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بِشَكْلٍ مُعَبِّرٍ.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F4D553F-9302-60EE-0E49-8324D98EF3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5103682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991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 أنادي على التلميذ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232882-7FB9-FC87-576A-83A1A44D1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0E35D7-78DE-26A8-AF31-094FD3DE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01EBB5-E529-A383-DFB3-5B60D34C0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0D788-12B1-5AC2-185E-5A364A5457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914FCE-B609-54DB-0E24-DB725E0DDB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3E6A5-C6DC-9082-3CED-B0501082616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1BD22E-2085-FCF2-D374-891BDFDF502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2B47CF-DC69-FD93-B4AE-C07B329D47B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5065153-E379-A5CE-4B55-60425B8BF3F7}"/>
              </a:ext>
            </a:extLst>
          </p:cNvPr>
          <p:cNvSpPr/>
          <p:nvPr/>
        </p:nvSpPr>
        <p:spPr>
          <a:xfrm>
            <a:off x="448314" y="1449533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مَشاعِرُ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جَميلَةٌ وَمُمْتِعَ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ةٌ،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تَغْمُرُنا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وَٱلرِّضا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مِثْلَ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يَنْبُعُ مِنْ تَجارِبَ جَميلَةٍ وَمُمْتِعَةٍ يَعيشُها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لَعَلَّ كُلُّ واحِدٍ مِنّا يَتَذَكَّرُ أَجْمَلَ تَجْرِبَةٍ شَعَرَ فيها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أَمّا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ٱلشَّوْقُ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فَهُوَ حَنينُ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ٱلْقَلْبِ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لِمَنْ نُحِبُّهُمْ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يَدْفَعُنا لِلِقائِهِم وَتَقْديرِ وُجودِهِمْ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ٱلرَّحْمَةُ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فَهِيَ مِنْ أَجْمَلِ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ٱلْمَشاعِ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رِ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تَجْعَلُنا طَيِّبينَ 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وَٱلْحَيَواناتِ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فَنُعامِلُهُمْ بِرِفْقٍ وَلُطْ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فٍ.</a:t>
            </a:r>
            <a:endParaRPr lang="fr-FR" sz="4000" b="1" kern="100" dirty="0">
              <a:solidFill>
                <a:srgbClr val="FF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lang="f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9937FFD-83EA-9170-0AC0-3973DBBC2A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6D005D-9A12-C21B-9D15-FCA2A7FEF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3BDBFA-39B5-A83E-0790-CC04254DED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F6DA8B-6B24-6AC3-CBB1-AEFA5A126D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B9588A-1EB7-4F91-5D0D-CAEB8C035E7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5A95DD-D589-887B-6922-E1C93ADB81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D41272-ADCC-8794-7277-1CBB2B606C1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6D8BB-5545-776F-01FC-34F0B17980C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E9E5E-F442-9ACA-FC76-B4377A2EA7A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9218A-574B-68C0-4CE1-A74795D8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C4323-23CF-C13F-E187-4DC8208A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0714"/>
            <a:ext cx="743756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(20 ثانية للتفكير)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F8B3C9A-26EE-9B3E-5753-22709B980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D6C071-E5F1-DE77-4A65-95574C1DF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771905F-56BC-C77F-6396-81BBDEF147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1EF2F01-BED8-CC12-37B4-A0D836E87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E244286-451A-B4CF-533F-A4841C9F7D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1EF3AD-E72A-C226-31AA-E27305DF4FD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250A92-0D43-91D5-5922-8AB83C8EDFA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103C35-7844-77BE-B6F2-4D067CA4E1B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51F0682-44AC-FEF6-EA20-08B3FE31FD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37C0AF6-A6E2-6E0C-7EBE-3A173F7049A4}"/>
              </a:ext>
            </a:extLst>
          </p:cNvPr>
          <p:cNvSpPr/>
          <p:nvPr/>
        </p:nvSpPr>
        <p:spPr>
          <a:xfrm>
            <a:off x="1137852" y="3281516"/>
            <a:ext cx="7010400" cy="863082"/>
          </a:xfrm>
          <a:custGeom>
            <a:avLst/>
            <a:gdLst>
              <a:gd name="csX0" fmla="*/ 0 w 7010400"/>
              <a:gd name="csY0" fmla="*/ 143850 h 863082"/>
              <a:gd name="csX1" fmla="*/ 143850 w 7010400"/>
              <a:gd name="csY1" fmla="*/ 0 h 863082"/>
              <a:gd name="csX2" fmla="*/ 748893 w 7010400"/>
              <a:gd name="csY2" fmla="*/ 0 h 863082"/>
              <a:gd name="csX3" fmla="*/ 1219482 w 7010400"/>
              <a:gd name="csY3" fmla="*/ 0 h 863082"/>
              <a:gd name="csX4" fmla="*/ 1891752 w 7010400"/>
              <a:gd name="csY4" fmla="*/ 0 h 863082"/>
              <a:gd name="csX5" fmla="*/ 2631249 w 7010400"/>
              <a:gd name="csY5" fmla="*/ 0 h 863082"/>
              <a:gd name="csX6" fmla="*/ 3169065 w 7010400"/>
              <a:gd name="csY6" fmla="*/ 0 h 863082"/>
              <a:gd name="csX7" fmla="*/ 3975789 w 7010400"/>
              <a:gd name="csY7" fmla="*/ 0 h 863082"/>
              <a:gd name="csX8" fmla="*/ 4715286 w 7010400"/>
              <a:gd name="csY8" fmla="*/ 0 h 863082"/>
              <a:gd name="csX9" fmla="*/ 5253102 w 7010400"/>
              <a:gd name="csY9" fmla="*/ 0 h 863082"/>
              <a:gd name="csX10" fmla="*/ 5790918 w 7010400"/>
              <a:gd name="csY10" fmla="*/ 0 h 863082"/>
              <a:gd name="csX11" fmla="*/ 6866550 w 7010400"/>
              <a:gd name="csY11" fmla="*/ 0 h 863082"/>
              <a:gd name="csX12" fmla="*/ 7010400 w 7010400"/>
              <a:gd name="csY12" fmla="*/ 143850 h 863082"/>
              <a:gd name="csX13" fmla="*/ 7010400 w 7010400"/>
              <a:gd name="csY13" fmla="*/ 719232 h 863082"/>
              <a:gd name="csX14" fmla="*/ 6866550 w 7010400"/>
              <a:gd name="csY14" fmla="*/ 863082 h 863082"/>
              <a:gd name="csX15" fmla="*/ 6127053 w 7010400"/>
              <a:gd name="csY15" fmla="*/ 863082 h 863082"/>
              <a:gd name="csX16" fmla="*/ 5454783 w 7010400"/>
              <a:gd name="csY16" fmla="*/ 863082 h 863082"/>
              <a:gd name="csX17" fmla="*/ 4916967 w 7010400"/>
              <a:gd name="csY17" fmla="*/ 863082 h 863082"/>
              <a:gd name="csX18" fmla="*/ 4379151 w 7010400"/>
              <a:gd name="csY18" fmla="*/ 863082 h 863082"/>
              <a:gd name="csX19" fmla="*/ 3908562 w 7010400"/>
              <a:gd name="csY19" fmla="*/ 863082 h 863082"/>
              <a:gd name="csX20" fmla="*/ 3101838 w 7010400"/>
              <a:gd name="csY20" fmla="*/ 863082 h 863082"/>
              <a:gd name="csX21" fmla="*/ 2496795 w 7010400"/>
              <a:gd name="csY21" fmla="*/ 863082 h 863082"/>
              <a:gd name="csX22" fmla="*/ 2026206 w 7010400"/>
              <a:gd name="csY22" fmla="*/ 863082 h 863082"/>
              <a:gd name="csX23" fmla="*/ 1488390 w 7010400"/>
              <a:gd name="csY23" fmla="*/ 863082 h 863082"/>
              <a:gd name="csX24" fmla="*/ 143850 w 7010400"/>
              <a:gd name="csY24" fmla="*/ 863082 h 863082"/>
              <a:gd name="csX25" fmla="*/ 0 w 7010400"/>
              <a:gd name="csY25" fmla="*/ 719232 h 863082"/>
              <a:gd name="csX26" fmla="*/ 0 w 7010400"/>
              <a:gd name="csY26" fmla="*/ 143850 h 8630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010400" h="863082" extrusionOk="0">
                <a:moveTo>
                  <a:pt x="0" y="143850"/>
                </a:moveTo>
                <a:cubicBezTo>
                  <a:pt x="13103" y="52543"/>
                  <a:pt x="80891" y="6988"/>
                  <a:pt x="143850" y="0"/>
                </a:cubicBezTo>
                <a:cubicBezTo>
                  <a:pt x="384453" y="25892"/>
                  <a:pt x="584329" y="17547"/>
                  <a:pt x="748893" y="0"/>
                </a:cubicBezTo>
                <a:cubicBezTo>
                  <a:pt x="913457" y="-17547"/>
                  <a:pt x="1022848" y="-13440"/>
                  <a:pt x="1219482" y="0"/>
                </a:cubicBezTo>
                <a:cubicBezTo>
                  <a:pt x="1416116" y="13440"/>
                  <a:pt x="1615921" y="6532"/>
                  <a:pt x="1891752" y="0"/>
                </a:cubicBezTo>
                <a:cubicBezTo>
                  <a:pt x="2167583" y="-6532"/>
                  <a:pt x="2354277" y="12554"/>
                  <a:pt x="2631249" y="0"/>
                </a:cubicBezTo>
                <a:cubicBezTo>
                  <a:pt x="2908221" y="-12554"/>
                  <a:pt x="2940007" y="-22682"/>
                  <a:pt x="3169065" y="0"/>
                </a:cubicBezTo>
                <a:cubicBezTo>
                  <a:pt x="3398123" y="22682"/>
                  <a:pt x="3791888" y="34918"/>
                  <a:pt x="3975789" y="0"/>
                </a:cubicBezTo>
                <a:cubicBezTo>
                  <a:pt x="4159690" y="-34918"/>
                  <a:pt x="4536589" y="25644"/>
                  <a:pt x="4715286" y="0"/>
                </a:cubicBezTo>
                <a:cubicBezTo>
                  <a:pt x="4893983" y="-25644"/>
                  <a:pt x="4985622" y="11691"/>
                  <a:pt x="5253102" y="0"/>
                </a:cubicBezTo>
                <a:cubicBezTo>
                  <a:pt x="5520582" y="-11691"/>
                  <a:pt x="5599036" y="-21319"/>
                  <a:pt x="5790918" y="0"/>
                </a:cubicBezTo>
                <a:cubicBezTo>
                  <a:pt x="5982800" y="21319"/>
                  <a:pt x="6492866" y="-24187"/>
                  <a:pt x="6866550" y="0"/>
                </a:cubicBezTo>
                <a:cubicBezTo>
                  <a:pt x="6965529" y="-740"/>
                  <a:pt x="7004727" y="74873"/>
                  <a:pt x="7010400" y="143850"/>
                </a:cubicBezTo>
                <a:cubicBezTo>
                  <a:pt x="7034293" y="310523"/>
                  <a:pt x="7004027" y="534865"/>
                  <a:pt x="7010400" y="719232"/>
                </a:cubicBezTo>
                <a:cubicBezTo>
                  <a:pt x="7015393" y="788548"/>
                  <a:pt x="6943868" y="870020"/>
                  <a:pt x="6866550" y="863082"/>
                </a:cubicBezTo>
                <a:cubicBezTo>
                  <a:pt x="6617690" y="851087"/>
                  <a:pt x="6291763" y="889591"/>
                  <a:pt x="6127053" y="863082"/>
                </a:cubicBezTo>
                <a:cubicBezTo>
                  <a:pt x="5962343" y="836573"/>
                  <a:pt x="5597935" y="878077"/>
                  <a:pt x="5454783" y="863082"/>
                </a:cubicBezTo>
                <a:cubicBezTo>
                  <a:pt x="5311631" y="848088"/>
                  <a:pt x="5151740" y="842110"/>
                  <a:pt x="4916967" y="863082"/>
                </a:cubicBezTo>
                <a:cubicBezTo>
                  <a:pt x="4682194" y="884054"/>
                  <a:pt x="4626041" y="877648"/>
                  <a:pt x="4379151" y="863082"/>
                </a:cubicBezTo>
                <a:cubicBezTo>
                  <a:pt x="4132261" y="848516"/>
                  <a:pt x="4113603" y="846994"/>
                  <a:pt x="3908562" y="863082"/>
                </a:cubicBezTo>
                <a:cubicBezTo>
                  <a:pt x="3703521" y="879170"/>
                  <a:pt x="3503198" y="843956"/>
                  <a:pt x="3101838" y="863082"/>
                </a:cubicBezTo>
                <a:cubicBezTo>
                  <a:pt x="2700478" y="882208"/>
                  <a:pt x="2677058" y="877259"/>
                  <a:pt x="2496795" y="863082"/>
                </a:cubicBezTo>
                <a:cubicBezTo>
                  <a:pt x="2316532" y="848905"/>
                  <a:pt x="2191340" y="862629"/>
                  <a:pt x="2026206" y="863082"/>
                </a:cubicBezTo>
                <a:cubicBezTo>
                  <a:pt x="1861072" y="863535"/>
                  <a:pt x="1599169" y="866914"/>
                  <a:pt x="1488390" y="863082"/>
                </a:cubicBezTo>
                <a:cubicBezTo>
                  <a:pt x="1377611" y="859250"/>
                  <a:pt x="524942" y="836592"/>
                  <a:pt x="143850" y="863082"/>
                </a:cubicBezTo>
                <a:cubicBezTo>
                  <a:pt x="72243" y="855934"/>
                  <a:pt x="-6054" y="780720"/>
                  <a:pt x="0" y="719232"/>
                </a:cubicBezTo>
                <a:cubicBezTo>
                  <a:pt x="-13822" y="475564"/>
                  <a:pt x="25614" y="266440"/>
                  <a:pt x="0" y="14385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ٱلشُّعورُ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يَجْعَلُنا طَيِّبينَ 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وٱلْحَيَوانِ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35289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D0539-9B14-92F1-E7AD-DCBC0B3C4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9078F-8A8C-DB35-7920-31FFCCDAB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0714"/>
            <a:ext cx="743756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97514BE-2972-A2E7-9D3B-309ECE991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0860BC-D389-36DB-6398-C316F711A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2293F7F-5D2A-7957-66AB-824FB87D6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371F887-2689-5362-D565-2B3CB89862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7D8C11-6D6E-38D9-2A2F-83AD9DE16A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B3078A-D107-C9E9-F557-FB62D147E38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2DEB5A-8CA4-797F-98FA-AB82C4171B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58FD93-A3A1-6F2F-6277-38D970B14AD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14FDA2D-1407-ACCA-35E8-29599D62DF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2828A2-E18C-1ECB-DEB9-0AE5BAF63382}"/>
              </a:ext>
            </a:extLst>
          </p:cNvPr>
          <p:cNvSpPr/>
          <p:nvPr/>
        </p:nvSpPr>
        <p:spPr>
          <a:xfrm>
            <a:off x="955376" y="2713310"/>
            <a:ext cx="7010400" cy="1701373"/>
          </a:xfrm>
          <a:custGeom>
            <a:avLst/>
            <a:gdLst>
              <a:gd name="csX0" fmla="*/ 0 w 7010400"/>
              <a:gd name="csY0" fmla="*/ 283568 h 1701373"/>
              <a:gd name="csX1" fmla="*/ 283568 w 7010400"/>
              <a:gd name="csY1" fmla="*/ 0 h 1701373"/>
              <a:gd name="csX2" fmla="*/ 863462 w 7010400"/>
              <a:gd name="csY2" fmla="*/ 0 h 1701373"/>
              <a:gd name="csX3" fmla="*/ 1314490 w 7010400"/>
              <a:gd name="csY3" fmla="*/ 0 h 1701373"/>
              <a:gd name="csX4" fmla="*/ 1958817 w 7010400"/>
              <a:gd name="csY4" fmla="*/ 0 h 1701373"/>
              <a:gd name="csX5" fmla="*/ 2667576 w 7010400"/>
              <a:gd name="csY5" fmla="*/ 0 h 1701373"/>
              <a:gd name="csX6" fmla="*/ 3183037 w 7010400"/>
              <a:gd name="csY6" fmla="*/ 0 h 1701373"/>
              <a:gd name="csX7" fmla="*/ 3956228 w 7010400"/>
              <a:gd name="csY7" fmla="*/ 0 h 1701373"/>
              <a:gd name="csX8" fmla="*/ 4664988 w 7010400"/>
              <a:gd name="csY8" fmla="*/ 0 h 1701373"/>
              <a:gd name="csX9" fmla="*/ 5180449 w 7010400"/>
              <a:gd name="csY9" fmla="*/ 0 h 1701373"/>
              <a:gd name="csX10" fmla="*/ 5695910 w 7010400"/>
              <a:gd name="csY10" fmla="*/ 0 h 1701373"/>
              <a:gd name="csX11" fmla="*/ 6726832 w 7010400"/>
              <a:gd name="csY11" fmla="*/ 0 h 1701373"/>
              <a:gd name="csX12" fmla="*/ 7010400 w 7010400"/>
              <a:gd name="csY12" fmla="*/ 283568 h 1701373"/>
              <a:gd name="csX13" fmla="*/ 7010400 w 7010400"/>
              <a:gd name="csY13" fmla="*/ 873371 h 1701373"/>
              <a:gd name="csX14" fmla="*/ 7010400 w 7010400"/>
              <a:gd name="csY14" fmla="*/ 1417805 h 1701373"/>
              <a:gd name="csX15" fmla="*/ 6726832 w 7010400"/>
              <a:gd name="csY15" fmla="*/ 1701373 h 1701373"/>
              <a:gd name="csX16" fmla="*/ 6146938 w 7010400"/>
              <a:gd name="csY16" fmla="*/ 1701373 h 1701373"/>
              <a:gd name="csX17" fmla="*/ 5631477 w 7010400"/>
              <a:gd name="csY17" fmla="*/ 1701373 h 1701373"/>
              <a:gd name="csX18" fmla="*/ 5116016 w 7010400"/>
              <a:gd name="csY18" fmla="*/ 1701373 h 1701373"/>
              <a:gd name="csX19" fmla="*/ 4664988 w 7010400"/>
              <a:gd name="csY19" fmla="*/ 1701373 h 1701373"/>
              <a:gd name="csX20" fmla="*/ 3891796 w 7010400"/>
              <a:gd name="csY20" fmla="*/ 1701373 h 1701373"/>
              <a:gd name="csX21" fmla="*/ 3311902 w 7010400"/>
              <a:gd name="csY21" fmla="*/ 1701373 h 1701373"/>
              <a:gd name="csX22" fmla="*/ 2860874 w 7010400"/>
              <a:gd name="csY22" fmla="*/ 1701373 h 1701373"/>
              <a:gd name="csX23" fmla="*/ 2345412 w 7010400"/>
              <a:gd name="csY23" fmla="*/ 1701373 h 1701373"/>
              <a:gd name="csX24" fmla="*/ 1572221 w 7010400"/>
              <a:gd name="csY24" fmla="*/ 1701373 h 1701373"/>
              <a:gd name="csX25" fmla="*/ 863462 w 7010400"/>
              <a:gd name="csY25" fmla="*/ 1701373 h 1701373"/>
              <a:gd name="csX26" fmla="*/ 283568 w 7010400"/>
              <a:gd name="csY26" fmla="*/ 1701373 h 1701373"/>
              <a:gd name="csX27" fmla="*/ 0 w 7010400"/>
              <a:gd name="csY27" fmla="*/ 1417805 h 1701373"/>
              <a:gd name="csX28" fmla="*/ 0 w 7010400"/>
              <a:gd name="csY28" fmla="*/ 828002 h 1701373"/>
              <a:gd name="csX29" fmla="*/ 0 w 7010400"/>
              <a:gd name="csY29" fmla="*/ 283568 h 17013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010400" h="1701373" extrusionOk="0">
                <a:moveTo>
                  <a:pt x="0" y="283568"/>
                </a:moveTo>
                <a:cubicBezTo>
                  <a:pt x="19527" y="109283"/>
                  <a:pt x="157097" y="12775"/>
                  <a:pt x="283568" y="0"/>
                </a:cubicBezTo>
                <a:cubicBezTo>
                  <a:pt x="425776" y="6318"/>
                  <a:pt x="618384" y="21365"/>
                  <a:pt x="863462" y="0"/>
                </a:cubicBezTo>
                <a:cubicBezTo>
                  <a:pt x="1108540" y="-21365"/>
                  <a:pt x="1089873" y="14674"/>
                  <a:pt x="1314490" y="0"/>
                </a:cubicBezTo>
                <a:cubicBezTo>
                  <a:pt x="1539107" y="-14674"/>
                  <a:pt x="1799380" y="5456"/>
                  <a:pt x="1958817" y="0"/>
                </a:cubicBezTo>
                <a:cubicBezTo>
                  <a:pt x="2118254" y="-5456"/>
                  <a:pt x="2344285" y="3460"/>
                  <a:pt x="2667576" y="0"/>
                </a:cubicBezTo>
                <a:cubicBezTo>
                  <a:pt x="2990867" y="-3460"/>
                  <a:pt x="2942815" y="9173"/>
                  <a:pt x="3183037" y="0"/>
                </a:cubicBezTo>
                <a:cubicBezTo>
                  <a:pt x="3423259" y="-9173"/>
                  <a:pt x="3595708" y="-31837"/>
                  <a:pt x="3956228" y="0"/>
                </a:cubicBezTo>
                <a:cubicBezTo>
                  <a:pt x="4316748" y="31837"/>
                  <a:pt x="4379153" y="8961"/>
                  <a:pt x="4664988" y="0"/>
                </a:cubicBezTo>
                <a:cubicBezTo>
                  <a:pt x="4950823" y="-8961"/>
                  <a:pt x="4924973" y="2037"/>
                  <a:pt x="5180449" y="0"/>
                </a:cubicBezTo>
                <a:cubicBezTo>
                  <a:pt x="5435925" y="-2037"/>
                  <a:pt x="5488927" y="-22034"/>
                  <a:pt x="5695910" y="0"/>
                </a:cubicBezTo>
                <a:cubicBezTo>
                  <a:pt x="5902893" y="22034"/>
                  <a:pt x="6369628" y="517"/>
                  <a:pt x="6726832" y="0"/>
                </a:cubicBezTo>
                <a:cubicBezTo>
                  <a:pt x="6897729" y="-541"/>
                  <a:pt x="7008304" y="130825"/>
                  <a:pt x="7010400" y="283568"/>
                </a:cubicBezTo>
                <a:cubicBezTo>
                  <a:pt x="7008629" y="404583"/>
                  <a:pt x="7003057" y="620364"/>
                  <a:pt x="7010400" y="873371"/>
                </a:cubicBezTo>
                <a:cubicBezTo>
                  <a:pt x="7017743" y="1126378"/>
                  <a:pt x="7005413" y="1204510"/>
                  <a:pt x="7010400" y="1417805"/>
                </a:cubicBezTo>
                <a:cubicBezTo>
                  <a:pt x="6992181" y="1585647"/>
                  <a:pt x="6900982" y="1719245"/>
                  <a:pt x="6726832" y="1701373"/>
                </a:cubicBezTo>
                <a:cubicBezTo>
                  <a:pt x="6529804" y="1698759"/>
                  <a:pt x="6292878" y="1692313"/>
                  <a:pt x="6146938" y="1701373"/>
                </a:cubicBezTo>
                <a:cubicBezTo>
                  <a:pt x="6000998" y="1710433"/>
                  <a:pt x="5752228" y="1693349"/>
                  <a:pt x="5631477" y="1701373"/>
                </a:cubicBezTo>
                <a:cubicBezTo>
                  <a:pt x="5510726" y="1709397"/>
                  <a:pt x="5351881" y="1723945"/>
                  <a:pt x="5116016" y="1701373"/>
                </a:cubicBezTo>
                <a:cubicBezTo>
                  <a:pt x="4880151" y="1678801"/>
                  <a:pt x="4865536" y="1718814"/>
                  <a:pt x="4664988" y="1701373"/>
                </a:cubicBezTo>
                <a:cubicBezTo>
                  <a:pt x="4464440" y="1683932"/>
                  <a:pt x="4220571" y="1731480"/>
                  <a:pt x="3891796" y="1701373"/>
                </a:cubicBezTo>
                <a:cubicBezTo>
                  <a:pt x="3563021" y="1671266"/>
                  <a:pt x="3507231" y="1726905"/>
                  <a:pt x="3311902" y="1701373"/>
                </a:cubicBezTo>
                <a:cubicBezTo>
                  <a:pt x="3116573" y="1675841"/>
                  <a:pt x="3032785" y="1708048"/>
                  <a:pt x="2860874" y="1701373"/>
                </a:cubicBezTo>
                <a:cubicBezTo>
                  <a:pt x="2688963" y="1694698"/>
                  <a:pt x="2564133" y="1685480"/>
                  <a:pt x="2345412" y="1701373"/>
                </a:cubicBezTo>
                <a:cubicBezTo>
                  <a:pt x="2126691" y="1717266"/>
                  <a:pt x="1955590" y="1671607"/>
                  <a:pt x="1572221" y="1701373"/>
                </a:cubicBezTo>
                <a:cubicBezTo>
                  <a:pt x="1188852" y="1731139"/>
                  <a:pt x="1018995" y="1671482"/>
                  <a:pt x="863462" y="1701373"/>
                </a:cubicBezTo>
                <a:cubicBezTo>
                  <a:pt x="707929" y="1731264"/>
                  <a:pt x="532357" y="1675816"/>
                  <a:pt x="283568" y="1701373"/>
                </a:cubicBezTo>
                <a:cubicBezTo>
                  <a:pt x="103038" y="1720491"/>
                  <a:pt x="4951" y="1580415"/>
                  <a:pt x="0" y="1417805"/>
                </a:cubicBezTo>
                <a:cubicBezTo>
                  <a:pt x="-15866" y="1180756"/>
                  <a:pt x="-11392" y="997851"/>
                  <a:pt x="0" y="828002"/>
                </a:cubicBezTo>
                <a:cubicBezTo>
                  <a:pt x="11392" y="658153"/>
                  <a:pt x="-1580" y="429028"/>
                  <a:pt x="0" y="283568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اَلشُّعورُ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يَجْعَلُنا طَيِّبينَ 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وٱلْحَيَوانِ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وَيَدْفَعُنا لِتَخْفيفِ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ٱلْأَلَمِ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عَنْهُمْ هُوَ: </a:t>
            </a:r>
            <a:r>
              <a:rPr lang="ar-MA" sz="40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اَلرَّحْمَةُ.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786666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FB4A7C-DDD5-D266-2B85-E437944D88C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1AA8EE-18E2-4F04-C7FA-9D41BDB5F2A4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lang="f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B80D3B-5378-ECFA-AFF4-5D3251DBF2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9DDBFB-C67B-32BB-DE31-800E11D94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41A11-9BEF-B73A-AA88-729B9C0EAE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FAB468-1AC4-7105-B3F9-987E100AB8C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2B93B8-96EF-EE2D-B773-D439C5C4E67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A83D11-6D82-A487-AEFF-D521BB1473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FA9515-6C50-B4D7-5BE3-74916C582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E53C68-7357-0D32-BCEC-058379A888F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6581CD-365B-ABA8-99E5-039BC6D30A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أعظم هدية: توظيف الفعل الكلامي </a:t>
            </a:r>
            <a:r>
              <a:rPr lang="ar-S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أعبر عن المشاعر» وتشخيص الحكاية.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الاستماع والتحدث، ستتدربون على «التعبير عن المشاعر» ثم على تشخيص بعض مقاطع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902500-4FF2-CDAA-C4D1-4F832B1D3943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أَعْظَمُ هَدِيَّةٍ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0B9AE6E-7FDF-18BF-6BB1-9CDCF61B9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6E15-FC87-7A8A-A420-F686E43A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85C84D-6AE2-3EDF-893F-977A6D24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نعبر عن المشاعر نستعمل عبارات مثل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9A8830C-B5AE-EA3D-24C6-BBED61C127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272" y="65529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EABC61-4AF1-A0B7-06A1-491F95D36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212FC-D9FF-EE5A-3010-D8ECDB4F8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9CECB3-8FC4-DC0C-6015-4A2FE6045C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2BD8F-2A0C-2047-B788-1771F98CD9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6B3CD-015A-FEBC-1695-F9493C4F4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50C1EE-08A0-239D-30FC-DBF44B93C45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A98CEA-957F-C8EE-F0FB-985FE105AF0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34B7B-FB85-BBB7-FE71-686F4A9BE02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B2C2E844-DF07-F6E4-C98E-5E108A4D88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E3F2D9F-1EA1-022E-5DCC-152A3795B9BE}"/>
              </a:ext>
            </a:extLst>
          </p:cNvPr>
          <p:cNvSpPr txBox="1"/>
          <p:nvPr/>
        </p:nvSpPr>
        <p:spPr>
          <a:xfrm>
            <a:off x="610859" y="2579430"/>
            <a:ext cx="7945312" cy="304698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وَكَمْ كانَتْ فَرْحَتي كَبيرَةً، عِنْدَما 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اِنْتابَني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ٱلْحُزْنُ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لِأَنَّني ..............................................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وَقَدْ كُنْتُ مُعْجَباً كَثيراً بِـ ........................................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</a:t>
            </a:r>
            <a:r>
              <a:rPr lang="ar-MA" sz="48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بِٱلْخَوْفِ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لَمّا 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30513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DE589-E716-0174-3182-D5829E43F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4AC590A-FF6C-45C2-77D2-9351B706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مواقف نحتاج فيها للتعبير عن المشاعر؟ من يذكر موقفا عاشه؟ (دقيقتان)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1BC0127-75B5-BAAF-C223-C4BC7885E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04101A-C6EB-08BF-B12D-B064BABD5B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A76755-3797-D643-4FE8-C4AE9D322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5BEB3E-3698-234E-2756-AE49885C79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6E69A5-9602-AB6C-CC0C-C8154B1DB5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7155B8B-67BE-2048-9221-20E08218C9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08C4AD-93D0-1FAD-52F8-1AC3A48A59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50921-29ED-DD52-C2C0-4D73801830D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940CE-E39E-13E2-5C97-C9D119B00E9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ACBC086-0A4B-9B36-D3B7-4714C149FBA0}"/>
              </a:ext>
            </a:extLst>
          </p:cNvPr>
          <p:cNvSpPr/>
          <p:nvPr/>
        </p:nvSpPr>
        <p:spPr>
          <a:xfrm>
            <a:off x="1913119" y="2735826"/>
            <a:ext cx="5652264" cy="1580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مَواقِفُ أُعَبِّرُ فيها عَنْ مَشاعِري</a:t>
            </a:r>
          </a:p>
        </p:txBody>
      </p:sp>
    </p:spTree>
    <p:extLst>
      <p:ext uri="{BB962C8B-B14F-4D97-AF65-F5344CB8AC3E}">
        <p14:creationId xmlns:p14="http://schemas.microsoft.com/office/powerpoint/2010/main" val="25573807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924E-D6D7-28E1-3BB4-ED8FE093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571616-B813-8A75-9391-5F4E0B4E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التعبير عن المشاعر في حوار. سأقدم حوارا رفقة التلميذ ...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EA9294D-7918-EB23-80DF-9DF24AA8F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1D8357-1471-2425-EA9D-1338742B4B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094E0-0D6C-E6F5-79DD-40C84CAD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E8EC99-33A3-67C6-EAB9-BD72B33E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D46E7-6F9F-1F42-B3BE-C6C29FE0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7850BD-D720-0352-804A-9EBBE1BDA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5CDE-0C42-FBFE-8E5C-7478E31DD1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5C9A98-5800-6206-8014-75A7DA6D7CB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944AB-17FA-E19C-ABFA-AE87E3B20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351C9-2995-4A05-77A3-4503B19B6669}"/>
              </a:ext>
            </a:extLst>
          </p:cNvPr>
          <p:cNvSpPr txBox="1"/>
          <p:nvPr/>
        </p:nvSpPr>
        <p:spPr>
          <a:xfrm>
            <a:off x="2974791" y="2713703"/>
            <a:ext cx="3635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لِلْحِوارِ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2434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27E21-5FE5-76B9-D647-8A911D4A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9173CC-EBC9-2EA9-DA4E-900C0536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887" y="3590238"/>
            <a:ext cx="953960" cy="25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4AFE2-1F5A-42DB-6AF4-9A258B7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801" y="3590238"/>
            <a:ext cx="1197137" cy="2520000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8E5A997-3B94-0972-018E-2CC684E9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الحوار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9E66CD-46EE-642E-FD46-258B78BC6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076F7B-AFA7-E505-09A6-7D3EE24DB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78C8F-F715-FBC8-EB3A-45EE53A29E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A782BC-928A-5210-8840-282104B8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767340-8CA1-E682-2093-605D6BF041E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14CD3C-AE94-0769-B346-C6E4918116E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18BBC-09B1-815B-0B00-BEE6FE9C85E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29410-21E5-7135-AEB9-375D4FB902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AD50457-9924-4876-86A4-70A05F56E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3A894411-3AF6-3E49-0759-02CE79CF63BF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61698F6A-BCD5-1A2C-FF34-F53870F3E3C4}"/>
              </a:ext>
            </a:extLst>
          </p:cNvPr>
          <p:cNvSpPr/>
          <p:nvPr/>
        </p:nvSpPr>
        <p:spPr>
          <a:xfrm>
            <a:off x="6049799" y="1836268"/>
            <a:ext cx="2582923" cy="1753969"/>
          </a:xfrm>
          <a:prstGeom prst="wedgeEllipseCallout">
            <a:avLst>
              <a:gd name="adj1" fmla="val -36646"/>
              <a:gd name="adj2" fmla="val 66002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تَبْدو عَلَيْكَ عَلاماتُ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ٱلسَّعادَةِ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يا ...، ما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ٱلسَّبَبُ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579FC9F5-4086-562F-1893-EBF4845AE57C}"/>
              </a:ext>
            </a:extLst>
          </p:cNvPr>
          <p:cNvSpPr/>
          <p:nvPr/>
        </p:nvSpPr>
        <p:spPr>
          <a:xfrm>
            <a:off x="383513" y="1447333"/>
            <a:ext cx="3578887" cy="3173828"/>
          </a:xfrm>
          <a:prstGeom prst="wedgeEllipseCallout">
            <a:avLst>
              <a:gd name="adj1" fmla="val 49533"/>
              <a:gd name="adj2" fmla="val 38003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أَنا فَرِحٌ جِدّاً لِأَنَّني حَصَلْتُ عَلى بِدْلَةٍ جَديدَةٍ وَمُناسِبَةٍ لِحُضورِ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ٱلْحَفْلِ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سَتُنَظِّمُهُ مَدْرَسَتُنا غَداً. إِنَّهُ حَقّاً شُعورٌ رائِعٌ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!</a:t>
            </a:r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73310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925D1-AECB-C906-B32A-93B4AFF5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74CFD64-C0F2-88EF-F098-A8122514B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887" y="3590238"/>
            <a:ext cx="953960" cy="25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E3456D-67CA-C4EF-CDC9-9FCFEA660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801" y="3590238"/>
            <a:ext cx="1197137" cy="2520000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A8F8B566-DB5D-708B-DA0B-5BB0BFC7F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دوركم؛ كل واحد يتحاور مع صديقه باستعمال هذه العبارات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89542-E4B6-AA28-21A5-774444783E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8F4A37-4F0F-3683-F8A4-A71986A71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E1A85D-6FC3-C569-3718-3CC1F3FD4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030B75-C876-4967-46D7-FF0BEB6CD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F1C611-65AB-C3FB-5299-48657A2131D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D8C6CF-AB5A-05DC-BEF9-E32F6CB4F4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5D6E1-C0C8-01AB-0555-B3C3298B530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1DD8E-93C4-0887-51C6-FC29B09491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Espace réservé pour une image 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99BB6AA-F1DE-319B-BABD-E115818503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3409" y="674168"/>
            <a:ext cx="828000" cy="828000"/>
          </a:xfrm>
        </p:spPr>
      </p:pic>
      <p:sp>
        <p:nvSpPr>
          <p:cNvPr id="7" name="Bulle narrative : rectangle à coins arrondis 2">
            <a:extLst>
              <a:ext uri="{FF2B5EF4-FFF2-40B4-BE49-F238E27FC236}">
                <a16:creationId xmlns:a16="http://schemas.microsoft.com/office/drawing/2014/main" id="{F04DB5A5-B90A-6EB0-B99E-2D323556951A}"/>
              </a:ext>
            </a:extLst>
          </p:cNvPr>
          <p:cNvSpPr/>
          <p:nvPr/>
        </p:nvSpPr>
        <p:spPr>
          <a:xfrm>
            <a:off x="6049799" y="1836268"/>
            <a:ext cx="2582923" cy="1753969"/>
          </a:xfrm>
          <a:prstGeom prst="wedgeEllipseCallout">
            <a:avLst>
              <a:gd name="adj1" fmla="val -36646"/>
              <a:gd name="adj2" fmla="val 66002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تَبْدو عَلَيْكَ عَلاماتُ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ٱلسَّعادَةِ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يا ...، ما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ٱلسَّبَبُ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12" name="Bulle narrative : rectangle à coins arrondis 3">
            <a:extLst>
              <a:ext uri="{FF2B5EF4-FFF2-40B4-BE49-F238E27FC236}">
                <a16:creationId xmlns:a16="http://schemas.microsoft.com/office/drawing/2014/main" id="{F0DB2555-2D2B-B465-FB16-45A7BC57092F}"/>
              </a:ext>
            </a:extLst>
          </p:cNvPr>
          <p:cNvSpPr/>
          <p:nvPr/>
        </p:nvSpPr>
        <p:spPr>
          <a:xfrm>
            <a:off x="383513" y="1447333"/>
            <a:ext cx="3578887" cy="3173828"/>
          </a:xfrm>
          <a:prstGeom prst="wedgeEllipseCallout">
            <a:avLst>
              <a:gd name="adj1" fmla="val 49533"/>
              <a:gd name="adj2" fmla="val 38003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أَنا فَرِحٌ جِدّاً لِأَنَّني حَصَلْتُ عَلى بِدْلَةٍ جَديدَةٍ وَمُناسِبَةٍ لِحُضورِ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ٱلْحَفْلِ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سَتُنَظِّمُهُ مَدْرَسَتُنا غَداً. إِنَّهُ حَقّاً شُعورٌ رائِعٌ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!</a:t>
            </a:r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863034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69F3D-3AD1-D408-6859-8AFD4C3A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0AFBC7F-BAB6-39EB-C136-1DADA398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825" y="2266126"/>
            <a:ext cx="2969179" cy="40470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4A57D5AD-65DD-C7DD-3E94-008D4DB3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23. من يقرأ التعليمة؟ ما المطلوب؟ أنجزوا بشكل ثنائي.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يختار التلاميذ موقفا وينتجون حوارا مناسبا له. الموقف الأول: الخوف.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6F5FE0-2FC5-2B71-40B5-EB01A18E9E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920A86-C668-8630-9FCC-942F50A6F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EE6C09-B5C3-EA41-8D68-AFDE0ACC5A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89683D-59B9-8704-14F0-99FECF3966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1369E4-3B8E-DB22-7D3C-78A05B2B618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E69F48-9466-ABB9-A03D-AE3643AC9A0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77A8FF-7007-25BC-774A-2D6F01E5CCB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44F6FA4A-145F-AEA5-F43F-CF50021FE8E1}"/>
              </a:ext>
            </a:extLst>
          </p:cNvPr>
          <p:cNvSpPr/>
          <p:nvPr/>
        </p:nvSpPr>
        <p:spPr>
          <a:xfrm>
            <a:off x="6522763" y="5232491"/>
            <a:ext cx="7174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8BD2EA-C3C9-7662-37B0-868905F3DF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0D6B794-174A-E25E-0DA9-1C4C547C1E99}"/>
              </a:ext>
            </a:extLst>
          </p:cNvPr>
          <p:cNvSpPr/>
          <p:nvPr/>
        </p:nvSpPr>
        <p:spPr>
          <a:xfrm>
            <a:off x="3344088" y="4857135"/>
            <a:ext cx="3007774" cy="14560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2" name="Image 1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4EFE9168-5EBB-D2FA-7673-1E2E90FA8D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1" y="1456642"/>
            <a:ext cx="782030" cy="90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8E2099D-615D-0C24-06BD-BD18EAAF6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290085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F7EA-C296-A90C-391A-D357CA24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72C16F-7045-EC47-CC08-53A0CFBD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لعرض الحوار. سيشارك الجميع. انتبهوا. (ثنائيان أو ثلاثة)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777AF91-E778-9824-8303-0F51EA39D6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A99B4B-6982-5223-0261-5AFCC893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2AC8EF-93C5-F955-ADD0-E6666A191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312248-FAD3-71CA-356E-7CDC24DA5A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375547-D53A-1432-28CE-71CA85182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AD9AEA-7672-4D82-07C8-BA706C1BF7F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69FF23-4EF3-341C-B409-90E3341F28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63F0B-1210-5B08-7A07-7ABB21B3B12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FCAC38-240C-D86F-B242-32DB0FB1B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7860E5B-18E3-48AD-C8AE-C9E06AF45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633" y="2569259"/>
            <a:ext cx="433529" cy="114521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C6C8DDA-8A4A-2707-751C-8E99D9AD5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2048" y="1614434"/>
            <a:ext cx="617429" cy="129970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DD45794-AE46-0BEB-A366-0DE9784CEC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847" y="4219878"/>
            <a:ext cx="433529" cy="114521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901AC40-4E4C-1681-7519-E4958B8F1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8570" y="3495143"/>
            <a:ext cx="501890" cy="105649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E7FC1C6-EA75-C39E-55F1-6965654E3E42}"/>
              </a:ext>
            </a:extLst>
          </p:cNvPr>
          <p:cNvSpPr txBox="1"/>
          <p:nvPr/>
        </p:nvSpPr>
        <p:spPr>
          <a:xfrm>
            <a:off x="6633998" y="3782802"/>
            <a:ext cx="1969541" cy="1088867"/>
          </a:xfrm>
          <a:prstGeom prst="wedgeEllipseCallout">
            <a:avLst>
              <a:gd name="adj1" fmla="val -108844"/>
              <a:gd name="adj2" fmla="val -50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b="0" dirty="0"/>
              <a:t>لا ...................</a:t>
            </a:r>
            <a:endParaRPr lang="fr-MA" b="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EF83C68-8F50-86FD-745D-745FC24A0B9D}"/>
              </a:ext>
            </a:extLst>
          </p:cNvPr>
          <p:cNvSpPr txBox="1"/>
          <p:nvPr/>
        </p:nvSpPr>
        <p:spPr>
          <a:xfrm>
            <a:off x="512778" y="4139497"/>
            <a:ext cx="3293331" cy="1056490"/>
          </a:xfrm>
          <a:prstGeom prst="wedgeEllipseCallout">
            <a:avLst>
              <a:gd name="adj1" fmla="val 58964"/>
              <a:gd name="adj2" fmla="val 952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b="0" dirty="0"/>
              <a:t>شُكْراً يا سارَةَ</a:t>
            </a:r>
            <a:r>
              <a:rPr lang="fr-FR" sz="2400" b="0" dirty="0"/>
              <a:t>! </a:t>
            </a:r>
            <a:r>
              <a:rPr lang="ar-MA" sz="2400" b="0" dirty="0"/>
              <a:t> أَشْعُرُ                      الْآنَ.</a:t>
            </a:r>
            <a:endParaRPr lang="fr-FR" sz="2400" b="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07B11D-1394-0891-FC53-47E6D4F79B76}"/>
              </a:ext>
            </a:extLst>
          </p:cNvPr>
          <p:cNvSpPr txBox="1"/>
          <p:nvPr/>
        </p:nvSpPr>
        <p:spPr>
          <a:xfrm>
            <a:off x="5917721" y="1698578"/>
            <a:ext cx="2744498" cy="1443291"/>
          </a:xfrm>
          <a:prstGeom prst="wedgeEllipseCallout">
            <a:avLst>
              <a:gd name="adj1" fmla="val -68989"/>
              <a:gd name="adj2" fmla="val -2893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b="0" dirty="0"/>
              <a:t>تَبْدو عَلَيْكَ عَلاماتُ         يا أَمينُ، ما </a:t>
            </a:r>
            <a:r>
              <a:rPr lang="ar-MA" b="0" dirty="0" err="1"/>
              <a:t>ٱلسَّبَبُ</a:t>
            </a:r>
            <a:r>
              <a:rPr lang="ar-MA" b="0" dirty="0"/>
              <a:t>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A48AAFF-7869-1546-F66A-3DA71C36BEC0}"/>
              </a:ext>
            </a:extLst>
          </p:cNvPr>
          <p:cNvSpPr txBox="1"/>
          <p:nvPr/>
        </p:nvSpPr>
        <p:spPr>
          <a:xfrm>
            <a:off x="724330" y="2042223"/>
            <a:ext cx="2536166" cy="1153693"/>
          </a:xfrm>
          <a:prstGeom prst="wedgeEllipseCallout">
            <a:avLst>
              <a:gd name="adj1" fmla="val 81807"/>
              <a:gd name="adj2" fmla="val 28279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sz="2400" b="0" dirty="0"/>
              <a:t> </a:t>
            </a:r>
            <a:r>
              <a:rPr lang="ar-MA" sz="2400" b="0" dirty="0"/>
              <a:t>أَنا ........... لأَنَّني</a:t>
            </a:r>
          </a:p>
          <a:p>
            <a:endParaRPr lang="fr-FR" sz="2400" b="0" dirty="0">
              <a:solidFill>
                <a:srgbClr val="424D7C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EF6AD93-5673-4C6C-318A-BA558C189D1A}"/>
              </a:ext>
            </a:extLst>
          </p:cNvPr>
          <p:cNvSpPr/>
          <p:nvPr/>
        </p:nvSpPr>
        <p:spPr>
          <a:xfrm>
            <a:off x="6065935" y="2089643"/>
            <a:ext cx="757652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9C4334C-2D5D-E83C-6EE1-FEB4A5FC1A53}"/>
              </a:ext>
            </a:extLst>
          </p:cNvPr>
          <p:cNvSpPr/>
          <p:nvPr/>
        </p:nvSpPr>
        <p:spPr>
          <a:xfrm>
            <a:off x="777378" y="4343142"/>
            <a:ext cx="1109942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18E99AE-7025-288E-0B6B-F70BC8776D86}"/>
              </a:ext>
            </a:extLst>
          </p:cNvPr>
          <p:cNvSpPr/>
          <p:nvPr/>
        </p:nvSpPr>
        <p:spPr>
          <a:xfrm>
            <a:off x="1159294" y="2619069"/>
            <a:ext cx="1712389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17447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78F79-DA53-FA81-7B1F-054435AAD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677B350-6150-293A-079E-410A9E04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جواب آخر. من يقرأ الحوار؟ أنت مجد وأنت ندى.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332D88FE-8F4D-1710-2067-4DFF66BFD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114A71-6CF9-EB69-1376-0D4705AA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C50E35-E93C-BB7D-3A7E-AA2FD7A4B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56A765-A2AA-AC8A-1FBA-8458522EA5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D82954-7DEA-B0DC-806C-9AC945A731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2AED5B-7173-8F69-0929-70D8141918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7888E2-8421-0C13-676C-5FAE657F677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A35A13-AA0A-B3F0-2CAD-9E424EAD343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3DFBE-95DD-BD96-14D1-B4DDB12545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B607DE-5397-07BF-9A9A-B48CC16386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4137" y="2694075"/>
            <a:ext cx="433529" cy="11452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8CCDD0-13A8-74AC-E2AB-7E54FD3BE2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2048" y="1614434"/>
            <a:ext cx="617429" cy="1299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E31581-1A39-CBEB-3058-146E69703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847" y="4219878"/>
            <a:ext cx="433529" cy="11452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79868C-A65C-17FD-50C0-DD29AC7A3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8570" y="3495143"/>
            <a:ext cx="501890" cy="10564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573A755-BE79-FA04-2902-00E01E7C0D84}"/>
              </a:ext>
            </a:extLst>
          </p:cNvPr>
          <p:cNvSpPr txBox="1"/>
          <p:nvPr/>
        </p:nvSpPr>
        <p:spPr>
          <a:xfrm>
            <a:off x="5699304" y="3577187"/>
            <a:ext cx="3198890" cy="1686974"/>
          </a:xfrm>
          <a:prstGeom prst="wedgeEllipseCallout">
            <a:avLst>
              <a:gd name="adj1" fmla="val -54311"/>
              <a:gd name="adj2" fmla="val -46773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b="0" dirty="0"/>
              <a:t>لا </a:t>
            </a:r>
            <a:r>
              <a:rPr lang="ar-MA" sz="2800" dirty="0">
                <a:solidFill>
                  <a:srgbClr val="C00000"/>
                </a:solidFill>
              </a:rPr>
              <a:t>تَخَفْ، إِنَّها غَيْرُ واقِعِيَّةٍ. ثُمَّ لا تَبْقَ وحيداً في الظَّلامِ.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03A8E1-FBEB-99B0-2588-6D99BE6088D7}"/>
              </a:ext>
            </a:extLst>
          </p:cNvPr>
          <p:cNvSpPr txBox="1"/>
          <p:nvPr/>
        </p:nvSpPr>
        <p:spPr>
          <a:xfrm>
            <a:off x="512778" y="4139497"/>
            <a:ext cx="3293331" cy="1297742"/>
          </a:xfrm>
          <a:prstGeom prst="wedgeEllipseCallout">
            <a:avLst>
              <a:gd name="adj1" fmla="val 58964"/>
              <a:gd name="adj2" fmla="val 952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b="0" dirty="0"/>
              <a:t>شُكْراً يا سارَةُ</a:t>
            </a:r>
            <a:r>
              <a:rPr lang="fr-FR" sz="3200" b="0" dirty="0"/>
              <a:t>! </a:t>
            </a:r>
            <a:r>
              <a:rPr lang="ar-MA" sz="3200" b="0" dirty="0"/>
              <a:t> أَشْعُرُ </a:t>
            </a:r>
            <a:r>
              <a:rPr lang="ar-MA" sz="3200" dirty="0" err="1">
                <a:solidFill>
                  <a:srgbClr val="C00000"/>
                </a:solidFill>
              </a:rPr>
              <a:t>بِٱلطُّمَأْنينَةِ</a:t>
            </a:r>
            <a:r>
              <a:rPr lang="ar-MA" sz="3200" b="0" dirty="0">
                <a:solidFill>
                  <a:srgbClr val="C00000"/>
                </a:solidFill>
              </a:rPr>
              <a:t> </a:t>
            </a:r>
            <a:r>
              <a:rPr lang="ar-MA" sz="3200" b="0" dirty="0" err="1"/>
              <a:t>ٱلْآنَ</a:t>
            </a:r>
            <a:r>
              <a:rPr lang="ar-MA" sz="3200" b="0" dirty="0"/>
              <a:t>.</a:t>
            </a:r>
            <a:endParaRPr lang="fr-FR" sz="3200" b="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DF1B86-94DC-C859-A45A-C5C442F3BF76}"/>
              </a:ext>
            </a:extLst>
          </p:cNvPr>
          <p:cNvSpPr txBox="1"/>
          <p:nvPr/>
        </p:nvSpPr>
        <p:spPr>
          <a:xfrm>
            <a:off x="5917721" y="1698578"/>
            <a:ext cx="2744498" cy="1443291"/>
          </a:xfrm>
          <a:prstGeom prst="wedgeEllipseCallout">
            <a:avLst>
              <a:gd name="adj1" fmla="val -68989"/>
              <a:gd name="adj2" fmla="val -2893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b="0" dirty="0"/>
              <a:t>تَبْدو عَلَيْكَ عَلاماتُ         </a:t>
            </a:r>
            <a:r>
              <a:rPr lang="ar-MA" sz="2800" b="0" dirty="0"/>
              <a:t>يا أَمينُ، ما </a:t>
            </a:r>
            <a:r>
              <a:rPr lang="ar-MA" sz="2800" b="0" dirty="0" err="1"/>
              <a:t>ٱلسَّبَبُ</a:t>
            </a:r>
            <a:r>
              <a:rPr lang="ar-MA" sz="2800" b="0" dirty="0"/>
              <a:t>؟</a:t>
            </a:r>
            <a:endParaRPr lang="ar-MA" b="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C5C79B9-1810-B7F9-579F-D3219F615B98}"/>
              </a:ext>
            </a:extLst>
          </p:cNvPr>
          <p:cNvSpPr txBox="1"/>
          <p:nvPr/>
        </p:nvSpPr>
        <p:spPr>
          <a:xfrm>
            <a:off x="724330" y="2042223"/>
            <a:ext cx="2536166" cy="1153693"/>
          </a:xfrm>
          <a:prstGeom prst="wedgeEllipseCallout">
            <a:avLst>
              <a:gd name="adj1" fmla="val 81807"/>
              <a:gd name="adj2" fmla="val 28279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sz="3200" dirty="0"/>
              <a:t> </a:t>
            </a:r>
            <a:r>
              <a:rPr lang="ar-MA" sz="3200" dirty="0"/>
              <a:t>أَنا </a:t>
            </a:r>
            <a:r>
              <a:rPr lang="ar-MA" sz="3200" dirty="0">
                <a:solidFill>
                  <a:srgbClr val="C00000"/>
                </a:solidFill>
              </a:rPr>
              <a:t>خائِفٌ</a:t>
            </a:r>
            <a:r>
              <a:rPr lang="ar-MA" sz="3200" dirty="0"/>
              <a:t> لأَنَّني</a:t>
            </a:r>
          </a:p>
          <a:p>
            <a:endParaRPr lang="fr-FR" sz="2400" b="0" dirty="0">
              <a:solidFill>
                <a:srgbClr val="424D7C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72CF3F2-16CD-E533-D5DD-29466102329A}"/>
              </a:ext>
            </a:extLst>
          </p:cNvPr>
          <p:cNvSpPr/>
          <p:nvPr/>
        </p:nvSpPr>
        <p:spPr>
          <a:xfrm>
            <a:off x="6016568" y="2089643"/>
            <a:ext cx="836516" cy="3197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الْخَوْفِ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B154F78-4138-4DE0-08D8-DF0A410C63C5}"/>
              </a:ext>
            </a:extLst>
          </p:cNvPr>
          <p:cNvSpPr/>
          <p:nvPr/>
        </p:nvSpPr>
        <p:spPr>
          <a:xfrm>
            <a:off x="777378" y="2619069"/>
            <a:ext cx="2622847" cy="3197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أَتَخَيَّلُ أَشْباحاً تَقْتَرِبُ مِنّي.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18089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الحكاية. سأعرض عليكم مشاهد وأنتم تتذكرون أحداثها. سأرى من استطاع تذكر كل الحكاية.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7B782-A74F-9DBE-6A9D-1DF347A0C0A2}"/>
              </a:ext>
            </a:extLst>
          </p:cNvPr>
          <p:cNvSpPr/>
          <p:nvPr/>
        </p:nvSpPr>
        <p:spPr>
          <a:xfrm>
            <a:off x="2114325" y="355917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تَذَكُّرُ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109467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543E-265B-5888-7255-651FBB777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7ED6C5-1301-FEE8-AEAF-F3698634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مشاهد الحكاية. من يسرد الحكاية؟ أمامكم دقيقة للتفكير.</a:t>
            </a:r>
            <a:endParaRPr lang="ar-MA" sz="2400" b="1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5BAA99-3FCD-18DC-F83F-614FF8202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5E02FA-2AB4-3A58-D48B-A387D6174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ADEDA8-2C0B-1F55-ECE5-CA84B8BCF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8BE330-D677-D149-6CF2-B0D81C460D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8B5DE6-0401-5BA8-76D7-94CB40594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E5B98A-6D34-76CB-0EB7-CE3F1755A02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3C9A-64A4-B6B9-7E04-AE67B8DE3C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C983F4-BF97-70CE-822B-2959E56B7A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7467165-E1BC-25EC-C57B-A029B5DF9E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94C942E-3815-F717-D1B4-9537A42E7DF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2694BD2-39C8-E107-041D-159B06920AF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2BDF15A-4E64-0AE6-04E8-1E83DFF4C0C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4F14E18-7FE2-ADC0-FF73-6E3ED4DC3BD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9A2A92-6B6D-5947-D57F-FF7E90150D3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7D5054C5-ABE4-157D-930B-9DCF15B661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" name="Image 23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45C195E2-84C7-EEDE-F11A-527C7EB2E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1538" y="1849748"/>
            <a:ext cx="2939708" cy="2054942"/>
          </a:xfrm>
          <a:prstGeom prst="rect">
            <a:avLst/>
          </a:prstGeom>
        </p:spPr>
      </p:pic>
      <p:pic>
        <p:nvPicPr>
          <p:cNvPr id="25" name="Image 24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B65C6BD7-4010-A9B6-CF5E-00289289C9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7494" y="1849748"/>
            <a:ext cx="2670062" cy="2054942"/>
          </a:xfrm>
          <a:prstGeom prst="rect">
            <a:avLst/>
          </a:prstGeom>
        </p:spPr>
      </p:pic>
      <p:pic>
        <p:nvPicPr>
          <p:cNvPr id="26" name="Image 25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97DCF1D9-BC0B-074B-BE67-FE95CB641D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9721" y="4273699"/>
            <a:ext cx="2825780" cy="2054943"/>
          </a:xfrm>
          <a:prstGeom prst="rect">
            <a:avLst/>
          </a:prstGeom>
        </p:spPr>
      </p:pic>
      <p:pic>
        <p:nvPicPr>
          <p:cNvPr id="27" name="Image 26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054CF3AC-C955-C1E8-0C94-7234CB2935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766" y="4273699"/>
            <a:ext cx="2462087" cy="2036840"/>
          </a:xfrm>
          <a:prstGeom prst="rect">
            <a:avLst/>
          </a:prstGeom>
        </p:spPr>
      </p:pic>
      <p:pic>
        <p:nvPicPr>
          <p:cNvPr id="28" name="Image 27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E7E4B20E-ED18-CAD7-99AF-CCCD37180B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625" y="1849748"/>
            <a:ext cx="2410887" cy="2036841"/>
          </a:xfrm>
          <a:prstGeom prst="rect">
            <a:avLst/>
          </a:prstGeom>
        </p:spPr>
      </p:pic>
      <p:pic>
        <p:nvPicPr>
          <p:cNvPr id="29" name="Image 28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564AD52B-3D4C-87BC-102D-78561DF8B7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55122" y="4273699"/>
            <a:ext cx="2670062" cy="20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57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A133-5BFF-B943-9E48-F518EEA2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3D9CCB7-1C1F-FA25-BA53-77D05497E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،سنمر الآن لتشخيص بعض مقاطع  الحكاية. نحتاج لمن يشخص دور: عماد، الأصدقاء، الأستاذة، إبراهيم.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97113086-1319-FAAC-7D1C-2933A32A76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715919-4045-24BF-A250-BD32F90C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188392-12CF-9425-47F3-A6575AA9A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941A6-7BF6-0D12-90C8-F30E7EE80A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23ACF3-6B0B-0AC2-9059-33C4A3C6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87EDEF-8AF2-3ABB-1B00-D1F4BAF986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3F4D79-8F86-BD45-11AE-09C4AF3780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39CD-BF7B-8BDE-53D2-BCDF9C62C7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29712-C5B3-F9AC-F213-CAEB79FF3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5A89F9-FD1C-3425-7422-1AC3B80AC4B6}"/>
              </a:ext>
            </a:extLst>
          </p:cNvPr>
          <p:cNvSpPr txBox="1"/>
          <p:nvPr/>
        </p:nvSpPr>
        <p:spPr>
          <a:xfrm>
            <a:off x="3298722" y="3187026"/>
            <a:ext cx="2546555" cy="108198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اَلْأدْوارُ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BCEDF7-543E-881A-D44D-158A3701D09B}"/>
              </a:ext>
            </a:extLst>
          </p:cNvPr>
          <p:cNvSpPr txBox="1"/>
          <p:nvPr/>
        </p:nvSpPr>
        <p:spPr>
          <a:xfrm>
            <a:off x="6204969" y="1956619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عِمادٌ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469919-BF40-AB90-61F7-D8AFCA2F47B3}"/>
              </a:ext>
            </a:extLst>
          </p:cNvPr>
          <p:cNvSpPr txBox="1"/>
          <p:nvPr/>
        </p:nvSpPr>
        <p:spPr>
          <a:xfrm>
            <a:off x="1273818" y="4513353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اَلتَّلاميذُ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9C44904-38E7-59F7-15AE-EC1052E3E374}"/>
              </a:ext>
            </a:extLst>
          </p:cNvPr>
          <p:cNvSpPr txBox="1"/>
          <p:nvPr/>
        </p:nvSpPr>
        <p:spPr>
          <a:xfrm>
            <a:off x="6317500" y="4513354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اَلْأُسْتاذَةُ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3CEDC6-8B01-AE11-5499-D7FCB9907C49}"/>
              </a:ext>
            </a:extLst>
          </p:cNvPr>
          <p:cNvSpPr txBox="1"/>
          <p:nvPr/>
        </p:nvSpPr>
        <p:spPr>
          <a:xfrm>
            <a:off x="1352749" y="1953953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إِبْراهيمُ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946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يشخص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المقطع المناسب لهذا المشهد؟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Image 18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72B2C9B5-7896-2093-F92E-10D686036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1" y="2125052"/>
            <a:ext cx="3991896" cy="27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44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176-9190-A2E1-4CDD-A76491AE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5B8D922-49C5-E765-9614-FCEA2A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يشخص دور الأستاذة؟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B9AACD3-05C0-59AB-5DDA-6DA6F3E0E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4AD25A-B38A-A85F-CE92-C752972B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8DE8C-BBC2-679E-34F7-AF6C16B1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8A5FA-B635-CC16-DFFA-61A586E2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1ADB7-C680-E49E-15FE-358A4191B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DE5CAD-9310-29A6-7E0F-097705489F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BEDF12-A7D0-D669-0F05-B003B9F9D4F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EF83-0D3C-8691-EA58-655561267CE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BAC25-0E44-27A3-86BE-9F1F6EA2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6" name="Image 15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2E01EE57-E593-E42B-0A91-B88F9C34E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853" y="2374851"/>
            <a:ext cx="3259986" cy="27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86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26FFD-F3ED-D384-462F-4A325C6E7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E4D6E-A76B-6D70-9AFF-67D7AFF8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 آخر.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DC03B2-217E-36B7-0812-A1C8E7A488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6E73C5-A75B-6AE8-059B-13694408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9AB9F0-1C5E-3FBC-34EB-B88B76209F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73A3E7-9BA0-DAE6-C069-A3460A168E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6ABB54-5081-B944-7B44-1A9766305D5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B8A64F-78C8-7442-1362-E3CFFB7835F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353874-B806-A39B-1622-74AC53F3615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7CD2527E-1238-F900-B10D-92A5CD0C72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18BF5C-37A2-3557-6BF9-D3A1151D1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382DE66D-B26B-2549-7521-2F5FD9FFA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494" y="1849747"/>
            <a:ext cx="3677652" cy="283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540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2F8AD-1C33-B41F-F00F-075234410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8DF3D9A-0E43-3929-CEF0-E05CB5561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8A9E7-85DC-FF75-70EB-0342DDAF4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1CBB30-3BBA-2BC7-F958-38A81E17E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400FFE-B6F9-CD09-E808-F0F79FEA31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5C4155-ADE9-594E-D1C4-50B2AD5161D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F4445-637B-7936-11B6-BDD57892A6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18EAAA-FB6C-1D23-1587-974334993D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B856687B-55AC-B2E3-6EC0-5AEB4E87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مقطع آخر، سأعين من يشخصه.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44C304E-3483-169B-C11F-9FD8560281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462" y="693545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3F7CF6-1A5F-3501-DD55-A85EA15842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418B19BC-B90E-1693-8C55-AC05B89D4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8477" y="2410962"/>
            <a:ext cx="2994134" cy="2177372"/>
          </a:xfrm>
          <a:prstGeom prst="rect">
            <a:avLst/>
          </a:prstGeom>
        </p:spPr>
      </p:pic>
      <p:pic>
        <p:nvPicPr>
          <p:cNvPr id="22" name="Image 21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A212C51C-DEB3-0EF3-CA66-5E9FD4DAC8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3155" y="2410961"/>
            <a:ext cx="2829139" cy="217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2279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F0973-0D72-AA3F-1695-774485E54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F286D9-BD24-9C23-1C66-8B50E338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قفوا. ابدؤوا عند الإشارة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0450CA3-A05B-6F82-ADDB-D9786510A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8F57EA-19E2-862B-1441-9E014B93677F}"/>
              </a:ext>
            </a:extLst>
          </p:cNvPr>
          <p:cNvSpPr txBox="1"/>
          <p:nvPr/>
        </p:nvSpPr>
        <p:spPr>
          <a:xfrm>
            <a:off x="1943238" y="3118193"/>
            <a:ext cx="5257523" cy="1032738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400" b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نُنْشِدُ الْقَصيدَةَ " أُغْنِيَّةٌ لِبِلادي"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043188-F1CF-B9D2-49EB-9867FE8E64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00CF9E-BF52-1D0B-753A-94B873C73D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0B9A03-75B2-CBC9-1AA4-C8707138B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FCB896-E62A-5962-0ECA-77F2C3019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50C2B5D-E42F-4DCE-6EBB-3C3C42C5C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A5E58D-B2E3-E969-EB77-2AE5CE4A57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630100-14AB-226A-2062-D837188F52A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27B16E-CE0B-C158-4D80-AF78D1241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7604720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6342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321859" y="2675691"/>
            <a:ext cx="4806582" cy="192240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القراءات الفردية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الفهم العام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4788" y="166707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1631439" y="1685562"/>
            <a:ext cx="545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(أول هدية الجزء 2 ص 24)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DCF56-C7B0-2084-B7D1-82376DEB8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5F4300-FD4A-4ABD-A6AF-BA573239AE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0885" y="1960021"/>
            <a:ext cx="538016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سنقرأ نصا جديدا (الجزء الثاني من النص (أول هدية)).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5196D-6E58-1161-DA79-2316CD6AE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1185FB-DDFA-4E7F-4FE9-6B889FE1E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EDA3CE-C30C-A3EB-AA6F-ADDE1E10984F}"/>
              </a:ext>
            </a:extLst>
          </p:cNvPr>
          <p:cNvSpPr txBox="1"/>
          <p:nvPr/>
        </p:nvSpPr>
        <p:spPr>
          <a:xfrm>
            <a:off x="2495988" y="2743199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أَوَّلُ هَدِيَّةٍ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83566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ED78-E8CD-8CA3-26D0-D27ABA06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B8A017-C611-DD59-A91D-8C6C34C5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من يذكر بمضامين الجزء الأول؟ أساعدكم بأسئلة.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6BBD5B-ED80-1F19-9916-10840FA43E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B11BA8-EE23-0E60-4C86-CB309D45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64E0E5-7C57-A05F-1A67-60E1B9480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D3A64-ED67-99D7-890B-D52B8A76A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08AA8-67DD-4C17-10E1-29D1BEE5D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9BBF6-6CDC-C72F-94E7-3A7B01C6C1E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783CFE-4FE0-3D70-77A7-4F41332C738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F2640-0341-369F-9D94-C3FB5A6D17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970F6F-FB1F-26D2-2C3E-3A5EFC34ABAB}"/>
              </a:ext>
            </a:extLst>
          </p:cNvPr>
          <p:cNvSpPr txBox="1"/>
          <p:nvPr/>
        </p:nvSpPr>
        <p:spPr>
          <a:xfrm>
            <a:off x="599767" y="2743199"/>
            <a:ext cx="7659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ٱلْفَتْرَةُ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تَحْكي عَنْها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BD4D34-9DBD-6283-3926-E335C537B331}"/>
              </a:ext>
            </a:extLst>
          </p:cNvPr>
          <p:cNvSpPr txBox="1"/>
          <p:nvPr/>
        </p:nvSpPr>
        <p:spPr>
          <a:xfrm>
            <a:off x="599767" y="3691426"/>
            <a:ext cx="7659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سَبَبُ حَيْرَةِ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شِفائِها؟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7CCF40-5160-6473-2B58-3E7C646550E3}"/>
              </a:ext>
            </a:extLst>
          </p:cNvPr>
          <p:cNvSpPr txBox="1"/>
          <p:nvPr/>
        </p:nvSpPr>
        <p:spPr>
          <a:xfrm>
            <a:off x="599766" y="4639653"/>
            <a:ext cx="7659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لِماذا تُريدُ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تَقْديمَ هَدِيَّةٍ لِأُسْرَتِها؟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8F92208-EB8B-23D8-DDE2-2202AA3EF2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67024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CC3A9D-7BF8-5042-9F4E-F24C718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الجزء الثاني من النص، سنتعلم كلمات تساعدنا على فهمه.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75EAA43-42FB-090C-95F1-4DCB7422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90FED-2A1B-D70C-DBDD-B99AC2618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5FA91F-0FA7-BE3E-4AC1-97D59061C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C8FB44-09EE-9B88-41E0-173B2DA22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888F41-121C-C82A-35FB-C0B695CD1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705BB-CF82-6D7E-FABE-19650E6005E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53266C-70A2-8153-190F-499DCA6E837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FF00DB-1192-EBE9-CBAD-BD4173C43C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E8173C-14DB-AC23-372E-7FBFB39815B6}"/>
              </a:ext>
            </a:extLst>
          </p:cNvPr>
          <p:cNvSpPr/>
          <p:nvPr/>
        </p:nvSpPr>
        <p:spPr>
          <a:xfrm>
            <a:off x="6077514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خَلّابٌ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8A11EB9-FCA9-98EF-273E-7FE1735F9910}"/>
              </a:ext>
            </a:extLst>
          </p:cNvPr>
          <p:cNvSpPr/>
          <p:nvPr/>
        </p:nvSpPr>
        <p:spPr>
          <a:xfrm>
            <a:off x="4289420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هِوايَةٌ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DC8446-0832-7C0B-FD2C-62427D5D8B10}"/>
              </a:ext>
            </a:extLst>
          </p:cNvPr>
          <p:cNvSpPr/>
          <p:nvPr/>
        </p:nvSpPr>
        <p:spPr>
          <a:xfrm>
            <a:off x="1939838" y="3386267"/>
            <a:ext cx="2172995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غَمْرَةِ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27944D0-89A2-2DB9-4F1C-FA48E58CAD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745579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خلابٌ»؟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D7867-456A-600B-F626-E41CF5A12D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953840-92F2-46E9-C518-700A9F5342C7}"/>
              </a:ext>
            </a:extLst>
          </p:cNvPr>
          <p:cNvSpPr/>
          <p:nvPr/>
        </p:nvSpPr>
        <p:spPr>
          <a:xfrm>
            <a:off x="819330" y="3065527"/>
            <a:ext cx="7685573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خَلّابٌ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جَميلٌ جِدّاً.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3426614" y="3045542"/>
            <a:ext cx="229077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rtl="1"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«هواية»؟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4BFC23A-C4A8-C208-D83B-2BF4368B7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19356-DDB7-ABFA-535D-BDFCBF713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B2DFBB-DEE1-89C0-B1DD-AB5DEECF2074}"/>
              </a:ext>
            </a:extLst>
          </p:cNvPr>
          <p:cNvSpPr/>
          <p:nvPr/>
        </p:nvSpPr>
        <p:spPr>
          <a:xfrm>
            <a:off x="1427975" y="2462596"/>
            <a:ext cx="6840000" cy="15587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هِوايَةٌ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(هَوِيَ يَهْوى)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نَشاطٌ يُمارَسُ أَوْقاتَ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ٱلْفَراغِ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بِدافِعِ الْمُتْعَةِ.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غمرة»؟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FCAE8E5-A7B5-B2D5-A52B-4901AD1CE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92108-E390-66D2-4E0E-E7051BBB3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5FE1ED-0B79-5AA6-2181-E7CE5A218409}"/>
              </a:ext>
            </a:extLst>
          </p:cNvPr>
          <p:cNvSpPr txBox="1"/>
          <p:nvPr/>
        </p:nvSpPr>
        <p:spPr>
          <a:xfrm>
            <a:off x="1433947" y="4646540"/>
            <a:ext cx="6916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مثالٌ: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غَمْرَةِ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ٱلْفَرَحِ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عانَقَتِ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أُمَّها.</a:t>
            </a:r>
            <a:endParaRPr lang="fr-FR" sz="4000" dirty="0">
              <a:solidFill>
                <a:srgbClr val="424D7C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302DE-1B70-A55B-CBD7-24C9735671BC}"/>
              </a:ext>
            </a:extLst>
          </p:cNvPr>
          <p:cNvSpPr/>
          <p:nvPr/>
        </p:nvSpPr>
        <p:spPr>
          <a:xfrm>
            <a:off x="956366" y="2603260"/>
            <a:ext cx="7393858" cy="14181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غَمْرَةِ حَيْرَتي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شِدَّةِ حَيْرَتي وَأَثْناءَها. 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78564-8F9C-4DFE-8A44-66AB446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5AA7D6-C84C-F6DD-D7B3-0B9AB8F53FED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F715813-B012-32A1-5B61-74455BDC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1205BA9-7732-D371-864F-4D66BF2DB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5E9C7-F45A-B99D-ABB7-DD880B0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E1D52-CB27-BAFD-C5AC-A0EC1A4A2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9EC522-44C9-BD6D-5E3F-BB2224525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1C1A6A-0598-CC9B-B11D-3E9C7509A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64A157-86A3-44AD-528D-8E63D17DBDE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FB365-1B8C-978B-B2F7-DFC5D289D2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57C361-2D96-54C8-6AD1-EA7A4AC8426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6BA8F-329B-2946-FC71-20F1650F1E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19E179-0BC9-7CBB-AE01-08FC4E56432F}"/>
              </a:ext>
            </a:extLst>
          </p:cNvPr>
          <p:cNvSpPr/>
          <p:nvPr/>
        </p:nvSpPr>
        <p:spPr>
          <a:xfrm>
            <a:off x="6077514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خَلّابٌ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3839D4-B98C-8374-57A7-0FE87C576892}"/>
              </a:ext>
            </a:extLst>
          </p:cNvPr>
          <p:cNvSpPr/>
          <p:nvPr/>
        </p:nvSpPr>
        <p:spPr>
          <a:xfrm>
            <a:off x="4289420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هِوايَةٌ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28AAE0B-527C-4923-4FDC-9B2D8E361DC8}"/>
              </a:ext>
            </a:extLst>
          </p:cNvPr>
          <p:cNvSpPr/>
          <p:nvPr/>
        </p:nvSpPr>
        <p:spPr>
          <a:xfrm>
            <a:off x="1939838" y="3386267"/>
            <a:ext cx="2172995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غَمْرَةِ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945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643A9-19E0-A7B1-F70F-C17AEE4E9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62C1CFE-FAB9-6875-D0E3-3AEA6102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76F4AD6-3455-FB85-7B1F-71024A563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E05A3C-C69B-3313-B374-8E13F97FA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406DEA-316C-FC92-C001-7FE96EC30A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051FDA6-AF39-3B31-D932-CD280EB5803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8AC876-DA48-F366-EB34-4B98EDC2D5C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06D592-1A17-427E-1ECF-BBDAE99B48B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A68CEB-2041-F308-168C-45751FED3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91" y="698257"/>
            <a:ext cx="7290416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الصورة والعنوان ومضمون الجزء الأول، ما الهدية التي تتوقعون أن تقدمها الفتاة لأفراد أسرتها؟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36BBF7F-C77A-CBBC-119D-F80E1B6079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F15841-B0EC-49FA-24AD-D61D67575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15AA2A-EE4E-CB57-613B-6BEF73925B17}"/>
              </a:ext>
            </a:extLst>
          </p:cNvPr>
          <p:cNvSpPr txBox="1"/>
          <p:nvPr/>
        </p:nvSpPr>
        <p:spPr>
          <a:xfrm>
            <a:off x="4668123" y="3552168"/>
            <a:ext cx="3884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تُقَدِّمَ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7" name="Image 6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0BAD7FCE-B0C3-69FA-8A4B-C99CD5FA03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4288" y="2294341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340928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6C9039D-6104-2080-1A5F-EB1C8EF10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E64B83-BFCB-CD08-6563-813F408D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7BD61-8CC2-E89C-01B5-D87056ED1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AF34D6-CA96-E7E4-2762-1602AC45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40B7CB-A6B3-2B7E-FA33-9D849D798DF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0178F-3947-6231-31D3-E31782132C1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A08E6-F3A0-28FD-6FA6-AE01D05973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0AAA66C-E736-39E1-DE74-FB596B6C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يحتفظ بالتوقعات إلى حين التحقق منها.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F856518-A9F1-3F62-AE8A-99533CC193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0B90A1-CB29-D354-DD9E-8B3AB0FEF2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9B74814F-A845-84CA-FCB0-50A585E83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4288" y="2294341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C4422C-E605-3617-1BAF-785C531D28ED}"/>
              </a:ext>
            </a:extLst>
          </p:cNvPr>
          <p:cNvSpPr txBox="1"/>
          <p:nvPr/>
        </p:nvSpPr>
        <p:spPr>
          <a:xfrm>
            <a:off x="4668123" y="3552168"/>
            <a:ext cx="3884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تُقَدِّمَ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5205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D254-2DB5-01E7-76E4-7E45C28F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D29565A-02E6-77AB-C96D-EFB5EBA0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D64C5-603E-99FB-F4F1-AAC87D1AE5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C394AD-83AE-BDEA-C107-312AE41C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AF0CCA-1459-6552-92B7-FA6E088D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D508C-6133-0E31-398F-EDD7F9FB44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4327FB-E7EE-7FEC-0A7F-CD942C2B011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4954D-A461-B2A6-DDFB-9B3CBB80547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CB4F166-4F66-00B2-5584-7573D50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25، سنقرأ الجزء الثاني من النص. نتذكر بعض شروط القراءة بشكل معبر.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B009C9D-9D12-293E-B4A1-FE4E690A89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2CF46-5F43-EB51-8841-E6513A268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9B3464-E0C1-B1C5-17AF-404A17AAC594}"/>
              </a:ext>
            </a:extLst>
          </p:cNvPr>
          <p:cNvSpPr txBox="1"/>
          <p:nvPr/>
        </p:nvSpPr>
        <p:spPr>
          <a:xfrm>
            <a:off x="3962016" y="2323170"/>
            <a:ext cx="4671392" cy="317009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أَقْرَأُ قِراءَةً مُعَبِّرَةً؟</a:t>
            </a:r>
          </a:p>
          <a:p>
            <a:pPr algn="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أَسْتَخْدِمُ نَبْرَةً وَصَوْتاً يُناسِبانِ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وٱلْمَشاعِرَ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مثالٌ: إِذا كانَتْ إِحْدى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غاضِبَةً أَقْرَأُ بِصَوْتٍ عالٍ يُعَبِّرُ عَنِ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-أَسْتَعْمِلُ تَعابيرَ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ٱلْوَجْهِ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وَحَرَكاتِ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ٱلْجَسَدِ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60D583E5-7623-9D41-F71A-00D92914D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4288" y="2294341"/>
            <a:ext cx="2328111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207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108A-A7B5-31B5-FDB6-306B138D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9A302D-7552-5DF7-CB60-64DAF100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D715D-3928-413E-766C-A06D442F89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A273E-F5E5-D15A-9664-AE59511B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FB9A4B-2B13-1505-2975-E8402C0C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776224-6F67-2346-F13A-24F62BB07F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409E81-3A77-5351-A379-64243C1865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5C564C-AF80-24B6-55B6-605CA26949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8D7EAB-C999-4454-611D-14A4BEF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 تابعوا معي وأنتم تضعون أصابعكم تحت كل كلمة أقرؤها لتتحققوا من توقعاتكم.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9E11E6-BE93-58E4-4F35-38E1776B4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8BFFA-817E-3DEF-0C5D-E72F86E94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EA442DCB-B37E-747D-413E-90787A3E5A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5607696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875D-27F9-FED1-BA0F-4356E0A9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CF697DD-8B1D-73E8-B052-91B205CD55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FCBA75-D64D-5505-9840-6AE61AE719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5B277D-175D-BBCC-C44E-6AD884AC0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0AD8EB-6A0A-9165-9391-A933A9E6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BFF3C4-E046-2BE1-C947-C588ABFE70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D39322-E033-2CD6-DE16-403DCF6FFD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160C6A-612D-1642-EB19-278B1D1D05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5948AA-B271-A014-BC15-534B75D2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كلمةً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580850-799D-4C38-67A0-69D7E98F9D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0EE09A-C78C-89B1-6EB4-06BC3B772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493B390A-ABDB-FEEA-8006-E4E3ED89E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0565127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7EBB9-2AA9-36EF-5C68-3BEE2A5E8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3A1CA360-E7BA-BF4C-9BC5-E9B15C457A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EA25A7-4358-9C37-C127-90151E9356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BEF2E-11F6-4B95-2B23-558700AF8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24CE22-7194-09B9-A3A4-A638035F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4E59E41-0DE5-94EE-A563-FFE044FBF48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DC3487-1B0F-079F-BE63-E5755165740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C9AA25-1958-3695-7CB0-51920198798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3FE1BBF-C6F2-3A1F-0863-88C9BD05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كان توقعه قريبا من أحداث النص؟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78B5F3-A7AA-299F-D5B8-5C56F5FD66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49196766-D6A4-41EA-12CA-2D3B02A52E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A433CA35-DD36-3C71-8D12-5CEFF7685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8350517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بشكل معبر؟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(الشخصية سعيدة ومعجبة برسمتها)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B44D150-0B4E-2761-DCDF-C469E7E4B2CF}"/>
              </a:ext>
            </a:extLst>
          </p:cNvPr>
          <p:cNvSpPr txBox="1"/>
          <p:nvPr/>
        </p:nvSpPr>
        <p:spPr>
          <a:xfrm>
            <a:off x="907822" y="3003374"/>
            <a:ext cx="7401788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هذِهِ أَنا، وَهؤُلاءِ أَفْرادُ أُسْرَتي</a:t>
            </a:r>
            <a:r>
              <a:rPr lang="fr-FR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اُنْظروا يا لَهُ مِنْ مَشْهَدٍ خَلّابٍ</a:t>
            </a:r>
            <a:r>
              <a:rPr lang="fr-FR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!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 دقيقة للتفكير والبحث.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998825" y="27968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ٱلْهِوايَةُ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يُفَضِّلُها كُلُّ فَرْدٍ مِنْ أَفْرادِ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ٱلْأُسْرَةِ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36528052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ما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2F3304F3-9319-3373-EAC3-57D606C7E871}"/>
              </a:ext>
            </a:extLst>
          </p:cNvPr>
          <p:cNvSpPr txBox="1"/>
          <p:nvPr/>
        </p:nvSpPr>
        <p:spPr>
          <a:xfrm>
            <a:off x="989947" y="3062368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ٱلْهِوايَةُ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يُفَضِّلُها كُلُّ فَرْدٍ مِنْ أَفْرادِ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ٱلْأُسْرَةِ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F46-C2AB-2BD9-F4EF-F1DDFF23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A4E772-BF0E-8651-C499-CDBFF45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نتحقق من الإجابات.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C5360E-7BE4-9910-E22E-C63C71FC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713C5-E512-1B20-EBC9-5C07A8A04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D5D90E-0D68-0016-3172-D6E3D5435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40DA25-D719-193C-4C78-ACFC69047F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0F1AD7-81AB-E241-51D2-4EC965BEC3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680FE6-22F1-AFBE-856C-74C5C54B30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3B0FB3-054E-D956-69E9-F267266F09C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E5791A-4529-94F7-96D0-6A8929A71F5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A793D9-1234-5021-87EF-908D14450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0BA205FE-A9D0-442A-D49C-607780EA7BE5}"/>
              </a:ext>
            </a:extLst>
          </p:cNvPr>
          <p:cNvSpPr txBox="1"/>
          <p:nvPr/>
        </p:nvSpPr>
        <p:spPr>
          <a:xfrm>
            <a:off x="989947" y="2423271"/>
            <a:ext cx="7339424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اَلْأَبُ يَهْوى صَيْدَ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ٱلْأَسْماكِ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وَٱلْأُمُّ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تَعْشَقُ قراءَةَ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ٱلْكُتُبِ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أَمّا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ٱلْأُخْتُ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فَتَهْوى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ٱللَّعِبَ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وَقِراءَةَ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ٱلْقِصَصِ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121845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A8686E0-25C3-1B3F-B035-F6C2389BBC88}"/>
              </a:ext>
            </a:extLst>
          </p:cNvPr>
          <p:cNvSpPr txBox="1"/>
          <p:nvPr/>
        </p:nvSpPr>
        <p:spPr>
          <a:xfrm>
            <a:off x="1216753" y="2969322"/>
            <a:ext cx="7337311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شُعورُ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وَهِيَ تَحْمِلُ رَسْمَتَها بَيْنَ يَدَيْها؟</a:t>
            </a:r>
          </a:p>
        </p:txBody>
      </p:sp>
    </p:spTree>
    <p:extLst>
      <p:ext uri="{BB962C8B-B14F-4D97-AF65-F5344CB8AC3E}">
        <p14:creationId xmlns:p14="http://schemas.microsoft.com/office/powerpoint/2010/main" val="199664607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من يقرأ العبارة الذي تثبت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CC6BFE4-EC99-FCF1-3663-1A192594031A}"/>
              </a:ext>
            </a:extLst>
          </p:cNvPr>
          <p:cNvSpPr txBox="1"/>
          <p:nvPr/>
        </p:nvSpPr>
        <p:spPr>
          <a:xfrm>
            <a:off x="1216753" y="2969322"/>
            <a:ext cx="7337311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شُعورُ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وَهِيَ تَحْمِلُ رَسْمَتَها بَيْنَ يَدَيْها؟</a:t>
            </a:r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E755-8C1F-23A1-7EE6-60018E3D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1A86AB-D2B7-8A77-8487-EB1140C5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نتحقق من الإجابات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8C6B88-6E6D-8578-6084-7587E87E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ED7C18-9F56-29E1-970B-6A20DA58D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53A2A6-1C76-53E9-44FC-3569C7210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80293D-A552-9084-0677-9492F268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E27E12-8839-A4CF-1C18-EBBEA7AB3F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F6158D-6185-7155-D8FB-35CBC155335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C02A89-CEF9-1640-FEFC-D35E64FDBE2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1F290-4EEA-A6F3-434A-ECA315BF3C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35D9B45-0BA5-80ED-C1D7-82171E51D2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06FA18B-A7A4-4DCA-7706-498F56EBC24E}"/>
              </a:ext>
            </a:extLst>
          </p:cNvPr>
          <p:cNvSpPr txBox="1"/>
          <p:nvPr/>
        </p:nvSpPr>
        <p:spPr>
          <a:xfrm>
            <a:off x="1216753" y="2969322"/>
            <a:ext cx="7337311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شَعَرَتِ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وَهِيَ تَحْمِلُ رَسْمَتَها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بِٱلْحُبورِ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557436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خلال هذه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BD5F2BD-4F0E-14AD-A5F7-220C382FE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0CBC31-1AF0-B8C7-51DB-5373C75719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50CF81-E618-A7F9-04EC-F01CF4EA28E5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تَعَلَّمْتُ أَساليبَ التَّعْبيرِ عَنِ نَسْتَعْمِلُ عِباراتٍ مِثْلَ .......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A1066AE-CD36-0D55-DB6E-9F2C8FA9AF68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3E5FAAC5-9A94-A1D1-19EC-1A87557AE29B}"/>
              </a:ext>
            </a:extLst>
          </p:cNvPr>
          <p:cNvCxnSpPr>
            <a:cxnSpLocks/>
            <a:stCxn id="4" idx="4"/>
            <a:endCxn id="5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D6CB70-B75A-3480-A3A8-6CD704F90613}"/>
              </a:ext>
            </a:extLst>
          </p:cNvPr>
          <p:cNvSpPr/>
          <p:nvPr/>
        </p:nvSpPr>
        <p:spPr>
          <a:xfrm>
            <a:off x="589751" y="4301999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قَرَأْنا نَصّاً بِعُنْوانِ ...</a:t>
            </a:r>
          </a:p>
        </p:txBody>
      </p: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40A94496-8107-CB21-174C-B76B1EFFBC15}"/>
              </a:ext>
            </a:extLst>
          </p:cNvPr>
          <p:cNvCxnSpPr>
            <a:cxnSpLocks/>
            <a:stCxn id="4" idx="4"/>
            <a:endCxn id="9" idx="0"/>
          </p:cNvCxnSpPr>
          <p:nvPr/>
        </p:nvCxnSpPr>
        <p:spPr>
          <a:xfrm rot="5400000">
            <a:off x="2960393" y="2690392"/>
            <a:ext cx="860966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بيوتكم ثم أجيبوا عن سؤال المعجم. ضعوا علامة أمامه.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75FC8-75AC-CD28-AD42-7C9A252FF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997100-5E15-8C03-ED63-8367070DE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AE099AE3-AAD4-F2C8-616D-1DA9BF1C5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501" y="1995949"/>
            <a:ext cx="2713301" cy="392542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09FA4A-EA44-C265-1580-93B126EDE2F1}"/>
              </a:ext>
            </a:extLst>
          </p:cNvPr>
          <p:cNvSpPr/>
          <p:nvPr/>
        </p:nvSpPr>
        <p:spPr>
          <a:xfrm>
            <a:off x="3176865" y="2447359"/>
            <a:ext cx="2713301" cy="84644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sz="2000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4D170E78-2C3A-F592-C840-DCF0976A7654}"/>
              </a:ext>
            </a:extLst>
          </p:cNvPr>
          <p:cNvSpPr/>
          <p:nvPr/>
        </p:nvSpPr>
        <p:spPr>
          <a:xfrm>
            <a:off x="5985294" y="2689720"/>
            <a:ext cx="7174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5">
            <a:extLst>
              <a:ext uri="{FF2B5EF4-FFF2-40B4-BE49-F238E27FC236}">
                <a16:creationId xmlns:a16="http://schemas.microsoft.com/office/drawing/2014/main" id="{2593F111-7AE5-8552-A6BB-979360F675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2714" y="2231359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53E0CE3-3728-EA4A-8D76-10903EA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210914B-510F-4702-7B0F-101EB002E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5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1B99-4252-5CBF-0FF9-77FD4ECB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65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29204-8DBF-B1D5-2FC9-5F9AD456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7B979-F35B-3B40-AF6E-1D8FD96D8C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EC7B73-7F6D-07EB-112D-1800E44F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1B03D6-9DFF-A0FA-205B-B21AF61ED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0D14C7-6278-24E6-6ED9-5B2871EC059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2255E4-410A-B607-91A7-A8D9ACAB88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8DD0A-FDAD-DA72-EBA6-87D9AF08CDE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421A108-C8E3-9B6D-CBE2-BBDD29435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BF60FCDC32A478B689833DE3521D9" ma:contentTypeVersion="16" ma:contentTypeDescription="Crée un document." ma:contentTypeScope="" ma:versionID="5a7fab969e8e161cbae970b28fdd85b4">
  <xsd:schema xmlns:xsd="http://www.w3.org/2001/XMLSchema" xmlns:xs="http://www.w3.org/2001/XMLSchema" xmlns:p="http://schemas.microsoft.com/office/2006/metadata/properties" xmlns:ns3="9a730811-a90a-43f3-87f9-912e2db5d063" xmlns:ns4="327bd5d2-d4b2-42b9-b332-e9199bb761b4" targetNamespace="http://schemas.microsoft.com/office/2006/metadata/properties" ma:root="true" ma:fieldsID="9c1292fe0c5080c102d50f5bfb89e594" ns3:_="" ns4:_="">
    <xsd:import namespace="9a730811-a90a-43f3-87f9-912e2db5d063"/>
    <xsd:import namespace="327bd5d2-d4b2-42b9-b332-e9199bb761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30811-a90a-43f3-87f9-912e2db5d0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bd5d2-d4b2-42b9-b332-e9199bb761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7bd5d2-d4b2-42b9-b332-e9199bb761b4" xsi:nil="true"/>
  </documentManagement>
</p:properties>
</file>

<file path=customXml/itemProps1.xml><?xml version="1.0" encoding="utf-8"?>
<ds:datastoreItem xmlns:ds="http://schemas.openxmlformats.org/officeDocument/2006/customXml" ds:itemID="{24301F9E-028A-456E-ACF5-01AC2A52EE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30811-a90a-43f3-87f9-912e2db5d063"/>
    <ds:schemaRef ds:uri="327bd5d2-d4b2-42b9-b332-e9199bb76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14A352-B9E7-4FD5-A4CB-AA49B6AB37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FCB5BF-ED44-4BFE-B1AD-36879F0986FF}">
  <ds:schemaRefs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27bd5d2-d4b2-42b9-b332-e9199bb761b4"/>
    <ds:schemaRef ds:uri="9a730811-a90a-43f3-87f9-912e2db5d06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20708</TotalTime>
  <Words>1868</Words>
  <Application>Microsoft Office PowerPoint</Application>
  <PresentationFormat>Affichage à l'écran (4:3)</PresentationFormat>
  <Paragraphs>392</Paragraphs>
  <Slides>61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Calibri</vt:lpstr>
      <vt:lpstr>Dosis Medium</vt:lpstr>
      <vt:lpstr>Wingdings</vt:lpstr>
      <vt:lpstr>Calibri Light</vt:lpstr>
      <vt:lpstr>Aptos</vt:lpstr>
      <vt:lpstr>Dosis</vt:lpstr>
      <vt:lpstr>Dosis SemiBold</vt:lpstr>
      <vt:lpstr>Microsoft Uighur</vt:lpstr>
      <vt:lpstr>Modern Love</vt:lpstr>
      <vt:lpstr>Dosis ExtraBold</vt:lpstr>
      <vt:lpstr>AXtDamourBold</vt:lpstr>
      <vt:lpstr>Arial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 .</vt:lpstr>
      <vt:lpstr>قبل أن نبدأ حصة اليوم نتذكر شروط الحصول على نجمة التميز. </vt:lpstr>
      <vt:lpstr>ضعوا اللوحة والكراسة في القمطر.</vt:lpstr>
      <vt:lpstr>افتتاح الحصة</vt:lpstr>
      <vt:lpstr>نبدأ بالواجب المنزلي. سأعين من يقرأ الجملة التي وجدها؟ نبدأ بالكلمة "هؤلاء".  بالنسبة للنص، يدعو  التلاميذ لمواصلة التدرب في المنزل لبلوغ درجة الطلاقة. </vt:lpstr>
      <vt:lpstr>نواصل التدرب على قراءة فقرة بدقة وسرعة. نتذكر شروط القراءة بطلاقة.</vt:lpstr>
      <vt:lpstr>نواصل التدرب على قراءة فقرة بدقة وسرعة. سأسحب  5أسماء. أنادي على التلميذ الأول. </vt:lpstr>
      <vt:lpstr>الآن سنمر لتحدي الطلاقة. سأسحب  5أسماء.</vt:lpstr>
      <vt:lpstr>من يجيب عن السؤال التالي؟ (20 ثانية للتفكير)</vt:lpstr>
      <vt:lpstr>من يقرأ الجواب؟</vt:lpstr>
      <vt:lpstr>أبطال الطلاقة اليوم هم ........................................................................... </vt:lpstr>
      <vt:lpstr>Présentation PowerPoint</vt:lpstr>
      <vt:lpstr>نمر إلى الاستماع والتحدث، ستتدربون على «التعبير عن المشاعر» ثم على تشخيص بعض مقاطع الحكاية.</vt:lpstr>
      <vt:lpstr>عندما نعبر عن المشاعر نستعمل عبارات مثل </vt:lpstr>
      <vt:lpstr>من يذكر مواقف نحتاج فيها للتعبير عن المشاعر؟ من يذكر موقفا عاشه؟ (دقيقتان).</vt:lpstr>
      <vt:lpstr>ستتدربون على التعبير عن المشاعر في حوار. سأقدم حوارا رفقة التلميذ ...</vt:lpstr>
      <vt:lpstr>الحوار</vt:lpstr>
      <vt:lpstr>الآن دوركم؛ كل واحد يتحاور مع صديقه باستعمال هذه العبارات. </vt:lpstr>
      <vt:lpstr>خذوا الكراسة ص 23. من يقرأ التعليمة؟ ما المطلوب؟ أنجزوا بشكل ثنائي. (دقيقتان). يختار التلاميذ موقفا وينتجون حوارا مناسبا له. الموقف الأول: الخوف.</vt:lpstr>
      <vt:lpstr>سأعين ثنائيا لعرض الحوار. سيشارك الجميع. انتبهوا. (ثنائيان أو ثلاثة).</vt:lpstr>
      <vt:lpstr>هذا جواب آخر. من يقرأ الحوار؟ أنت مجد وأنت ندى.</vt:lpstr>
      <vt:lpstr>لنتذكر الحكاية. سأعرض عليكم مشاهد وأنتم تتذكرون أحداثها. سأرى من استطاع تذكر كل الحكاية.</vt:lpstr>
      <vt:lpstr>هذه مشاهد الحكاية. من يسرد الحكاية؟ أمامكم دقيقة للتفكير.</vt:lpstr>
      <vt:lpstr>أحسنتم ،سنمر الآن لتشخيص بعض مقاطع  الحكاية. نحتاج لمن يشخص دور: عماد، الأصدقاء، الأستاذة، إبراهيم.</vt:lpstr>
      <vt:lpstr>أحسنتم ، من يشخص  المقطع المناسب لهذا المشهد؟ يستعمل المتعلمون تعابير الوجه وحركات اليدين والجسد أثناء التشخيص ...</vt:lpstr>
      <vt:lpstr>أحسنتم ، من يشخص دور الأستاذة؟ يستعمل المتعلمون تعابير الوجه وحركات اليدين والجسد أثناء التشخيص ...</vt:lpstr>
      <vt:lpstr>هذا مشهد آخر. </vt:lpstr>
      <vt:lpstr>مقطع آخر، سأعين من يشخصه.</vt:lpstr>
      <vt:lpstr>Présentation PowerPoint</vt:lpstr>
      <vt:lpstr>قفوا. ابدؤوا عند الإشارة</vt:lpstr>
      <vt:lpstr>قراءة</vt:lpstr>
      <vt:lpstr>اليوم سنقرأ نصا جديدا (الجزء الثاني من النص (أول هدية)).</vt:lpstr>
      <vt:lpstr>قبل ذلك من يذكر بمضامين الجزء الأول؟ أساعدكم بأسئلة.</vt:lpstr>
      <vt:lpstr>قبل أن نقرأ الجزء الثاني من النص، سنتعلم كلمات تساعدنا على فهمه. من يقرأ؟</vt:lpstr>
      <vt:lpstr>انتبهوا، من يقرأ معنى «خلابٌ»؟ (تلميذان).</vt:lpstr>
      <vt:lpstr>من يقرأ معنى «هواية»؟ (تلميذان)</vt:lpstr>
      <vt:lpstr>من يقرأ معنى «في غمرة»؟ (تلميذان)</vt:lpstr>
      <vt:lpstr>من يقرأ المفردات التي شرحناها؟</vt:lpstr>
      <vt:lpstr>من خلال الصورة والعنوان ومضمون الجزء الأول، ما الهدية التي تتوقعون أن تقدمها الفتاة لأفراد أسرتها؟</vt:lpstr>
      <vt:lpstr>سأعين ثنائيا ليتقاسم معنا توقعه؟ ما الذي جعلكما تتوقعان ذلك؟ يحتفظ بالتوقعات إلى حين التحقق منها.</vt:lpstr>
      <vt:lpstr>خذوا الصفحة 25، سنقرأ الجزء الثاني من النص. نتذكر بعض شروط القراءة بشكل معبر.</vt:lpstr>
      <vt:lpstr>سأقرأ.  تابعوا معي وأنتم تضعون أصابعكم تحت كل كلمة أقرؤها لتتحققوا من توقعاتكم.</vt:lpstr>
      <vt:lpstr>سأعين من يقرأ؟– تابع(ي). -ارفعوا أيديكم حين تسمعون كلمةً لا تفهمونها. (15 دقيقة)</vt:lpstr>
      <vt:lpstr>نعود إلى توقعاتنا، من كان توقعه قريبا من أحداث النص؟ </vt:lpstr>
      <vt:lpstr>من يقرأ هذا المقطع بشكل معبر؟ (الشخصية سعيدة ومعجبة برسمتها)</vt:lpstr>
      <vt:lpstr>من يقرأ السؤال الأول؟ عودوا إلى النص وابحثوا عن الجواب. دقيقة للتفكير والبحث.</vt:lpstr>
      <vt:lpstr>من يتقاسم جوابه؟ ما المقطع من النص الذي يثبت ذلك؟ </vt:lpstr>
      <vt:lpstr>نتحقق من الإجابات. من يقرأ؟</vt:lpstr>
      <vt:lpstr>من يقرأ السؤال الثاني؟  عودوا إلى النص وابحثوا عن الجواب.</vt:lpstr>
      <vt:lpstr>من يتقاسم جوابه؟ من يقرأ العبارة الذي تثبت ذلك؟ </vt:lpstr>
      <vt:lpstr>نتحقق من الإجابات</vt:lpstr>
      <vt:lpstr>اختتام الحصة</vt:lpstr>
      <vt:lpstr>ماذا تعلمتم خلال هذه الحصة؟</vt:lpstr>
      <vt:lpstr>اقرؤوا النص في بيوتكم ثم أجيبوا عن سؤال المعجم. ضعوا علامة أمامه.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183</cp:revision>
  <dcterms:created xsi:type="dcterms:W3CDTF">2023-09-20T21:35:22Z</dcterms:created>
  <dcterms:modified xsi:type="dcterms:W3CDTF">2026-02-08T00:07:13Z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0x010100E83BF60FCDC32A478B689833DE3521D9</vt:lpwstr>
  </property>
</Properties>
</file>