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0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3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4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6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3" r:id="rId17"/>
  </p:sldMasterIdLst>
  <p:notesMasterIdLst>
    <p:notesMasterId r:id="rId91"/>
  </p:notesMasterIdLst>
  <p:sldIdLst>
    <p:sldId id="2147482737" r:id="rId18"/>
    <p:sldId id="2147482608" r:id="rId19"/>
    <p:sldId id="2147482470" r:id="rId20"/>
    <p:sldId id="2147482692" r:id="rId21"/>
    <p:sldId id="2147482693" r:id="rId22"/>
    <p:sldId id="2147482691" r:id="rId23"/>
    <p:sldId id="2147482467" r:id="rId24"/>
    <p:sldId id="2147482630" r:id="rId25"/>
    <p:sldId id="2147482468" r:id="rId26"/>
    <p:sldId id="2147482717" r:id="rId27"/>
    <p:sldId id="2147482644" r:id="rId28"/>
    <p:sldId id="2147482526" r:id="rId29"/>
    <p:sldId id="2147482527" r:id="rId30"/>
    <p:sldId id="2147482528" r:id="rId31"/>
    <p:sldId id="2147482759" r:id="rId32"/>
    <p:sldId id="2147482694" r:id="rId33"/>
    <p:sldId id="2147482394" r:id="rId34"/>
    <p:sldId id="2147482738" r:id="rId35"/>
    <p:sldId id="2147482739" r:id="rId36"/>
    <p:sldId id="2147482784" r:id="rId37"/>
    <p:sldId id="2147482783" r:id="rId38"/>
    <p:sldId id="2147482742" r:id="rId39"/>
    <p:sldId id="2147482762" r:id="rId40"/>
    <p:sldId id="2147482763" r:id="rId41"/>
    <p:sldId id="2147482764" r:id="rId42"/>
    <p:sldId id="2147482765" r:id="rId43"/>
    <p:sldId id="2147482766" r:id="rId44"/>
    <p:sldId id="2147482767" r:id="rId45"/>
    <p:sldId id="2147482761" r:id="rId46"/>
    <p:sldId id="2147482499" r:id="rId47"/>
    <p:sldId id="2147482733" r:id="rId48"/>
    <p:sldId id="2147482722" r:id="rId49"/>
    <p:sldId id="2147482723" r:id="rId50"/>
    <p:sldId id="2147482768" r:id="rId51"/>
    <p:sldId id="2147482769" r:id="rId52"/>
    <p:sldId id="2147482770" r:id="rId53"/>
    <p:sldId id="2147482757" r:id="rId54"/>
    <p:sldId id="2147482695" r:id="rId55"/>
    <p:sldId id="2147482423" r:id="rId56"/>
    <p:sldId id="2147482727" r:id="rId57"/>
    <p:sldId id="2147482512" r:id="rId58"/>
    <p:sldId id="2147482771" r:id="rId59"/>
    <p:sldId id="2147482728" r:id="rId60"/>
    <p:sldId id="2147482729" r:id="rId61"/>
    <p:sldId id="2147482773" r:id="rId62"/>
    <p:sldId id="2147482533" r:id="rId63"/>
    <p:sldId id="2147482735" r:id="rId64"/>
    <p:sldId id="2147482514" r:id="rId65"/>
    <p:sldId id="2147482772" r:id="rId66"/>
    <p:sldId id="2147482730" r:id="rId67"/>
    <p:sldId id="2147482776" r:id="rId68"/>
    <p:sldId id="2147482775" r:id="rId69"/>
    <p:sldId id="2147482777" r:id="rId70"/>
    <p:sldId id="2147482774" r:id="rId71"/>
    <p:sldId id="2147482778" r:id="rId72"/>
    <p:sldId id="2147482702" r:id="rId73"/>
    <p:sldId id="2147482447" r:id="rId74"/>
    <p:sldId id="2147482448" r:id="rId75"/>
    <p:sldId id="2147482449" r:id="rId76"/>
    <p:sldId id="2147482450" r:id="rId77"/>
    <p:sldId id="2147482451" r:id="rId78"/>
    <p:sldId id="2147482453" r:id="rId79"/>
    <p:sldId id="2147482455" r:id="rId80"/>
    <p:sldId id="2147482529" r:id="rId81"/>
    <p:sldId id="2147482530" r:id="rId82"/>
    <p:sldId id="2147482531" r:id="rId83"/>
    <p:sldId id="2147482703" r:id="rId84"/>
    <p:sldId id="2147482460" r:id="rId85"/>
    <p:sldId id="2147482490" r:id="rId86"/>
    <p:sldId id="2147482459" r:id="rId87"/>
    <p:sldId id="2147482465" r:id="rId88"/>
    <p:sldId id="2147482466" r:id="rId89"/>
    <p:sldId id="2147482522" r:id="rId90"/>
  </p:sldIdLst>
  <p:sldSz cx="9144000" cy="6858000" type="screen4x3"/>
  <p:notesSz cx="6858000" cy="9144000"/>
  <p:embeddedFontLst>
    <p:embeddedFont>
      <p:font typeface="Dosis" pitchFamily="2" charset="0"/>
      <p:regular r:id="rId92"/>
      <p:bold r:id="rId93"/>
    </p:embeddedFont>
    <p:embeddedFont>
      <p:font typeface="Dosis ExtraBold" pitchFamily="2" charset="0"/>
      <p:bold r:id="rId94"/>
    </p:embeddedFont>
    <p:embeddedFont>
      <p:font typeface="Dosis Medium" pitchFamily="2" charset="0"/>
      <p:regular r:id="rId95"/>
    </p:embeddedFont>
    <p:embeddedFont>
      <p:font typeface="Dosis SemiBold" pitchFamily="2" charset="0"/>
      <p:regular r:id="rId96"/>
      <p:bold r:id="rId97"/>
    </p:embeddedFont>
    <p:embeddedFont>
      <p:font typeface="Microsoft Uighur" panose="02000000000000000000" pitchFamily="2" charset="-78"/>
      <p:regular r:id="rId98"/>
      <p:bold r:id="rId99"/>
    </p:embeddedFont>
    <p:embeddedFont>
      <p:font typeface="Modern Love" panose="04090805081005020601" pitchFamily="82" charset="0"/>
      <p:regular r:id="rId10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8FB"/>
    <a:srgbClr val="424D7C"/>
    <a:srgbClr val="D6E9EA"/>
    <a:srgbClr val="F0EDED"/>
    <a:srgbClr val="44546A"/>
    <a:srgbClr val="414B79"/>
    <a:srgbClr val="424D7B"/>
    <a:srgbClr val="106585"/>
    <a:srgbClr val="0070C0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3.xml"/><Relationship Id="rId95" Type="http://schemas.openxmlformats.org/officeDocument/2006/relationships/font" Target="fonts/font4.fntdata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103" Type="http://schemas.openxmlformats.org/officeDocument/2006/relationships/theme" Target="theme/theme1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font" Target="fonts/font6.fntdata"/><Relationship Id="rId10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slide" Target="slides/slide70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100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3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3.png"/></Relationships>
</file>

<file path=ppt/slideLayouts/_rels/slideLayout1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3.png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14763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87462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256045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79726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59128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458258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13219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70076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844373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78029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83780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72592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51457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5528791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519869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62170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187412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84630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306150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08083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93374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3126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04753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0278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400168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893343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57239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799141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7.xml"/><Relationship Id="rId14" Type="http://schemas.openxmlformats.org/officeDocument/2006/relationships/image" Target="../media/image9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8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23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67.xml"/><Relationship Id="rId19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18" Type="http://schemas.openxmlformats.org/officeDocument/2006/relationships/slideLayout" Target="../slideLayouts/slideLayout198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83.xml"/><Relationship Id="rId21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slideLayout" Target="../slideLayouts/slideLayout197.xml"/><Relationship Id="rId25" Type="http://schemas.openxmlformats.org/officeDocument/2006/relationships/theme" Target="../theme/theme17.xml"/><Relationship Id="rId2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96.xml"/><Relationship Id="rId20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24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23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190.xml"/><Relationship Id="rId19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Relationship Id="rId22" Type="http://schemas.openxmlformats.org/officeDocument/2006/relationships/slideLayout" Target="../slideLayouts/slideLayout2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  <p:sldLayoutId id="2147483870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87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7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  <p:sldLayoutId id="2147483898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468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11" Type="http://schemas.microsoft.com/office/2007/relationships/hdphoto" Target="../media/hdphoto3.wdp"/><Relationship Id="rId5" Type="http://schemas.openxmlformats.org/officeDocument/2006/relationships/image" Target="../media/image17.png"/><Relationship Id="rId10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12" Type="http://schemas.openxmlformats.org/officeDocument/2006/relationships/image" Target="../media/image2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41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3.xml"/><Relationship Id="rId6" Type="http://schemas.openxmlformats.org/officeDocument/2006/relationships/image" Target="../media/image40.png"/><Relationship Id="rId11" Type="http://schemas.openxmlformats.org/officeDocument/2006/relationships/image" Target="../media/image48.png"/><Relationship Id="rId5" Type="http://schemas.openxmlformats.org/officeDocument/2006/relationships/image" Target="../media/image39.png"/><Relationship Id="rId10" Type="http://schemas.openxmlformats.org/officeDocument/2006/relationships/image" Target="../media/image47.png"/><Relationship Id="rId4" Type="http://schemas.openxmlformats.org/officeDocument/2006/relationships/image" Target="../media/image36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88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11" Type="http://schemas.openxmlformats.org/officeDocument/2006/relationships/image" Target="../media/image26.gif"/><Relationship Id="rId5" Type="http://schemas.openxmlformats.org/officeDocument/2006/relationships/image" Target="../media/image36.png"/><Relationship Id="rId10" Type="http://schemas.openxmlformats.org/officeDocument/2006/relationships/image" Target="../media/image50.png"/><Relationship Id="rId4" Type="http://schemas.openxmlformats.org/officeDocument/2006/relationships/image" Target="../media/image49.jpe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gif"/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gif"/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39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03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52.png"/><Relationship Id="rId4" Type="http://schemas.openxmlformats.org/officeDocument/2006/relationships/image" Target="../media/image36.png"/><Relationship Id="rId9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9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40.pn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35.xml"/><Relationship Id="rId7" Type="http://schemas.openxmlformats.org/officeDocument/2006/relationships/image" Target="../media/image4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62.png"/><Relationship Id="rId4" Type="http://schemas.openxmlformats.org/officeDocument/2006/relationships/image" Target="../media/image36.png"/><Relationship Id="rId9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9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41.png"/><Relationship Id="rId4" Type="http://schemas.openxmlformats.org/officeDocument/2006/relationships/image" Target="../media/image3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4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66.xml"/><Relationship Id="rId7" Type="http://schemas.openxmlformats.org/officeDocument/2006/relationships/image" Target="../media/image41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22.png"/><Relationship Id="rId4" Type="http://schemas.openxmlformats.org/officeDocument/2006/relationships/image" Target="../media/image36.png"/><Relationship Id="rId9" Type="http://schemas.openxmlformats.org/officeDocument/2006/relationships/image" Target="../media/image68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8AA9A98-0703-2B35-E318-6505DC2AB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4081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 وتصحيح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هيكلة حصص الأسبوع التربوي </a:t>
            </a: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 (25د)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الكلمات البصرية+ القراءة المشتركة(20د) 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1 -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: استثمار النص 50 د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41198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C029688F-B394-8C1A-AEA1-6570605F8E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5881" y="2663169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9938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81767" y="5263680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E822ACE-CB1A-2AEA-FC9A-DC2A35426F30}"/>
              </a:ext>
            </a:extLst>
          </p:cNvPr>
          <p:cNvSpPr txBox="1"/>
          <p:nvPr/>
        </p:nvSpPr>
        <p:spPr>
          <a:xfrm>
            <a:off x="5893527" y="2813076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B65C67F-CB2A-1BF0-F346-FC7DEF5B0408}"/>
              </a:ext>
            </a:extLst>
          </p:cNvPr>
          <p:cNvSpPr txBox="1"/>
          <p:nvPr/>
        </p:nvSpPr>
        <p:spPr>
          <a:xfrm>
            <a:off x="5944823" y="5394891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30CF4400-3EC4-FD85-AC5A-1D1ED8425E2B}"/>
              </a:ext>
            </a:extLst>
          </p:cNvPr>
          <p:cNvSpPr txBox="1">
            <a:spLocks/>
          </p:cNvSpPr>
          <p:nvPr/>
        </p:nvSpPr>
        <p:spPr>
          <a:xfrm>
            <a:off x="2122822" y="314636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خريطة الكلمة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8807DEB9-E6B9-5E7D-1563-FFB29F0CE993}"/>
              </a:ext>
            </a:extLst>
          </p:cNvPr>
          <p:cNvSpPr txBox="1">
            <a:spLocks/>
          </p:cNvSpPr>
          <p:nvPr/>
        </p:nvSpPr>
        <p:spPr>
          <a:xfrm>
            <a:off x="2122822" y="57334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الكلمات البصرية (</a:t>
            </a:r>
            <a:r>
              <a:rPr lang="ar-MA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Uighur" panose="02000000000000000000" pitchFamily="2" charset="-78"/>
              </a:rPr>
              <a:t>عِنْدَ – حَسَناً – تَحْتَ -  اَلْآنَ – يا لَهُ – قِراءَةٌ – شاطِئٌ – هؤُلاءِ </a:t>
            </a: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)</a:t>
            </a:r>
          </a:p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القراءة المشتركة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15BC0FD-ED84-F9CB-E2AF-9E02561E5AB8}"/>
              </a:ext>
            </a:extLst>
          </p:cNvPr>
          <p:cNvSpPr txBox="1"/>
          <p:nvPr/>
        </p:nvSpPr>
        <p:spPr>
          <a:xfrm>
            <a:off x="5414230" y="4080533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6BEA925D-CD44-6538-A204-FED65AC84D97}"/>
              </a:ext>
            </a:extLst>
          </p:cNvPr>
          <p:cNvSpPr txBox="1">
            <a:spLocks/>
          </p:cNvSpPr>
          <p:nvPr/>
        </p:nvSpPr>
        <p:spPr>
          <a:xfrm>
            <a:off x="2122822" y="442315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أعظم هدية: توظيف الفعل الكلامي "أعبر عن  المشاعر"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DB9F98EF-3576-109D-5F99-60A2999D772D}"/>
              </a:ext>
            </a:extLst>
          </p:cNvPr>
          <p:cNvSpPr txBox="1">
            <a:spLocks/>
          </p:cNvSpPr>
          <p:nvPr/>
        </p:nvSpPr>
        <p:spPr>
          <a:xfrm>
            <a:off x="2122822" y="18952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4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4BEE71-C078-1CF7-1449-5A71C57D793F}"/>
              </a:ext>
            </a:extLst>
          </p:cNvPr>
          <p:cNvSpPr txBox="1"/>
          <p:nvPr/>
        </p:nvSpPr>
        <p:spPr>
          <a:xfrm>
            <a:off x="5233090" y="1538032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99690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تَوْظيفِ إسْتْراتيجِيَّةِ خريطة الكلمة؛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90359"/>
              <a:ext cx="493478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وتوظيف الفعل الكلامي "أعبر عن مشاعري" في وضعيات جديدة.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224000" y="4588700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479176" y="3199690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البصرية ونص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252100" y="1777877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AE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نشطة اعتيادية</a:t>
            </a: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972F7327-4DD1-C01C-B95B-814907DC9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EB26F0-DEF1-3D5E-56D2-AA216766B8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3D371536-DC1A-28DA-0F13-EAA7F81E0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1616900C-A79C-EC5C-5C23-257548A29F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3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rgbClr val="A5A5A5"/>
                </a:solidFill>
                <a:ea typeface="Arial"/>
                <a:sym typeface="Arial"/>
              </a:rPr>
              <a:t>نتذكر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/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Google Shape;1333;p8">
            <a:extLst>
              <a:ext uri="{FF2B5EF4-FFF2-40B4-BE49-F238E27FC236}">
                <a16:creationId xmlns:a16="http://schemas.microsoft.com/office/drawing/2014/main" id="{0F436441-2816-A5A4-D3C1-D2A47C7B2B2B}"/>
              </a:ext>
            </a:extLst>
          </p:cNvPr>
          <p:cNvSpPr txBox="1"/>
          <p:nvPr/>
        </p:nvSpPr>
        <p:spPr>
          <a:xfrm>
            <a:off x="555745" y="5127845"/>
            <a:ext cx="4350126" cy="715045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F77548C6-6107-A60E-4833-4586C6BDD18D}"/>
              </a:ext>
            </a:extLst>
          </p:cNvPr>
          <p:cNvSpPr txBox="1">
            <a:spLocks/>
          </p:cNvSpPr>
          <p:nvPr/>
        </p:nvSpPr>
        <p:spPr>
          <a:xfrm>
            <a:off x="2277365" y="2118290"/>
            <a:ext cx="3442300" cy="715044"/>
          </a:xfrm>
          <a:prstGeom prst="roundRect">
            <a:avLst>
              <a:gd name="adj" fmla="val 16667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2C7828F3-1EEC-3EC5-F83A-DA0B18CD632B}"/>
              </a:ext>
            </a:extLst>
          </p:cNvPr>
          <p:cNvSpPr/>
          <p:nvPr/>
        </p:nvSpPr>
        <p:spPr>
          <a:xfrm>
            <a:off x="6102220" y="1565085"/>
            <a:ext cx="1516036" cy="1421529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66055A7C-F415-AA1C-483B-F1F523AAE6C8}"/>
              </a:ext>
            </a:extLst>
          </p:cNvPr>
          <p:cNvSpPr/>
          <p:nvPr/>
        </p:nvSpPr>
        <p:spPr>
          <a:xfrm>
            <a:off x="5072114" y="4861248"/>
            <a:ext cx="1516036" cy="1421529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5BEE45-5BF5-AB52-76FD-B98D8B995E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77" y="3197290"/>
            <a:ext cx="1516036" cy="1421529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D254F459-4885-FF0D-4656-2EBF56C318A1}"/>
              </a:ext>
            </a:extLst>
          </p:cNvPr>
          <p:cNvSpPr txBox="1">
            <a:spLocks/>
          </p:cNvSpPr>
          <p:nvPr/>
        </p:nvSpPr>
        <p:spPr>
          <a:xfrm>
            <a:off x="1668326" y="3562650"/>
            <a:ext cx="3652777" cy="715044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36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E8B780D-007B-CA4F-A126-B6F206F2F7B2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7" name="Rectangle : coins arrondis 5">
              <a:extLst>
                <a:ext uri="{FF2B5EF4-FFF2-40B4-BE49-F238E27FC236}">
                  <a16:creationId xmlns:a16="http://schemas.microsoft.com/office/drawing/2014/main" id="{425C5ECA-38A6-D24F-A40F-9BA81C527949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784B86-A7FC-A344-8F0D-6506CBC3A6F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E8825E-CB19-CB10-360A-D3BC7A0BB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BE3EF0-2336-C29D-21CF-2064B8AAA7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3DD192-E1C4-FC0B-67C5-DA13663644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78C999-3995-A339-E6DA-E226C5D8E6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1D47E0-F934-0EB9-6FCD-5416B1C533D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FDF107-3735-AA53-AA36-881179030E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932813-365B-84FF-EF1E-CE8D7A259A5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9AD803-2548-9297-9F38-23EA8E552CD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5B127F-E1F1-C608-3F58-7A563314B9A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D1E12E-10F4-8C16-5AE7-C37F7C7828C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2B50117A-B77B-A52C-43E8-F1988AC23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937E725-53CA-8BCB-8F98-829CEB20C4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F4C5D-1C7F-1334-071B-DDF87E9F7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DB3AC-E535-FDC1-D440-9D5F2B5C8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بالتدرب على قراءة فقرة بدقة وسرعة. نتذكر شروط القراءة بطلاقة.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95AA59-8E32-0487-219C-85CCD36D4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49ED29-6BB0-32DD-F938-EEB3F5902A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4B5DE6-E354-8213-24A3-1FCD0C3E0B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3CA350-6E34-D6D4-81F4-9B5B411A1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4E48B2-D29F-4EC9-386C-887A2EAA96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A68DD86-D58D-89CC-C5AD-6AB38C0798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99C9EA-481E-3129-A1CC-AAE8C6E27ED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1E5703-749B-DB85-374F-AE3EEA2D05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669CAA-C266-A037-B90A-D7669FC4749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471012-11D3-9879-71BE-8B38E5BA918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065875-B6B3-46F5-C06E-AA41AFE7C4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D0A715-88BB-A48E-9FC8-A5E2147771D0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538852-E3A7-5380-AAB7-6881AC098820}"/>
              </a:ext>
            </a:extLst>
          </p:cNvPr>
          <p:cNvSpPr txBox="1"/>
          <p:nvPr/>
        </p:nvSpPr>
        <p:spPr>
          <a:xfrm>
            <a:off x="1134784" y="1905506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أَنْطِقُ ٱلْكَلِماتِ بِشَكْلٍ صَحيحٍ؛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AC3BC5-6BEF-2002-F735-5DC67F47D414}"/>
              </a:ext>
            </a:extLst>
          </p:cNvPr>
          <p:cNvSpPr txBox="1"/>
          <p:nvPr/>
        </p:nvSpPr>
        <p:spPr>
          <a:xfrm>
            <a:off x="1044180" y="2669305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أَسْتَرْسِلُ بِوَصْلِ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بَعْضها بِبَعْضٍ؛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D41DCD-F26B-0071-A0FC-96139618A4D7}"/>
              </a:ext>
            </a:extLst>
          </p:cNvPr>
          <p:cNvSpPr txBox="1"/>
          <p:nvPr/>
        </p:nvSpPr>
        <p:spPr>
          <a:xfrm>
            <a:off x="1044180" y="3446085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أَنْطِقُ هَمْزَةَ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ٱلْوَصْلِ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وَسَطَ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ٱلْكَلامِ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AEAAB3C-8687-334F-3B48-A2F336D474A8}"/>
              </a:ext>
            </a:extLst>
          </p:cNvPr>
          <p:cNvSpPr txBox="1"/>
          <p:nvPr/>
        </p:nvSpPr>
        <p:spPr>
          <a:xfrm>
            <a:off x="1090103" y="4202921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أَلْتَزِمُ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ٱلْوَقْفَ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 عَلاماتِ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ٱلتَّرْقيمِ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53AAD99-261A-A903-C252-14B4CAE7F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5421" y="2141004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717393-71F9-D75E-FBDE-8396DB7EC3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6444" y="29048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2B92FA-D23E-7291-05D6-D8E0C965B8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6444" y="368158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F323AB4-E730-9DF4-427D-B47DDE6E70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6444" y="4438382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69206AD-9F7C-083F-7A63-97C5E248E2C2}"/>
              </a:ext>
            </a:extLst>
          </p:cNvPr>
          <p:cNvSpPr txBox="1"/>
          <p:nvPr/>
        </p:nvSpPr>
        <p:spPr>
          <a:xfrm>
            <a:off x="1134784" y="4879612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أَقْرَأُ بِشَكْلٍ مُعَبِّرٍ.</a:t>
            </a:r>
            <a:endParaRPr lang="fr-FR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CA4B75C-B9E4-8C8B-5E28-676398CB25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8476" y="5103682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778569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7643-221E-4C7D-00C7-FFBC597EC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09C933-DC91-DCE0-219A-A240385BF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سأقرأ – تابعوا جيدا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17A623-8FE2-84EF-0B9D-E84B68D10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E1A73B-5E4B-0AF4-A78E-1A96FC985D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44A413-89E5-9D51-280E-355E8C5F42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933659C-6CBB-402C-1FDE-99ADD74609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F094654-E631-48B6-38B3-213BDF5D13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6D3-DA17-6356-05B4-F7EE4D4072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3F9DE0-3514-DBA5-60E8-D7448BFBC1E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7D48C69-9861-77CC-3835-349E6C0B048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886708-C5F1-ED0F-4FE8-4697FE1658F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30DF1D-B1BF-E8BB-9BAF-56AB10EFE83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B0903E-0759-23C8-D32B-C653DC5AD1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61C00A1-545C-DCEE-95AB-673BA757B091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05F3003-973F-79EC-D483-5E81FE82DC41}"/>
              </a:ext>
            </a:extLst>
          </p:cNvPr>
          <p:cNvSpPr/>
          <p:nvPr/>
        </p:nvSpPr>
        <p:spPr>
          <a:xfrm>
            <a:off x="448314" y="1449533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اَلْمَشاعِرُ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ٱلْإيجابِيَّةُ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اَلْمَشاعِرُ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ٱلْإيجابِيَّةُ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مَشاعِرُ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جَميلَةٌ وَمُمْتِعَ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ةٌ،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تَغْمُرُنا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بِٱلسَّعادَةِ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وَٱلرِّضا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مِثْلَ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ٱلْفَرَحِ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ٱلَّذي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يَنْبُعُ مِنْ تَجارِبَ جَميلَةٍ وَمُمْتِعَةٍ يَعيشُها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ٱلْإِنْسا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نُ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لَعَلَّ كُلُّ واحِدٍ مِنّا يَتَذَكَّرُ أَجْمَلَ تَجْرِبَةٍ شَعَرَ فيها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بِٱلسَّعادَ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spcAft>
                <a:spcPts val="800"/>
              </a:spcAft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أَمّا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ٱلشَّوْقُ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فَهُوَ حَنينُ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ٱلْقَلْبِ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لِمَنْ نُحِبُّهُمْ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يَدْفَعُنا لِلِقائِهِم وَتَقْديرِ وُجودِهِمْ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بَيْنَما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ٱلرَّحْمَةُ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فَهِيَ مِنْ أَجْمَلِ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ٱلْمَشاعِ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رِ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تَجْعَلُنا طَيِّبينَ مَعَ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ٱلْبَشَرِ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وَٱلْحَيَواناتِ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فَنُعامِلُهُمْ بِرِفْقٍ وَلُطْ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فٍ.</a:t>
            </a:r>
            <a:endParaRPr lang="fr-FR" sz="4000" b="1" kern="100" dirty="0">
              <a:solidFill>
                <a:srgbClr val="FF0000"/>
              </a:solidFill>
              <a:latin typeface="Aptos" panose="020B000402020202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559644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292C2-C035-BEFD-1144-863D980A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22C6A-701C-472A-9892-2CD3C1B0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4C0734-5519-6F65-80F8-3CBB375C4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529F33-AD04-C17F-B971-B9710FA445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B5A606-07C4-7AE4-FDB6-59BC864BCF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48F9C0-119D-6AA0-B9F0-781E268CE6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1324DF-83AE-2554-657D-7DDC321A8A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CD93A4-E5EA-06A6-606B-CA97007905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56DC9-47BE-A5EE-8706-1044855D117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9FF1AC-F887-DFE3-C23B-286DC7244C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F30F6D-9F67-738C-8D22-1C78B7D849D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187E505-F16D-E9B9-FA98-BDF14EEF3AD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B7509D-AA15-AB28-39CB-DB19D596A1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26A6E2-C4CB-9B85-36C5-B11CF1913A29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3F5D5E-121C-B753-5B75-E034F17E53AF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5B9BD5">
                    <a:lumMod val="75000"/>
                  </a:srgb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5B9BD5">
                  <a:lumMod val="75000"/>
                </a:srgb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810D78-CE8D-D53F-C9D0-57ABE2E192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741" y="2282202"/>
            <a:ext cx="4378645" cy="328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81831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70CA8-BF0D-CB2A-A10C-9688F307C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7F994B-F3A2-E82A-99B1-44D429DD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..........................  (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تناقش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الأخطاء بعد كل قراءة وتوضح كيفية تجاوزها)</a:t>
            </a: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81447E-80ED-3C09-288F-55145F5C9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6B7178-9DEE-4D10-E1CD-ED0C501BAE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24D1DB-AA57-B5FF-4A99-5428CC932F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0FDFA0-364A-C325-C85C-D4F2171F4D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684FBCA-206B-A466-BFE9-D51865D38C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FBF9380-ADC7-233C-0BBC-7C654011E4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E871CD-94D1-4D9D-4979-F582BB60BCE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2B9AD0-D5D5-B595-6D7F-282633950EB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E0BA0C-7FAE-595B-F495-320E44CF36A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192571-7003-834C-027A-02D63FBF9A2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07408D-09E6-7253-D601-82B627F3CF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A6902F-3DCA-333F-31A6-408D8D3337A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EB63022-10F8-8CAC-C3A6-9BA71BAD071C}"/>
              </a:ext>
            </a:extLst>
          </p:cNvPr>
          <p:cNvSpPr/>
          <p:nvPr/>
        </p:nvSpPr>
        <p:spPr>
          <a:xfrm>
            <a:off x="448314" y="1449533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اَلْمَشاعِرُ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ٱلْإيجابِيَّةُ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spcAft>
                <a:spcPts val="800"/>
              </a:spcAft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اَلْمَشاعِرُ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ٱلْإيجابِيَّةُ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مَشاعِرُ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جَميلَةٌ وَمُمْتِعَ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ةٌ،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تَغْمُرُنا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بِٱلسَّعادَةِ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وَٱلرِّضا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مِثْلَ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ٱلْفَرَحِ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ٱلَّذي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يَنْبُعُ مِنْ تَجارِبَ جَميلَةٍ وَمُمْتِعَةٍ يَعيشُها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ٱلْإِنْسا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نُ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لَعَلَّ كُلُّ واحِدٍ مِنّا يَتَذَكَّرُ أَجْمَلَ تَجْرِبَةٍ شَعَرَ فيها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بِٱلسَّعادَ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</a:p>
          <a:p>
            <a:pPr algn="just" rtl="1">
              <a:spcAft>
                <a:spcPts val="800"/>
              </a:spcAft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أَمّا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ٱلشَّوْقُ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فَهُوَ حَنينُ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ٱلْقَلْبِ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لِمَنْ نُحِبُّهُمْ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يَدْفَعُنا لِلِقائِهِم وَتَقْديرِ وُجودِهِمْ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بَيْنَما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ٱلرَّحْمَةُ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فَهِيَ مِنْ أَجْمَلِ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ٱلْمَشاعِ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رِ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تَجْعَلُنا طَيِّبينَ مَعَ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ٱلْبَشَرِ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وَٱلْحَيَواناتِ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 فَنُعامِلُهُمْ بِرِفْقٍ وَلُطْ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cs typeface="Microsoft Uighur" panose="02000000000000000000" pitchFamily="2" charset="-78"/>
              </a:rPr>
              <a:t>فٍ.</a:t>
            </a:r>
            <a:endParaRPr lang="fr-FR" sz="4000" b="1" kern="100" dirty="0">
              <a:solidFill>
                <a:srgbClr val="FF0000"/>
              </a:solidFill>
              <a:latin typeface="Aptos" panose="020B000402020202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905011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DBBC2-7CAC-D331-2C84-EFC45B7B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36CF-FAE7-5AB0-F832-85437788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464BF4-9A90-4721-4DAA-3CD46A484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385D46-3CF7-3704-F7C5-0604263325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1D836A-5427-428C-3550-D53C2F3D5A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447BEF-BD4F-781F-2BDD-BAB1C0A107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C6136F-3C7F-D240-7BBA-45E45BDBE0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A7CCBF-22FE-7A1D-C15D-4126E53500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E695F3E-8996-CD39-CC6A-63E837B6B8E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CAE6DA-B125-776E-3470-02649F3C45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37A414-97A1-0CA8-D668-BB5FB889146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4238BA-816E-1E14-70F7-B31C20E11EF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515056-3790-CF0E-19C4-0E69108D0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C8508C1-C901-1E1C-601C-2B710D71F37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CA2B8F-95EA-CA92-8E9B-AE5B7DD2DD0A}"/>
              </a:ext>
            </a:extLst>
          </p:cNvPr>
          <p:cNvSpPr txBox="1"/>
          <p:nvPr/>
        </p:nvSpPr>
        <p:spPr>
          <a:xfrm>
            <a:off x="3056084" y="2166409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220838-99C5-5436-7DE7-35D5919219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770" y="3021144"/>
            <a:ext cx="3474925" cy="260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5923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52F7B-AEB7-D4F0-6322-B55506CA6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B4DCD0-8857-E2E4-F0AB-7CB64FAF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بسرعة أريد أن أتحقق من فهمكم مما قرأتموه. من يجيب عن السؤال التالي؟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CC8B8F-B405-9539-79F0-EBE6C508C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539CA3-FD74-5460-4A5B-4897941F3F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AF27F2-6ADD-2018-2645-5A984C5614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535A81-BD2A-36D5-51C5-7F8B030D28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B509CF-6D2C-EFE0-E261-8D863EB5AD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0570368-01BA-94BC-84B0-1A3ADC7598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F81E27-64F9-0C00-E67E-0D9B1A25EA0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108E06-90D2-AE63-C5D3-5E0BDA68D0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5FD188-085E-7CEA-CAC7-81F6BFBA433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66D655-3968-09F4-B6D8-3E8620AFF42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CD69F-661B-E351-FCEF-E3146C23BE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E920BE-E691-CCD2-D44B-98FA8D6DF04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3180B871-6D8C-A05C-77A7-D77D8DA3773D}"/>
              </a:ext>
            </a:extLst>
          </p:cNvPr>
          <p:cNvSpPr/>
          <p:nvPr/>
        </p:nvSpPr>
        <p:spPr>
          <a:xfrm>
            <a:off x="1814657" y="2989377"/>
            <a:ext cx="5126208" cy="1031033"/>
          </a:xfrm>
          <a:custGeom>
            <a:avLst/>
            <a:gdLst>
              <a:gd name="csX0" fmla="*/ 0 w 5126208"/>
              <a:gd name="csY0" fmla="*/ 171842 h 1031033"/>
              <a:gd name="csX1" fmla="*/ 171842 w 5126208"/>
              <a:gd name="csY1" fmla="*/ 0 h 1031033"/>
              <a:gd name="csX2" fmla="*/ 807234 w 5126208"/>
              <a:gd name="csY2" fmla="*/ 0 h 1031033"/>
              <a:gd name="csX3" fmla="*/ 1346976 w 5126208"/>
              <a:gd name="csY3" fmla="*/ 0 h 1031033"/>
              <a:gd name="csX4" fmla="*/ 2030194 w 5126208"/>
              <a:gd name="csY4" fmla="*/ 0 h 1031033"/>
              <a:gd name="csX5" fmla="*/ 2761237 w 5126208"/>
              <a:gd name="csY5" fmla="*/ 0 h 1031033"/>
              <a:gd name="csX6" fmla="*/ 3348804 w 5126208"/>
              <a:gd name="csY6" fmla="*/ 0 h 1031033"/>
              <a:gd name="csX7" fmla="*/ 4127673 w 5126208"/>
              <a:gd name="csY7" fmla="*/ 0 h 1031033"/>
              <a:gd name="csX8" fmla="*/ 4954366 w 5126208"/>
              <a:gd name="csY8" fmla="*/ 0 h 1031033"/>
              <a:gd name="csX9" fmla="*/ 5126208 w 5126208"/>
              <a:gd name="csY9" fmla="*/ 171842 h 1031033"/>
              <a:gd name="csX10" fmla="*/ 5126208 w 5126208"/>
              <a:gd name="csY10" fmla="*/ 859191 h 1031033"/>
              <a:gd name="csX11" fmla="*/ 4954366 w 5126208"/>
              <a:gd name="csY11" fmla="*/ 1031033 h 1031033"/>
              <a:gd name="csX12" fmla="*/ 4175498 w 5126208"/>
              <a:gd name="csY12" fmla="*/ 1031033 h 1031033"/>
              <a:gd name="csX13" fmla="*/ 3396630 w 5126208"/>
              <a:gd name="csY13" fmla="*/ 1031033 h 1031033"/>
              <a:gd name="csX14" fmla="*/ 2761237 w 5126208"/>
              <a:gd name="csY14" fmla="*/ 1031033 h 1031033"/>
              <a:gd name="csX15" fmla="*/ 2030194 w 5126208"/>
              <a:gd name="csY15" fmla="*/ 1031033 h 1031033"/>
              <a:gd name="csX16" fmla="*/ 1346976 w 5126208"/>
              <a:gd name="csY16" fmla="*/ 1031033 h 1031033"/>
              <a:gd name="csX17" fmla="*/ 759409 w 5126208"/>
              <a:gd name="csY17" fmla="*/ 1031033 h 1031033"/>
              <a:gd name="csX18" fmla="*/ 171842 w 5126208"/>
              <a:gd name="csY18" fmla="*/ 1031033 h 1031033"/>
              <a:gd name="csX19" fmla="*/ 0 w 5126208"/>
              <a:gd name="csY19" fmla="*/ 859191 h 1031033"/>
              <a:gd name="csX20" fmla="*/ 0 w 5126208"/>
              <a:gd name="csY20" fmla="*/ 171842 h 10310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126208" h="1031033" extrusionOk="0">
                <a:moveTo>
                  <a:pt x="0" y="171842"/>
                </a:moveTo>
                <a:cubicBezTo>
                  <a:pt x="2563" y="74616"/>
                  <a:pt x="90762" y="5861"/>
                  <a:pt x="171842" y="0"/>
                </a:cubicBezTo>
                <a:cubicBezTo>
                  <a:pt x="352947" y="14112"/>
                  <a:pt x="496957" y="-23459"/>
                  <a:pt x="807234" y="0"/>
                </a:cubicBezTo>
                <a:cubicBezTo>
                  <a:pt x="1117511" y="23459"/>
                  <a:pt x="1168012" y="3789"/>
                  <a:pt x="1346976" y="0"/>
                </a:cubicBezTo>
                <a:cubicBezTo>
                  <a:pt x="1525940" y="-3789"/>
                  <a:pt x="1697959" y="-23136"/>
                  <a:pt x="2030194" y="0"/>
                </a:cubicBezTo>
                <a:cubicBezTo>
                  <a:pt x="2362429" y="23136"/>
                  <a:pt x="2542269" y="14815"/>
                  <a:pt x="2761237" y="0"/>
                </a:cubicBezTo>
                <a:cubicBezTo>
                  <a:pt x="2980205" y="-14815"/>
                  <a:pt x="3219036" y="-21259"/>
                  <a:pt x="3348804" y="0"/>
                </a:cubicBezTo>
                <a:cubicBezTo>
                  <a:pt x="3478572" y="21259"/>
                  <a:pt x="3824789" y="-3928"/>
                  <a:pt x="4127673" y="0"/>
                </a:cubicBezTo>
                <a:cubicBezTo>
                  <a:pt x="4430557" y="3928"/>
                  <a:pt x="4582081" y="-33079"/>
                  <a:pt x="4954366" y="0"/>
                </a:cubicBezTo>
                <a:cubicBezTo>
                  <a:pt x="5032650" y="3778"/>
                  <a:pt x="5124263" y="82313"/>
                  <a:pt x="5126208" y="171842"/>
                </a:cubicBezTo>
                <a:cubicBezTo>
                  <a:pt x="5127313" y="334735"/>
                  <a:pt x="5127689" y="642514"/>
                  <a:pt x="5126208" y="859191"/>
                </a:cubicBezTo>
                <a:cubicBezTo>
                  <a:pt x="5144325" y="953411"/>
                  <a:pt x="5043185" y="1042266"/>
                  <a:pt x="4954366" y="1031033"/>
                </a:cubicBezTo>
                <a:cubicBezTo>
                  <a:pt x="4746744" y="1063563"/>
                  <a:pt x="4352637" y="1022594"/>
                  <a:pt x="4175498" y="1031033"/>
                </a:cubicBezTo>
                <a:cubicBezTo>
                  <a:pt x="3998359" y="1039472"/>
                  <a:pt x="3691083" y="1063140"/>
                  <a:pt x="3396630" y="1031033"/>
                </a:cubicBezTo>
                <a:cubicBezTo>
                  <a:pt x="3102177" y="998926"/>
                  <a:pt x="2926870" y="1051371"/>
                  <a:pt x="2761237" y="1031033"/>
                </a:cubicBezTo>
                <a:cubicBezTo>
                  <a:pt x="2595604" y="1010695"/>
                  <a:pt x="2260697" y="998247"/>
                  <a:pt x="2030194" y="1031033"/>
                </a:cubicBezTo>
                <a:cubicBezTo>
                  <a:pt x="1799691" y="1063819"/>
                  <a:pt x="1672982" y="997605"/>
                  <a:pt x="1346976" y="1031033"/>
                </a:cubicBezTo>
                <a:cubicBezTo>
                  <a:pt x="1020970" y="1064461"/>
                  <a:pt x="937961" y="1059807"/>
                  <a:pt x="759409" y="1031033"/>
                </a:cubicBezTo>
                <a:cubicBezTo>
                  <a:pt x="580857" y="1002259"/>
                  <a:pt x="368490" y="1056662"/>
                  <a:pt x="171842" y="1031033"/>
                </a:cubicBezTo>
                <a:cubicBezTo>
                  <a:pt x="95544" y="1044767"/>
                  <a:pt x="3297" y="954120"/>
                  <a:pt x="0" y="859191"/>
                </a:cubicBezTo>
                <a:cubicBezTo>
                  <a:pt x="32286" y="581530"/>
                  <a:pt x="-7128" y="358951"/>
                  <a:pt x="0" y="171842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ما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ٱلْمَشاعِرُ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ٱلَّتي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ذُكِرَتْ في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ٱلنَّصِّ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؟ </a:t>
            </a:r>
          </a:p>
        </p:txBody>
      </p:sp>
    </p:spTree>
    <p:extLst>
      <p:ext uri="{BB962C8B-B14F-4D97-AF65-F5344CB8AC3E}">
        <p14:creationId xmlns:p14="http://schemas.microsoft.com/office/powerpoint/2010/main" val="346884760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معجم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29583624-D4C9-A723-10C6-251F57ED015F}"/>
              </a:ext>
            </a:extLst>
          </p:cNvPr>
          <p:cNvSpPr txBox="1">
            <a:spLocks/>
          </p:cNvSpPr>
          <p:nvPr/>
        </p:nvSpPr>
        <p:spPr>
          <a:xfrm>
            <a:off x="2462296" y="257093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</a:pPr>
            <a:r>
              <a:rPr lang="ar-MA" sz="2800" b="1" dirty="0">
                <a:cs typeface="Microsoft Uighur" panose="02000000000000000000" pitchFamily="2" charset="-78"/>
              </a:rPr>
              <a:t>إستراتيجية خريطة الكلمة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D9B3B4-096A-F2AE-0F62-27B0E9F7AA78}"/>
              </a:ext>
            </a:extLst>
          </p:cNvPr>
          <p:cNvSpPr txBox="1"/>
          <p:nvPr/>
        </p:nvSpPr>
        <p:spPr>
          <a:xfrm>
            <a:off x="6189619" y="1775154"/>
            <a:ext cx="931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ECFAEC-E0C9-8E70-C84D-5D328B38D4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81108" y="1946732"/>
            <a:ext cx="715119" cy="720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AADBE8AF-A0DB-B7D9-D7F0-1385B19DF1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59064" y="1709517"/>
            <a:ext cx="612000" cy="61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37AD8F-BC53-F9E4-33DC-B39710E687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1738" y="1039514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26039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9B3EE-84AE-8D21-0620-B9DC830E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اليوم في حصة المعجم إستراتيجية خريطة الكلمة.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03A54969-DAA5-97AC-7614-A79937443105}"/>
              </a:ext>
            </a:extLst>
          </p:cNvPr>
          <p:cNvSpPr txBox="1"/>
          <p:nvPr/>
        </p:nvSpPr>
        <p:spPr>
          <a:xfrm>
            <a:off x="2178353" y="2967356"/>
            <a:ext cx="4787295" cy="10215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ar-MA" sz="5400" b="1" kern="0" dirty="0">
                <a:solidFill>
                  <a:srgbClr val="293863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إِسْتراتيجِيَّةُ خَريطَةِ ٱلْكَلِمَةِ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140A3A-D60E-2092-7D2D-49FE838150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43462" y="702876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429279529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AEE2A-3B00-FAA9-AC64-BFE389363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B42E6-182D-EF3A-766C-4514FCBE0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 نوظف إستراتيجية الخريطة؟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4BFB01-66CE-A3FF-EF84-EDA0D71A4E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D2D5B9-89A7-C121-E31D-F647EB86CA0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81B7E14-DB6F-6C18-570B-729DA33B04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625CE8-005E-B861-3D88-7F841886919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EDD510-E2D2-F7B1-4B26-63E2577AD0C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B862234-D527-5AB5-4F16-10C680B08A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BDA7360-986A-7C76-C9A8-B8FB4A650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0B515BF-591A-95A9-A563-A0B4B7539F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16185E1-CC96-69B7-1D08-03C785371A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905571C-769C-7B31-EED1-0BB8E8E502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892A91-CEAC-51D3-ADBE-93EB68701080}"/>
              </a:ext>
            </a:extLst>
          </p:cNvPr>
          <p:cNvSpPr txBox="1"/>
          <p:nvPr/>
        </p:nvSpPr>
        <p:spPr>
          <a:xfrm>
            <a:off x="1308253" y="2459504"/>
            <a:ext cx="6839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إِسْتِراتيجِيَّةُ خَريطَةِ </a:t>
            </a:r>
            <a:r>
              <a:rPr lang="ar-MA" sz="44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لْكَلِمَةِ تُساعِدُ عَلى فَهْمِ كَلِمَةٍ جَديدَةٍ وَتَذَكُّرِ مَعْناها بِدِقَّةٍ.</a:t>
            </a:r>
            <a:endParaRPr lang="fr-F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400D517-A710-AD7E-7243-DB1235CB62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371105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ECB0D-16F2-6F24-8EF8-8AA35570F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E038CD-6A42-651D-9276-626F5A1B1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مجد كيف سيوظف إستراتيجية خريطة الكلمة "الرحمة".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BECA1F-349D-25EC-6D13-0F0F52BFBB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439077-9700-BFEE-9B7A-6F117810682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99D84D-822E-C1BB-6875-ACC4BEBC791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C4BA27-B39C-5ADD-EE0C-235CCEE1F0F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F2D686-1DDE-8FB2-56B7-8D9FF745C96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13C4B0B-FCA4-937B-BE6A-ECBEC7E335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5912ED1-1A5C-5168-9FDF-4CC8ABB30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FE5E8C9-4866-13EB-3FDE-AD0D2DA99D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B8E6AF7-7032-FC38-8EFB-C804539396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E1942A4-21A0-B76B-C312-E341A9E05F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B200D0C-86D4-9FF5-B778-7919D76A11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5585B60-AAD7-8596-3744-F32B5D42B914}"/>
              </a:ext>
            </a:extLst>
          </p:cNvPr>
          <p:cNvSpPr txBox="1"/>
          <p:nvPr/>
        </p:nvSpPr>
        <p:spPr>
          <a:xfrm>
            <a:off x="3079101" y="3049850"/>
            <a:ext cx="3125729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اَلرَّحْمَةُ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29049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FF165-55F9-8066-7739-7AA0A2589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8B83B1-743A-273B-BC44-9629B06A3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الفيديو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A6B0D6-62E5-91E8-ECCA-96D3BE627F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6897F9-083C-7BCE-EF9A-AD5EB428A69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BE9D29-5B03-9489-EF10-F3C85169063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FD5049-AD91-DE1B-C477-4ACB13C9D62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9A75B3-219D-99EE-8181-705A8EE5606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A0CADA9-C7C8-1656-9164-D11AF008FC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A77D8F8-B3A0-1A91-6284-416FE7B729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8579DEC-443A-D521-33CB-B6D84D2048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6DCEDC2-2BB2-AF10-AA6E-2708D5E19E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74BEB4B-8DBD-2098-AFCA-C7043556F8B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6B31278-D679-7CFA-C87B-4DE4DBC77D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AR_N3_P3_SEM2_S1_خريطة الكلمة">
            <a:hlinkClick r:id="" action="ppaction://media"/>
            <a:extLst>
              <a:ext uri="{FF2B5EF4-FFF2-40B4-BE49-F238E27FC236}">
                <a16:creationId xmlns:a16="http://schemas.microsoft.com/office/drawing/2014/main" id="{85CA3FAA-8CC1-CEC1-5EC3-BDF97C196D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8510" y="1634869"/>
            <a:ext cx="7170457" cy="475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17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11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49144-4F72-761D-E0EC-B4D49FAAF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C76533-3B34-0844-701A-ECC5D839B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إذاً خريطة الكلمة تتكون من عناصر هي: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932A13-CD18-E5AD-2AF7-1E7B99344AC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82A043-A32C-4D62-46FC-92C4A29D482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5357DB-D9A5-E780-65F7-F113A649236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92F771-B243-CB68-7B67-21A390F164D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E6F46D-EC3A-3EDE-62BD-9257BEC29C2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530B8C63-F798-C5D7-6E1D-07A0AF51D5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42074FC-68EE-DC14-A1C5-A7F93463B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C44F393-BC69-29EA-598F-7D1E0E767A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8BFE194-2151-F16D-34FC-3407E27386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3D0E114-7828-7CFE-98D1-6994A86E5F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0974D99-08A6-625F-F4D8-04BAD3C550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4C5C079-63B8-205C-EC29-B2D9522D844A}"/>
              </a:ext>
            </a:extLst>
          </p:cNvPr>
          <p:cNvSpPr txBox="1"/>
          <p:nvPr/>
        </p:nvSpPr>
        <p:spPr>
          <a:xfrm>
            <a:off x="3079101" y="3049850"/>
            <a:ext cx="3125729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اَلْكَلِمَةُ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C8C4952-86A2-0751-7505-40D25229780C}"/>
              </a:ext>
            </a:extLst>
          </p:cNvPr>
          <p:cNvSpPr txBox="1"/>
          <p:nvPr/>
        </p:nvSpPr>
        <p:spPr>
          <a:xfrm>
            <a:off x="3566528" y="1841937"/>
            <a:ext cx="2194138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cs typeface="Microsoft Uighur" panose="02000000000000000000" pitchFamily="2" charset="-78"/>
              </a:rPr>
              <a:t>اَلنَّوْعُ: </a:t>
            </a:r>
            <a:r>
              <a:rPr lang="ar-MA" sz="3200" b="1" dirty="0">
                <a:solidFill>
                  <a:srgbClr val="FF0000"/>
                </a:solidFill>
                <a:cs typeface="Microsoft Uighur" panose="02000000000000000000" pitchFamily="2" charset="-78"/>
              </a:rPr>
              <a:t>.......</a:t>
            </a:r>
            <a:r>
              <a:rPr lang="ar-MA" sz="3200" b="1" dirty="0">
                <a:cs typeface="Microsoft Uighur" panose="02000000000000000000" pitchFamily="2" charset="-78"/>
              </a:rPr>
              <a:t>.</a:t>
            </a:r>
            <a:endParaRPr lang="fr-FR" sz="3200" b="1" dirty="0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3B4A03E-6A98-DD45-505D-18BCB6D2C706}"/>
              </a:ext>
            </a:extLst>
          </p:cNvPr>
          <p:cNvCxnSpPr>
            <a:cxnSpLocks/>
            <a:stCxn id="7" idx="0"/>
            <a:endCxn id="3" idx="2"/>
          </p:cNvCxnSpPr>
          <p:nvPr/>
        </p:nvCxnSpPr>
        <p:spPr>
          <a:xfrm flipV="1">
            <a:off x="4641966" y="2488923"/>
            <a:ext cx="21631" cy="56092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8D87A58D-396B-1364-E4AD-4D4C0BD2C3A5}"/>
              </a:ext>
            </a:extLst>
          </p:cNvPr>
          <p:cNvSpPr txBox="1"/>
          <p:nvPr/>
        </p:nvSpPr>
        <p:spPr>
          <a:xfrm>
            <a:off x="6877868" y="3095510"/>
            <a:ext cx="1891088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cs typeface="Microsoft Uighur" panose="02000000000000000000" pitchFamily="2" charset="-78"/>
              </a:rPr>
              <a:t>اَلمُرادِفُ: </a:t>
            </a:r>
            <a:r>
              <a:rPr lang="ar-MA" sz="3200" b="1" dirty="0">
                <a:solidFill>
                  <a:srgbClr val="FF0000"/>
                </a:solidFill>
                <a:cs typeface="Microsoft Uighur" panose="02000000000000000000" pitchFamily="2" charset="-78"/>
              </a:rPr>
              <a:t>.......</a:t>
            </a:r>
            <a:r>
              <a:rPr lang="ar-MA" sz="3200" b="1" dirty="0">
                <a:cs typeface="Microsoft Uighur" panose="02000000000000000000" pitchFamily="2" charset="-78"/>
              </a:rPr>
              <a:t>.</a:t>
            </a:r>
            <a:endParaRPr lang="fr-FR" sz="3200" b="1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40E672D-C43F-76C1-3CCE-7810F227F6FA}"/>
              </a:ext>
            </a:extLst>
          </p:cNvPr>
          <p:cNvCxnSpPr>
            <a:cxnSpLocks/>
            <a:stCxn id="7" idx="6"/>
          </p:cNvCxnSpPr>
          <p:nvPr/>
        </p:nvCxnSpPr>
        <p:spPr>
          <a:xfrm flipV="1">
            <a:off x="6204830" y="3419003"/>
            <a:ext cx="673038" cy="21511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292CCEDB-2C4C-5E64-6BE4-3FD7846AFF53}"/>
              </a:ext>
            </a:extLst>
          </p:cNvPr>
          <p:cNvSpPr txBox="1"/>
          <p:nvPr/>
        </p:nvSpPr>
        <p:spPr>
          <a:xfrm>
            <a:off x="712525" y="3095510"/>
            <a:ext cx="1891088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cs typeface="Microsoft Uighur" panose="02000000000000000000" pitchFamily="2" charset="-78"/>
              </a:rPr>
              <a:t>اَلضِّدُّ: </a:t>
            </a:r>
            <a:r>
              <a:rPr lang="ar-MA" sz="3200" b="1" dirty="0">
                <a:solidFill>
                  <a:srgbClr val="FF0000"/>
                </a:solidFill>
                <a:cs typeface="Microsoft Uighur" panose="02000000000000000000" pitchFamily="2" charset="-78"/>
              </a:rPr>
              <a:t>............</a:t>
            </a:r>
            <a:r>
              <a:rPr lang="ar-MA" sz="3200" b="1" dirty="0">
                <a:cs typeface="Microsoft Uighur" panose="02000000000000000000" pitchFamily="2" charset="-78"/>
              </a:rPr>
              <a:t>.</a:t>
            </a:r>
            <a:endParaRPr lang="fr-FR" sz="32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79201DF-1E4B-F431-11F6-95C68DD9EA57}"/>
              </a:ext>
            </a:extLst>
          </p:cNvPr>
          <p:cNvCxnSpPr>
            <a:cxnSpLocks/>
            <a:stCxn id="7" idx="2"/>
          </p:cNvCxnSpPr>
          <p:nvPr/>
        </p:nvCxnSpPr>
        <p:spPr>
          <a:xfrm flipH="1" flipV="1">
            <a:off x="2603613" y="3419003"/>
            <a:ext cx="475488" cy="21511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9A14FFB-5CF8-5BDF-477B-C57B5B159A8F}"/>
              </a:ext>
            </a:extLst>
          </p:cNvPr>
          <p:cNvSpPr txBox="1"/>
          <p:nvPr/>
        </p:nvSpPr>
        <p:spPr>
          <a:xfrm>
            <a:off x="1621818" y="5041228"/>
            <a:ext cx="6083559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cs typeface="Microsoft Uighur" panose="02000000000000000000" pitchFamily="2" charset="-78"/>
              </a:rPr>
              <a:t>اَلْجُمْلَةُ: ..........................................</a:t>
            </a:r>
            <a:endParaRPr lang="fr-FR" sz="32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C73E7F2C-588A-9A32-1E64-69385B305605}"/>
              </a:ext>
            </a:extLst>
          </p:cNvPr>
          <p:cNvCxnSpPr>
            <a:cxnSpLocks/>
            <a:endCxn id="7" idx="4"/>
          </p:cNvCxnSpPr>
          <p:nvPr/>
        </p:nvCxnSpPr>
        <p:spPr>
          <a:xfrm flipH="1" flipV="1">
            <a:off x="4641966" y="4218389"/>
            <a:ext cx="21632" cy="8228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523136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74075-D149-CD1F-A79D-7FCC12936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8D66A7-0878-3947-5780-A10691BC7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نتدرب جماعيا، ننشئ خريطة كلمة (النور). ما الخطوة الأولى؟ 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3788C1-9F8F-FCC5-F1D2-D744D2D6D0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5BA5B1-A4A2-931D-E95A-651212D735A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12E65A-E15B-3B7E-2783-905B89FAE85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1A4ACE-027E-8966-FDD3-C3C06E96DE8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51B581-C1CD-FCA8-9D70-83A92E73931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D5CD475-F69B-EDDF-949E-62AED04424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7EB6A9B-AD16-E128-9C3F-183F1A45B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FAF692B-3486-40D7-1897-74F2B175DF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2BD4EAB-84B0-E5D6-51FA-6DF1C193AF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780BCBF-9C57-4F9F-0A8C-E55358F42A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DB91B42-0464-BB55-7ECE-F3E905514A19}"/>
              </a:ext>
            </a:extLst>
          </p:cNvPr>
          <p:cNvSpPr txBox="1"/>
          <p:nvPr/>
        </p:nvSpPr>
        <p:spPr>
          <a:xfrm>
            <a:off x="3558062" y="2980558"/>
            <a:ext cx="2133014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اَلنّورُ</a:t>
            </a:r>
            <a:endParaRPr lang="fr-FR" sz="4800" dirty="0">
              <a:solidFill>
                <a:prstClr val="black"/>
              </a:solidFill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036B5110-A5B1-BCD0-4052-9829926667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D7C84BC-0133-D962-D967-81A92421F944}"/>
              </a:ext>
            </a:extLst>
          </p:cNvPr>
          <p:cNvSpPr txBox="1"/>
          <p:nvPr/>
        </p:nvSpPr>
        <p:spPr>
          <a:xfrm>
            <a:off x="6522097" y="1851183"/>
            <a:ext cx="1980131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cs typeface="Microsoft Uighur" panose="02000000000000000000" pitchFamily="2" charset="-78"/>
              </a:rPr>
              <a:t>أُحَدِّدُ نَوْعَ الْكَلِمَةِ.</a:t>
            </a:r>
            <a:endParaRPr lang="fr-FR" sz="24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263516-B378-426F-947C-D031FA1C6853}"/>
              </a:ext>
            </a:extLst>
          </p:cNvPr>
          <p:cNvSpPr txBox="1"/>
          <p:nvPr/>
        </p:nvSpPr>
        <p:spPr>
          <a:xfrm>
            <a:off x="4239376" y="1851183"/>
            <a:ext cx="2105227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أَبْحَثُ عَنِ مُرادِفِها.</a:t>
            </a:r>
            <a:endParaRPr lang="fr-FR" sz="2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61C0FCC-F524-5E44-7E9F-0930AE636654}"/>
              </a:ext>
            </a:extLst>
          </p:cNvPr>
          <p:cNvSpPr txBox="1"/>
          <p:nvPr/>
        </p:nvSpPr>
        <p:spPr>
          <a:xfrm>
            <a:off x="2237968" y="1851183"/>
            <a:ext cx="1745796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أَبْحَثُ عَنْ ضِدِّها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762567F-9E69-6EE8-EBEC-EFB26636D2B1}"/>
              </a:ext>
            </a:extLst>
          </p:cNvPr>
          <p:cNvSpPr txBox="1"/>
          <p:nvPr/>
        </p:nvSpPr>
        <p:spPr>
          <a:xfrm>
            <a:off x="398069" y="1851183"/>
            <a:ext cx="1621231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أَسْتَعْمِلُها في جُمْلَةٍ.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A24772F-78B8-D032-C7A2-350714AA3C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A557040-B49A-13A5-B191-ADDAAC0025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2288" y="1489414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552444A-CD62-3313-90A2-EDFB118BBA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0436" y="1489414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CEC6420-7836-5121-5DDD-82445C2620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501" y="1489414"/>
            <a:ext cx="380430" cy="38043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469655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CD47A-C34C-F298-FCE6-734C900E3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80229-192F-C82C-2288-D72B9E1F5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نحدد نوعها. نوع الكلمة (النور) اسم. ماذا نفعل بعد ذلك؟ 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4FCE7D-CC15-2E34-DD5F-806955F82E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C19E4-861D-B786-648E-14B541CD51F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545573-A880-60EC-0E27-C0AC4E1019D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D83FF0-C0A5-B75D-A844-9048F4BC80B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FC3B13-8C28-0E90-4DC0-7507CC791FF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22BF2EF-72FC-258E-9725-FC6B2EBD52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EA8416F-F5F4-D2D0-AC18-556549AD3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1F57F8C-B61D-31DF-19BC-BEAA778D49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391CF8B-AF8D-84B4-67B6-8BB104EB01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95BB45A-CBFB-D939-088D-DC738E702F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C933F66-3DCA-5B15-64A7-DF769FD6DD3A}"/>
              </a:ext>
            </a:extLst>
          </p:cNvPr>
          <p:cNvSpPr txBox="1"/>
          <p:nvPr/>
        </p:nvSpPr>
        <p:spPr>
          <a:xfrm>
            <a:off x="3587761" y="4062908"/>
            <a:ext cx="2133014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اَلنّورُ</a:t>
            </a:r>
            <a:endParaRPr lang="fr-FR" sz="4800" dirty="0">
              <a:solidFill>
                <a:prstClr val="black"/>
              </a:solidFill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278B08C-9936-2BCB-2134-8E68658F2D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FB80E8B-A152-5C68-682F-5E809E0A3E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E869627-BC47-5063-B3A7-BE9E9FDCBC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2288" y="1489414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F51FB2C-AFB4-55DA-D8CE-A3ED8A7793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0436" y="1489414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051EC23-B7B3-8777-9255-483654A3C1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501" y="1489414"/>
            <a:ext cx="380430" cy="38043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A1CFE05-7C37-A686-7149-E415F782CC82}"/>
              </a:ext>
            </a:extLst>
          </p:cNvPr>
          <p:cNvSpPr txBox="1"/>
          <p:nvPr/>
        </p:nvSpPr>
        <p:spPr>
          <a:xfrm>
            <a:off x="3708724" y="3063409"/>
            <a:ext cx="189108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cs typeface="Microsoft Uighur" panose="02000000000000000000" pitchFamily="2" charset="-78"/>
              </a:rPr>
              <a:t>اَلنَّوْعُ: اِسْمٌ.</a:t>
            </a:r>
            <a:endParaRPr lang="fr-FR" sz="24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F3D0385-37B8-25BB-AE59-6F5C883C7928}"/>
              </a:ext>
            </a:extLst>
          </p:cNvPr>
          <p:cNvCxnSpPr>
            <a:stCxn id="7" idx="0"/>
          </p:cNvCxnSpPr>
          <p:nvPr/>
        </p:nvCxnSpPr>
        <p:spPr>
          <a:xfrm flipV="1">
            <a:off x="4654268" y="3638938"/>
            <a:ext cx="0" cy="42397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AD1F4501-CDA0-522C-200C-C392DFBD57F6}"/>
              </a:ext>
            </a:extLst>
          </p:cNvPr>
          <p:cNvSpPr txBox="1"/>
          <p:nvPr/>
        </p:nvSpPr>
        <p:spPr>
          <a:xfrm>
            <a:off x="6522097" y="1851183"/>
            <a:ext cx="1980131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cs typeface="Microsoft Uighur" panose="02000000000000000000" pitchFamily="2" charset="-78"/>
              </a:rPr>
              <a:t>أُحَدِّدُ نَوْعَ الْكَلِمَةِ.</a:t>
            </a:r>
            <a:endParaRPr lang="fr-FR" sz="24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73BE75-EDF2-54FF-2C20-A8E665E987BA}"/>
              </a:ext>
            </a:extLst>
          </p:cNvPr>
          <p:cNvSpPr txBox="1"/>
          <p:nvPr/>
        </p:nvSpPr>
        <p:spPr>
          <a:xfrm>
            <a:off x="4239376" y="1851183"/>
            <a:ext cx="2105227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cs typeface="Microsoft Uighur" panose="02000000000000000000" pitchFamily="2" charset="-78"/>
              </a:rPr>
              <a:t>أَبْحَثُ عَنِ مُرادِفِها.</a:t>
            </a:r>
            <a:endParaRPr lang="fr-FR" sz="24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ED219D3-98CD-1AB9-3C25-D67F0AB1CB11}"/>
              </a:ext>
            </a:extLst>
          </p:cNvPr>
          <p:cNvSpPr txBox="1"/>
          <p:nvPr/>
        </p:nvSpPr>
        <p:spPr>
          <a:xfrm>
            <a:off x="2237968" y="1851183"/>
            <a:ext cx="1745796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أَبْحَثُ عَنْ ضِدِّها</a:t>
            </a:r>
            <a:endParaRPr lang="fr-FR" sz="2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369B5F-DEE5-4A27-EE19-6B2AF1482146}"/>
              </a:ext>
            </a:extLst>
          </p:cNvPr>
          <p:cNvSpPr txBox="1"/>
          <p:nvPr/>
        </p:nvSpPr>
        <p:spPr>
          <a:xfrm>
            <a:off x="398069" y="1851183"/>
            <a:ext cx="1621231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أَسْتَعْمِلُها في جُمْلَةٍ.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2373212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46F70-EC04-2DD0-9EA8-8DB4DCD93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3D9C8B-725A-70DE-091A-5A7B1839B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نبحث عن المرادف. ما مرادف (النور)؟ 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B15B03-0850-549A-77C4-7153229571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B4B7CB-725C-DF00-B98E-BF5D27ED31D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0A44F4-CEC7-8CAA-DD4A-9516547FCB8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89E481-B294-CFB5-5DF5-F33E72BD6D1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1E9588-D203-AC89-033C-A9EBCF83DC7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C495074-41D8-F6AC-D188-97C1FC28ED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5E81A1-90DC-7156-DF4C-B05F5BD94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D26395F-59C7-603A-D84A-B693F9DF38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A32BD7D-114F-F7A5-FFB3-5545B1710D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A351768-B38B-4BCE-C5AD-F176C07D23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F08F097-EECF-9F17-2E4A-AE37EF0DB11C}"/>
              </a:ext>
            </a:extLst>
          </p:cNvPr>
          <p:cNvSpPr txBox="1"/>
          <p:nvPr/>
        </p:nvSpPr>
        <p:spPr>
          <a:xfrm>
            <a:off x="3587761" y="4062908"/>
            <a:ext cx="2133014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اَلنّورُ</a:t>
            </a:r>
            <a:endParaRPr lang="fr-FR" sz="4800" dirty="0">
              <a:solidFill>
                <a:prstClr val="black"/>
              </a:solidFill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832B399-039A-515F-5FE8-9FDC447213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019192B-DB97-C53F-1A04-4B06B73ADF9C}"/>
              </a:ext>
            </a:extLst>
          </p:cNvPr>
          <p:cNvSpPr txBox="1"/>
          <p:nvPr/>
        </p:nvSpPr>
        <p:spPr>
          <a:xfrm>
            <a:off x="6522098" y="1851183"/>
            <a:ext cx="1891088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أُحَدِّدُ نَوْعَ </a:t>
            </a:r>
            <a:r>
              <a:rPr lang="ar-MA" sz="2400" dirty="0" err="1">
                <a:cs typeface="Microsoft Uighur" panose="02000000000000000000" pitchFamily="2" charset="-78"/>
              </a:rPr>
              <a:t>ٱلْكَلِمَةِ</a:t>
            </a:r>
            <a:r>
              <a:rPr lang="ar-MA" sz="2400" dirty="0"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F1CCB5C-B759-47EB-74D8-D44927332BA5}"/>
              </a:ext>
            </a:extLst>
          </p:cNvPr>
          <p:cNvSpPr txBox="1"/>
          <p:nvPr/>
        </p:nvSpPr>
        <p:spPr>
          <a:xfrm>
            <a:off x="4407626" y="1851183"/>
            <a:ext cx="2010559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cs typeface="Microsoft Uighur" panose="02000000000000000000" pitchFamily="2" charset="-78"/>
              </a:rPr>
              <a:t>أَبْحَثُ عَنْ مُرادِفِها.</a:t>
            </a:r>
            <a:endParaRPr lang="fr-FR" sz="24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1B12576-602F-312B-D33E-8A3C9FE28D0F}"/>
              </a:ext>
            </a:extLst>
          </p:cNvPr>
          <p:cNvSpPr txBox="1"/>
          <p:nvPr/>
        </p:nvSpPr>
        <p:spPr>
          <a:xfrm>
            <a:off x="2707926" y="1851183"/>
            <a:ext cx="1553960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أَبْحَثُ عَنْ ضِدِّها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DB737B4-35F4-92BF-4690-F7EE699D2D5C}"/>
              </a:ext>
            </a:extLst>
          </p:cNvPr>
          <p:cNvSpPr txBox="1"/>
          <p:nvPr/>
        </p:nvSpPr>
        <p:spPr>
          <a:xfrm>
            <a:off x="398068" y="1851183"/>
            <a:ext cx="1970667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أَسْتَعْمِلُها في جُمْلَةٍ.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FE115A2-40AC-6F5B-CF9C-7D5C0039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A49769-6D34-7B0D-D475-ACBF1B2CC2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2288" y="1489414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D44CD9A-0040-4FF9-03D3-D147E896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731" y="1476520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B8DA033-7233-9F32-2A7E-37DED8438E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501" y="1489414"/>
            <a:ext cx="380430" cy="38043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C24D0A-BFEB-54F5-7CE2-8BEB60DAF668}"/>
              </a:ext>
            </a:extLst>
          </p:cNvPr>
          <p:cNvSpPr txBox="1"/>
          <p:nvPr/>
        </p:nvSpPr>
        <p:spPr>
          <a:xfrm>
            <a:off x="3708724" y="3063409"/>
            <a:ext cx="189108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اَلنَّوْعُ: اِسْمٌ.</a:t>
            </a:r>
            <a:endParaRPr lang="fr-FR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2D3E317-28D9-B20F-2265-DC9C369FA622}"/>
              </a:ext>
            </a:extLst>
          </p:cNvPr>
          <p:cNvCxnSpPr>
            <a:stCxn id="7" idx="0"/>
          </p:cNvCxnSpPr>
          <p:nvPr/>
        </p:nvCxnSpPr>
        <p:spPr>
          <a:xfrm flipV="1">
            <a:off x="4654268" y="3638938"/>
            <a:ext cx="0" cy="42397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81665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AED0D-3F43-B5EC-079F-A0244FC4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6B648A-63EF-B2E2-CC33-A768C5A3D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المرادف هو: الضوء. ثم ماذا بعد ذلك؟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19487B-33D2-1685-6D60-494E19BEDC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8FDD92-F526-0550-1DB3-D35BF392875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1859E1-C7F9-F47A-D4EC-4F235F8CAD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DDD1A9-2DC9-D6C5-FED7-8D97314A686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9DAA03-F1AE-0575-E96F-ADDA10018B9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3AA3900-DA7B-C787-B75B-2AD1A629A2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A2CEB3B-8765-75A7-4BAA-6F925820F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D408EE6-6821-ED24-436C-34A014E7D2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B3D0F92-3BFA-E2FC-8E88-CE2521B50D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8E1B37-0B6E-D250-64CA-BFCD0046FC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02495F4-F097-3301-924F-CE109D5B43C0}"/>
              </a:ext>
            </a:extLst>
          </p:cNvPr>
          <p:cNvSpPr txBox="1"/>
          <p:nvPr/>
        </p:nvSpPr>
        <p:spPr>
          <a:xfrm>
            <a:off x="3587761" y="4062908"/>
            <a:ext cx="2133014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اَلنّورُ</a:t>
            </a:r>
            <a:endParaRPr lang="fr-FR" sz="4800" dirty="0">
              <a:solidFill>
                <a:prstClr val="black"/>
              </a:solidFill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5D32267-C610-5DC9-BC95-F794FCE35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DDD404A-501A-4BE4-21A9-5294AD42E445}"/>
              </a:ext>
            </a:extLst>
          </p:cNvPr>
          <p:cNvSpPr txBox="1"/>
          <p:nvPr/>
        </p:nvSpPr>
        <p:spPr>
          <a:xfrm>
            <a:off x="6522098" y="1851183"/>
            <a:ext cx="1891088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أُحَدِّدُ نَوْعَ </a:t>
            </a:r>
            <a:r>
              <a:rPr lang="ar-MA" sz="2400" dirty="0" err="1">
                <a:cs typeface="Microsoft Uighur" panose="02000000000000000000" pitchFamily="2" charset="-78"/>
              </a:rPr>
              <a:t>ٱلْكَلِمَةِ</a:t>
            </a:r>
            <a:r>
              <a:rPr lang="ar-MA" sz="2400" dirty="0"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57F2DC-44BB-67F5-8D56-DC2632457775}"/>
              </a:ext>
            </a:extLst>
          </p:cNvPr>
          <p:cNvSpPr txBox="1"/>
          <p:nvPr/>
        </p:nvSpPr>
        <p:spPr>
          <a:xfrm>
            <a:off x="4239376" y="1851183"/>
            <a:ext cx="2010559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cs typeface="Microsoft Uighur" panose="02000000000000000000" pitchFamily="2" charset="-78"/>
              </a:rPr>
              <a:t>أَبْحَثُ عَنْ مُرادِفِها.</a:t>
            </a:r>
            <a:endParaRPr lang="fr-FR" sz="24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439FE6-57E7-3D05-44E5-7F967A91CB66}"/>
              </a:ext>
            </a:extLst>
          </p:cNvPr>
          <p:cNvSpPr txBox="1"/>
          <p:nvPr/>
        </p:nvSpPr>
        <p:spPr>
          <a:xfrm>
            <a:off x="2512827" y="1851183"/>
            <a:ext cx="1454385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أَبْحَثُ عَنْ ضِدِّها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F737C4E-8F10-E4FA-D810-A4897264BC34}"/>
              </a:ext>
            </a:extLst>
          </p:cNvPr>
          <p:cNvSpPr txBox="1"/>
          <p:nvPr/>
        </p:nvSpPr>
        <p:spPr>
          <a:xfrm>
            <a:off x="398069" y="1851183"/>
            <a:ext cx="1714364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أَسْتَعْمِلُها في جُمْلَةٍ.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2AA15A5-0AA5-36B2-1114-C6AC15BF4D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19B9E1D-0908-2630-941C-4C949BE882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2288" y="1489414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15FBFCB-E0B1-6488-D4E8-15556DB9B0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0436" y="1489414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DB83901-5E68-2F1C-33EA-0B0C60FDA2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501" y="1489414"/>
            <a:ext cx="380430" cy="38043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A7C831-5CAD-A5CE-4AFA-1407D38C1C84}"/>
              </a:ext>
            </a:extLst>
          </p:cNvPr>
          <p:cNvSpPr txBox="1"/>
          <p:nvPr/>
        </p:nvSpPr>
        <p:spPr>
          <a:xfrm>
            <a:off x="3708724" y="3063409"/>
            <a:ext cx="1891088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اَلنَّوْعُ: اِسْمٌ.</a:t>
            </a:r>
            <a:endParaRPr lang="fr-FR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861B151-3421-6E5D-B051-3C253304C269}"/>
              </a:ext>
            </a:extLst>
          </p:cNvPr>
          <p:cNvCxnSpPr>
            <a:stCxn id="7" idx="0"/>
          </p:cNvCxnSpPr>
          <p:nvPr/>
        </p:nvCxnSpPr>
        <p:spPr>
          <a:xfrm flipV="1">
            <a:off x="4654268" y="3638938"/>
            <a:ext cx="0" cy="42397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33E20AD0-B6EA-DFB8-2645-D9B00243FB60}"/>
              </a:ext>
            </a:extLst>
          </p:cNvPr>
          <p:cNvSpPr txBox="1"/>
          <p:nvPr/>
        </p:nvSpPr>
        <p:spPr>
          <a:xfrm>
            <a:off x="6606764" y="4314320"/>
            <a:ext cx="2112583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اَلْمُرادِفُ: اَلضَّوْءُ.</a:t>
            </a:r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890EFA6-ABEC-0E23-C37D-9DA669685EC3}"/>
              </a:ext>
            </a:extLst>
          </p:cNvPr>
          <p:cNvCxnSpPr>
            <a:cxnSpLocks/>
          </p:cNvCxnSpPr>
          <p:nvPr/>
        </p:nvCxnSpPr>
        <p:spPr>
          <a:xfrm>
            <a:off x="5740839" y="4554787"/>
            <a:ext cx="865925" cy="149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915867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CA4FF-B85E-D061-01EE-0954CF11F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49A370-B23B-2925-BB42-F5E341CED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نبحث عن الضد. ما هو ضد (النور)؟ 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964113-B376-B903-F1A5-846FFE819D9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715114-1CC2-4B4B-F8F6-DFC2E022E00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BAE8B3-8F76-8AE6-1AC2-003DD0BA1FF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D91F6B-AA1D-C800-6133-5FBE1F23B90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876034-484F-8166-EA0A-21E4094141D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00AF0CD-A2EE-BCF4-E2AC-BF2ABB1C79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95490E1-B5A0-477E-394C-FCCEEEF0B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BC28E99-3C34-B5E4-22FE-1645F8594D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93DFBD4-AB20-DEDC-3C92-62F4F5E567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6745FA0-8753-64EF-0E78-F35759F9DB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3573540-4F51-DE6F-4BA5-71ED42A714C2}"/>
              </a:ext>
            </a:extLst>
          </p:cNvPr>
          <p:cNvSpPr txBox="1"/>
          <p:nvPr/>
        </p:nvSpPr>
        <p:spPr>
          <a:xfrm>
            <a:off x="3587761" y="4062908"/>
            <a:ext cx="2133014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 rtl="1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اَلنّورُ</a:t>
            </a:r>
            <a:endParaRPr lang="fr-FR" sz="4800" dirty="0">
              <a:solidFill>
                <a:prstClr val="black"/>
              </a:solidFill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2A9629A2-948A-3543-2C8E-46E7169B85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6DBD66C-0782-5EC2-D62F-0A1729E4EF3B}"/>
              </a:ext>
            </a:extLst>
          </p:cNvPr>
          <p:cNvSpPr txBox="1"/>
          <p:nvPr/>
        </p:nvSpPr>
        <p:spPr>
          <a:xfrm>
            <a:off x="6522098" y="1851183"/>
            <a:ext cx="189108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أُحَدِّدُ </a:t>
            </a:r>
            <a:r>
              <a:rPr lang="ar-MA"/>
              <a:t>نَوْعَ ٱلْكَلِمَةِ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AF72CAF-7792-1C64-E3F4-4A183B1A9F72}"/>
              </a:ext>
            </a:extLst>
          </p:cNvPr>
          <p:cNvSpPr txBox="1"/>
          <p:nvPr/>
        </p:nvSpPr>
        <p:spPr>
          <a:xfrm>
            <a:off x="4239376" y="1851183"/>
            <a:ext cx="2010559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أَبْحَثُ عَنْ مُرادِفِها.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DFB5DD7-A19F-BE03-8DF2-6D4F763D6ABA}"/>
              </a:ext>
            </a:extLst>
          </p:cNvPr>
          <p:cNvSpPr txBox="1"/>
          <p:nvPr/>
        </p:nvSpPr>
        <p:spPr>
          <a:xfrm>
            <a:off x="2473441" y="1851183"/>
            <a:ext cx="149377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أَبْحَثُ عَنْ ضِدِّها</a:t>
            </a: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2F1BCB6-1C77-089A-D4AB-7F0506A059CA}"/>
              </a:ext>
            </a:extLst>
          </p:cNvPr>
          <p:cNvSpPr txBox="1"/>
          <p:nvPr/>
        </p:nvSpPr>
        <p:spPr>
          <a:xfrm>
            <a:off x="398069" y="1851183"/>
            <a:ext cx="1548327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أَسْتَعْمِلُها في جُمْلَةٍ.</a:t>
            </a: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15DA0E4-B3BB-278F-4BE4-C962D4C76F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6421FD9-4ECE-C53B-4457-0F40B905B2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2288" y="1489414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C3AA1F5-EB8E-9F80-0448-835513E942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0436" y="1489414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EE350B6-A823-985A-6BD0-D29EDB3568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501" y="1489414"/>
            <a:ext cx="380430" cy="38043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45CA2E4-8638-9CCF-3993-B5564598F8DB}"/>
              </a:ext>
            </a:extLst>
          </p:cNvPr>
          <p:cNvSpPr txBox="1"/>
          <p:nvPr/>
        </p:nvSpPr>
        <p:spPr>
          <a:xfrm>
            <a:off x="3708724" y="3063409"/>
            <a:ext cx="1891088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اَلنَّوْعُ: اِسْمٌ.</a:t>
            </a:r>
            <a:endParaRPr lang="fr-FR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AB29231-C208-E60D-5ED8-17BE144F3ABE}"/>
              </a:ext>
            </a:extLst>
          </p:cNvPr>
          <p:cNvCxnSpPr>
            <a:stCxn id="7" idx="0"/>
          </p:cNvCxnSpPr>
          <p:nvPr/>
        </p:nvCxnSpPr>
        <p:spPr>
          <a:xfrm flipV="1">
            <a:off x="4654268" y="3638938"/>
            <a:ext cx="0" cy="42397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01B9A8BD-B465-A733-775E-CB114DF4E303}"/>
              </a:ext>
            </a:extLst>
          </p:cNvPr>
          <p:cNvSpPr txBox="1"/>
          <p:nvPr/>
        </p:nvSpPr>
        <p:spPr>
          <a:xfrm>
            <a:off x="6606764" y="4314320"/>
            <a:ext cx="2112583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400"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اَلْمُرادِفُ: اَلضَّوْءُ.</a:t>
            </a:r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548B0A7-F99C-3FB7-7AD9-F47E4C283306}"/>
              </a:ext>
            </a:extLst>
          </p:cNvPr>
          <p:cNvCxnSpPr>
            <a:cxnSpLocks/>
          </p:cNvCxnSpPr>
          <p:nvPr/>
        </p:nvCxnSpPr>
        <p:spPr>
          <a:xfrm>
            <a:off x="5740839" y="4554787"/>
            <a:ext cx="865925" cy="149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03859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A23BB-F3C5-2172-A662-A5F99E45D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4C6BF0-2F0D-0011-D1EF-DE400FCDA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ضد النور: الظلام. ولكي نفهم أكثر معنى النور، ماذا نفعل؟ 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41B7A5-EDD4-70E0-72A9-F6CF2560C2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CEC79D-CD89-C380-E884-5574E49D1DD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6ABEBF-CB1E-30FC-8D7E-3A97B338CAE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E21571-59D5-EF94-4FF1-1E320324EB4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F3BD0-3603-8214-E6D5-74407C3483C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1CD7AAE-CC04-238C-A92D-1AE52673CE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26764B6-3327-58A9-999B-061E0BFA0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9EF7C2-8118-1CDA-8473-62901D47D4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F3C015A-AE16-6444-581C-AA7891B2A3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C992832-253E-8C90-6BF2-B841CE0F8A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E98F9E5-B814-6655-0CAF-5DA0AD1202CD}"/>
              </a:ext>
            </a:extLst>
          </p:cNvPr>
          <p:cNvSpPr txBox="1"/>
          <p:nvPr/>
        </p:nvSpPr>
        <p:spPr>
          <a:xfrm>
            <a:off x="3587761" y="4062908"/>
            <a:ext cx="2133014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اَلنّورُ</a:t>
            </a:r>
            <a:endParaRPr lang="fr-FR" sz="4800" dirty="0">
              <a:solidFill>
                <a:prstClr val="black"/>
              </a:solidFill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7D4C0644-86B7-A64A-DA04-E1D6CE55AC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1122008-5E9D-13D1-0DC5-C991D9BE2AF7}"/>
              </a:ext>
            </a:extLst>
          </p:cNvPr>
          <p:cNvSpPr txBox="1"/>
          <p:nvPr/>
        </p:nvSpPr>
        <p:spPr>
          <a:xfrm>
            <a:off x="6522098" y="1851183"/>
            <a:ext cx="189108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أُحَدِّدُ نَوْعَ </a:t>
            </a:r>
            <a:r>
              <a:rPr lang="ar-MA" sz="2400" dirty="0" err="1">
                <a:cs typeface="Microsoft Uighur" panose="02000000000000000000" pitchFamily="2" charset="-78"/>
              </a:rPr>
              <a:t>ٱلْكَلِمَةِ</a:t>
            </a:r>
            <a:r>
              <a:rPr lang="ar-MA" sz="2400" dirty="0"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60B148-A115-744D-D6EA-B6750815E7DD}"/>
              </a:ext>
            </a:extLst>
          </p:cNvPr>
          <p:cNvSpPr txBox="1"/>
          <p:nvPr/>
        </p:nvSpPr>
        <p:spPr>
          <a:xfrm>
            <a:off x="4239376" y="1851183"/>
            <a:ext cx="2010559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أَبْحَثُ عَنْ مُرادِفِها.</a:t>
            </a:r>
            <a:endParaRPr lang="fr-FR" sz="2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5785662-2347-15FF-A991-6F08CDFE620A}"/>
              </a:ext>
            </a:extLst>
          </p:cNvPr>
          <p:cNvSpPr txBox="1"/>
          <p:nvPr/>
        </p:nvSpPr>
        <p:spPr>
          <a:xfrm>
            <a:off x="2146041" y="1851183"/>
            <a:ext cx="182117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cs typeface="Microsoft Uighur" panose="02000000000000000000" pitchFamily="2" charset="-78"/>
              </a:rPr>
              <a:t>أَبْحَثُ عَنْ ضِدِّها</a:t>
            </a:r>
            <a:endParaRPr lang="fr-FR" sz="24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77C1B4E-ED77-E99F-7CA2-DB9921B4788D}"/>
              </a:ext>
            </a:extLst>
          </p:cNvPr>
          <p:cNvSpPr txBox="1"/>
          <p:nvPr/>
        </p:nvSpPr>
        <p:spPr>
          <a:xfrm>
            <a:off x="398069" y="1851183"/>
            <a:ext cx="1548327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أَسْتَعْمِلُها في جُمْلَةٍ.</a:t>
            </a:r>
            <a:endParaRPr lang="fr-FR" sz="24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5BF9859-0FD2-3F32-D4A6-71865380B6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3FF753-D594-D3A8-FEF4-61022ED709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2288" y="1489414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4964DA0-A39E-BE55-11BA-883961350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0436" y="1489414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5128CFD-194B-5B38-855B-D5FEABEB6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501" y="1489414"/>
            <a:ext cx="380430" cy="38043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63ACA2-1925-DDC8-6397-4ABD71E03E24}"/>
              </a:ext>
            </a:extLst>
          </p:cNvPr>
          <p:cNvSpPr txBox="1"/>
          <p:nvPr/>
        </p:nvSpPr>
        <p:spPr>
          <a:xfrm>
            <a:off x="3708724" y="3063409"/>
            <a:ext cx="189108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cs typeface="Microsoft Uighur" panose="02000000000000000000" pitchFamily="2" charset="-78"/>
              </a:rPr>
              <a:t>اَلنَّوْعُ: اِسْمٌ.</a:t>
            </a:r>
            <a:endParaRPr lang="fr-FR" sz="24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430D760-4462-0CB3-4E26-F9F05EF5140B}"/>
              </a:ext>
            </a:extLst>
          </p:cNvPr>
          <p:cNvCxnSpPr>
            <a:stCxn id="7" idx="0"/>
          </p:cNvCxnSpPr>
          <p:nvPr/>
        </p:nvCxnSpPr>
        <p:spPr>
          <a:xfrm flipV="1">
            <a:off x="4654268" y="3638938"/>
            <a:ext cx="0" cy="42397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E493BEEA-21CD-8ADF-EB37-8C59A36E6EAD}"/>
              </a:ext>
            </a:extLst>
          </p:cNvPr>
          <p:cNvSpPr txBox="1"/>
          <p:nvPr/>
        </p:nvSpPr>
        <p:spPr>
          <a:xfrm>
            <a:off x="6606764" y="4341023"/>
            <a:ext cx="211258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cs typeface="Microsoft Uighur" panose="02000000000000000000" pitchFamily="2" charset="-78"/>
              </a:rPr>
              <a:t>اَلْمُرادِفُ: اَلضَّوْءُ.</a:t>
            </a:r>
            <a:endParaRPr lang="fr-FR" sz="2400" b="1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744FE48-83E1-7459-1CCF-5F26DBFACC40}"/>
              </a:ext>
            </a:extLst>
          </p:cNvPr>
          <p:cNvCxnSpPr>
            <a:cxnSpLocks/>
          </p:cNvCxnSpPr>
          <p:nvPr/>
        </p:nvCxnSpPr>
        <p:spPr>
          <a:xfrm flipV="1">
            <a:off x="5740839" y="4571855"/>
            <a:ext cx="865925" cy="963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2A2AB6FF-C885-B487-1BB8-998EDEDFE8B4}"/>
              </a:ext>
            </a:extLst>
          </p:cNvPr>
          <p:cNvSpPr txBox="1"/>
          <p:nvPr/>
        </p:nvSpPr>
        <p:spPr>
          <a:xfrm>
            <a:off x="617853" y="4341023"/>
            <a:ext cx="211258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cs typeface="Microsoft Uighur" panose="02000000000000000000" pitchFamily="2" charset="-78"/>
              </a:rPr>
              <a:t>اَلضِّدُّ: اَلظَّلامُ.</a:t>
            </a:r>
            <a:endParaRPr lang="fr-FR" sz="24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37120D4-336D-A598-7E6D-241D5D2FF3E2}"/>
              </a:ext>
            </a:extLst>
          </p:cNvPr>
          <p:cNvCxnSpPr>
            <a:cxnSpLocks/>
          </p:cNvCxnSpPr>
          <p:nvPr/>
        </p:nvCxnSpPr>
        <p:spPr>
          <a:xfrm flipV="1">
            <a:off x="2721836" y="4617220"/>
            <a:ext cx="865925" cy="963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11389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44BB8-2E38-0B1D-B484-27D007FB7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37AEC0-679C-DA9B-C47A-6DF8B005E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نستعمل الكلمة في جملة. من يركب (النور) في جملة تامة؟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5D8DDB-69EE-5A1C-2B31-6DB436CD52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078BBC-22B0-0320-26FD-8DEA189E1C8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5F3164-E38E-1A4C-EF70-94513545825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2CD7A5-F447-4C60-BAD8-84F1D8BF5A5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7DEE75-5495-64F9-D83B-AFBA9516594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BD9FD01-AE1B-B359-25A6-41D7B27888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7742D7F-DAA0-460E-FD1F-6ECB755A2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19FB01B-01A6-1335-0909-83D9E531E2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C711DDA-D850-6D67-A4D1-1F807E0360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608FEDE-4C88-9A36-D2D2-C0737275C0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F5266E2-5A03-1D90-073D-FD498C3618DA}"/>
              </a:ext>
            </a:extLst>
          </p:cNvPr>
          <p:cNvSpPr txBox="1"/>
          <p:nvPr/>
        </p:nvSpPr>
        <p:spPr>
          <a:xfrm>
            <a:off x="3587761" y="4062908"/>
            <a:ext cx="2133014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اَلنّورُ</a:t>
            </a:r>
            <a:endParaRPr lang="fr-FR" sz="4800" dirty="0">
              <a:solidFill>
                <a:prstClr val="black"/>
              </a:solidFill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2222D8D-B7BF-9157-2295-5B582137D4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8D78FC2-131C-E159-A759-D5EAF8F47385}"/>
              </a:ext>
            </a:extLst>
          </p:cNvPr>
          <p:cNvSpPr txBox="1"/>
          <p:nvPr/>
        </p:nvSpPr>
        <p:spPr>
          <a:xfrm>
            <a:off x="6522098" y="1851183"/>
            <a:ext cx="189108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أُحَدِّدُ نَوْعَ </a:t>
            </a:r>
            <a:r>
              <a:rPr lang="ar-MA" sz="2400" dirty="0" err="1">
                <a:cs typeface="Microsoft Uighur" panose="02000000000000000000" pitchFamily="2" charset="-78"/>
              </a:rPr>
              <a:t>ٱلْكَلِمَةِ</a:t>
            </a:r>
            <a:r>
              <a:rPr lang="ar-MA" sz="2400" dirty="0"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DDF1537-E045-A123-569D-47F4391A956B}"/>
              </a:ext>
            </a:extLst>
          </p:cNvPr>
          <p:cNvSpPr txBox="1"/>
          <p:nvPr/>
        </p:nvSpPr>
        <p:spPr>
          <a:xfrm>
            <a:off x="4239376" y="1851183"/>
            <a:ext cx="2010559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أَبْحَثُ عَنْ مُرادِفِها.</a:t>
            </a:r>
            <a:endParaRPr lang="fr-FR" sz="2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F8F8F12-79F0-4A6F-D772-ADF0D59C30E7}"/>
              </a:ext>
            </a:extLst>
          </p:cNvPr>
          <p:cNvSpPr txBox="1"/>
          <p:nvPr/>
        </p:nvSpPr>
        <p:spPr>
          <a:xfrm>
            <a:off x="2146041" y="1851183"/>
            <a:ext cx="182117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cs typeface="Microsoft Uighur" panose="02000000000000000000" pitchFamily="2" charset="-78"/>
              </a:rPr>
              <a:t>أَبْحَثُ عَنْ ضِدِّها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6862BBB-3FB5-E544-E843-B17BC0CE45D8}"/>
              </a:ext>
            </a:extLst>
          </p:cNvPr>
          <p:cNvSpPr txBox="1"/>
          <p:nvPr/>
        </p:nvSpPr>
        <p:spPr>
          <a:xfrm>
            <a:off x="398069" y="1851183"/>
            <a:ext cx="154832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cs typeface="Microsoft Uighur" panose="02000000000000000000" pitchFamily="2" charset="-78"/>
              </a:rPr>
              <a:t>أَسْتَعْمِلُها في جُمْلَةٍ.</a:t>
            </a:r>
            <a:endParaRPr lang="fr-FR" sz="2400" b="1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803B7DE-925E-A2ED-BF23-22F3809453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8841" y="1463626"/>
            <a:ext cx="406218" cy="406218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8AC8F8C-AE77-298F-8621-03442E89EF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2288" y="1489414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D1EB49D-B85A-A348-9336-89F113AD34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0436" y="1489414"/>
            <a:ext cx="380430" cy="38043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D067E3B-98F5-6050-3127-31BCC0B0DA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501" y="1489414"/>
            <a:ext cx="380430" cy="38043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5BB3BB1-152C-697E-9639-BB3CBD690C49}"/>
              </a:ext>
            </a:extLst>
          </p:cNvPr>
          <p:cNvSpPr txBox="1"/>
          <p:nvPr/>
        </p:nvSpPr>
        <p:spPr>
          <a:xfrm>
            <a:off x="3708724" y="3063409"/>
            <a:ext cx="189108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cs typeface="Microsoft Uighur" panose="02000000000000000000" pitchFamily="2" charset="-78"/>
              </a:rPr>
              <a:t>اَلنَّوْعُ: </a:t>
            </a:r>
            <a:r>
              <a:rPr lang="ar-MA" sz="2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اِسْمٌ</a:t>
            </a:r>
            <a:r>
              <a:rPr lang="ar-MA" sz="2400" b="1" dirty="0">
                <a:cs typeface="Microsoft Uighur" panose="02000000000000000000" pitchFamily="2" charset="-78"/>
              </a:rPr>
              <a:t>.</a:t>
            </a:r>
            <a:endParaRPr lang="fr-FR" sz="24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2DEB1F1-5869-9512-CF22-24B12BB3E895}"/>
              </a:ext>
            </a:extLst>
          </p:cNvPr>
          <p:cNvCxnSpPr>
            <a:stCxn id="7" idx="0"/>
          </p:cNvCxnSpPr>
          <p:nvPr/>
        </p:nvCxnSpPr>
        <p:spPr>
          <a:xfrm flipV="1">
            <a:off x="4654268" y="3638938"/>
            <a:ext cx="0" cy="42397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F8EF1597-6D13-FBC0-BC77-6B22DD19ED89}"/>
              </a:ext>
            </a:extLst>
          </p:cNvPr>
          <p:cNvSpPr txBox="1"/>
          <p:nvPr/>
        </p:nvSpPr>
        <p:spPr>
          <a:xfrm>
            <a:off x="6606764" y="4341023"/>
            <a:ext cx="211258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cs typeface="Microsoft Uighur" panose="02000000000000000000" pitchFamily="2" charset="-78"/>
              </a:rPr>
              <a:t>اَلْمُرادِفُ: </a:t>
            </a:r>
            <a:r>
              <a:rPr lang="ar-MA" sz="2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اَلضَّوْءُ</a:t>
            </a:r>
            <a:r>
              <a:rPr lang="ar-MA" sz="2400" b="1" dirty="0">
                <a:cs typeface="Microsoft Uighur" panose="02000000000000000000" pitchFamily="2" charset="-78"/>
              </a:rPr>
              <a:t>.</a:t>
            </a:r>
            <a:endParaRPr lang="fr-FR" sz="2400" b="1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1F9276B-E691-B6B6-8654-B05BB3F0DB50}"/>
              </a:ext>
            </a:extLst>
          </p:cNvPr>
          <p:cNvCxnSpPr>
            <a:cxnSpLocks/>
          </p:cNvCxnSpPr>
          <p:nvPr/>
        </p:nvCxnSpPr>
        <p:spPr>
          <a:xfrm flipV="1">
            <a:off x="5740839" y="4571855"/>
            <a:ext cx="865925" cy="963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AAB106C1-DCA1-47DC-F3E7-75C891646A61}"/>
              </a:ext>
            </a:extLst>
          </p:cNvPr>
          <p:cNvSpPr txBox="1"/>
          <p:nvPr/>
        </p:nvSpPr>
        <p:spPr>
          <a:xfrm>
            <a:off x="617853" y="4341023"/>
            <a:ext cx="211258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cs typeface="Microsoft Uighur" panose="02000000000000000000" pitchFamily="2" charset="-78"/>
              </a:rPr>
              <a:t>اَلضِّدُّ: </a:t>
            </a:r>
            <a:r>
              <a:rPr lang="ar-MA" sz="2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اَلظَّلامُ</a:t>
            </a:r>
            <a:r>
              <a:rPr lang="ar-MA" sz="2400" b="1" dirty="0">
                <a:cs typeface="Microsoft Uighur" panose="02000000000000000000" pitchFamily="2" charset="-78"/>
              </a:rPr>
              <a:t>.</a:t>
            </a:r>
            <a:endParaRPr lang="fr-FR" sz="24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96C558E-D911-8C65-03D8-23D90962BFE1}"/>
              </a:ext>
            </a:extLst>
          </p:cNvPr>
          <p:cNvCxnSpPr>
            <a:cxnSpLocks/>
          </p:cNvCxnSpPr>
          <p:nvPr/>
        </p:nvCxnSpPr>
        <p:spPr>
          <a:xfrm flipV="1">
            <a:off x="2721836" y="4617220"/>
            <a:ext cx="865925" cy="963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17009FB5-9D4C-67E9-0EAC-6598B8BA6F8D}"/>
              </a:ext>
            </a:extLst>
          </p:cNvPr>
          <p:cNvSpPr txBox="1"/>
          <p:nvPr/>
        </p:nvSpPr>
        <p:spPr>
          <a:xfrm>
            <a:off x="1668690" y="5679076"/>
            <a:ext cx="6083559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cs typeface="Microsoft Uighur" panose="02000000000000000000" pitchFamily="2" charset="-78"/>
              </a:rPr>
              <a:t>عِنْدَما ذَهَبَ </a:t>
            </a:r>
            <a:r>
              <a:rPr lang="ar-MA" sz="3200" b="1" dirty="0" err="1">
                <a:solidFill>
                  <a:srgbClr val="C00000"/>
                </a:solidFill>
                <a:cs typeface="Microsoft Uighur" panose="02000000000000000000" pitchFamily="2" charset="-78"/>
              </a:rPr>
              <a:t>ٱلنّورُ</a:t>
            </a:r>
            <a:r>
              <a:rPr lang="ar-MA" sz="3200" b="1" dirty="0">
                <a:cs typeface="Microsoft Uighur" panose="02000000000000000000" pitchFamily="2" charset="-78"/>
              </a:rPr>
              <a:t> سادَ </a:t>
            </a:r>
            <a:r>
              <a:rPr lang="ar-MA" sz="3200" b="1" dirty="0" err="1">
                <a:cs typeface="Microsoft Uighur" panose="02000000000000000000" pitchFamily="2" charset="-78"/>
              </a:rPr>
              <a:t>ٱلظَّلامُ</a:t>
            </a:r>
            <a:r>
              <a:rPr lang="ar-MA" sz="3200" b="1" dirty="0">
                <a:cs typeface="Microsoft Uighur" panose="02000000000000000000" pitchFamily="2" charset="-78"/>
              </a:rPr>
              <a:t>.</a:t>
            </a:r>
            <a:endParaRPr lang="fr-FR" sz="3200" b="1" dirty="0"/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393F54CA-5633-BF0F-85E5-E4810AA38641}"/>
              </a:ext>
            </a:extLst>
          </p:cNvPr>
          <p:cNvCxnSpPr/>
          <p:nvPr/>
        </p:nvCxnSpPr>
        <p:spPr>
          <a:xfrm flipV="1">
            <a:off x="4665001" y="5231447"/>
            <a:ext cx="0" cy="42397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839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F7014-CB8A-EFAB-54D7-1A628BE99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7FFBEB-849A-4D56-B90D-E51651BC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821317"/>
            <a:ext cx="6840000" cy="492032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نتذكر معا خطوات إستراتيجية خريطة الكلمة. من يقرأ؟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CB8A88-C1F6-64EA-79E6-FB89369A95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60B739-A040-0CCE-2575-8DEFCA7A3B2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391D11-02B8-01CE-3757-B00BDBD97AD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9BB58B-0CBF-F58F-0F2C-EBD37304168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A287F5-D23F-047A-6A3A-162913410A5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C990156-AA4B-2181-BECA-29D53FEF5C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0141E32-DC97-090E-DAC7-13142E760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53CCBAC-F029-C472-5E01-CE888ACE5A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D76439F-568C-B83E-5D14-876DA0FA03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B188138-B0D9-2E4E-2739-F2D63D4358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438035C9-6694-8B41-25D3-D37055228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77573D-A0A1-428F-7709-4E70700271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244" y="2243345"/>
            <a:ext cx="7674005" cy="3429297"/>
          </a:xfrm>
          <a:prstGeom prst="roundRect">
            <a:avLst>
              <a:gd name="adj" fmla="val 4940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9680256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824F8-D36C-B26B-6FC4-F97CF6FB2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62FE71F-BF3C-1392-D888-89A622CB3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933" y="1861456"/>
            <a:ext cx="3033809" cy="4240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BCE24DD-CE1B-A005-1AEB-BA81C0B1C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90441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22. اكتبوا تاريخ اليوم.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DDB59D1-66A1-2A8B-CB5A-892ABF2F1024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29217F9-38F7-D3B0-8835-2FEA4EEE0706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8034D6-89C0-39E8-C153-76088F3E5AA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22F5D69-78D7-D8A4-B7E7-4D4A40132D8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9B8ADD1-3200-9DA9-70FD-650A0C6E52E4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B2BF5D-CB65-D05A-3638-EF1297299B67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07F88-88D1-3725-A863-B8A3C9F95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F270F9E-200E-EFE8-8678-BAAE7C265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7FAC8A2-2359-0755-D637-8346342B9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9249121-5AAB-A8AB-E4D8-E8D721DE7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CFDC27B-EF7B-04BB-4BBE-03383880F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4F54363-D07C-4703-188E-5B643D8A5B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CBFAAAF-9FDF-73FE-5B2B-6C603F708D4A}"/>
              </a:ext>
            </a:extLst>
          </p:cNvPr>
          <p:cNvSpPr/>
          <p:nvPr/>
        </p:nvSpPr>
        <p:spPr>
          <a:xfrm>
            <a:off x="2937933" y="2023014"/>
            <a:ext cx="3033809" cy="49581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124543264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67338-383B-68A8-A106-521A93564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3BFEE3-8F79-F8E0-5EB1-BD808A6AE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933" y="1861456"/>
            <a:ext cx="3033809" cy="4240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7861B13-310F-685D-D8B7-A7730F53F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84698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فرديا، أكملوا خريطة كلمة (فرِحَ). (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دقيقتان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B65B07-FE20-62FD-7AEB-B109E4A7A90F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46CBC5-66FF-1D42-8A8D-78BECC0F164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6C09BE4-37F3-24A0-F0E6-5480C2C78ED9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8AF56EA-BD8C-D0C4-9A67-4089D1620EB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F8E932-7755-429E-8EBE-8300B2E7E1B6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9AB1BDB-56D3-B62E-D385-0A4CE18E7FF5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07E2549-19BF-8372-A773-D7E827692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178E948-31EA-02E1-9FD1-8DD69EBC2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E72E9BB-9F96-FF54-204B-00ACDF709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4950980-9AFA-DC53-30E9-A83474B05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A25D773-35F8-B5AE-6237-B955A1BD1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68ECD6FF-3585-C49A-4228-4F0BB00F789C}"/>
              </a:ext>
            </a:extLst>
          </p:cNvPr>
          <p:cNvSpPr/>
          <p:nvPr/>
        </p:nvSpPr>
        <p:spPr>
          <a:xfrm>
            <a:off x="6094589" y="3757793"/>
            <a:ext cx="881746" cy="22393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F4890E49-26E5-E748-E108-890E3AA802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E87BCFF-E620-D1EE-9ECD-42D8C9AD8F1F}"/>
              </a:ext>
            </a:extLst>
          </p:cNvPr>
          <p:cNvSpPr/>
          <p:nvPr/>
        </p:nvSpPr>
        <p:spPr>
          <a:xfrm>
            <a:off x="2980267" y="3506157"/>
            <a:ext cx="3001733" cy="109124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411742703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9A270-13E6-162F-D2D1-16816ABC6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F229C-A2C2-2B89-24BB-B466C3A1B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كل واحد يوضح لزميله كيف توصل إلى الجواب. (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دقيقة واحدة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578824D-28D0-1D93-A9B3-2A9F28C87A4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E8919A9-4AAA-F284-26ED-2CAB5DEC575A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5A6810A-B0FF-4402-C456-7DF7D71937FA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3068ACE-691A-BDB8-6BD1-7751AA38558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0361EE-378F-9496-3662-F20FEC54FAA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1203AA-BA4D-336A-22FE-7BB7526B876E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47C4DD3-4FB7-D7B2-33C1-CF1F88F51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277A391-C593-72C2-FC6E-443397595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B9CB599-264B-C915-1882-BC0AFBCA1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68B2595-3159-EC5A-266B-3FBFD8096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3C99733-937E-EB9A-063B-37DC1B02D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3597BD4-648B-3E45-9D60-695EFDAD2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70BD798-5845-1B3E-29AA-559E57480E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7933" y="1861456"/>
            <a:ext cx="3033809" cy="4240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ED7FBB40-2E83-0632-5C54-3D2DA5979D64}"/>
              </a:ext>
            </a:extLst>
          </p:cNvPr>
          <p:cNvSpPr/>
          <p:nvPr/>
        </p:nvSpPr>
        <p:spPr>
          <a:xfrm>
            <a:off x="6094589" y="3757793"/>
            <a:ext cx="881746" cy="22393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6A4EA34-4E79-14EB-6623-84E75072B7A0}"/>
              </a:ext>
            </a:extLst>
          </p:cNvPr>
          <p:cNvSpPr/>
          <p:nvPr/>
        </p:nvSpPr>
        <p:spPr>
          <a:xfrm>
            <a:off x="2980267" y="3506157"/>
            <a:ext cx="3001733" cy="109124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421610085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56571-5FD4-0E78-E7C5-5250DA690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239671-C03B-C9CD-DA31-A6248A34D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90441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نوع الكلمة (فَرِحَ)؟ ما مرادفها؟ ...                                       - هل أنتم متفقون؟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9CE1F91-F988-CAD9-54D1-A997B8812FA9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9D2F15E-F216-F43A-6F14-4496575C0D4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2427BCB-385A-123E-3201-10FA41EACBE8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765A420-E56E-F478-C275-D402353D37A2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E6A2A3A-F899-AA7B-7459-15E48F3CC3E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1A8E8C7-0747-F1EE-0699-E02E331DC92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85F9EA7-09EC-7626-F413-881DE123D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B436D89-795C-1B4F-B6FA-1C64F452C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65D767E-C883-8BD2-47F7-C40197E9E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7F9C1BB-DD18-9255-71FB-A123D573A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5F5D4FC-93F3-C334-DA9F-ADEE4F1D7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679601AC-2338-9421-76D8-7D9B09D3CC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712506-F801-B3F9-4201-FA38F1A86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932" y="2064954"/>
            <a:ext cx="7098116" cy="3829402"/>
          </a:xfrm>
          <a:prstGeom prst="roundRect">
            <a:avLst>
              <a:gd name="adj" fmla="val 4175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14C6135-173C-53BB-224C-7CC1823167C7}"/>
              </a:ext>
            </a:extLst>
          </p:cNvPr>
          <p:cNvSpPr txBox="1"/>
          <p:nvPr/>
        </p:nvSpPr>
        <p:spPr>
          <a:xfrm>
            <a:off x="3658383" y="3429000"/>
            <a:ext cx="1405183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فِعْلٌ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2CE71AA-9111-E9FE-2723-1A8D57DCE808}"/>
              </a:ext>
            </a:extLst>
          </p:cNvPr>
          <p:cNvSpPr txBox="1"/>
          <p:nvPr/>
        </p:nvSpPr>
        <p:spPr>
          <a:xfrm>
            <a:off x="1170952" y="5146889"/>
            <a:ext cx="659188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0000"/>
                </a:solidFill>
                <a:cs typeface="Microsoft Uighur" panose="02000000000000000000" pitchFamily="2" charset="-78"/>
              </a:rPr>
              <a:t>فَرِحَ</a:t>
            </a:r>
            <a:r>
              <a:rPr lang="ar-MA" sz="3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إِبْراهيمُ عِنْدَما حَصَلَ عَلى </a:t>
            </a:r>
            <a:r>
              <a:rPr lang="ar-MA" sz="3600" b="1" dirty="0" err="1">
                <a:solidFill>
                  <a:srgbClr val="C00000"/>
                </a:solidFill>
                <a:cs typeface="Microsoft Uighur" panose="02000000000000000000" pitchFamily="2" charset="-78"/>
              </a:rPr>
              <a:t>ٱلْمُعَدَّلِ</a:t>
            </a:r>
            <a:r>
              <a:rPr lang="ar-MA" sz="3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cs typeface="Microsoft Uighur" panose="02000000000000000000" pitchFamily="2" charset="-78"/>
              </a:rPr>
              <a:t>ٱلْأَوَّلِ</a:t>
            </a:r>
            <a:r>
              <a:rPr lang="ar-MA" sz="3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108CA72-B23F-D954-3BDF-DEA214728E3E}"/>
              </a:ext>
            </a:extLst>
          </p:cNvPr>
          <p:cNvSpPr txBox="1"/>
          <p:nvPr/>
        </p:nvSpPr>
        <p:spPr>
          <a:xfrm>
            <a:off x="874932" y="4339278"/>
            <a:ext cx="1784292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حَزِنَ - أَسِيَ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019BD75-4C01-B06E-E846-F8B16CDBE7EA}"/>
              </a:ext>
            </a:extLst>
          </p:cNvPr>
          <p:cNvSpPr txBox="1"/>
          <p:nvPr/>
        </p:nvSpPr>
        <p:spPr>
          <a:xfrm>
            <a:off x="6046688" y="4400597"/>
            <a:ext cx="178429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سُرَّ - اِبْتَهَجَ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690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9" grpId="0" animBg="1"/>
      <p:bldP spid="3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314C-A451-399D-FC8F-7B4124414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A354D-CA83-4A40-FF44-A400F5ADB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84698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فرديا، أكملوا خريطة كلمة (الخوف). (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دقيقتان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B518D40-658E-C6BF-D5E9-1503BBCD22A0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B8D4775-D009-D6BA-6D01-0D9076EC1CB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F5AA065-DF82-7711-AE6C-79AB49838960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FB67DA2-437F-CF6B-CE2C-4EF7BA7708D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B11982F-7AFC-E55C-83E8-10F734FF28FB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05B26B-2CDB-ADC7-9ECB-53F67E2405C8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8991EC4-D7D0-59FD-F50C-3E5104E30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22EBAD0-EF13-929D-FF50-E037C000C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09CB0AC-A496-CDE0-007E-6B8BE1970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FC5248B-C3AD-7447-D1AF-2FFF57F4C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3AC3736-C1AC-BFED-B5B4-0A3BAA364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3FE6D6B-E9FD-005E-5F7B-528D13B4C0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202622-8F24-636B-329F-ACF46D4DCD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7933" y="1861456"/>
            <a:ext cx="3033809" cy="4240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856D4656-65DF-1B85-96C9-9707D4BD04B3}"/>
              </a:ext>
            </a:extLst>
          </p:cNvPr>
          <p:cNvSpPr/>
          <p:nvPr/>
        </p:nvSpPr>
        <p:spPr>
          <a:xfrm>
            <a:off x="6094589" y="3757793"/>
            <a:ext cx="881746" cy="22393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733A59B-132A-7455-0E59-97F806475BBF}"/>
              </a:ext>
            </a:extLst>
          </p:cNvPr>
          <p:cNvSpPr/>
          <p:nvPr/>
        </p:nvSpPr>
        <p:spPr>
          <a:xfrm>
            <a:off x="2980267" y="3506157"/>
            <a:ext cx="3001733" cy="109124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422476294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989E4-8164-EE39-52A1-4738C5FDD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A38AA6-5E82-EAC9-1C0D-4DDA29DBA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كل واحد يوضح لزميله كيف توصل إلى الجواب. (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دقيقة واحدة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528BCF-30EE-196D-6876-1788E3E649A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56B79A-5B7C-2FD3-253E-3D1A21A1D93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B40A094-F0D0-7ECA-EB90-5A102B1A774B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E33174-B18A-9102-EDE3-6940BD9597C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E1F416B-679D-CF62-50F5-FE01F4DCC627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8718F1-90C9-2865-98FA-B6ACA86E83B0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9600510-C6D1-4392-3B44-B1197BF07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D23A45A-5EEF-377E-EC1F-4DAC374B7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06E3B8C-A726-E1E3-43A3-DCEC2AB0C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FE6103C-647B-C3A7-8A2A-D797F534C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0D739A0-6B60-9373-F21E-660A8066A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17E7364-5164-F50E-2FE8-68C7AB8905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91F340-B10B-EFA5-29EC-23B2E4B22F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7933" y="1861456"/>
            <a:ext cx="3033809" cy="4240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9311F60A-017D-DCE9-6089-103D024E3E2C}"/>
              </a:ext>
            </a:extLst>
          </p:cNvPr>
          <p:cNvSpPr/>
          <p:nvPr/>
        </p:nvSpPr>
        <p:spPr>
          <a:xfrm>
            <a:off x="6094589" y="3757793"/>
            <a:ext cx="881746" cy="22393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E783138-50C9-10E1-7F66-B89B2C67146C}"/>
              </a:ext>
            </a:extLst>
          </p:cNvPr>
          <p:cNvSpPr/>
          <p:nvPr/>
        </p:nvSpPr>
        <p:spPr>
          <a:xfrm>
            <a:off x="2980267" y="3506157"/>
            <a:ext cx="3001733" cy="109124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41578550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2841B-04BC-C997-0491-45E606317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diagram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D03AA7C-8EC0-EABB-87BA-7E801BA91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64" y="1977264"/>
            <a:ext cx="7499603" cy="412473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4282E09-04B5-9CBF-DB9E-82204CCF3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90441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نوع الكلمة (الخوف)؟ ما مرادفها؟ ...                                       - هل أنتم متفقون؟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3BADD87-56BD-4373-63D0-056DC27AE7DA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2AB5D65-5B7A-1F81-A0A4-17367645CBA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0CF08D0-FC20-6874-EBE2-5A9FDCE8AEE1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B6A0D1F-0B78-F603-D3EF-E44E960D51B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54D5517-6706-D245-BC67-5B2FC056D2DE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4FC9803-E832-FAB5-409C-9E0EDB50298C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625E5B1-4B2D-DF49-64C9-EADCFFED3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91980DF-3F33-6B51-076C-DFAC0F17C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4E668DD-C2BD-E47D-8447-ED2A35729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636D897-9875-EE8D-E427-303FF3D24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CC77528-370B-3B72-D3A4-DA0DC908A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312CD3B-B59F-9B30-7D13-D2B3CF204A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F7F38F9-FAD6-925F-0B8C-4B3C1F1230E1}"/>
              </a:ext>
            </a:extLst>
          </p:cNvPr>
          <p:cNvSpPr txBox="1"/>
          <p:nvPr/>
        </p:nvSpPr>
        <p:spPr>
          <a:xfrm>
            <a:off x="4010680" y="3478184"/>
            <a:ext cx="1405183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اِسْمٌ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3D9DDFB-597D-B114-FFAA-997B5F5F2EC1}"/>
              </a:ext>
            </a:extLst>
          </p:cNvPr>
          <p:cNvSpPr txBox="1"/>
          <p:nvPr/>
        </p:nvSpPr>
        <p:spPr>
          <a:xfrm>
            <a:off x="1417328" y="5455669"/>
            <a:ext cx="659188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اِنْتابَني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ٱلْخَوْفٌ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60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عِنْدَما زَأَرَ </a:t>
            </a:r>
            <a:r>
              <a:rPr kumimoji="0" lang="ar-MA" sz="3600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ٱلْأَسَدُ</a:t>
            </a:r>
            <a:r>
              <a:rPr kumimoji="0" lang="ar-MA" sz="3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36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1B81F2F-0440-5324-4127-8ABBA351122D}"/>
              </a:ext>
            </a:extLst>
          </p:cNvPr>
          <p:cNvSpPr txBox="1"/>
          <p:nvPr/>
        </p:nvSpPr>
        <p:spPr>
          <a:xfrm>
            <a:off x="769464" y="4475445"/>
            <a:ext cx="212302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C00000"/>
                </a:solidFill>
                <a:latin typeface="Calibri" panose="020F0502020204030204"/>
                <a:cs typeface="Microsoft Uighur" panose="02000000000000000000" pitchFamily="2" charset="-78"/>
              </a:rPr>
              <a:t>أَمانٌ، طُمَأْنينَةٌ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4091121-3A7E-97A6-E70C-D324F6F9E884}"/>
              </a:ext>
            </a:extLst>
          </p:cNvPr>
          <p:cNvSpPr txBox="1"/>
          <p:nvPr/>
        </p:nvSpPr>
        <p:spPr>
          <a:xfrm>
            <a:off x="6251511" y="4461237"/>
            <a:ext cx="2000512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اَلْفَزَعُ، اَلذُّعْرُ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52791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9" grpId="0" animBg="1"/>
      <p:bldP spid="3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09FCB-5B8A-CC01-01CE-53ECF8517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10028A2-DDD3-03F7-019C-6BF817FC5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993" y="2290664"/>
            <a:ext cx="2393007" cy="320471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A8C309B-5655-8152-7433-B966CBE2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0621"/>
            <a:ext cx="7090441" cy="612000"/>
          </a:xfrm>
        </p:spPr>
        <p:txBody>
          <a:bodyPr>
            <a:noAutofit/>
          </a:bodyPr>
          <a:lstStyle/>
          <a:p>
            <a:pPr defTabSz="457200">
              <a:lnSpc>
                <a:spcPts val="18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للنشاط "أنجز بمفردي"، أكملوا خريطة الكلمة (الأمل).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 كتابيا ثم بشكل تفاعلي.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6FEEE3E-36D4-3945-3E95-06F3D7DCF509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73A11F-60F4-E746-CB75-8E48E79F5E9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69945B5-5EAE-1C80-FB12-7B53C5486AAA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5500876-7DE0-BB2E-86AC-C63BDD1B6A27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867A93B-A7FB-6A9D-3E2B-4338C5087735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B48BBBD-11DA-49F2-4F86-141792218E48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3196D19-0D09-230B-80D4-6E413A6B8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285C069-6F1F-F6FF-8BC6-5C6D2AF3C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04E2985-1D41-2891-A909-185B06A18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4AE845C-87D2-E595-2E40-A51DAAA40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CF98B60-7E13-6F7B-4909-9B3E1E0F0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51B0F734-3F5B-2856-64B6-163B1B47603C}"/>
              </a:ext>
            </a:extLst>
          </p:cNvPr>
          <p:cNvSpPr/>
          <p:nvPr/>
        </p:nvSpPr>
        <p:spPr>
          <a:xfrm>
            <a:off x="6026856" y="4479824"/>
            <a:ext cx="881746" cy="22393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CEDB7AAA-5CE6-B91F-0F2B-564C878C327C}"/>
              </a:ext>
            </a:extLst>
          </p:cNvPr>
          <p:cNvSpPr/>
          <p:nvPr/>
        </p:nvSpPr>
        <p:spPr>
          <a:xfrm>
            <a:off x="3578735" y="4322332"/>
            <a:ext cx="2393007" cy="109875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084C5F2B-DD3D-E0BB-07C3-0EB96BB974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8224507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C0905F63-018D-4024-C0B0-27E87B2234A8}"/>
              </a:ext>
            </a:extLst>
          </p:cNvPr>
          <p:cNvSpPr txBox="1">
            <a:spLocks/>
          </p:cNvSpPr>
          <p:nvPr/>
        </p:nvSpPr>
        <p:spPr>
          <a:xfrm>
            <a:off x="1469869" y="2714851"/>
            <a:ext cx="561409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أعظم هدية: توظيف الفعل الكلامي "أعبر عن المشاعر".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35A6FA-A60F-1A3F-0EB0-382A7E3C4B1F}"/>
              </a:ext>
            </a:extLst>
          </p:cNvPr>
          <p:cNvSpPr txBox="1"/>
          <p:nvPr/>
        </p:nvSpPr>
        <p:spPr>
          <a:xfrm>
            <a:off x="5209735" y="1788437"/>
            <a:ext cx="1874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0D8C4DC-C6AA-ED9C-9CA0-F656572FD1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366" r="-8366"/>
          <a:stretch>
            <a:fillRect/>
          </a:stretch>
        </p:blipFill>
        <p:spPr>
          <a:xfrm>
            <a:off x="7243600" y="1960022"/>
            <a:ext cx="727200" cy="792000"/>
          </a:xfrm>
          <a:prstGeom prst="rect">
            <a:avLst/>
          </a:prstGeom>
        </p:spPr>
      </p:pic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21351288-70C0-CFEE-D17F-0ED3F6F0B0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7869" y="1706698"/>
            <a:ext cx="612000" cy="612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C451C65-3B9E-E9E5-E569-7D046FA11E49}"/>
              </a:ext>
            </a:extLst>
          </p:cNvPr>
          <p:cNvSpPr txBox="1"/>
          <p:nvPr/>
        </p:nvSpPr>
        <p:spPr>
          <a:xfrm>
            <a:off x="2873836" y="859580"/>
            <a:ext cx="23972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86E9B3D-DDF9-5108-DF86-79B724C19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3289" y="1044020"/>
            <a:ext cx="468000" cy="46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425849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8D336-9BB8-E038-5290-AA1AB3984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حصة الاستماع والتحدث. من يذكرنا بعنوان الحكاية التي تعرفنا عليها في الأسبوع الماضي؟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B33616-83AD-C6FF-6A52-801FD2C9FAD3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6952A21-0283-DA83-F4AB-FF301C68E2C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82B3F89-CC24-F876-79F8-E276036F8BCF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AB8C590-D8A3-CC27-A0EB-61D88D8F5D1A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5B19C4A-5FA5-3A8B-FAE6-9CDC0F54077D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943BB83-4617-CF64-03FC-28D26CFD831A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76D7276-9009-A3A8-85E6-E22B47CC9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6FD65BC-A39D-B5CB-77C1-9458D2118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55C830-8825-E728-DDAD-878580BD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F5ED0BC-9F95-856F-EFDF-E256E5E4A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CF24C4-D435-9C6F-8853-4EB18B09D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DDF131B-839B-6906-905E-FC81834A6E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918" y="665338"/>
            <a:ext cx="828000" cy="828000"/>
          </a:xfrm>
        </p:spPr>
      </p:pic>
      <p:sp>
        <p:nvSpPr>
          <p:cNvPr id="4" name="Google Shape;1519;p67">
            <a:extLst>
              <a:ext uri="{FF2B5EF4-FFF2-40B4-BE49-F238E27FC236}">
                <a16:creationId xmlns:a16="http://schemas.microsoft.com/office/drawing/2014/main" id="{7EA1C683-5B4F-4ABE-732F-3FB9B46EA69D}"/>
              </a:ext>
            </a:extLst>
          </p:cNvPr>
          <p:cNvSpPr/>
          <p:nvPr/>
        </p:nvSpPr>
        <p:spPr>
          <a:xfrm>
            <a:off x="3184176" y="1546913"/>
            <a:ext cx="2621400" cy="813731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؟</a:t>
            </a:r>
            <a:endParaRPr lang="ar-SA" sz="48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 descr="Une image contenant plein air, nuage, herbe, ciel&#10;&#10;Le contenu généré par l’IA peut être incorrect.">
            <a:extLst>
              <a:ext uri="{FF2B5EF4-FFF2-40B4-BE49-F238E27FC236}">
                <a16:creationId xmlns:a16="http://schemas.microsoft.com/office/drawing/2014/main" id="{834043E1-D887-7D63-9AEB-6396A3D1C3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3657" y="3256144"/>
            <a:ext cx="3122127" cy="2054942"/>
          </a:xfrm>
          <a:prstGeom prst="rect">
            <a:avLst/>
          </a:prstGeom>
        </p:spPr>
      </p:pic>
      <p:pic>
        <p:nvPicPr>
          <p:cNvPr id="12" name="Image 11" descr="Une image contenant habits, dessin humoristique, garçon, fille&#10;&#10;Le contenu généré par l’IA peut être incorrect.">
            <a:extLst>
              <a:ext uri="{FF2B5EF4-FFF2-40B4-BE49-F238E27FC236}">
                <a16:creationId xmlns:a16="http://schemas.microsoft.com/office/drawing/2014/main" id="{D79F6D65-B5B8-4EDA-14BE-E2373ABF6E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859" y="3256144"/>
            <a:ext cx="3608998" cy="205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44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BC753-9ADC-7FF4-1A82-2F3ECDAF9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C2013A-BC84-F0FB-6221-F7BF4544E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هو: أعظم هدية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FF6BA3D-5835-D295-C8C6-DE508A67D492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6A5CD29-8536-7A99-7A39-50AFD13C1463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9DEF18A-9C2A-3295-6F4E-5D7817381CD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447B9EC-0A26-535E-82BF-27C9D20EAC0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A409714-497F-D27C-2AD2-2ECCFAF6E08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52E7D21-6D77-13A0-ABE6-FC6FE5F04465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A140A4D-B09A-F482-B299-86B612577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D8A3112-6141-A088-7E5F-B3C07AE84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5DDB037-602C-A1ED-D065-D381BF0C8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BBF359D-1048-95D6-A1EB-BE8BECF26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62B308A-4FB1-0F1C-D292-59FBB61D5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08EE112-5B1F-96E6-8A73-445CECAE4A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918" y="665338"/>
            <a:ext cx="828000" cy="828000"/>
          </a:xfrm>
        </p:spPr>
      </p:pic>
      <p:sp>
        <p:nvSpPr>
          <p:cNvPr id="4" name="Google Shape;1519;p67">
            <a:extLst>
              <a:ext uri="{FF2B5EF4-FFF2-40B4-BE49-F238E27FC236}">
                <a16:creationId xmlns:a16="http://schemas.microsoft.com/office/drawing/2014/main" id="{D9C68A3C-ADCC-5815-6FC6-413B5F26EFB0}"/>
              </a:ext>
            </a:extLst>
          </p:cNvPr>
          <p:cNvSpPr/>
          <p:nvPr/>
        </p:nvSpPr>
        <p:spPr>
          <a:xfrm>
            <a:off x="3184176" y="1546914"/>
            <a:ext cx="2621400" cy="600600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MA" sz="4800" b="1" kern="100" dirty="0">
                <a:solidFill>
                  <a:srgbClr val="424D7B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أَعْظَمُ هَدِيَّةٍ</a:t>
            </a:r>
            <a:endParaRPr lang="ar-SA" sz="48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1" name="Image 10" descr="Une image contenant plein air, nuage, herbe, ciel&#10;&#10;Le contenu généré par l’IA peut être incorrect.">
            <a:extLst>
              <a:ext uri="{FF2B5EF4-FFF2-40B4-BE49-F238E27FC236}">
                <a16:creationId xmlns:a16="http://schemas.microsoft.com/office/drawing/2014/main" id="{81B4F0DB-8826-BE2A-DD4E-34362E5147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3657" y="3256144"/>
            <a:ext cx="3122127" cy="2054942"/>
          </a:xfrm>
          <a:prstGeom prst="rect">
            <a:avLst/>
          </a:prstGeom>
        </p:spPr>
      </p:pic>
      <p:pic>
        <p:nvPicPr>
          <p:cNvPr id="13" name="Image 12" descr="Une image contenant habits, dessin humoristique, garçon, fille&#10;&#10;Le contenu généré par l’IA peut être incorrect.">
            <a:extLst>
              <a:ext uri="{FF2B5EF4-FFF2-40B4-BE49-F238E27FC236}">
                <a16:creationId xmlns:a16="http://schemas.microsoft.com/office/drawing/2014/main" id="{BA37B894-6920-491B-030B-AA726A0014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859" y="3256144"/>
            <a:ext cx="3608998" cy="205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43226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A2928-3951-232D-B761-AE53C06CB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482D20-DEAA-DDD2-3BCD-4D481D451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23. قبل الاستماع للحكاية نربط كل عبارة بالشعور الذي تعبر عنه.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456404-BA2B-F8E0-208A-55A594F238A3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524C499-4B5A-F847-D564-54921107E7A9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980AABF-BE4D-1F0D-F72C-CEE611341F7F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B4CF401-5958-11B3-6DEC-9083674607D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CC44ADD-E588-6B47-B7C9-D71A7CD05ED2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B9DBDDF-13EF-7528-8FBD-BA00D839980B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A67A13E-C17D-9177-9DB9-3A0E11A79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0FEBB58-91FA-3076-E759-8EAD1C06B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9DE6F74-368F-DC03-8E92-45B044E57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ED962E1-350A-4165-5B18-EA1315FE4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73FED86-48C7-E964-BC51-59BF4DD1F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C5C3663-53EE-A59E-AD3B-8202904FAE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1" name="Image 10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BF3EC07A-3EAA-8AA5-6970-64937D1D77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7778" y="1856792"/>
            <a:ext cx="2884484" cy="401920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B31421C-730A-B0F5-633D-C7DC3ED20C6D}"/>
              </a:ext>
            </a:extLst>
          </p:cNvPr>
          <p:cNvSpPr/>
          <p:nvPr/>
        </p:nvSpPr>
        <p:spPr>
          <a:xfrm>
            <a:off x="3377778" y="2481944"/>
            <a:ext cx="2815437" cy="12503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5132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AA50C-8914-68CD-AC8A-F723C6F54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42E9F7-4C1F-6012-9E0E-9709AF9D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من يقرأ العبارة الأولى؟ ما الشعور الذي تعبر عنه؟          - صححوا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02FBB2-B9BD-E900-3889-03CC3ACD798E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4517AD3-99D0-FEDD-B364-BB2528B810D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3C43A81-35FC-0602-018B-E03404042C74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6883097-64D6-A5CA-E6CC-077D4CFC0D3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E55145E-5CFD-F9C3-C89D-18D22DB61C5F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B022707-26C1-1D7F-C53E-8AB8E35BFD51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5ADCFF4-C375-4133-18F3-A8090A841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008AB92-1791-E81F-EFBF-BDB2C86F1F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BBD556D-E30C-D6D3-330D-A8B7FC0D9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27C1BBC-27B8-9227-BD4C-DE50482CA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3D8317F-25CB-76FF-0B91-693F7FFDE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47130D4-F224-98B0-E0AE-C03EAFBA0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736564C5-8878-BD66-1513-DDDA01ACBE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424" y="2106814"/>
            <a:ext cx="7688425" cy="333069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3B8E172-07AD-F3C3-FA1C-DC909EA0C501}"/>
              </a:ext>
            </a:extLst>
          </p:cNvPr>
          <p:cNvCxnSpPr/>
          <p:nvPr/>
        </p:nvCxnSpPr>
        <p:spPr>
          <a:xfrm flipH="1">
            <a:off x="2071396" y="2948473"/>
            <a:ext cx="22020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A3FCAFD-4821-0907-D197-C9F31CF4E911}"/>
              </a:ext>
            </a:extLst>
          </p:cNvPr>
          <p:cNvCxnSpPr>
            <a:cxnSpLocks/>
          </p:cNvCxnSpPr>
          <p:nvPr/>
        </p:nvCxnSpPr>
        <p:spPr>
          <a:xfrm flipH="1">
            <a:off x="2071396" y="3726024"/>
            <a:ext cx="2202024" cy="724678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3800A72-C43B-1CAC-D408-1AB9472293C3}"/>
              </a:ext>
            </a:extLst>
          </p:cNvPr>
          <p:cNvCxnSpPr>
            <a:cxnSpLocks/>
          </p:cNvCxnSpPr>
          <p:nvPr/>
        </p:nvCxnSpPr>
        <p:spPr>
          <a:xfrm flipH="1">
            <a:off x="2071396" y="4444481"/>
            <a:ext cx="2202024" cy="7340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1EB37D5-5F0C-5176-6967-37BC24042CD6}"/>
              </a:ext>
            </a:extLst>
          </p:cNvPr>
          <p:cNvCxnSpPr>
            <a:cxnSpLocks/>
          </p:cNvCxnSpPr>
          <p:nvPr/>
        </p:nvCxnSpPr>
        <p:spPr>
          <a:xfrm flipH="1" flipV="1">
            <a:off x="2071396" y="3726024"/>
            <a:ext cx="2202024" cy="145246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1511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09AF5-679B-19A1-B62A-0E904631A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725813-6B57-ECD3-A32A-3C05072C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تسميع الحكاية. أنصتوا جيدا وسجلوا الشعور الذي عبر عنه كل من إبراهيم وعماد.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D087FE2-A53A-3EE3-D057-A9182C00E160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81F8C1E-4B96-31D6-1580-D9FC3A57CC7D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5585D20-A8F3-625C-A173-3FB3B45FF619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9FE7B3E-7207-7D09-CBFB-86EF6EC0698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253465B-99BF-D19F-5207-91C48DEBAB13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64F0BA6-B823-36AD-788B-AE9B31E6A3D6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C2C5E8D-A99B-A7BF-E7C5-7CE5A9ADD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6E164AC-CB5D-4905-5213-E0D2C6978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5896EE-F33E-4204-61B3-9CF5D8F9D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ED7B811-4CA2-9B28-5771-A73FC1F36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B34F81C-521C-8B45-ACA3-6E11CB40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4CC10D17-8957-CCBB-536C-D10499F131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WhatsApp Video 2026-01-31 at 11.26.35">
            <a:hlinkClick r:id="" action="ppaction://media"/>
            <a:extLst>
              <a:ext uri="{FF2B5EF4-FFF2-40B4-BE49-F238E27FC236}">
                <a16:creationId xmlns:a16="http://schemas.microsoft.com/office/drawing/2014/main" id="{C864EC8F-9FAA-4803-1094-A6671152D4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96748" y="1853192"/>
            <a:ext cx="7553434" cy="424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205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2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DDA9C-4FED-0715-4458-64E5A9981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84009C-BD3B-5A18-A3B8-EA48378B9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ثنائيات، من خلال الصورة، ما شعور عماد؟ ماذا قال ليعبر عنه؟ أمامكم دقيقة للتفكير.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A8F91F5-E146-4BF8-52BA-4699CEBD71E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52654FB-B968-8652-2203-2134A91FC7D0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D619B69-7844-82BF-8BFD-40F2AB2100B0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D09991D-8A52-B0C3-C048-44D82C99E8D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5A80FAE-02C8-CDE4-1096-560552097FA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0ACEE57-E286-7EFA-9177-AE4FAAC1E5E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7F00465-58E7-FE19-FE21-1721B0CBA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BD12F0A-47E3-492F-8532-4E12F5922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8F448C-1A4F-9477-B3D5-1F0FFF552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F897C7B-870F-5AF7-FFC8-411F4280B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B240C41-A1EB-1F18-8FE9-37787FD51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951B2709-3168-C49F-8088-A62B5CE2AB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Visage humain, intérieur, meubles, personne&#10;&#10;Le contenu généré par l’IA peut être incorrect.">
            <a:extLst>
              <a:ext uri="{FF2B5EF4-FFF2-40B4-BE49-F238E27FC236}">
                <a16:creationId xmlns:a16="http://schemas.microsoft.com/office/drawing/2014/main" id="{52C5740B-263B-DCA9-8884-2D45B8F5B6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2622" y="1481330"/>
            <a:ext cx="4774231" cy="291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6692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9F8A5-5DC0-ABCB-3984-4D1184060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638E41-B944-2E6B-DDE1-A6E84B10B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39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941002-4D13-A332-2875-6F0F8EA782C7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1ACE95B-D8B9-7A59-E426-39AFC4A889B2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5AF9590-27E6-2714-555B-35042FC8D2A3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55D3F0D-48CD-DE02-A569-354B88C45CAB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F7286EE-E0A3-A047-63AF-A0612F79C86D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F507A31-2396-8EE6-18C8-08003A31F739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9BDD8FE-E7D3-4127-11A6-9E8845436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0D07D6A-D8CF-CC58-9DF9-625546E56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1C4011D-6735-368B-589B-ADA2E0F00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064B36A-CA4D-77C5-EF90-5AB74B53A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8B25617-19B4-5A7D-1EED-1DF9BB213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946184E1-440D-BCA3-2B13-05FF781F5A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Visage humain, intérieur, meubles, personne&#10;&#10;Le contenu généré par l’IA peut être incorrect.">
            <a:extLst>
              <a:ext uri="{FF2B5EF4-FFF2-40B4-BE49-F238E27FC236}">
                <a16:creationId xmlns:a16="http://schemas.microsoft.com/office/drawing/2014/main" id="{053D24B8-EA84-D72F-EAD5-1590FDE4E4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2622" y="1481330"/>
            <a:ext cx="4774231" cy="29122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674974F-25DB-9DB0-CC3A-734B534D9B08}"/>
              </a:ext>
            </a:extLst>
          </p:cNvPr>
          <p:cNvSpPr txBox="1"/>
          <p:nvPr/>
        </p:nvSpPr>
        <p:spPr>
          <a:xfrm>
            <a:off x="799824" y="5019125"/>
            <a:ext cx="7574425" cy="7150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MA" sz="36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اِنْتابَني بَعْضُ الْحُزْنِ، لِأَنَّني لَمْ أَكُنْ أَمْلِكُ، حينَها، ما أُقَدِّمُهُ كَهَدِيَّةٍ.</a:t>
            </a:r>
            <a:endParaRPr lang="fr-FR" sz="3600" b="1" kern="0" dirty="0">
              <a:solidFill>
                <a:srgbClr val="0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3731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98226-8764-2A10-140C-38DFFB00A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8B8D53-59F6-0CC0-9587-5E2FA8806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6979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ثم أختار العبارة الصحيحة.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CA95D0F-989E-4BF1-3904-C959966F98FD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7F00041-4D25-178A-75EF-D1B367E12FD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6AA6F27-620F-C676-B15B-46DD559AB6F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F86F612-A43E-01FE-42E2-EF2821D4C709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65F37C0-869F-7B8C-A11B-0623954064A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8DF2878-38FE-519D-B993-62BDD29D31D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BC83161-1D69-8CAD-15EB-5E59563D3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DD67864-9BF7-5CFB-4F19-0FF3EE135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C218769-1B1B-FBA6-8D79-9B2BDDAEE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BC5EBEC-23C0-973E-247B-0D76261AA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BD21933-DD05-C82B-B88D-3EA48475D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2C815AF-66FD-E48F-59FC-4F291531F140}"/>
              </a:ext>
            </a:extLst>
          </p:cNvPr>
          <p:cNvSpPr txBox="1"/>
          <p:nvPr/>
        </p:nvSpPr>
        <p:spPr>
          <a:xfrm>
            <a:off x="510035" y="1478937"/>
            <a:ext cx="77501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 قالَ عِمادٌ: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وَكَمْ كانَتْ سَعادَتي عَظيمَةً حينَ عَلِمْتُ أَنَّ صَديقي "إِبْراهيمَ" حَصَلَ عَلى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ٱلْمُعَدَّلِ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ٱلْأَوَّلِ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مَدْرَسَتِنا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كانَ: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5D8D5640-ECCA-0A8A-9DEE-7D0A538DD1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82AA345-0770-E89B-6D31-76AFB186C066}"/>
              </a:ext>
            </a:extLst>
          </p:cNvPr>
          <p:cNvGrpSpPr/>
          <p:nvPr/>
        </p:nvGrpSpPr>
        <p:grpSpPr>
          <a:xfrm>
            <a:off x="2504451" y="3116742"/>
            <a:ext cx="4102313" cy="2985258"/>
            <a:chOff x="4333196" y="2640797"/>
            <a:chExt cx="4102313" cy="340908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892E130-061C-60B0-6CD8-9DD7F873A7D4}"/>
                </a:ext>
              </a:extLst>
            </p:cNvPr>
            <p:cNvSpPr/>
            <p:nvPr/>
          </p:nvSpPr>
          <p:spPr>
            <a:xfrm>
              <a:off x="4333196" y="4385521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يُعَبِّرُ عَنْ مَشاعِرِهِ.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94E7955-B587-B47B-72AB-C38715FC51CA}"/>
                </a:ext>
              </a:extLst>
            </p:cNvPr>
            <p:cNvSpPr/>
            <p:nvPr/>
          </p:nvSpPr>
          <p:spPr>
            <a:xfrm>
              <a:off x="4333196" y="3513159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يَصِفُ صَديقَهُ.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CC4168C-CB3B-D1DC-22F5-19D5F1FD4CA9}"/>
                </a:ext>
              </a:extLst>
            </p:cNvPr>
            <p:cNvSpPr/>
            <p:nvPr/>
          </p:nvSpPr>
          <p:spPr>
            <a:xfrm>
              <a:off x="4333196" y="2640797"/>
              <a:ext cx="347286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يَعْتَذِرُ لِصَديقِهِ.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4257AA8-759D-A748-4B3E-317EC9247EC9}"/>
                </a:ext>
              </a:extLst>
            </p:cNvPr>
            <p:cNvSpPr/>
            <p:nvPr/>
          </p:nvSpPr>
          <p:spPr>
            <a:xfrm>
              <a:off x="4333196" y="5282967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يُعاتِبُ صَديقَهُ.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6D14228-FED1-BB80-F294-E57985C9DA0C}"/>
                </a:ext>
              </a:extLst>
            </p:cNvPr>
            <p:cNvSpPr/>
            <p:nvPr/>
          </p:nvSpPr>
          <p:spPr>
            <a:xfrm>
              <a:off x="7787509" y="356106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01295E5-9FC3-0F55-80A2-C18ADDC4DC5B}"/>
                </a:ext>
              </a:extLst>
            </p:cNvPr>
            <p:cNvSpPr/>
            <p:nvPr/>
          </p:nvSpPr>
          <p:spPr>
            <a:xfrm>
              <a:off x="7787509" y="4457566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A12A90D-669F-E763-7D07-460C99C35148}"/>
                </a:ext>
              </a:extLst>
            </p:cNvPr>
            <p:cNvSpPr/>
            <p:nvPr/>
          </p:nvSpPr>
          <p:spPr>
            <a:xfrm>
              <a:off x="7787509" y="535742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FF021E75-F1B7-72E0-C751-505544DB8716}"/>
                </a:ext>
              </a:extLst>
            </p:cNvPr>
            <p:cNvSpPr/>
            <p:nvPr/>
          </p:nvSpPr>
          <p:spPr>
            <a:xfrm>
              <a:off x="7787509" y="2739228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503085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EB14F-7939-C578-2EE0-59A950A41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C409A-5640-CF8A-ADCE-6ED36AD74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6979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5295319-25A5-B538-981D-C96085D53B4E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BFB1F8F-0870-75A1-43F7-7C675FFDA2F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B71874D-87CD-24CB-6BA4-69A520BC9EEC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B3ED716-4AEC-367C-13A2-38AB8ABE2DA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02D1375-8EE6-8B82-8F8B-6935629750FD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D621319-FB71-ED57-E48B-464B57AD3C41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8BB984B-103B-B414-866B-487D04B03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4DF5A3E-E488-FFF6-14B9-683AD5AB6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0723D5F-FC15-BC9E-0F40-94D470D34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71E5D46-32C1-87B3-2EB4-96A1CC556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E32A4AD-1BCE-7EEB-D1CD-30A6D2C4E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4048D7B-FC1E-34B5-629C-FA3E8394DC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94613B3-5E63-D044-1395-E0CF92032E29}"/>
              </a:ext>
            </a:extLst>
          </p:cNvPr>
          <p:cNvSpPr txBox="1"/>
          <p:nvPr/>
        </p:nvSpPr>
        <p:spPr>
          <a:xfrm>
            <a:off x="510035" y="1478937"/>
            <a:ext cx="77501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 قالَ عِمادٌ: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وَكَمْ كانَتْ سَعادَتي عَظيمَةً حينَ عَلِمْتُ أَنَّ صَديقي "إِبْراهيمَ" حَصَلَ عَلى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ٱلْمُعَدَّلِ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ٱلْأَوَّلِ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في مَدْرَسَتِنا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كانَ: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60B46E2-CBB0-649E-0D7F-AAA5DC0F6E92}"/>
              </a:ext>
            </a:extLst>
          </p:cNvPr>
          <p:cNvGrpSpPr/>
          <p:nvPr/>
        </p:nvGrpSpPr>
        <p:grpSpPr>
          <a:xfrm>
            <a:off x="2504451" y="3116742"/>
            <a:ext cx="4102313" cy="2985258"/>
            <a:chOff x="4333196" y="2640797"/>
            <a:chExt cx="4102313" cy="340908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DDFB6A1-7D49-6B9E-E601-3ADAC3BDDA76}"/>
                </a:ext>
              </a:extLst>
            </p:cNvPr>
            <p:cNvSpPr/>
            <p:nvPr/>
          </p:nvSpPr>
          <p:spPr>
            <a:xfrm>
              <a:off x="4333196" y="4385521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buClr>
                  <a:srgbClr val="000000"/>
                </a:buClr>
                <a:defRPr/>
              </a:pPr>
              <a:r>
                <a:rPr lang="ar-MA" sz="5400" b="1" kern="0" dirty="0">
                  <a:solidFill>
                    <a:srgbClr val="0070C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يُعَبِّرُ عَنْ مَشاعِرِهِ.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D7C7520-8102-EB4E-01CB-84DF4261300E}"/>
                </a:ext>
              </a:extLst>
            </p:cNvPr>
            <p:cNvSpPr/>
            <p:nvPr/>
          </p:nvSpPr>
          <p:spPr>
            <a:xfrm>
              <a:off x="4333196" y="3513159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 rtl="1">
                <a:buClr>
                  <a:srgbClr val="000000"/>
                </a:buClr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يَصِفُ صَديقَهُ.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00005E3-ABE5-DC78-EE31-0874F02F89C1}"/>
                </a:ext>
              </a:extLst>
            </p:cNvPr>
            <p:cNvSpPr/>
            <p:nvPr/>
          </p:nvSpPr>
          <p:spPr>
            <a:xfrm>
              <a:off x="4333196" y="2640797"/>
              <a:ext cx="3472864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يَعْتَذِرُ لِصَديقِهِ.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0C4E6EB-3520-6E75-798D-DF6FBFF23B26}"/>
                </a:ext>
              </a:extLst>
            </p:cNvPr>
            <p:cNvSpPr/>
            <p:nvPr/>
          </p:nvSpPr>
          <p:spPr>
            <a:xfrm>
              <a:off x="4333196" y="5282967"/>
              <a:ext cx="3483200" cy="766916"/>
            </a:xfrm>
            <a:prstGeom prst="round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ar-MA" sz="3600" b="1" kern="0" dirty="0">
                  <a:solidFill>
                    <a:schemeClr val="bg1">
                      <a:lumMod val="75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Arial"/>
                </a:rPr>
                <a:t>يُعاتِبُ صَديقَهُ.</a:t>
              </a:r>
              <a:endPara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806A4822-9EE2-55D3-A381-1E1A122AB82E}"/>
                </a:ext>
              </a:extLst>
            </p:cNvPr>
            <p:cNvSpPr/>
            <p:nvPr/>
          </p:nvSpPr>
          <p:spPr>
            <a:xfrm>
              <a:off x="7787509" y="356106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AC797380-76CE-DB8A-E7F3-9BEC95936A56}"/>
                </a:ext>
              </a:extLst>
            </p:cNvPr>
            <p:cNvSpPr/>
            <p:nvPr/>
          </p:nvSpPr>
          <p:spPr>
            <a:xfrm>
              <a:off x="7787509" y="4457566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3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A0AFF7C0-FCA2-F823-6697-9C25E8559BB0}"/>
                </a:ext>
              </a:extLst>
            </p:cNvPr>
            <p:cNvSpPr/>
            <p:nvPr/>
          </p:nvSpPr>
          <p:spPr>
            <a:xfrm>
              <a:off x="7787509" y="5357429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4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3FF79CFE-9414-3C3C-FA42-D4BC306D8DE8}"/>
                </a:ext>
              </a:extLst>
            </p:cNvPr>
            <p:cNvSpPr/>
            <p:nvPr/>
          </p:nvSpPr>
          <p:spPr>
            <a:xfrm>
              <a:off x="7787509" y="2739228"/>
              <a:ext cx="648000" cy="648000"/>
            </a:xfrm>
            <a:prstGeom prst="ellipse">
              <a:avLst/>
            </a:prstGeom>
            <a:solidFill>
              <a:srgbClr val="70AD47">
                <a:lumMod val="40000"/>
                <a:lumOff val="60000"/>
              </a:srgbClr>
            </a:solidFill>
            <a:ln w="25400" cap="flat" cmpd="sng" algn="ctr">
              <a:solidFill>
                <a:srgbClr val="4472C4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735857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BE02-47B5-16C2-C42D-97E0AC3E1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80E14E-99CA-4885-BF42-FFA5D4359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سأعرض عليكم  عبارات وردت في الحكاية، أنتم تحددون إن هي تعبر عن المشاعر أو لا.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B79A2C-0108-7B24-6F7F-510D8ECBB44A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7744599-ACF9-C46B-7A32-5BDB99EDA31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1974E51-CCE9-9AFB-76FB-8FCA4427EBC5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E4972C7-05E0-C2C7-7AFE-B9283A41F09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2CBD7E9-2B50-3DA0-9821-9479EA8DCF0A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94E8BFD-5351-D617-15A1-61A049076E02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B0CBC69-5881-BCC4-C06F-E9F48345E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22E1A8F-372F-4979-048B-751411F78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6781D55-6BCF-AF5E-0EF4-2977E9A44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22D0E4-8509-6AF2-056E-D9645FEFD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F638F65-3E51-99F4-151A-A536C82A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0744B50-62CC-87DC-1741-14AA8B5E80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C5952E8-75D6-7FAA-7581-05E2E4735DDC}"/>
              </a:ext>
            </a:extLst>
          </p:cNvPr>
          <p:cNvSpPr txBox="1"/>
          <p:nvPr/>
        </p:nvSpPr>
        <p:spPr>
          <a:xfrm>
            <a:off x="586685" y="2085325"/>
            <a:ext cx="7992000" cy="7150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وَقَدْ زادَتْ فَرْحَتي حينَ اقْتَرَحَتْ عَلَيْنا أُسْتاذَتُنا تَنْظيمَ حَفْلَةٍ صَغيرَةٍ.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42A452D-D981-183F-2206-C7A34CACFA66}"/>
              </a:ext>
            </a:extLst>
          </p:cNvPr>
          <p:cNvSpPr txBox="1"/>
          <p:nvPr/>
        </p:nvSpPr>
        <p:spPr>
          <a:xfrm>
            <a:off x="586685" y="3157594"/>
            <a:ext cx="7992000" cy="7150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MA" sz="36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انْتابَني بَعْضُ الْحُزْنِ، لِأَنَّني لَمْ أَكُنْ أَمْلِكُ، حينَها، ما أُقَدِّمُهُ كَهَدِيَّةٍ.</a:t>
            </a:r>
            <a:endParaRPr lang="fr-FR" sz="3600" b="1" kern="0" dirty="0">
              <a:solidFill>
                <a:srgbClr val="0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0BD53C1-4E23-316B-A095-40B785DE0C56}"/>
              </a:ext>
            </a:extLst>
          </p:cNvPr>
          <p:cNvSpPr txBox="1"/>
          <p:nvPr/>
        </p:nvSpPr>
        <p:spPr>
          <a:xfrm>
            <a:off x="586685" y="4229863"/>
            <a:ext cx="7992000" cy="7150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MA" sz="36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كَما أَشْكُرُ صَديقي الْغالي "عِمادَ" عَلى دَعْمِهِ وَعَوْنِهِ.</a:t>
            </a:r>
            <a:endParaRPr lang="fr-FR" sz="3600" b="1" kern="0" dirty="0">
              <a:solidFill>
                <a:srgbClr val="0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D8320A9-78C2-E396-5366-6E842022B5B1}"/>
              </a:ext>
            </a:extLst>
          </p:cNvPr>
          <p:cNvSpPr txBox="1"/>
          <p:nvPr/>
        </p:nvSpPr>
        <p:spPr>
          <a:xfrm>
            <a:off x="586685" y="5302132"/>
            <a:ext cx="7992000" cy="7150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ar-MA" sz="36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وَقَدْ كُنْتُ مُعْجَبًا كَثيرًا بِإِصْرارِهِ </a:t>
            </a:r>
            <a:r>
              <a:rPr lang="ar-MA" sz="3600" b="1" kern="0" dirty="0" err="1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ٱلْكَبيرِ</a:t>
            </a:r>
            <a:r>
              <a:rPr lang="ar-MA" sz="36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عَلى </a:t>
            </a:r>
            <a:r>
              <a:rPr lang="ar-MA" sz="3600" b="1" kern="0" dirty="0" err="1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ٱلدِّراسَةِ</a:t>
            </a:r>
            <a:r>
              <a:rPr lang="ar-MA" sz="36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رَغْمَ ظُروفِهِ </a:t>
            </a:r>
            <a:r>
              <a:rPr lang="ar-MA" sz="3600" b="1" kern="0" dirty="0" err="1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ٱلصَّعْبَةِ</a:t>
            </a:r>
            <a:r>
              <a:rPr lang="ar-MA" sz="36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fr-FR" sz="3600" b="1" kern="0" dirty="0">
              <a:solidFill>
                <a:srgbClr val="0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900955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  <p:bldP spid="30" grpId="0" animBg="1"/>
      <p:bldP spid="3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BE02-47B5-16C2-C42D-97E0AC3E1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80E14E-99CA-4885-BF42-FFA5D4359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للتعبير عن المشاعر نستعمل عبارات حسب الموقف مثل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B79A2C-0108-7B24-6F7F-510D8ECBB44A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7744599-ACF9-C46B-7A32-5BDB99EDA31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1974E51-CCE9-9AFB-76FB-8FCA4427EBC5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E4972C7-05E0-C2C7-7AFE-B9283A41F091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2CBD7E9-2B50-3DA0-9821-9479EA8DCF0A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94E8BFD-5351-D617-15A1-61A049076E02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B0CBC69-5881-BCC4-C06F-E9F48345E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22E1A8F-372F-4979-048B-751411F78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6781D55-6BCF-AF5E-0EF4-2977E9A44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22D0E4-8509-6AF2-056E-D9645FEFD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F638F65-3E51-99F4-151A-A536C82A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0744B50-62CC-87DC-1741-14AA8B5E80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AF2DB22-479B-37BE-6E07-513F9BF872C9}"/>
              </a:ext>
            </a:extLst>
          </p:cNvPr>
          <p:cNvSpPr txBox="1"/>
          <p:nvPr/>
        </p:nvSpPr>
        <p:spPr>
          <a:xfrm>
            <a:off x="704165" y="2343456"/>
            <a:ext cx="7945312" cy="304698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وَكَمْ كانَتْ فَرْحَتي كَبيرَةً، عِنْدَما .............................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اِنْتابَني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ٱلْحُزْنُ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لِأَنَّني ..............................................</a:t>
            </a:r>
          </a:p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وَقَدْ كُنْتُ مُعْجَباً كَثيراً بِـ ........................................</a:t>
            </a:r>
          </a:p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شَعَرْتُ </a:t>
            </a:r>
            <a:r>
              <a:rPr lang="ar-MA" sz="4800" b="1" dirty="0" err="1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بِٱلْخَوْفِ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لَمّا ..............................................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778246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AAF48-AD61-B0E9-CF8B-4C4798EBC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A8EE38-6CED-BB6C-2DA1-BA09F2936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الشعور الذي يبدو على الطفل في الصورة؟ من يعبر عنه بعبارات مناسبة؟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9BD3C6-21A0-5985-C4B2-F14F0CA41B9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C5D5565-D164-2EB1-448E-764577A30804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A02552F-BF6E-0797-2F84-233A5C8303F5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91A35E3-6840-A800-61DB-7BB9B5862E1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ACF0543-04C4-1C51-B891-4ECBDAECB3B8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9076142-69AE-9470-29B6-4518C08D7A32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53FC25A-0B56-04AE-AD6C-8614D15F4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E66B4CF-2514-9A29-4171-0A912A584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2CC097-5A4A-FA26-BEF3-E1BCC9995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DDAC68F-3BF4-26BA-30EC-387DFA708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E951843-8097-438F-7738-56B038E17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63C9D15B-7008-0306-B2A2-474C916374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habits, garçon, dessin, chaussures&#10;&#10;Le contenu généré par l’IA peut être incorrect.">
            <a:extLst>
              <a:ext uri="{FF2B5EF4-FFF2-40B4-BE49-F238E27FC236}">
                <a16:creationId xmlns:a16="http://schemas.microsoft.com/office/drawing/2014/main" id="{2274D2E3-279C-9BFF-A6F6-913608BE1C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1800" y="1828800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21439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5BB03-B641-D3E0-F843-EBF233985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85330-9E75-806F-70B7-2099EFB6F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أجوبة أخرى.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B3BCDB-0B09-1AA9-49DC-222A957B1C0C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79EAAAE-2E7F-59AB-29EF-3AA65E99B5F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E3152AE-39AB-7BD2-B718-EB32E6100A95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3CFC7B9-52CA-FE21-4C4C-A09C8E24A829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C09C7BE-E71F-76AC-388E-EF6BDAC7069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92256E8-F2A7-6C23-0FCB-FDEE16DF0A3A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77B4712-2CDD-A6B8-691F-C989829F5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1F5A73E-FB4E-AF29-BFB2-1D114D496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CC750B9-50B3-D588-AF7C-C1197A279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A85B482-7AC6-4865-E04A-42D40DF65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75D0EE7-9511-F83F-A116-A4DFF56FA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2E0226A9-BC92-F2C6-4B53-F60FE6E887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habits, garçon, dessin, chaussures&#10;&#10;Le contenu généré par l’IA peut être incorrect.">
            <a:extLst>
              <a:ext uri="{FF2B5EF4-FFF2-40B4-BE49-F238E27FC236}">
                <a16:creationId xmlns:a16="http://schemas.microsoft.com/office/drawing/2014/main" id="{15E51CF7-CFB5-5289-30EC-11EE04D7F6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5946" y="1704227"/>
            <a:ext cx="2570584" cy="257058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DFCC4CB-D0B4-3EFB-1E27-3BF70DF011ED}"/>
              </a:ext>
            </a:extLst>
          </p:cNvPr>
          <p:cNvSpPr txBox="1"/>
          <p:nvPr/>
        </p:nvSpPr>
        <p:spPr>
          <a:xfrm>
            <a:off x="1212981" y="4419674"/>
            <a:ext cx="6935272" cy="1754326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شَعَرْتُ بِفَرْحَةٍ كَبيرَةٍ عِنْدَما خَرَجْتُ لِلتَّجَوُّلِ في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ٱلْحَديقَةِ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فَرِحْتُ ....</a:t>
            </a:r>
          </a:p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كَمْ كانَتْ سَعادَتي ....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939071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4080A-5907-0313-BA7A-D8F509D41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2B831B-7573-1D07-FC77-5D76B7175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الشعور الذي يبدو على الرجل في الصورة؟ من يعبر عنه بعبارات مناسبة؟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DF08C9E-D847-1C6C-9429-90F831A1FA43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A0A7A48-AFF9-D3E2-8150-BB4B467256CB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614E582-910A-E13E-AB26-FF4E3EF5A866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BF69839-DE46-F1A2-A975-9E10BE122D9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B79E29D-4290-6A69-BF0F-ADFFDC3E3794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282D19E-17E8-9F9E-0617-42E51953FE48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4156FE2-A6F2-E53E-011D-D7E797F75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FD55923-2506-F65C-524E-F98982114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37E8A44-13EC-8645-D309-2A454FFFC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2499D51-DFD2-069D-E481-B49FE757A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2904F46-14A3-E566-063A-F5447C644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B542A19F-0F84-AA9B-1E43-4B103038C8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fauve, personne, habits, zoo&#10;&#10;Le contenu généré par l’IA peut être incorrect.">
            <a:extLst>
              <a:ext uri="{FF2B5EF4-FFF2-40B4-BE49-F238E27FC236}">
                <a16:creationId xmlns:a16="http://schemas.microsoft.com/office/drawing/2014/main" id="{2A62C987-A106-219F-3ECF-E7FB239F00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8388" y="1884784"/>
            <a:ext cx="3592286" cy="359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7376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B49E2-40C5-27D2-3F0B-CBD755D6F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94255F-901F-1D02-44C0-33314E6A7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أجوبة أخرى.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6A95E5-7222-B195-B081-54EAF2A40CE0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320C81E-DAB8-3A4A-9411-BA260E73C22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387D3D9-8939-851F-BEEA-F411897DA8F5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EA88B40-C247-6742-92D4-174DE42E82A2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DE7A52F-186C-8B57-059D-D7077791DB31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6648A04-12C4-285B-F732-E2145C43A2CE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F68DCD7-D2C3-0BB5-03CA-03F1474B6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A651196-1E0C-998C-4FDE-5F98D1B91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005703-F865-CFAE-52E2-ED0EBA8BC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0E2B950-6267-FD4D-F444-A960310F8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B8F371D-61A2-5FC7-F00B-CD590EDE2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D7AE604F-B219-B83E-C2C7-7FC56BD481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fauve, personne, habits, zoo&#10;&#10;Le contenu généré par l’IA peut être incorrect.">
            <a:extLst>
              <a:ext uri="{FF2B5EF4-FFF2-40B4-BE49-F238E27FC236}">
                <a16:creationId xmlns:a16="http://schemas.microsoft.com/office/drawing/2014/main" id="{A8F7F381-5323-D4BD-01FD-4D42909F80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7588" y="1584000"/>
            <a:ext cx="2951107" cy="295110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2C29130-16A4-D2F7-713E-1C23E698B946}"/>
              </a:ext>
            </a:extLst>
          </p:cNvPr>
          <p:cNvSpPr txBox="1"/>
          <p:nvPr/>
        </p:nvSpPr>
        <p:spPr>
          <a:xfrm>
            <a:off x="1090201" y="4606286"/>
            <a:ext cx="6935272" cy="1754326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اِنْتابَني خَوْفٌ كَبيرٌ  عِنْدَما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ٱقْتَرَبَ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مِنّي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ٱلْأَسَدُ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وَهُوَ يَزْأَرُ بِقُوَّةٍ.</a:t>
            </a:r>
          </a:p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شَعَرْتُ </a:t>
            </a:r>
            <a:r>
              <a:rPr lang="ar-MA" sz="3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بٱلْخَوْفِ</a:t>
            </a:r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....</a:t>
            </a:r>
          </a:p>
          <a:p>
            <a:pPr algn="r" rtl="1"/>
            <a:r>
              <a:rPr lang="ar-M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- ....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761194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C18A1-A0A3-7D89-999F-21D5E0F03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930F9-7EAE-0C67-F5C1-57630C347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التمرين الثاني، من يقرأ التعليمة؟ من يعبر عن شعوره في الموقف الأول؟ ...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5E59764-F556-6115-D120-A93898758443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7C26E56-527B-1F11-CCBC-A9CAB2E4A617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9CFCF3C-3371-318B-1F22-3681EA5252A8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40C6077-984F-3758-37DE-9C44AC35DB1F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7568127-6AEB-BE9C-DCBE-557BA0713EF0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0929E95-6ECA-AEAF-8DDC-D3B7DAD686A2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9702600-9060-9D75-47EC-5CA28A296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566B62D-0CE8-8419-A808-061B22864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FDFF9EA-6839-2600-8FE5-79EF82AD5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914745D-A079-6589-8D45-9CF1972EB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20C88F3-E7B0-AAFE-5B02-5DDCA5B9D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62260377-2C91-91C1-16B9-C00500FF22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69586BF9-F70C-6ADA-0FF6-DBA408EF2C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7778" y="1856792"/>
            <a:ext cx="2884484" cy="401920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D493097-71B9-5107-34B3-4696FE562060}"/>
              </a:ext>
            </a:extLst>
          </p:cNvPr>
          <p:cNvSpPr/>
          <p:nvPr/>
        </p:nvSpPr>
        <p:spPr>
          <a:xfrm>
            <a:off x="3412301" y="3704255"/>
            <a:ext cx="2815437" cy="72778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64220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EFCF-09D1-5899-FADC-DF2AA22B4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DDB913-D129-F2F3-96CB-564684A18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في الحصة القادمة سنتدرب على تشخيص الحكاية.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8E615DF-6F4E-00F2-F5C8-1B466C5F5F69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49D50E8-BF0E-62FA-37DF-8FA404665C5C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47B3A21-78A7-F87C-B64C-5C24E37C1710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33F0CF1-7D00-9E8D-F99C-A774897E6923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B68AF05-99DF-710B-F475-6901E0218FEE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97B3582-4749-A159-74E5-D1ABBE6F832D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5577A60-6FAC-9D55-C1B2-7E16BDF0E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0CA0F4F-E33C-1585-3126-5AD1DAEC2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AFFE87E-11E1-D152-1A5A-02EFDF583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B7D3DF2-F4DC-97BE-0612-1B081D60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A6D7BAF-252B-0A7F-F42B-2BB556EBC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128A7DE-012F-9361-1561-3F5C38D0A8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CBA75E4-C372-8A2D-A298-926DEA8CD810}"/>
              </a:ext>
            </a:extLst>
          </p:cNvPr>
          <p:cNvSpPr txBox="1"/>
          <p:nvPr/>
        </p:nvSpPr>
        <p:spPr>
          <a:xfrm>
            <a:off x="1438396" y="2675811"/>
            <a:ext cx="5736598" cy="193899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MA" sz="3200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اِسْتَعِدّوا لِتَشْخيصِ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ٱلْحِكايَةِ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في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ٱلْحِصَّةِ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ٱلْقادِمَةِ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: </a:t>
            </a:r>
          </a:p>
          <a:p>
            <a:pPr algn="r" rtl="1">
              <a:lnSpc>
                <a:spcPct val="200000"/>
              </a:lnSpc>
            </a:pPr>
            <a:r>
              <a:rPr lang="ar-MA" sz="3200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اَلْأَدْوارُ: عِمادٌ – إِبْراهيمُ – اَلْأُسْتاذَةُ – باقي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ٱلتَّلاميذُ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  <a:endParaRPr lang="fr-FR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EC4E1922-ED12-42DC-58C4-42961F1A3E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44373" y="2155372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61412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268963" y="3158999"/>
            <a:ext cx="672055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</a:pPr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الكلمات البصرية (</a:t>
            </a:r>
            <a:r>
              <a:rPr lang="ar-MA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Uighur" panose="02000000000000000000" pitchFamily="2" charset="-78"/>
              </a:rPr>
              <a:t>عِنْدَ – حَسَناً – تَحْتَ -  اَلْآنَ – يا لَهُ – قِراءَةٌ – شاطِئٌ – هؤُلاءِ </a:t>
            </a:r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) </a:t>
            </a:r>
          </a:p>
          <a:p>
            <a:pPr>
              <a:buClr>
                <a:srgbClr val="424D7B"/>
              </a:buClr>
            </a:pPr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القراءة المشتركة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6326" y="1708939"/>
            <a:ext cx="612000" cy="612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E0F9D5-4852-7FCB-721B-1D5BF7E6E0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411" y="1033363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AF4C5F-B3D7-7128-6C48-81E18CF76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756000"/>
            <a:ext cx="700584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 كلمات نصادفها في النصوص التي نقرؤها. ستساعدنا على القراءة بسرعة. </a:t>
            </a:r>
            <a:endParaRPr lang="fr-FR" sz="2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F47EA2-85B1-3D39-29C7-31DED4076F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33750CE-1966-9A7B-2361-3A440C3EA7B2}"/>
              </a:ext>
            </a:extLst>
          </p:cNvPr>
          <p:cNvSpPr txBox="1"/>
          <p:nvPr/>
        </p:nvSpPr>
        <p:spPr>
          <a:xfrm>
            <a:off x="2463282" y="2855167"/>
            <a:ext cx="44507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اَلْكَلِماتُ </a:t>
            </a:r>
            <a:r>
              <a:rPr lang="ar-MA" sz="6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ٱلْبَصَرِيَّةُ</a:t>
            </a:r>
            <a:endParaRPr lang="fr-FR" sz="66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57808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2B2ED-2899-2349-920E-75EF03C31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تابعوا معي.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5971F2-BEC2-E05A-A5BD-EA3FBFA542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EEBAD8-1DF3-EA6D-35ED-8C6E4F00CC0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B45807-6A66-773A-FFE8-6873E27F3A6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79240F-837E-D965-B5BF-D957FC64BE1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1C703F-4DB3-742B-86AA-230B4D34C86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92F6E39-0D4D-225C-D372-9CF359A3C4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3BD5244-B10F-0684-FC9C-2FC4A65AB5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4F284-02A0-97CC-2AFE-813107A550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8F188C6-C13A-4670-666A-8680D03A2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80B971-4AA8-C31F-6D66-5B5245777C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7A65FE-76B8-F257-4EC2-E60DB9245A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30" name="Google Shape;1666;p201">
            <a:extLst>
              <a:ext uri="{FF2B5EF4-FFF2-40B4-BE49-F238E27FC236}">
                <a16:creationId xmlns:a16="http://schemas.microsoft.com/office/drawing/2014/main" id="{02AC4243-7777-C644-A24C-9A93D20DD31F}"/>
              </a:ext>
            </a:extLst>
          </p:cNvPr>
          <p:cNvSpPr/>
          <p:nvPr/>
        </p:nvSpPr>
        <p:spPr>
          <a:xfrm>
            <a:off x="6616716" y="243673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عِنْدَ</a:t>
            </a:r>
          </a:p>
        </p:txBody>
      </p:sp>
      <p:sp>
        <p:nvSpPr>
          <p:cNvPr id="31" name="Google Shape;1667;p201">
            <a:extLst>
              <a:ext uri="{FF2B5EF4-FFF2-40B4-BE49-F238E27FC236}">
                <a16:creationId xmlns:a16="http://schemas.microsoft.com/office/drawing/2014/main" id="{8ADB4546-2717-70DD-9F08-8A8C4935E2EF}"/>
              </a:ext>
            </a:extLst>
          </p:cNvPr>
          <p:cNvSpPr/>
          <p:nvPr/>
        </p:nvSpPr>
        <p:spPr>
          <a:xfrm>
            <a:off x="4659287" y="245430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حَسَناً</a:t>
            </a:r>
          </a:p>
        </p:txBody>
      </p:sp>
      <p:sp>
        <p:nvSpPr>
          <p:cNvPr id="32" name="Google Shape;1668;p201">
            <a:extLst>
              <a:ext uri="{FF2B5EF4-FFF2-40B4-BE49-F238E27FC236}">
                <a16:creationId xmlns:a16="http://schemas.microsoft.com/office/drawing/2014/main" id="{2A7F3227-EAA4-583E-A006-0B1CF36EC2F3}"/>
              </a:ext>
            </a:extLst>
          </p:cNvPr>
          <p:cNvSpPr/>
          <p:nvPr/>
        </p:nvSpPr>
        <p:spPr>
          <a:xfrm>
            <a:off x="942657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اَلْآنَ</a:t>
            </a:r>
          </a:p>
        </p:txBody>
      </p:sp>
      <p:sp>
        <p:nvSpPr>
          <p:cNvPr id="33" name="Google Shape;1671;p201">
            <a:extLst>
              <a:ext uri="{FF2B5EF4-FFF2-40B4-BE49-F238E27FC236}">
                <a16:creationId xmlns:a16="http://schemas.microsoft.com/office/drawing/2014/main" id="{C0706469-202D-EDEC-40EC-8F325F9F8B2E}"/>
              </a:ext>
            </a:extLst>
          </p:cNvPr>
          <p:cNvSpPr/>
          <p:nvPr/>
        </p:nvSpPr>
        <p:spPr>
          <a:xfrm>
            <a:off x="2800972" y="2471875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تَحْتَ</a:t>
            </a:r>
          </a:p>
        </p:txBody>
      </p:sp>
      <p:sp>
        <p:nvSpPr>
          <p:cNvPr id="34" name="Google Shape;1666;p201">
            <a:extLst>
              <a:ext uri="{FF2B5EF4-FFF2-40B4-BE49-F238E27FC236}">
                <a16:creationId xmlns:a16="http://schemas.microsoft.com/office/drawing/2014/main" id="{299AFCE0-0858-42B3-B336-470899B17849}"/>
              </a:ext>
            </a:extLst>
          </p:cNvPr>
          <p:cNvSpPr/>
          <p:nvPr/>
        </p:nvSpPr>
        <p:spPr>
          <a:xfrm>
            <a:off x="6616716" y="380577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يا لَهُ </a:t>
            </a:r>
          </a:p>
        </p:txBody>
      </p:sp>
      <p:sp>
        <p:nvSpPr>
          <p:cNvPr id="35" name="Google Shape;1667;p201">
            <a:extLst>
              <a:ext uri="{FF2B5EF4-FFF2-40B4-BE49-F238E27FC236}">
                <a16:creationId xmlns:a16="http://schemas.microsoft.com/office/drawing/2014/main" id="{16E0FFBA-A42E-A5FB-BEAA-525BB663E21F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قِراءَةٌ</a:t>
            </a:r>
          </a:p>
        </p:txBody>
      </p:sp>
      <p:sp>
        <p:nvSpPr>
          <p:cNvPr id="36" name="Google Shape;1668;p201">
            <a:extLst>
              <a:ext uri="{FF2B5EF4-FFF2-40B4-BE49-F238E27FC236}">
                <a16:creationId xmlns:a16="http://schemas.microsoft.com/office/drawing/2014/main" id="{BBDF49F4-4D97-81D5-FC6B-767597A948B6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هؤُلاءِ</a:t>
            </a:r>
          </a:p>
        </p:txBody>
      </p:sp>
      <p:sp>
        <p:nvSpPr>
          <p:cNvPr id="37" name="Google Shape;1671;p201">
            <a:extLst>
              <a:ext uri="{FF2B5EF4-FFF2-40B4-BE49-F238E27FC236}">
                <a16:creationId xmlns:a16="http://schemas.microsoft.com/office/drawing/2014/main" id="{9C8D2E45-5259-2B0E-0E0D-9C6802F8E2AF}"/>
              </a:ext>
            </a:extLst>
          </p:cNvPr>
          <p:cNvSpPr/>
          <p:nvPr/>
        </p:nvSpPr>
        <p:spPr>
          <a:xfrm>
            <a:off x="2800972" y="384091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شاطِئٌ</a:t>
            </a:r>
          </a:p>
        </p:txBody>
      </p:sp>
    </p:spTree>
    <p:extLst>
      <p:ext uri="{BB962C8B-B14F-4D97-AF65-F5344CB8AC3E}">
        <p14:creationId xmlns:p14="http://schemas.microsoft.com/office/powerpoint/2010/main" val="310639911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22D1E-2445-7800-4D65-E4CAAA871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B65022-12BA-25CC-A535-D37EAAC7D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756000"/>
            <a:ext cx="696852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ستقرؤون الكلمات قبل أن تختفي. من يقرأ؟</a:t>
            </a:r>
            <a:endParaRPr lang="ar-MA" sz="2400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D9D9459-FF6F-90C6-94F0-8431B727C7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F41D1E-8F5F-81FD-8EE0-7FFA3D7636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3B1B18-82BE-4C76-D71B-15704F37346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C6FC0C-E915-DA87-4004-8C327955690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CCDF1B-D6C7-3E38-8E8E-347A6280B06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D37414-326E-1C53-FDFB-E2BA35205BF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6854E68-74EC-0FDA-9FA1-A94B241195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6070618-6913-4D99-9DD3-01D1142A85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65825A8-ADE3-E87C-D34D-35A9218A7D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3DDA365-EC5E-E359-C731-EDF41283E3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ADDE881-DF2F-41E2-03AC-29C98A89A4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1666;p201">
            <a:extLst>
              <a:ext uri="{FF2B5EF4-FFF2-40B4-BE49-F238E27FC236}">
                <a16:creationId xmlns:a16="http://schemas.microsoft.com/office/drawing/2014/main" id="{B3E8E039-B968-C012-E6B4-C6C5996F5AAC}"/>
              </a:ext>
            </a:extLst>
          </p:cNvPr>
          <p:cNvSpPr/>
          <p:nvPr/>
        </p:nvSpPr>
        <p:spPr>
          <a:xfrm>
            <a:off x="6531308" y="378706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عِنْدَ</a:t>
            </a:r>
          </a:p>
        </p:txBody>
      </p:sp>
      <p:sp>
        <p:nvSpPr>
          <p:cNvPr id="5" name="Google Shape;1667;p201">
            <a:extLst>
              <a:ext uri="{FF2B5EF4-FFF2-40B4-BE49-F238E27FC236}">
                <a16:creationId xmlns:a16="http://schemas.microsoft.com/office/drawing/2014/main" id="{3822F55A-D428-B9C0-BB9E-C4E3EA264F42}"/>
              </a:ext>
            </a:extLst>
          </p:cNvPr>
          <p:cNvSpPr/>
          <p:nvPr/>
        </p:nvSpPr>
        <p:spPr>
          <a:xfrm>
            <a:off x="2839173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حَسَناً</a:t>
            </a:r>
          </a:p>
        </p:txBody>
      </p:sp>
      <p:sp>
        <p:nvSpPr>
          <p:cNvPr id="6" name="Google Shape;1668;p201">
            <a:extLst>
              <a:ext uri="{FF2B5EF4-FFF2-40B4-BE49-F238E27FC236}">
                <a16:creationId xmlns:a16="http://schemas.microsoft.com/office/drawing/2014/main" id="{EAEAA355-9D40-6668-E423-5E55D2651DED}"/>
              </a:ext>
            </a:extLst>
          </p:cNvPr>
          <p:cNvSpPr/>
          <p:nvPr/>
        </p:nvSpPr>
        <p:spPr>
          <a:xfrm>
            <a:off x="917869" y="241038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اَلْآنَ</a:t>
            </a: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956C518B-6CA3-B5FE-54F9-171DDC85E901}"/>
              </a:ext>
            </a:extLst>
          </p:cNvPr>
          <p:cNvSpPr/>
          <p:nvPr/>
        </p:nvSpPr>
        <p:spPr>
          <a:xfrm>
            <a:off x="6531308" y="2410388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تَحْتَ</a:t>
            </a:r>
          </a:p>
        </p:txBody>
      </p:sp>
      <p:sp>
        <p:nvSpPr>
          <p:cNvPr id="8" name="Google Shape;1666;p201">
            <a:extLst>
              <a:ext uri="{FF2B5EF4-FFF2-40B4-BE49-F238E27FC236}">
                <a16:creationId xmlns:a16="http://schemas.microsoft.com/office/drawing/2014/main" id="{67B051F1-346C-7445-644B-ECB2D41F2B88}"/>
              </a:ext>
            </a:extLst>
          </p:cNvPr>
          <p:cNvSpPr/>
          <p:nvPr/>
        </p:nvSpPr>
        <p:spPr>
          <a:xfrm>
            <a:off x="4691222" y="236408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يا لَهُ </a:t>
            </a:r>
          </a:p>
        </p:txBody>
      </p:sp>
      <p:sp>
        <p:nvSpPr>
          <p:cNvPr id="9" name="Google Shape;1667;p201">
            <a:extLst>
              <a:ext uri="{FF2B5EF4-FFF2-40B4-BE49-F238E27FC236}">
                <a16:creationId xmlns:a16="http://schemas.microsoft.com/office/drawing/2014/main" id="{015DBE32-AFAE-D4B0-4454-BBAA354EEB83}"/>
              </a:ext>
            </a:extLst>
          </p:cNvPr>
          <p:cNvSpPr/>
          <p:nvPr/>
        </p:nvSpPr>
        <p:spPr>
          <a:xfrm>
            <a:off x="4659287" y="382334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قِراءَةٌ</a:t>
            </a:r>
          </a:p>
        </p:txBody>
      </p:sp>
      <p:sp>
        <p:nvSpPr>
          <p:cNvPr id="10" name="Google Shape;1668;p201">
            <a:extLst>
              <a:ext uri="{FF2B5EF4-FFF2-40B4-BE49-F238E27FC236}">
                <a16:creationId xmlns:a16="http://schemas.microsoft.com/office/drawing/2014/main" id="{C4509489-FB70-EB96-A65B-18E518B94F43}"/>
              </a:ext>
            </a:extLst>
          </p:cNvPr>
          <p:cNvSpPr/>
          <p:nvPr/>
        </p:nvSpPr>
        <p:spPr>
          <a:xfrm>
            <a:off x="942657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هؤُلاءِ</a:t>
            </a:r>
          </a:p>
        </p:txBody>
      </p:sp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ED45982C-884D-DDA1-CC66-5D7FD804C041}"/>
              </a:ext>
            </a:extLst>
          </p:cNvPr>
          <p:cNvSpPr/>
          <p:nvPr/>
        </p:nvSpPr>
        <p:spPr>
          <a:xfrm>
            <a:off x="2794705" y="2371914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شاطِئٌ</a:t>
            </a:r>
          </a:p>
        </p:txBody>
      </p:sp>
    </p:spTree>
    <p:extLst>
      <p:ext uri="{BB962C8B-B14F-4D97-AF65-F5344CB8AC3E}">
        <p14:creationId xmlns:p14="http://schemas.microsoft.com/office/powerpoint/2010/main" val="2180472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A42F4-6415-6C4C-D735-CC5E12D7F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29FCF0-B331-9C12-0E9E-55C3C2117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294258D-49F4-926F-BCE0-7D641DCB19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C9DEAB-4F7A-C858-D8D6-48BB4DC6DF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80649B-770F-2004-0302-D787C68B3D7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E8E47C-BD44-E5D3-C826-3C940B01A6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5D1174-D562-B3A9-1FF5-18B5FF0F9E5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14E924-86E1-4F53-8453-7A0A6FF9517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ADC289-0334-DAB9-0E72-A4863092E5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DA4D4E-530E-EBDD-215A-AC3D2ADD14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5B6D15-891A-65DF-0460-B991058994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F175C1-B2E3-D023-29A1-85A7AA44AC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9B5181F-9188-42F8-74F3-9BBBF64D10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Google Shape;1666;p201">
            <a:extLst>
              <a:ext uri="{FF2B5EF4-FFF2-40B4-BE49-F238E27FC236}">
                <a16:creationId xmlns:a16="http://schemas.microsoft.com/office/drawing/2014/main" id="{532C4B81-522F-4860-9936-AC5C4C6A7A29}"/>
              </a:ext>
            </a:extLst>
          </p:cNvPr>
          <p:cNvSpPr/>
          <p:nvPr/>
        </p:nvSpPr>
        <p:spPr>
          <a:xfrm>
            <a:off x="6531308" y="378706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عِنْدَ</a:t>
            </a:r>
          </a:p>
        </p:txBody>
      </p:sp>
      <p:sp>
        <p:nvSpPr>
          <p:cNvPr id="16" name="Google Shape;1667;p201">
            <a:extLst>
              <a:ext uri="{FF2B5EF4-FFF2-40B4-BE49-F238E27FC236}">
                <a16:creationId xmlns:a16="http://schemas.microsoft.com/office/drawing/2014/main" id="{B18BF1CB-96E7-96F7-C823-89DFAFA8DF4C}"/>
              </a:ext>
            </a:extLst>
          </p:cNvPr>
          <p:cNvSpPr/>
          <p:nvPr/>
        </p:nvSpPr>
        <p:spPr>
          <a:xfrm>
            <a:off x="2839173" y="3862043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حَسَناً</a:t>
            </a:r>
          </a:p>
        </p:txBody>
      </p:sp>
      <p:sp>
        <p:nvSpPr>
          <p:cNvPr id="17" name="Google Shape;1668;p201">
            <a:extLst>
              <a:ext uri="{FF2B5EF4-FFF2-40B4-BE49-F238E27FC236}">
                <a16:creationId xmlns:a16="http://schemas.microsoft.com/office/drawing/2014/main" id="{7D95CB90-4D18-1134-EFA1-5BCE1E887195}"/>
              </a:ext>
            </a:extLst>
          </p:cNvPr>
          <p:cNvSpPr/>
          <p:nvPr/>
        </p:nvSpPr>
        <p:spPr>
          <a:xfrm>
            <a:off x="6531308" y="238708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اَلْآنَ</a:t>
            </a: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DC0ADCB3-FE9E-838B-7382-FF70F4E8B103}"/>
              </a:ext>
            </a:extLst>
          </p:cNvPr>
          <p:cNvSpPr/>
          <p:nvPr/>
        </p:nvSpPr>
        <p:spPr>
          <a:xfrm>
            <a:off x="954619" y="233689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تَحْتَ</a:t>
            </a:r>
          </a:p>
        </p:txBody>
      </p:sp>
      <p:sp>
        <p:nvSpPr>
          <p:cNvPr id="22" name="Google Shape;1666;p201">
            <a:extLst>
              <a:ext uri="{FF2B5EF4-FFF2-40B4-BE49-F238E27FC236}">
                <a16:creationId xmlns:a16="http://schemas.microsoft.com/office/drawing/2014/main" id="{799E6643-CCD8-E6C3-B0C1-D3D9A9C933B9}"/>
              </a:ext>
            </a:extLst>
          </p:cNvPr>
          <p:cNvSpPr/>
          <p:nvPr/>
        </p:nvSpPr>
        <p:spPr>
          <a:xfrm>
            <a:off x="933493" y="378682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يا لَهُ </a:t>
            </a:r>
          </a:p>
        </p:txBody>
      </p:sp>
      <p:sp>
        <p:nvSpPr>
          <p:cNvPr id="24" name="Google Shape;1667;p201">
            <a:extLst>
              <a:ext uri="{FF2B5EF4-FFF2-40B4-BE49-F238E27FC236}">
                <a16:creationId xmlns:a16="http://schemas.microsoft.com/office/drawing/2014/main" id="{64892191-3898-7EC7-BDDF-FA8496B7F36B}"/>
              </a:ext>
            </a:extLst>
          </p:cNvPr>
          <p:cNvSpPr/>
          <p:nvPr/>
        </p:nvSpPr>
        <p:spPr>
          <a:xfrm>
            <a:off x="4634791" y="2382282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قِراءَةٌ</a:t>
            </a:r>
          </a:p>
        </p:txBody>
      </p:sp>
      <p:sp>
        <p:nvSpPr>
          <p:cNvPr id="25" name="Google Shape;1668;p201">
            <a:extLst>
              <a:ext uri="{FF2B5EF4-FFF2-40B4-BE49-F238E27FC236}">
                <a16:creationId xmlns:a16="http://schemas.microsoft.com/office/drawing/2014/main" id="{DDDB9994-5F3E-83B7-A950-B3658377C0A6}"/>
              </a:ext>
            </a:extLst>
          </p:cNvPr>
          <p:cNvSpPr/>
          <p:nvPr/>
        </p:nvSpPr>
        <p:spPr>
          <a:xfrm>
            <a:off x="2738274" y="2344719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هؤُلاءِ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3B2C520A-22C4-77BB-2E29-AC4853E76958}"/>
              </a:ext>
            </a:extLst>
          </p:cNvPr>
          <p:cNvSpPr/>
          <p:nvPr/>
        </p:nvSpPr>
        <p:spPr>
          <a:xfrm>
            <a:off x="4659287" y="378682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شاطِئٌ</a:t>
            </a:r>
          </a:p>
        </p:txBody>
      </p:sp>
    </p:spTree>
    <p:extLst>
      <p:ext uri="{BB962C8B-B14F-4D97-AF65-F5344CB8AC3E}">
        <p14:creationId xmlns:p14="http://schemas.microsoft.com/office/powerpoint/2010/main" val="615960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17" grpId="0" animBg="1"/>
      <p:bldP spid="18" grpId="0" animBg="1"/>
      <p:bldP spid="22" grpId="0" animBg="1"/>
      <p:bldP spid="24" grpId="0" animBg="1"/>
      <p:bldP spid="25" grpId="0" animBg="1"/>
      <p:bldP spid="2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DFA2D-AA15-EB7C-B0BC-62CC9064C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666B8-1820-886E-A26C-6712E2A9D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E03095ED-5687-52C5-4024-EFD890AC28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CBDD47-7752-D020-5467-F0D96C095F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BD6DBD-0DE7-CAD2-DBFC-8E8DA1D411F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557DA4-339D-FBD0-5A34-934749AA42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03ECE8-9340-2959-EFBD-F01877B2570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7F0481-3A0A-49B5-CC48-77256BB3397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0008C5-0B29-D5C6-3FE7-5A6AEE5ACA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8AF09D-AC40-F335-152D-210A8734AF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2C1BB2-7289-2169-F0AE-CA67D8017D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6F7D2E-65A7-AACE-60FA-34B3257AD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0A057E-DB93-C502-7867-D9264FA74C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1666;p201">
            <a:extLst>
              <a:ext uri="{FF2B5EF4-FFF2-40B4-BE49-F238E27FC236}">
                <a16:creationId xmlns:a16="http://schemas.microsoft.com/office/drawing/2014/main" id="{ED799696-3A4C-492F-0E75-313679E2E954}"/>
              </a:ext>
            </a:extLst>
          </p:cNvPr>
          <p:cNvSpPr/>
          <p:nvPr/>
        </p:nvSpPr>
        <p:spPr>
          <a:xfrm>
            <a:off x="2692888" y="240168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عِنْدَ</a:t>
            </a:r>
          </a:p>
        </p:txBody>
      </p:sp>
      <p:sp>
        <p:nvSpPr>
          <p:cNvPr id="14" name="Google Shape;1667;p201">
            <a:extLst>
              <a:ext uri="{FF2B5EF4-FFF2-40B4-BE49-F238E27FC236}">
                <a16:creationId xmlns:a16="http://schemas.microsoft.com/office/drawing/2014/main" id="{F549D24C-F541-5B0E-FAB4-1AA91561B1E9}"/>
              </a:ext>
            </a:extLst>
          </p:cNvPr>
          <p:cNvSpPr/>
          <p:nvPr/>
        </p:nvSpPr>
        <p:spPr>
          <a:xfrm>
            <a:off x="4573739" y="240168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حَسَناً</a:t>
            </a:r>
          </a:p>
        </p:txBody>
      </p:sp>
      <p:sp>
        <p:nvSpPr>
          <p:cNvPr id="15" name="Google Shape;1668;p201">
            <a:extLst>
              <a:ext uri="{FF2B5EF4-FFF2-40B4-BE49-F238E27FC236}">
                <a16:creationId xmlns:a16="http://schemas.microsoft.com/office/drawing/2014/main" id="{CEEC6D02-BBF4-8435-FD0B-AF779C7B667A}"/>
              </a:ext>
            </a:extLst>
          </p:cNvPr>
          <p:cNvSpPr/>
          <p:nvPr/>
        </p:nvSpPr>
        <p:spPr>
          <a:xfrm>
            <a:off x="789111" y="241273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اَلْآنَ</a:t>
            </a:r>
          </a:p>
        </p:txBody>
      </p:sp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03C89DA8-1BC6-C83C-6DB7-911EEB559633}"/>
              </a:ext>
            </a:extLst>
          </p:cNvPr>
          <p:cNvSpPr/>
          <p:nvPr/>
        </p:nvSpPr>
        <p:spPr>
          <a:xfrm>
            <a:off x="2692888" y="378682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تَحْتَ</a:t>
            </a:r>
          </a:p>
        </p:txBody>
      </p:sp>
      <p:sp>
        <p:nvSpPr>
          <p:cNvPr id="17" name="Google Shape;1666;p201">
            <a:extLst>
              <a:ext uri="{FF2B5EF4-FFF2-40B4-BE49-F238E27FC236}">
                <a16:creationId xmlns:a16="http://schemas.microsoft.com/office/drawing/2014/main" id="{E23E23CB-0C62-8703-2E81-FC663FCB4290}"/>
              </a:ext>
            </a:extLst>
          </p:cNvPr>
          <p:cNvSpPr/>
          <p:nvPr/>
        </p:nvSpPr>
        <p:spPr>
          <a:xfrm>
            <a:off x="933493" y="378682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يا لَهُ </a:t>
            </a:r>
          </a:p>
        </p:txBody>
      </p:sp>
      <p:sp>
        <p:nvSpPr>
          <p:cNvPr id="18" name="Google Shape;1667;p201">
            <a:extLst>
              <a:ext uri="{FF2B5EF4-FFF2-40B4-BE49-F238E27FC236}">
                <a16:creationId xmlns:a16="http://schemas.microsoft.com/office/drawing/2014/main" id="{5CF699E6-6CED-3E06-014E-9C9F4324513D}"/>
              </a:ext>
            </a:extLst>
          </p:cNvPr>
          <p:cNvSpPr/>
          <p:nvPr/>
        </p:nvSpPr>
        <p:spPr>
          <a:xfrm>
            <a:off x="6394444" y="2401687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قِراءَةٌ</a:t>
            </a:r>
          </a:p>
        </p:txBody>
      </p:sp>
      <p:sp>
        <p:nvSpPr>
          <p:cNvPr id="19" name="Google Shape;1668;p201">
            <a:extLst>
              <a:ext uri="{FF2B5EF4-FFF2-40B4-BE49-F238E27FC236}">
                <a16:creationId xmlns:a16="http://schemas.microsoft.com/office/drawing/2014/main" id="{C92710B6-1913-CB6E-2BC7-C5788DFFF0CA}"/>
              </a:ext>
            </a:extLst>
          </p:cNvPr>
          <p:cNvSpPr/>
          <p:nvPr/>
        </p:nvSpPr>
        <p:spPr>
          <a:xfrm>
            <a:off x="4612098" y="378682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هؤُلاءِ</a:t>
            </a: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10275B30-7E23-9228-0323-10B102738DDC}"/>
              </a:ext>
            </a:extLst>
          </p:cNvPr>
          <p:cNvSpPr/>
          <p:nvPr/>
        </p:nvSpPr>
        <p:spPr>
          <a:xfrm>
            <a:off x="6413727" y="378682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شاطِئٌ</a:t>
            </a:r>
          </a:p>
        </p:txBody>
      </p:sp>
    </p:spTree>
    <p:extLst>
      <p:ext uri="{BB962C8B-B14F-4D97-AF65-F5344CB8AC3E}">
        <p14:creationId xmlns:p14="http://schemas.microsoft.com/office/powerpoint/2010/main" val="2938242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BF6E8B-9AA0-C325-B239-A667AEFE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قراءة فقرة بدقة وسرعة. نتذكر أولا قواعد القراءة بطلاقة. من يقرأ؟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D7DD89-5EB8-FA5C-1860-132A4815BDF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196993-46F2-C853-1485-7464DCB328C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4B09F6-123D-31FA-4F62-7BCD9157419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48FB69-6562-981D-0F52-B4824A157FF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E939D7-13DA-6CC0-DEBB-C2DE37DDD3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9B706B8-DD21-0D07-29E8-656D1E50FE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27B194A-0709-7E96-C4D0-2D820ECB09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D8E286-D8D6-8822-2641-67C84AF882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D718F2-07AF-4F33-6E90-9F380DA900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338C6A7-C04D-83FE-DD58-09C381FE7A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075084-C629-503A-4B1C-E3DE153998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DECE0AA-C633-44BA-66AA-2C5D9B1F863F}"/>
              </a:ext>
            </a:extLst>
          </p:cNvPr>
          <p:cNvSpPr txBox="1"/>
          <p:nvPr/>
        </p:nvSpPr>
        <p:spPr>
          <a:xfrm>
            <a:off x="723122" y="2077451"/>
            <a:ext cx="7697756" cy="33711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 rtl="1">
              <a:buAutoNum type="arabicPeriod"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أَنْطِقُ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بِشَكْلٍ صَحيحٍ؛</a:t>
            </a:r>
          </a:p>
          <a:p>
            <a:pPr marL="342900" indent="-342900" algn="r" rtl="1">
              <a:buAutoNum type="arabicPeriod"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أَسْتَرْسِلُ بِوَصْلِ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بَعْضَها بِبَعْضٍ؛</a:t>
            </a:r>
          </a:p>
          <a:p>
            <a:pPr marL="342900" indent="-342900" algn="r" rtl="1">
              <a:buAutoNum type="arabicPeriod"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أَنْطِقُ هَمْزَةَ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ٱلْوَصْلِ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وَسَطَ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ٱلْكَلامِ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342900" indent="-342900" algn="r" rtl="1">
              <a:buAutoNum type="arabicPeriod"/>
            </a:pP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أَلْتَزِمُ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ٱلْوَقْفَ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عِنْدَ عَلاماتِ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ٱلتَّرْقيمِ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6544786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17CEA-B1B1-6029-20A5-946EBCF0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5FDB49-4A30-0FAA-9877-BAF9C282E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– تابعوا جيدا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74BF15-0A2A-2912-E093-1B239D0D7B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BBCB61-3D1A-434E-CB0B-FBA8374101C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5A273E-DA7B-FCB4-5277-143CE0FC876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B1B53F-F1C4-9F37-F92F-2172D1DD5B9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4032FB-5591-D179-79F2-5EA7317D8A1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72DEF2-0D98-B155-1807-F347558697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0B7B34-48D7-95C6-EDAF-EAE4C6AC6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6ED6E66-5132-FEB8-6E04-10EA512A5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0C1FE27-E125-37A8-11CB-C0B1DD50B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0FAEE25-74DF-610A-89DD-965813909A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5505E9-E6C2-51D2-856B-1663B285C4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71B7AE3-2336-B08F-8667-D5D4DCE372BA}"/>
              </a:ext>
            </a:extLst>
          </p:cNvPr>
          <p:cNvGrpSpPr/>
          <p:nvPr/>
        </p:nvGrpSpPr>
        <p:grpSpPr>
          <a:xfrm>
            <a:off x="398069" y="1704226"/>
            <a:ext cx="8247372" cy="4652467"/>
            <a:chOff x="337556" y="1327494"/>
            <a:chExt cx="8464724" cy="50292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8D4F23D-BCC4-52F9-EB0F-3561657EE060}"/>
                </a:ext>
              </a:extLst>
            </p:cNvPr>
            <p:cNvSpPr/>
            <p:nvPr/>
          </p:nvSpPr>
          <p:spPr>
            <a:xfrm>
              <a:off x="337556" y="1327494"/>
              <a:ext cx="8464724" cy="5029200"/>
            </a:xfrm>
            <a:custGeom>
              <a:avLst/>
              <a:gdLst>
                <a:gd name="csX0" fmla="*/ 0 w 8464724"/>
                <a:gd name="csY0" fmla="*/ 261267 h 5029200"/>
                <a:gd name="csX1" fmla="*/ 261267 w 8464724"/>
                <a:gd name="csY1" fmla="*/ 0 h 5029200"/>
                <a:gd name="csX2" fmla="*/ 843694 w 8464724"/>
                <a:gd name="csY2" fmla="*/ 0 h 5029200"/>
                <a:gd name="csX3" fmla="*/ 1267278 w 8464724"/>
                <a:gd name="csY3" fmla="*/ 0 h 5029200"/>
                <a:gd name="csX4" fmla="*/ 1929127 w 8464724"/>
                <a:gd name="csY4" fmla="*/ 0 h 5029200"/>
                <a:gd name="csX5" fmla="*/ 2670398 w 8464724"/>
                <a:gd name="csY5" fmla="*/ 0 h 5029200"/>
                <a:gd name="csX6" fmla="*/ 3173403 w 8464724"/>
                <a:gd name="csY6" fmla="*/ 0 h 5029200"/>
                <a:gd name="csX7" fmla="*/ 3994096 w 8464724"/>
                <a:gd name="csY7" fmla="*/ 0 h 5029200"/>
                <a:gd name="csX8" fmla="*/ 4735367 w 8464724"/>
                <a:gd name="csY8" fmla="*/ 0 h 5029200"/>
                <a:gd name="csX9" fmla="*/ 5238373 w 8464724"/>
                <a:gd name="csY9" fmla="*/ 0 h 5029200"/>
                <a:gd name="csX10" fmla="*/ 5741378 w 8464724"/>
                <a:gd name="csY10" fmla="*/ 0 h 5029200"/>
                <a:gd name="csX11" fmla="*/ 6562071 w 8464724"/>
                <a:gd name="csY11" fmla="*/ 0 h 5029200"/>
                <a:gd name="csX12" fmla="*/ 6985655 w 8464724"/>
                <a:gd name="csY12" fmla="*/ 0 h 5029200"/>
                <a:gd name="csX13" fmla="*/ 8203457 w 8464724"/>
                <a:gd name="csY13" fmla="*/ 0 h 5029200"/>
                <a:gd name="csX14" fmla="*/ 8464724 w 8464724"/>
                <a:gd name="csY14" fmla="*/ 261267 h 5029200"/>
                <a:gd name="csX15" fmla="*/ 8464724 w 8464724"/>
                <a:gd name="csY15" fmla="*/ 769876 h 5029200"/>
                <a:gd name="csX16" fmla="*/ 8464724 w 8464724"/>
                <a:gd name="csY16" fmla="*/ 1458753 h 5029200"/>
                <a:gd name="csX17" fmla="*/ 8464724 w 8464724"/>
                <a:gd name="csY17" fmla="*/ 2102562 h 5029200"/>
                <a:gd name="csX18" fmla="*/ 8464724 w 8464724"/>
                <a:gd name="csY18" fmla="*/ 2656238 h 5029200"/>
                <a:gd name="csX19" fmla="*/ 8464724 w 8464724"/>
                <a:gd name="csY19" fmla="*/ 3209914 h 5029200"/>
                <a:gd name="csX20" fmla="*/ 8464724 w 8464724"/>
                <a:gd name="csY20" fmla="*/ 3718524 h 5029200"/>
                <a:gd name="csX21" fmla="*/ 8464724 w 8464724"/>
                <a:gd name="csY21" fmla="*/ 4767933 h 5029200"/>
                <a:gd name="csX22" fmla="*/ 8203457 w 8464724"/>
                <a:gd name="csY22" fmla="*/ 5029200 h 5029200"/>
                <a:gd name="csX23" fmla="*/ 7700452 w 8464724"/>
                <a:gd name="csY23" fmla="*/ 5029200 h 5029200"/>
                <a:gd name="csX24" fmla="*/ 6879759 w 8464724"/>
                <a:gd name="csY24" fmla="*/ 5029200 h 5029200"/>
                <a:gd name="csX25" fmla="*/ 6138488 w 8464724"/>
                <a:gd name="csY25" fmla="*/ 5029200 h 5029200"/>
                <a:gd name="csX26" fmla="*/ 5397217 w 8464724"/>
                <a:gd name="csY26" fmla="*/ 5029200 h 5029200"/>
                <a:gd name="csX27" fmla="*/ 4735367 w 8464724"/>
                <a:gd name="csY27" fmla="*/ 5029200 h 5029200"/>
                <a:gd name="csX28" fmla="*/ 3914674 w 8464724"/>
                <a:gd name="csY28" fmla="*/ 5029200 h 5029200"/>
                <a:gd name="csX29" fmla="*/ 3093981 w 8464724"/>
                <a:gd name="csY29" fmla="*/ 5029200 h 5029200"/>
                <a:gd name="csX30" fmla="*/ 2352710 w 8464724"/>
                <a:gd name="csY30" fmla="*/ 5029200 h 5029200"/>
                <a:gd name="csX31" fmla="*/ 1690861 w 8464724"/>
                <a:gd name="csY31" fmla="*/ 5029200 h 5029200"/>
                <a:gd name="csX32" fmla="*/ 870168 w 8464724"/>
                <a:gd name="csY32" fmla="*/ 5029200 h 5029200"/>
                <a:gd name="csX33" fmla="*/ 261267 w 8464724"/>
                <a:gd name="csY33" fmla="*/ 5029200 h 5029200"/>
                <a:gd name="csX34" fmla="*/ 0 w 8464724"/>
                <a:gd name="csY34" fmla="*/ 4767933 h 5029200"/>
                <a:gd name="csX35" fmla="*/ 0 w 8464724"/>
                <a:gd name="csY35" fmla="*/ 4259324 h 5029200"/>
                <a:gd name="csX36" fmla="*/ 0 w 8464724"/>
                <a:gd name="csY36" fmla="*/ 3660581 h 5029200"/>
                <a:gd name="csX37" fmla="*/ 0 w 8464724"/>
                <a:gd name="csY37" fmla="*/ 3061838 h 5029200"/>
                <a:gd name="csX38" fmla="*/ 0 w 8464724"/>
                <a:gd name="csY38" fmla="*/ 2553229 h 5029200"/>
                <a:gd name="csX39" fmla="*/ 0 w 8464724"/>
                <a:gd name="csY39" fmla="*/ 1954486 h 5029200"/>
                <a:gd name="csX40" fmla="*/ 0 w 8464724"/>
                <a:gd name="csY40" fmla="*/ 1445876 h 5029200"/>
                <a:gd name="csX41" fmla="*/ 0 w 8464724"/>
                <a:gd name="csY41" fmla="*/ 892200 h 5029200"/>
                <a:gd name="csX42" fmla="*/ 0 w 8464724"/>
                <a:gd name="csY42" fmla="*/ 261267 h 5029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8464724" h="5029200" extrusionOk="0">
                  <a:moveTo>
                    <a:pt x="0" y="261267"/>
                  </a:moveTo>
                  <a:cubicBezTo>
                    <a:pt x="19607" y="99226"/>
                    <a:pt x="124616" y="3240"/>
                    <a:pt x="261267" y="0"/>
                  </a:cubicBezTo>
                  <a:cubicBezTo>
                    <a:pt x="515655" y="-15779"/>
                    <a:pt x="591518" y="-24528"/>
                    <a:pt x="843694" y="0"/>
                  </a:cubicBezTo>
                  <a:cubicBezTo>
                    <a:pt x="1095870" y="24528"/>
                    <a:pt x="1091020" y="9019"/>
                    <a:pt x="1267278" y="0"/>
                  </a:cubicBezTo>
                  <a:cubicBezTo>
                    <a:pt x="1443536" y="-9019"/>
                    <a:pt x="1677171" y="4005"/>
                    <a:pt x="1929127" y="0"/>
                  </a:cubicBezTo>
                  <a:cubicBezTo>
                    <a:pt x="2181083" y="-4005"/>
                    <a:pt x="2463655" y="-792"/>
                    <a:pt x="2670398" y="0"/>
                  </a:cubicBezTo>
                  <a:cubicBezTo>
                    <a:pt x="2877141" y="792"/>
                    <a:pt x="2985823" y="17876"/>
                    <a:pt x="3173403" y="0"/>
                  </a:cubicBezTo>
                  <a:cubicBezTo>
                    <a:pt x="3360983" y="-17876"/>
                    <a:pt x="3804329" y="-24622"/>
                    <a:pt x="3994096" y="0"/>
                  </a:cubicBezTo>
                  <a:cubicBezTo>
                    <a:pt x="4183863" y="24622"/>
                    <a:pt x="4580315" y="-10975"/>
                    <a:pt x="4735367" y="0"/>
                  </a:cubicBezTo>
                  <a:cubicBezTo>
                    <a:pt x="4890419" y="10975"/>
                    <a:pt x="5091753" y="10363"/>
                    <a:pt x="5238373" y="0"/>
                  </a:cubicBezTo>
                  <a:cubicBezTo>
                    <a:pt x="5384993" y="-10363"/>
                    <a:pt x="5587710" y="-20274"/>
                    <a:pt x="5741378" y="0"/>
                  </a:cubicBezTo>
                  <a:cubicBezTo>
                    <a:pt x="5895047" y="20274"/>
                    <a:pt x="6241263" y="20644"/>
                    <a:pt x="6562071" y="0"/>
                  </a:cubicBezTo>
                  <a:cubicBezTo>
                    <a:pt x="6882879" y="-20644"/>
                    <a:pt x="6847446" y="-9030"/>
                    <a:pt x="6985655" y="0"/>
                  </a:cubicBezTo>
                  <a:cubicBezTo>
                    <a:pt x="7123864" y="9030"/>
                    <a:pt x="7899108" y="5158"/>
                    <a:pt x="8203457" y="0"/>
                  </a:cubicBezTo>
                  <a:cubicBezTo>
                    <a:pt x="8320286" y="2244"/>
                    <a:pt x="8468807" y="119797"/>
                    <a:pt x="8464724" y="261267"/>
                  </a:cubicBezTo>
                  <a:cubicBezTo>
                    <a:pt x="8469732" y="377523"/>
                    <a:pt x="8471310" y="593227"/>
                    <a:pt x="8464724" y="769876"/>
                  </a:cubicBezTo>
                  <a:cubicBezTo>
                    <a:pt x="8458138" y="946525"/>
                    <a:pt x="8460919" y="1288246"/>
                    <a:pt x="8464724" y="1458753"/>
                  </a:cubicBezTo>
                  <a:cubicBezTo>
                    <a:pt x="8468529" y="1629260"/>
                    <a:pt x="8481799" y="1909617"/>
                    <a:pt x="8464724" y="2102562"/>
                  </a:cubicBezTo>
                  <a:cubicBezTo>
                    <a:pt x="8447649" y="2295507"/>
                    <a:pt x="8445151" y="2473856"/>
                    <a:pt x="8464724" y="2656238"/>
                  </a:cubicBezTo>
                  <a:cubicBezTo>
                    <a:pt x="8484297" y="2838620"/>
                    <a:pt x="8481088" y="3032093"/>
                    <a:pt x="8464724" y="3209914"/>
                  </a:cubicBezTo>
                  <a:cubicBezTo>
                    <a:pt x="8448360" y="3387735"/>
                    <a:pt x="8484673" y="3499836"/>
                    <a:pt x="8464724" y="3718524"/>
                  </a:cubicBezTo>
                  <a:cubicBezTo>
                    <a:pt x="8444776" y="3937212"/>
                    <a:pt x="8444182" y="4358684"/>
                    <a:pt x="8464724" y="4767933"/>
                  </a:cubicBezTo>
                  <a:cubicBezTo>
                    <a:pt x="8452342" y="4886069"/>
                    <a:pt x="8368588" y="5049216"/>
                    <a:pt x="8203457" y="5029200"/>
                  </a:cubicBezTo>
                  <a:cubicBezTo>
                    <a:pt x="7979016" y="5012242"/>
                    <a:pt x="7827224" y="5007175"/>
                    <a:pt x="7700452" y="5029200"/>
                  </a:cubicBezTo>
                  <a:cubicBezTo>
                    <a:pt x="7573681" y="5051225"/>
                    <a:pt x="7213658" y="5044506"/>
                    <a:pt x="6879759" y="5029200"/>
                  </a:cubicBezTo>
                  <a:cubicBezTo>
                    <a:pt x="6545860" y="5013894"/>
                    <a:pt x="6392144" y="5034006"/>
                    <a:pt x="6138488" y="5029200"/>
                  </a:cubicBezTo>
                  <a:cubicBezTo>
                    <a:pt x="5884832" y="5024394"/>
                    <a:pt x="5548451" y="5036740"/>
                    <a:pt x="5397217" y="5029200"/>
                  </a:cubicBezTo>
                  <a:cubicBezTo>
                    <a:pt x="5245983" y="5021660"/>
                    <a:pt x="5037092" y="5033798"/>
                    <a:pt x="4735367" y="5029200"/>
                  </a:cubicBezTo>
                  <a:cubicBezTo>
                    <a:pt x="4433642" y="5024603"/>
                    <a:pt x="4233509" y="5019507"/>
                    <a:pt x="3914674" y="5029200"/>
                  </a:cubicBezTo>
                  <a:cubicBezTo>
                    <a:pt x="3595839" y="5038893"/>
                    <a:pt x="3404872" y="5030757"/>
                    <a:pt x="3093981" y="5029200"/>
                  </a:cubicBezTo>
                  <a:cubicBezTo>
                    <a:pt x="2783090" y="5027643"/>
                    <a:pt x="2549503" y="5065220"/>
                    <a:pt x="2352710" y="5029200"/>
                  </a:cubicBezTo>
                  <a:cubicBezTo>
                    <a:pt x="2155917" y="4993180"/>
                    <a:pt x="1849839" y="5017498"/>
                    <a:pt x="1690861" y="5029200"/>
                  </a:cubicBezTo>
                  <a:cubicBezTo>
                    <a:pt x="1531883" y="5040902"/>
                    <a:pt x="1062817" y="5044947"/>
                    <a:pt x="870168" y="5029200"/>
                  </a:cubicBezTo>
                  <a:cubicBezTo>
                    <a:pt x="677519" y="5013453"/>
                    <a:pt x="495375" y="5009819"/>
                    <a:pt x="261267" y="5029200"/>
                  </a:cubicBezTo>
                  <a:cubicBezTo>
                    <a:pt x="121862" y="5047137"/>
                    <a:pt x="8907" y="4908017"/>
                    <a:pt x="0" y="4767933"/>
                  </a:cubicBezTo>
                  <a:cubicBezTo>
                    <a:pt x="20861" y="4542583"/>
                    <a:pt x="-2777" y="4481187"/>
                    <a:pt x="0" y="4259324"/>
                  </a:cubicBezTo>
                  <a:cubicBezTo>
                    <a:pt x="2777" y="4037461"/>
                    <a:pt x="18488" y="3809523"/>
                    <a:pt x="0" y="3660581"/>
                  </a:cubicBezTo>
                  <a:cubicBezTo>
                    <a:pt x="-18488" y="3511639"/>
                    <a:pt x="23539" y="3322053"/>
                    <a:pt x="0" y="3061838"/>
                  </a:cubicBezTo>
                  <a:cubicBezTo>
                    <a:pt x="-23539" y="2801623"/>
                    <a:pt x="15044" y="2688652"/>
                    <a:pt x="0" y="2553229"/>
                  </a:cubicBezTo>
                  <a:cubicBezTo>
                    <a:pt x="-15044" y="2417806"/>
                    <a:pt x="8343" y="2097937"/>
                    <a:pt x="0" y="1954486"/>
                  </a:cubicBezTo>
                  <a:cubicBezTo>
                    <a:pt x="-8343" y="1811035"/>
                    <a:pt x="-3239" y="1619416"/>
                    <a:pt x="0" y="1445876"/>
                  </a:cubicBezTo>
                  <a:cubicBezTo>
                    <a:pt x="3239" y="1272336"/>
                    <a:pt x="7086" y="1036686"/>
                    <a:pt x="0" y="892200"/>
                  </a:cubicBezTo>
                  <a:cubicBezTo>
                    <a:pt x="-7086" y="747714"/>
                    <a:pt x="-13865" y="419281"/>
                    <a:pt x="0" y="261267"/>
                  </a:cubicBezTo>
                  <a:close/>
                </a:path>
              </a:pathLst>
            </a:custGeom>
            <a:noFill/>
            <a:ln>
              <a:solidFill>
                <a:schemeClr val="accent1"/>
              </a:solidFill>
              <a:extLst>
                <a:ext uri="{C807C97D-BFC1-408E-A445-0C87EB9F89A2}">
                  <ask:lineSketchStyleProps xmlns:ask="http://schemas.microsoft.com/office/drawing/2018/sketchyshapes" sd="2242124079">
                    <a:prstGeom prst="roundRect">
                      <a:avLst>
                        <a:gd name="adj" fmla="val 5195"/>
                      </a:avLst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457200" rtl="1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كَثيرَةٌ هِيَ 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لْمَواقِفُ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لَّتي تَجْعَلُني أَشْعُرُ 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بِ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ٱل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تَّعاطُفِ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مَعَ 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لْآخَر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ي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نَ.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فَعِنْدَما أَرى طِفْلاً يَبْكي لِأَنَّهُ فَقَدَ لُعْبَتَ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هُ،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يَنْبِضُ قَلْبي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بِ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لْحُنُ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وِ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ّ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،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وَأُسارِعُ لِمُساعَدَتِ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ه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ِ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.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وَعِنْدَما يَحْكي لي صَديقي عَنْ مُشْكِلَةٍ يُعاني مِنْه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ا،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أُصْغي إِلَيْهِ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بِ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هْتِما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م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ٍ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،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وَأَشْعُرُ بِ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آ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لامِهِ كَأَنَّها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آ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لام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ي.</a:t>
              </a:r>
            </a:p>
            <a:p>
              <a:pPr marL="0" marR="0" lvl="0" indent="0" algn="just" defTabSz="457200" rtl="1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إِنَّ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تَّعاطُفَ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يَمْنَحُني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لْقُدْرَةَ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عَلى فَهْمِ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لْآخَري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ن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. </a:t>
              </a:r>
            </a:p>
            <a:p>
              <a:pPr marL="0" marR="0" lvl="0" indent="0" algn="just" defTabSz="457200" rtl="1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ما أَجْمَلَ أَنْ نُشارِكَ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لْآخَرينَ مَشاعِرَهُمْ وَنُخَفِّفَ عَنْهُمْ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آ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لامَهُ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مْ!</a:t>
              </a: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D6903F27-E394-129F-5DEF-657161641748}"/>
                </a:ext>
              </a:extLst>
            </p:cNvPr>
            <p:cNvSpPr/>
            <p:nvPr/>
          </p:nvSpPr>
          <p:spPr>
            <a:xfrm flipH="1">
              <a:off x="7111901" y="1471308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FBE47508-B123-170A-1643-BF4701521C18}"/>
                </a:ext>
              </a:extLst>
            </p:cNvPr>
            <p:cNvSpPr/>
            <p:nvPr/>
          </p:nvSpPr>
          <p:spPr>
            <a:xfrm flipH="1">
              <a:off x="5875836" y="1462002"/>
              <a:ext cx="445922" cy="197823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302B363-0B4F-865E-9709-B9006B113847}"/>
                </a:ext>
              </a:extLst>
            </p:cNvPr>
            <p:cNvSpPr/>
            <p:nvPr/>
          </p:nvSpPr>
          <p:spPr>
            <a:xfrm flipH="1">
              <a:off x="3148686" y="1499777"/>
              <a:ext cx="600287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343F6ADE-A1DF-FBCD-1FC5-A5AE5186E845}"/>
                </a:ext>
              </a:extLst>
            </p:cNvPr>
            <p:cNvSpPr/>
            <p:nvPr/>
          </p:nvSpPr>
          <p:spPr>
            <a:xfrm flipH="1">
              <a:off x="1513869" y="1462002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8B08956F-93DA-0A2A-0663-403E7D0FD404}"/>
                </a:ext>
              </a:extLst>
            </p:cNvPr>
            <p:cNvSpPr/>
            <p:nvPr/>
          </p:nvSpPr>
          <p:spPr>
            <a:xfrm flipH="1">
              <a:off x="1213790" y="2216896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C39E5F54-2105-4682-A9EB-5B9524DE358F}"/>
                </a:ext>
              </a:extLst>
            </p:cNvPr>
            <p:cNvSpPr/>
            <p:nvPr/>
          </p:nvSpPr>
          <p:spPr>
            <a:xfrm flipH="1">
              <a:off x="7838295" y="4441605"/>
              <a:ext cx="496593" cy="30360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109A7A96-CCDD-5F99-B68D-DCE2E5ECBC15}"/>
                </a:ext>
              </a:extLst>
            </p:cNvPr>
            <p:cNvSpPr/>
            <p:nvPr/>
          </p:nvSpPr>
          <p:spPr>
            <a:xfrm flipH="1">
              <a:off x="5520751" y="4436371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780C1AD8-384C-E605-C84C-B66BF26C016B}"/>
                </a:ext>
              </a:extLst>
            </p:cNvPr>
            <p:cNvSpPr/>
            <p:nvPr/>
          </p:nvSpPr>
          <p:spPr>
            <a:xfrm flipH="1">
              <a:off x="3354306" y="4351519"/>
              <a:ext cx="380927" cy="30360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BD691749-AC8B-B973-43B5-6E7BFB1BD556}"/>
                </a:ext>
              </a:extLst>
            </p:cNvPr>
            <p:cNvSpPr/>
            <p:nvPr/>
          </p:nvSpPr>
          <p:spPr>
            <a:xfrm flipH="1">
              <a:off x="5725796" y="5282622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085180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A96C9-DB46-EE74-6335-E190EB690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D2A4E9-4451-CB73-587D-AE1CF44E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اَلآن سنقرأ معا. انتبهوا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5BC189-C15C-7DD5-F81D-22EF0C663C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CB3106-A49A-F665-3189-379C45BF3BC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D5379B-A834-B6EF-E820-96815266408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7D2F5E-79B8-A628-13BF-286CD56CDF7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B85539-E612-BBEF-D152-EF825247B90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887F46C-F62E-23CD-5FF2-5087B5427A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B37D7F1-FCAC-EB2C-5798-9F525722E5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613896-17DB-22B4-5718-0DB3D0F3AB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EA5A94-9EC9-801B-63DC-28AE84DCC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3442C1-5F22-625E-7966-54759C7E8F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4F04C9-0D54-3B6A-CD18-125FDF22E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358DE5F-FEFF-A5ED-1C0F-29712C656888}"/>
              </a:ext>
            </a:extLst>
          </p:cNvPr>
          <p:cNvGrpSpPr/>
          <p:nvPr/>
        </p:nvGrpSpPr>
        <p:grpSpPr>
          <a:xfrm>
            <a:off x="398069" y="1704226"/>
            <a:ext cx="8247372" cy="4652467"/>
            <a:chOff x="337556" y="1327494"/>
            <a:chExt cx="8464724" cy="50292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0E0B206-2827-7FC6-A72E-A4B8AB6238B3}"/>
                </a:ext>
              </a:extLst>
            </p:cNvPr>
            <p:cNvSpPr/>
            <p:nvPr/>
          </p:nvSpPr>
          <p:spPr>
            <a:xfrm>
              <a:off x="337556" y="1327494"/>
              <a:ext cx="8464724" cy="5029200"/>
            </a:xfrm>
            <a:custGeom>
              <a:avLst/>
              <a:gdLst>
                <a:gd name="csX0" fmla="*/ 0 w 8464724"/>
                <a:gd name="csY0" fmla="*/ 261267 h 5029200"/>
                <a:gd name="csX1" fmla="*/ 261267 w 8464724"/>
                <a:gd name="csY1" fmla="*/ 0 h 5029200"/>
                <a:gd name="csX2" fmla="*/ 843694 w 8464724"/>
                <a:gd name="csY2" fmla="*/ 0 h 5029200"/>
                <a:gd name="csX3" fmla="*/ 1267278 w 8464724"/>
                <a:gd name="csY3" fmla="*/ 0 h 5029200"/>
                <a:gd name="csX4" fmla="*/ 1929127 w 8464724"/>
                <a:gd name="csY4" fmla="*/ 0 h 5029200"/>
                <a:gd name="csX5" fmla="*/ 2670398 w 8464724"/>
                <a:gd name="csY5" fmla="*/ 0 h 5029200"/>
                <a:gd name="csX6" fmla="*/ 3173403 w 8464724"/>
                <a:gd name="csY6" fmla="*/ 0 h 5029200"/>
                <a:gd name="csX7" fmla="*/ 3994096 w 8464724"/>
                <a:gd name="csY7" fmla="*/ 0 h 5029200"/>
                <a:gd name="csX8" fmla="*/ 4735367 w 8464724"/>
                <a:gd name="csY8" fmla="*/ 0 h 5029200"/>
                <a:gd name="csX9" fmla="*/ 5238373 w 8464724"/>
                <a:gd name="csY9" fmla="*/ 0 h 5029200"/>
                <a:gd name="csX10" fmla="*/ 5741378 w 8464724"/>
                <a:gd name="csY10" fmla="*/ 0 h 5029200"/>
                <a:gd name="csX11" fmla="*/ 6562071 w 8464724"/>
                <a:gd name="csY11" fmla="*/ 0 h 5029200"/>
                <a:gd name="csX12" fmla="*/ 6985655 w 8464724"/>
                <a:gd name="csY12" fmla="*/ 0 h 5029200"/>
                <a:gd name="csX13" fmla="*/ 8203457 w 8464724"/>
                <a:gd name="csY13" fmla="*/ 0 h 5029200"/>
                <a:gd name="csX14" fmla="*/ 8464724 w 8464724"/>
                <a:gd name="csY14" fmla="*/ 261267 h 5029200"/>
                <a:gd name="csX15" fmla="*/ 8464724 w 8464724"/>
                <a:gd name="csY15" fmla="*/ 769876 h 5029200"/>
                <a:gd name="csX16" fmla="*/ 8464724 w 8464724"/>
                <a:gd name="csY16" fmla="*/ 1458753 h 5029200"/>
                <a:gd name="csX17" fmla="*/ 8464724 w 8464724"/>
                <a:gd name="csY17" fmla="*/ 2102562 h 5029200"/>
                <a:gd name="csX18" fmla="*/ 8464724 w 8464724"/>
                <a:gd name="csY18" fmla="*/ 2656238 h 5029200"/>
                <a:gd name="csX19" fmla="*/ 8464724 w 8464724"/>
                <a:gd name="csY19" fmla="*/ 3209914 h 5029200"/>
                <a:gd name="csX20" fmla="*/ 8464724 w 8464724"/>
                <a:gd name="csY20" fmla="*/ 3718524 h 5029200"/>
                <a:gd name="csX21" fmla="*/ 8464724 w 8464724"/>
                <a:gd name="csY21" fmla="*/ 4767933 h 5029200"/>
                <a:gd name="csX22" fmla="*/ 8203457 w 8464724"/>
                <a:gd name="csY22" fmla="*/ 5029200 h 5029200"/>
                <a:gd name="csX23" fmla="*/ 7700452 w 8464724"/>
                <a:gd name="csY23" fmla="*/ 5029200 h 5029200"/>
                <a:gd name="csX24" fmla="*/ 6879759 w 8464724"/>
                <a:gd name="csY24" fmla="*/ 5029200 h 5029200"/>
                <a:gd name="csX25" fmla="*/ 6138488 w 8464724"/>
                <a:gd name="csY25" fmla="*/ 5029200 h 5029200"/>
                <a:gd name="csX26" fmla="*/ 5397217 w 8464724"/>
                <a:gd name="csY26" fmla="*/ 5029200 h 5029200"/>
                <a:gd name="csX27" fmla="*/ 4735367 w 8464724"/>
                <a:gd name="csY27" fmla="*/ 5029200 h 5029200"/>
                <a:gd name="csX28" fmla="*/ 3914674 w 8464724"/>
                <a:gd name="csY28" fmla="*/ 5029200 h 5029200"/>
                <a:gd name="csX29" fmla="*/ 3093981 w 8464724"/>
                <a:gd name="csY29" fmla="*/ 5029200 h 5029200"/>
                <a:gd name="csX30" fmla="*/ 2352710 w 8464724"/>
                <a:gd name="csY30" fmla="*/ 5029200 h 5029200"/>
                <a:gd name="csX31" fmla="*/ 1690861 w 8464724"/>
                <a:gd name="csY31" fmla="*/ 5029200 h 5029200"/>
                <a:gd name="csX32" fmla="*/ 870168 w 8464724"/>
                <a:gd name="csY32" fmla="*/ 5029200 h 5029200"/>
                <a:gd name="csX33" fmla="*/ 261267 w 8464724"/>
                <a:gd name="csY33" fmla="*/ 5029200 h 5029200"/>
                <a:gd name="csX34" fmla="*/ 0 w 8464724"/>
                <a:gd name="csY34" fmla="*/ 4767933 h 5029200"/>
                <a:gd name="csX35" fmla="*/ 0 w 8464724"/>
                <a:gd name="csY35" fmla="*/ 4259324 h 5029200"/>
                <a:gd name="csX36" fmla="*/ 0 w 8464724"/>
                <a:gd name="csY36" fmla="*/ 3660581 h 5029200"/>
                <a:gd name="csX37" fmla="*/ 0 w 8464724"/>
                <a:gd name="csY37" fmla="*/ 3061838 h 5029200"/>
                <a:gd name="csX38" fmla="*/ 0 w 8464724"/>
                <a:gd name="csY38" fmla="*/ 2553229 h 5029200"/>
                <a:gd name="csX39" fmla="*/ 0 w 8464724"/>
                <a:gd name="csY39" fmla="*/ 1954486 h 5029200"/>
                <a:gd name="csX40" fmla="*/ 0 w 8464724"/>
                <a:gd name="csY40" fmla="*/ 1445876 h 5029200"/>
                <a:gd name="csX41" fmla="*/ 0 w 8464724"/>
                <a:gd name="csY41" fmla="*/ 892200 h 5029200"/>
                <a:gd name="csX42" fmla="*/ 0 w 8464724"/>
                <a:gd name="csY42" fmla="*/ 261267 h 5029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8464724" h="5029200" extrusionOk="0">
                  <a:moveTo>
                    <a:pt x="0" y="261267"/>
                  </a:moveTo>
                  <a:cubicBezTo>
                    <a:pt x="19607" y="99226"/>
                    <a:pt x="124616" y="3240"/>
                    <a:pt x="261267" y="0"/>
                  </a:cubicBezTo>
                  <a:cubicBezTo>
                    <a:pt x="515655" y="-15779"/>
                    <a:pt x="591518" y="-24528"/>
                    <a:pt x="843694" y="0"/>
                  </a:cubicBezTo>
                  <a:cubicBezTo>
                    <a:pt x="1095870" y="24528"/>
                    <a:pt x="1091020" y="9019"/>
                    <a:pt x="1267278" y="0"/>
                  </a:cubicBezTo>
                  <a:cubicBezTo>
                    <a:pt x="1443536" y="-9019"/>
                    <a:pt x="1677171" y="4005"/>
                    <a:pt x="1929127" y="0"/>
                  </a:cubicBezTo>
                  <a:cubicBezTo>
                    <a:pt x="2181083" y="-4005"/>
                    <a:pt x="2463655" y="-792"/>
                    <a:pt x="2670398" y="0"/>
                  </a:cubicBezTo>
                  <a:cubicBezTo>
                    <a:pt x="2877141" y="792"/>
                    <a:pt x="2985823" y="17876"/>
                    <a:pt x="3173403" y="0"/>
                  </a:cubicBezTo>
                  <a:cubicBezTo>
                    <a:pt x="3360983" y="-17876"/>
                    <a:pt x="3804329" y="-24622"/>
                    <a:pt x="3994096" y="0"/>
                  </a:cubicBezTo>
                  <a:cubicBezTo>
                    <a:pt x="4183863" y="24622"/>
                    <a:pt x="4580315" y="-10975"/>
                    <a:pt x="4735367" y="0"/>
                  </a:cubicBezTo>
                  <a:cubicBezTo>
                    <a:pt x="4890419" y="10975"/>
                    <a:pt x="5091753" y="10363"/>
                    <a:pt x="5238373" y="0"/>
                  </a:cubicBezTo>
                  <a:cubicBezTo>
                    <a:pt x="5384993" y="-10363"/>
                    <a:pt x="5587710" y="-20274"/>
                    <a:pt x="5741378" y="0"/>
                  </a:cubicBezTo>
                  <a:cubicBezTo>
                    <a:pt x="5895047" y="20274"/>
                    <a:pt x="6241263" y="20644"/>
                    <a:pt x="6562071" y="0"/>
                  </a:cubicBezTo>
                  <a:cubicBezTo>
                    <a:pt x="6882879" y="-20644"/>
                    <a:pt x="6847446" y="-9030"/>
                    <a:pt x="6985655" y="0"/>
                  </a:cubicBezTo>
                  <a:cubicBezTo>
                    <a:pt x="7123864" y="9030"/>
                    <a:pt x="7899108" y="5158"/>
                    <a:pt x="8203457" y="0"/>
                  </a:cubicBezTo>
                  <a:cubicBezTo>
                    <a:pt x="8320286" y="2244"/>
                    <a:pt x="8468807" y="119797"/>
                    <a:pt x="8464724" y="261267"/>
                  </a:cubicBezTo>
                  <a:cubicBezTo>
                    <a:pt x="8469732" y="377523"/>
                    <a:pt x="8471310" y="593227"/>
                    <a:pt x="8464724" y="769876"/>
                  </a:cubicBezTo>
                  <a:cubicBezTo>
                    <a:pt x="8458138" y="946525"/>
                    <a:pt x="8460919" y="1288246"/>
                    <a:pt x="8464724" y="1458753"/>
                  </a:cubicBezTo>
                  <a:cubicBezTo>
                    <a:pt x="8468529" y="1629260"/>
                    <a:pt x="8481799" y="1909617"/>
                    <a:pt x="8464724" y="2102562"/>
                  </a:cubicBezTo>
                  <a:cubicBezTo>
                    <a:pt x="8447649" y="2295507"/>
                    <a:pt x="8445151" y="2473856"/>
                    <a:pt x="8464724" y="2656238"/>
                  </a:cubicBezTo>
                  <a:cubicBezTo>
                    <a:pt x="8484297" y="2838620"/>
                    <a:pt x="8481088" y="3032093"/>
                    <a:pt x="8464724" y="3209914"/>
                  </a:cubicBezTo>
                  <a:cubicBezTo>
                    <a:pt x="8448360" y="3387735"/>
                    <a:pt x="8484673" y="3499836"/>
                    <a:pt x="8464724" y="3718524"/>
                  </a:cubicBezTo>
                  <a:cubicBezTo>
                    <a:pt x="8444776" y="3937212"/>
                    <a:pt x="8444182" y="4358684"/>
                    <a:pt x="8464724" y="4767933"/>
                  </a:cubicBezTo>
                  <a:cubicBezTo>
                    <a:pt x="8452342" y="4886069"/>
                    <a:pt x="8368588" y="5049216"/>
                    <a:pt x="8203457" y="5029200"/>
                  </a:cubicBezTo>
                  <a:cubicBezTo>
                    <a:pt x="7979016" y="5012242"/>
                    <a:pt x="7827224" y="5007175"/>
                    <a:pt x="7700452" y="5029200"/>
                  </a:cubicBezTo>
                  <a:cubicBezTo>
                    <a:pt x="7573681" y="5051225"/>
                    <a:pt x="7213658" y="5044506"/>
                    <a:pt x="6879759" y="5029200"/>
                  </a:cubicBezTo>
                  <a:cubicBezTo>
                    <a:pt x="6545860" y="5013894"/>
                    <a:pt x="6392144" y="5034006"/>
                    <a:pt x="6138488" y="5029200"/>
                  </a:cubicBezTo>
                  <a:cubicBezTo>
                    <a:pt x="5884832" y="5024394"/>
                    <a:pt x="5548451" y="5036740"/>
                    <a:pt x="5397217" y="5029200"/>
                  </a:cubicBezTo>
                  <a:cubicBezTo>
                    <a:pt x="5245983" y="5021660"/>
                    <a:pt x="5037092" y="5033798"/>
                    <a:pt x="4735367" y="5029200"/>
                  </a:cubicBezTo>
                  <a:cubicBezTo>
                    <a:pt x="4433642" y="5024603"/>
                    <a:pt x="4233509" y="5019507"/>
                    <a:pt x="3914674" y="5029200"/>
                  </a:cubicBezTo>
                  <a:cubicBezTo>
                    <a:pt x="3595839" y="5038893"/>
                    <a:pt x="3404872" y="5030757"/>
                    <a:pt x="3093981" y="5029200"/>
                  </a:cubicBezTo>
                  <a:cubicBezTo>
                    <a:pt x="2783090" y="5027643"/>
                    <a:pt x="2549503" y="5065220"/>
                    <a:pt x="2352710" y="5029200"/>
                  </a:cubicBezTo>
                  <a:cubicBezTo>
                    <a:pt x="2155917" y="4993180"/>
                    <a:pt x="1849839" y="5017498"/>
                    <a:pt x="1690861" y="5029200"/>
                  </a:cubicBezTo>
                  <a:cubicBezTo>
                    <a:pt x="1531883" y="5040902"/>
                    <a:pt x="1062817" y="5044947"/>
                    <a:pt x="870168" y="5029200"/>
                  </a:cubicBezTo>
                  <a:cubicBezTo>
                    <a:pt x="677519" y="5013453"/>
                    <a:pt x="495375" y="5009819"/>
                    <a:pt x="261267" y="5029200"/>
                  </a:cubicBezTo>
                  <a:cubicBezTo>
                    <a:pt x="121862" y="5047137"/>
                    <a:pt x="8907" y="4908017"/>
                    <a:pt x="0" y="4767933"/>
                  </a:cubicBezTo>
                  <a:cubicBezTo>
                    <a:pt x="20861" y="4542583"/>
                    <a:pt x="-2777" y="4481187"/>
                    <a:pt x="0" y="4259324"/>
                  </a:cubicBezTo>
                  <a:cubicBezTo>
                    <a:pt x="2777" y="4037461"/>
                    <a:pt x="18488" y="3809523"/>
                    <a:pt x="0" y="3660581"/>
                  </a:cubicBezTo>
                  <a:cubicBezTo>
                    <a:pt x="-18488" y="3511639"/>
                    <a:pt x="23539" y="3322053"/>
                    <a:pt x="0" y="3061838"/>
                  </a:cubicBezTo>
                  <a:cubicBezTo>
                    <a:pt x="-23539" y="2801623"/>
                    <a:pt x="15044" y="2688652"/>
                    <a:pt x="0" y="2553229"/>
                  </a:cubicBezTo>
                  <a:cubicBezTo>
                    <a:pt x="-15044" y="2417806"/>
                    <a:pt x="8343" y="2097937"/>
                    <a:pt x="0" y="1954486"/>
                  </a:cubicBezTo>
                  <a:cubicBezTo>
                    <a:pt x="-8343" y="1811035"/>
                    <a:pt x="-3239" y="1619416"/>
                    <a:pt x="0" y="1445876"/>
                  </a:cubicBezTo>
                  <a:cubicBezTo>
                    <a:pt x="3239" y="1272336"/>
                    <a:pt x="7086" y="1036686"/>
                    <a:pt x="0" y="892200"/>
                  </a:cubicBezTo>
                  <a:cubicBezTo>
                    <a:pt x="-7086" y="747714"/>
                    <a:pt x="-13865" y="419281"/>
                    <a:pt x="0" y="261267"/>
                  </a:cubicBezTo>
                  <a:close/>
                </a:path>
              </a:pathLst>
            </a:custGeom>
            <a:noFill/>
            <a:ln>
              <a:solidFill>
                <a:schemeClr val="accent1"/>
              </a:solidFill>
              <a:extLst>
                <a:ext uri="{C807C97D-BFC1-408E-A445-0C87EB9F89A2}">
                  <ask:lineSketchStyleProps xmlns:ask="http://schemas.microsoft.com/office/drawing/2018/sketchyshapes" sd="2242124079">
                    <a:prstGeom prst="roundRect">
                      <a:avLst>
                        <a:gd name="adj" fmla="val 5195"/>
                      </a:avLst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457200" rtl="1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كَثيرَةٌ هِيَ 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لْمَواقِفُ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لَّتي تَجْعَلُني أَشْعُرُ 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بِ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ٱل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تَّعاطُفِ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مَعَ 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لْآخَر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ي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نَ.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فَعِنْدَما أَرى طِفْلاً يَبْكي لِأَنَّهُ فَقَدَ لُعْبَتَ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هُ،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يَنْبِضُ قَلْبي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بِ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لْحُنُ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وِ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ّ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،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وَأُسارِعُ لِمُساعَدَتِ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ه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ِ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.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وَعِنْدَما يَحْكي لي صَديقي عَنْ مُشْكِلَةٍ يُعاني مِنْه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ا،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أُصْغي إِلَيْهِ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بِ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هْتِما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م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ٍ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،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وَأَشْعُرُ بِ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آ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لامِهِ كَأَنَّها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آ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لام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ي.</a:t>
              </a:r>
            </a:p>
            <a:p>
              <a:pPr marL="0" marR="0" lvl="0" indent="0" algn="just" defTabSz="457200" rtl="1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إِنَّ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تَّعاطُفَ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يَمْنَحُني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لْقُدْرَةَ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عَلى فَهْمِ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لْآخَري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ن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. </a:t>
              </a:r>
            </a:p>
            <a:p>
              <a:pPr marL="0" marR="0" lvl="0" indent="0" algn="just" defTabSz="457200" rtl="1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ما أَجْمَلَ أَنْ نُشارِكَ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لْآخَرينَ مَشاعِرَهُمْ وَنُخَفِّفَ عَنْهُمْ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آ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لامَهُ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مْ!</a:t>
              </a: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906B16E0-8C2B-DFA7-95EE-2A7CC1A69E87}"/>
                </a:ext>
              </a:extLst>
            </p:cNvPr>
            <p:cNvSpPr/>
            <p:nvPr/>
          </p:nvSpPr>
          <p:spPr>
            <a:xfrm flipH="1">
              <a:off x="7111901" y="1471308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E3A54ECA-FC44-223E-9F5F-8ACF6D088D5E}"/>
                </a:ext>
              </a:extLst>
            </p:cNvPr>
            <p:cNvSpPr/>
            <p:nvPr/>
          </p:nvSpPr>
          <p:spPr>
            <a:xfrm flipH="1">
              <a:off x="5875836" y="1462002"/>
              <a:ext cx="445922" cy="197823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267D5C86-501F-E921-57A1-616B23CAF0F9}"/>
                </a:ext>
              </a:extLst>
            </p:cNvPr>
            <p:cNvSpPr/>
            <p:nvPr/>
          </p:nvSpPr>
          <p:spPr>
            <a:xfrm flipH="1">
              <a:off x="3148686" y="1499777"/>
              <a:ext cx="600287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6FDDBD12-1E2A-B2A4-CC6F-694C2B1EBF17}"/>
                </a:ext>
              </a:extLst>
            </p:cNvPr>
            <p:cNvSpPr/>
            <p:nvPr/>
          </p:nvSpPr>
          <p:spPr>
            <a:xfrm flipH="1">
              <a:off x="1513869" y="1462002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B7522098-CCB6-3CF9-26CD-8C287D742923}"/>
                </a:ext>
              </a:extLst>
            </p:cNvPr>
            <p:cNvSpPr/>
            <p:nvPr/>
          </p:nvSpPr>
          <p:spPr>
            <a:xfrm flipH="1">
              <a:off x="1213790" y="2216896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1CA285DB-BC24-9B23-369C-C604E9DDEB0C}"/>
                </a:ext>
              </a:extLst>
            </p:cNvPr>
            <p:cNvSpPr/>
            <p:nvPr/>
          </p:nvSpPr>
          <p:spPr>
            <a:xfrm flipH="1">
              <a:off x="7838295" y="4441605"/>
              <a:ext cx="496593" cy="30360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44579451-6521-E39A-B4AB-2424F25179C6}"/>
                </a:ext>
              </a:extLst>
            </p:cNvPr>
            <p:cNvSpPr/>
            <p:nvPr/>
          </p:nvSpPr>
          <p:spPr>
            <a:xfrm flipH="1">
              <a:off x="5520751" y="4436371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3D0FEC42-2495-ED1A-2223-20FECF9815D7}"/>
                </a:ext>
              </a:extLst>
            </p:cNvPr>
            <p:cNvSpPr/>
            <p:nvPr/>
          </p:nvSpPr>
          <p:spPr>
            <a:xfrm flipH="1">
              <a:off x="3354306" y="4351519"/>
              <a:ext cx="380927" cy="30360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3C2B5BAD-2E65-4ED0-81B1-7835135E6978}"/>
                </a:ext>
              </a:extLst>
            </p:cNvPr>
            <p:cNvSpPr/>
            <p:nvPr/>
          </p:nvSpPr>
          <p:spPr>
            <a:xfrm flipH="1">
              <a:off x="5725796" y="5282622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3869447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192AA-916C-6C41-108D-C4DC8923E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3BB12-4434-26BB-6D67-BFD9678A6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كل ثنائي سيقرأ الفقرة قراءة معبرة، للفوز عليكما القراءة  قراءة معبرة وبصوت واحد.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4E9AC1-9092-CFA1-0857-429F404E48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746708-CF33-C21F-83A3-F318E272B59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2737FA-2C04-39C4-A3D7-0FA6FE58555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885313-E5E6-1CF2-275D-5B2186A279B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838BAC-5D3D-42E9-F2E5-77D96E3E8DD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53FAE08-A470-5425-1203-10A47F0441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6CDA39-17A6-37DE-C228-920BDAFFD6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77C1E82-BB11-7068-3FE7-1DF49D6537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44E002-6347-2950-125A-D93ED2F86C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B8A02-983E-978E-7554-38CC515EED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E8B122E-C23F-AECA-38AB-27C0B7FE8B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F88505-48E9-0E63-135F-0339BC8906EC}"/>
              </a:ext>
            </a:extLst>
          </p:cNvPr>
          <p:cNvGrpSpPr/>
          <p:nvPr/>
        </p:nvGrpSpPr>
        <p:grpSpPr>
          <a:xfrm>
            <a:off x="398069" y="1704226"/>
            <a:ext cx="8247372" cy="4652467"/>
            <a:chOff x="337556" y="1327494"/>
            <a:chExt cx="8464724" cy="50292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5291758-FB57-8EE8-C0C6-57B8193CA50C}"/>
                </a:ext>
              </a:extLst>
            </p:cNvPr>
            <p:cNvSpPr/>
            <p:nvPr/>
          </p:nvSpPr>
          <p:spPr>
            <a:xfrm>
              <a:off x="337556" y="1327494"/>
              <a:ext cx="8464724" cy="5029200"/>
            </a:xfrm>
            <a:custGeom>
              <a:avLst/>
              <a:gdLst>
                <a:gd name="csX0" fmla="*/ 0 w 8464724"/>
                <a:gd name="csY0" fmla="*/ 261267 h 5029200"/>
                <a:gd name="csX1" fmla="*/ 261267 w 8464724"/>
                <a:gd name="csY1" fmla="*/ 0 h 5029200"/>
                <a:gd name="csX2" fmla="*/ 843694 w 8464724"/>
                <a:gd name="csY2" fmla="*/ 0 h 5029200"/>
                <a:gd name="csX3" fmla="*/ 1267278 w 8464724"/>
                <a:gd name="csY3" fmla="*/ 0 h 5029200"/>
                <a:gd name="csX4" fmla="*/ 1929127 w 8464724"/>
                <a:gd name="csY4" fmla="*/ 0 h 5029200"/>
                <a:gd name="csX5" fmla="*/ 2670398 w 8464724"/>
                <a:gd name="csY5" fmla="*/ 0 h 5029200"/>
                <a:gd name="csX6" fmla="*/ 3173403 w 8464724"/>
                <a:gd name="csY6" fmla="*/ 0 h 5029200"/>
                <a:gd name="csX7" fmla="*/ 3994096 w 8464724"/>
                <a:gd name="csY7" fmla="*/ 0 h 5029200"/>
                <a:gd name="csX8" fmla="*/ 4735367 w 8464724"/>
                <a:gd name="csY8" fmla="*/ 0 h 5029200"/>
                <a:gd name="csX9" fmla="*/ 5238373 w 8464724"/>
                <a:gd name="csY9" fmla="*/ 0 h 5029200"/>
                <a:gd name="csX10" fmla="*/ 5741378 w 8464724"/>
                <a:gd name="csY10" fmla="*/ 0 h 5029200"/>
                <a:gd name="csX11" fmla="*/ 6562071 w 8464724"/>
                <a:gd name="csY11" fmla="*/ 0 h 5029200"/>
                <a:gd name="csX12" fmla="*/ 6985655 w 8464724"/>
                <a:gd name="csY12" fmla="*/ 0 h 5029200"/>
                <a:gd name="csX13" fmla="*/ 8203457 w 8464724"/>
                <a:gd name="csY13" fmla="*/ 0 h 5029200"/>
                <a:gd name="csX14" fmla="*/ 8464724 w 8464724"/>
                <a:gd name="csY14" fmla="*/ 261267 h 5029200"/>
                <a:gd name="csX15" fmla="*/ 8464724 w 8464724"/>
                <a:gd name="csY15" fmla="*/ 769876 h 5029200"/>
                <a:gd name="csX16" fmla="*/ 8464724 w 8464724"/>
                <a:gd name="csY16" fmla="*/ 1458753 h 5029200"/>
                <a:gd name="csX17" fmla="*/ 8464724 w 8464724"/>
                <a:gd name="csY17" fmla="*/ 2102562 h 5029200"/>
                <a:gd name="csX18" fmla="*/ 8464724 w 8464724"/>
                <a:gd name="csY18" fmla="*/ 2656238 h 5029200"/>
                <a:gd name="csX19" fmla="*/ 8464724 w 8464724"/>
                <a:gd name="csY19" fmla="*/ 3209914 h 5029200"/>
                <a:gd name="csX20" fmla="*/ 8464724 w 8464724"/>
                <a:gd name="csY20" fmla="*/ 3718524 h 5029200"/>
                <a:gd name="csX21" fmla="*/ 8464724 w 8464724"/>
                <a:gd name="csY21" fmla="*/ 4767933 h 5029200"/>
                <a:gd name="csX22" fmla="*/ 8203457 w 8464724"/>
                <a:gd name="csY22" fmla="*/ 5029200 h 5029200"/>
                <a:gd name="csX23" fmla="*/ 7700452 w 8464724"/>
                <a:gd name="csY23" fmla="*/ 5029200 h 5029200"/>
                <a:gd name="csX24" fmla="*/ 6879759 w 8464724"/>
                <a:gd name="csY24" fmla="*/ 5029200 h 5029200"/>
                <a:gd name="csX25" fmla="*/ 6138488 w 8464724"/>
                <a:gd name="csY25" fmla="*/ 5029200 h 5029200"/>
                <a:gd name="csX26" fmla="*/ 5397217 w 8464724"/>
                <a:gd name="csY26" fmla="*/ 5029200 h 5029200"/>
                <a:gd name="csX27" fmla="*/ 4735367 w 8464724"/>
                <a:gd name="csY27" fmla="*/ 5029200 h 5029200"/>
                <a:gd name="csX28" fmla="*/ 3914674 w 8464724"/>
                <a:gd name="csY28" fmla="*/ 5029200 h 5029200"/>
                <a:gd name="csX29" fmla="*/ 3093981 w 8464724"/>
                <a:gd name="csY29" fmla="*/ 5029200 h 5029200"/>
                <a:gd name="csX30" fmla="*/ 2352710 w 8464724"/>
                <a:gd name="csY30" fmla="*/ 5029200 h 5029200"/>
                <a:gd name="csX31" fmla="*/ 1690861 w 8464724"/>
                <a:gd name="csY31" fmla="*/ 5029200 h 5029200"/>
                <a:gd name="csX32" fmla="*/ 870168 w 8464724"/>
                <a:gd name="csY32" fmla="*/ 5029200 h 5029200"/>
                <a:gd name="csX33" fmla="*/ 261267 w 8464724"/>
                <a:gd name="csY33" fmla="*/ 5029200 h 5029200"/>
                <a:gd name="csX34" fmla="*/ 0 w 8464724"/>
                <a:gd name="csY34" fmla="*/ 4767933 h 5029200"/>
                <a:gd name="csX35" fmla="*/ 0 w 8464724"/>
                <a:gd name="csY35" fmla="*/ 4259324 h 5029200"/>
                <a:gd name="csX36" fmla="*/ 0 w 8464724"/>
                <a:gd name="csY36" fmla="*/ 3660581 h 5029200"/>
                <a:gd name="csX37" fmla="*/ 0 w 8464724"/>
                <a:gd name="csY37" fmla="*/ 3061838 h 5029200"/>
                <a:gd name="csX38" fmla="*/ 0 w 8464724"/>
                <a:gd name="csY38" fmla="*/ 2553229 h 5029200"/>
                <a:gd name="csX39" fmla="*/ 0 w 8464724"/>
                <a:gd name="csY39" fmla="*/ 1954486 h 5029200"/>
                <a:gd name="csX40" fmla="*/ 0 w 8464724"/>
                <a:gd name="csY40" fmla="*/ 1445876 h 5029200"/>
                <a:gd name="csX41" fmla="*/ 0 w 8464724"/>
                <a:gd name="csY41" fmla="*/ 892200 h 5029200"/>
                <a:gd name="csX42" fmla="*/ 0 w 8464724"/>
                <a:gd name="csY42" fmla="*/ 261267 h 5029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8464724" h="5029200" extrusionOk="0">
                  <a:moveTo>
                    <a:pt x="0" y="261267"/>
                  </a:moveTo>
                  <a:cubicBezTo>
                    <a:pt x="19607" y="99226"/>
                    <a:pt x="124616" y="3240"/>
                    <a:pt x="261267" y="0"/>
                  </a:cubicBezTo>
                  <a:cubicBezTo>
                    <a:pt x="515655" y="-15779"/>
                    <a:pt x="591518" y="-24528"/>
                    <a:pt x="843694" y="0"/>
                  </a:cubicBezTo>
                  <a:cubicBezTo>
                    <a:pt x="1095870" y="24528"/>
                    <a:pt x="1091020" y="9019"/>
                    <a:pt x="1267278" y="0"/>
                  </a:cubicBezTo>
                  <a:cubicBezTo>
                    <a:pt x="1443536" y="-9019"/>
                    <a:pt x="1677171" y="4005"/>
                    <a:pt x="1929127" y="0"/>
                  </a:cubicBezTo>
                  <a:cubicBezTo>
                    <a:pt x="2181083" y="-4005"/>
                    <a:pt x="2463655" y="-792"/>
                    <a:pt x="2670398" y="0"/>
                  </a:cubicBezTo>
                  <a:cubicBezTo>
                    <a:pt x="2877141" y="792"/>
                    <a:pt x="2985823" y="17876"/>
                    <a:pt x="3173403" y="0"/>
                  </a:cubicBezTo>
                  <a:cubicBezTo>
                    <a:pt x="3360983" y="-17876"/>
                    <a:pt x="3804329" y="-24622"/>
                    <a:pt x="3994096" y="0"/>
                  </a:cubicBezTo>
                  <a:cubicBezTo>
                    <a:pt x="4183863" y="24622"/>
                    <a:pt x="4580315" y="-10975"/>
                    <a:pt x="4735367" y="0"/>
                  </a:cubicBezTo>
                  <a:cubicBezTo>
                    <a:pt x="4890419" y="10975"/>
                    <a:pt x="5091753" y="10363"/>
                    <a:pt x="5238373" y="0"/>
                  </a:cubicBezTo>
                  <a:cubicBezTo>
                    <a:pt x="5384993" y="-10363"/>
                    <a:pt x="5587710" y="-20274"/>
                    <a:pt x="5741378" y="0"/>
                  </a:cubicBezTo>
                  <a:cubicBezTo>
                    <a:pt x="5895047" y="20274"/>
                    <a:pt x="6241263" y="20644"/>
                    <a:pt x="6562071" y="0"/>
                  </a:cubicBezTo>
                  <a:cubicBezTo>
                    <a:pt x="6882879" y="-20644"/>
                    <a:pt x="6847446" y="-9030"/>
                    <a:pt x="6985655" y="0"/>
                  </a:cubicBezTo>
                  <a:cubicBezTo>
                    <a:pt x="7123864" y="9030"/>
                    <a:pt x="7899108" y="5158"/>
                    <a:pt x="8203457" y="0"/>
                  </a:cubicBezTo>
                  <a:cubicBezTo>
                    <a:pt x="8320286" y="2244"/>
                    <a:pt x="8468807" y="119797"/>
                    <a:pt x="8464724" y="261267"/>
                  </a:cubicBezTo>
                  <a:cubicBezTo>
                    <a:pt x="8469732" y="377523"/>
                    <a:pt x="8471310" y="593227"/>
                    <a:pt x="8464724" y="769876"/>
                  </a:cubicBezTo>
                  <a:cubicBezTo>
                    <a:pt x="8458138" y="946525"/>
                    <a:pt x="8460919" y="1288246"/>
                    <a:pt x="8464724" y="1458753"/>
                  </a:cubicBezTo>
                  <a:cubicBezTo>
                    <a:pt x="8468529" y="1629260"/>
                    <a:pt x="8481799" y="1909617"/>
                    <a:pt x="8464724" y="2102562"/>
                  </a:cubicBezTo>
                  <a:cubicBezTo>
                    <a:pt x="8447649" y="2295507"/>
                    <a:pt x="8445151" y="2473856"/>
                    <a:pt x="8464724" y="2656238"/>
                  </a:cubicBezTo>
                  <a:cubicBezTo>
                    <a:pt x="8484297" y="2838620"/>
                    <a:pt x="8481088" y="3032093"/>
                    <a:pt x="8464724" y="3209914"/>
                  </a:cubicBezTo>
                  <a:cubicBezTo>
                    <a:pt x="8448360" y="3387735"/>
                    <a:pt x="8484673" y="3499836"/>
                    <a:pt x="8464724" y="3718524"/>
                  </a:cubicBezTo>
                  <a:cubicBezTo>
                    <a:pt x="8444776" y="3937212"/>
                    <a:pt x="8444182" y="4358684"/>
                    <a:pt x="8464724" y="4767933"/>
                  </a:cubicBezTo>
                  <a:cubicBezTo>
                    <a:pt x="8452342" y="4886069"/>
                    <a:pt x="8368588" y="5049216"/>
                    <a:pt x="8203457" y="5029200"/>
                  </a:cubicBezTo>
                  <a:cubicBezTo>
                    <a:pt x="7979016" y="5012242"/>
                    <a:pt x="7827224" y="5007175"/>
                    <a:pt x="7700452" y="5029200"/>
                  </a:cubicBezTo>
                  <a:cubicBezTo>
                    <a:pt x="7573681" y="5051225"/>
                    <a:pt x="7213658" y="5044506"/>
                    <a:pt x="6879759" y="5029200"/>
                  </a:cubicBezTo>
                  <a:cubicBezTo>
                    <a:pt x="6545860" y="5013894"/>
                    <a:pt x="6392144" y="5034006"/>
                    <a:pt x="6138488" y="5029200"/>
                  </a:cubicBezTo>
                  <a:cubicBezTo>
                    <a:pt x="5884832" y="5024394"/>
                    <a:pt x="5548451" y="5036740"/>
                    <a:pt x="5397217" y="5029200"/>
                  </a:cubicBezTo>
                  <a:cubicBezTo>
                    <a:pt x="5245983" y="5021660"/>
                    <a:pt x="5037092" y="5033798"/>
                    <a:pt x="4735367" y="5029200"/>
                  </a:cubicBezTo>
                  <a:cubicBezTo>
                    <a:pt x="4433642" y="5024603"/>
                    <a:pt x="4233509" y="5019507"/>
                    <a:pt x="3914674" y="5029200"/>
                  </a:cubicBezTo>
                  <a:cubicBezTo>
                    <a:pt x="3595839" y="5038893"/>
                    <a:pt x="3404872" y="5030757"/>
                    <a:pt x="3093981" y="5029200"/>
                  </a:cubicBezTo>
                  <a:cubicBezTo>
                    <a:pt x="2783090" y="5027643"/>
                    <a:pt x="2549503" y="5065220"/>
                    <a:pt x="2352710" y="5029200"/>
                  </a:cubicBezTo>
                  <a:cubicBezTo>
                    <a:pt x="2155917" y="4993180"/>
                    <a:pt x="1849839" y="5017498"/>
                    <a:pt x="1690861" y="5029200"/>
                  </a:cubicBezTo>
                  <a:cubicBezTo>
                    <a:pt x="1531883" y="5040902"/>
                    <a:pt x="1062817" y="5044947"/>
                    <a:pt x="870168" y="5029200"/>
                  </a:cubicBezTo>
                  <a:cubicBezTo>
                    <a:pt x="677519" y="5013453"/>
                    <a:pt x="495375" y="5009819"/>
                    <a:pt x="261267" y="5029200"/>
                  </a:cubicBezTo>
                  <a:cubicBezTo>
                    <a:pt x="121862" y="5047137"/>
                    <a:pt x="8907" y="4908017"/>
                    <a:pt x="0" y="4767933"/>
                  </a:cubicBezTo>
                  <a:cubicBezTo>
                    <a:pt x="20861" y="4542583"/>
                    <a:pt x="-2777" y="4481187"/>
                    <a:pt x="0" y="4259324"/>
                  </a:cubicBezTo>
                  <a:cubicBezTo>
                    <a:pt x="2777" y="4037461"/>
                    <a:pt x="18488" y="3809523"/>
                    <a:pt x="0" y="3660581"/>
                  </a:cubicBezTo>
                  <a:cubicBezTo>
                    <a:pt x="-18488" y="3511639"/>
                    <a:pt x="23539" y="3322053"/>
                    <a:pt x="0" y="3061838"/>
                  </a:cubicBezTo>
                  <a:cubicBezTo>
                    <a:pt x="-23539" y="2801623"/>
                    <a:pt x="15044" y="2688652"/>
                    <a:pt x="0" y="2553229"/>
                  </a:cubicBezTo>
                  <a:cubicBezTo>
                    <a:pt x="-15044" y="2417806"/>
                    <a:pt x="8343" y="2097937"/>
                    <a:pt x="0" y="1954486"/>
                  </a:cubicBezTo>
                  <a:cubicBezTo>
                    <a:pt x="-8343" y="1811035"/>
                    <a:pt x="-3239" y="1619416"/>
                    <a:pt x="0" y="1445876"/>
                  </a:cubicBezTo>
                  <a:cubicBezTo>
                    <a:pt x="3239" y="1272336"/>
                    <a:pt x="7086" y="1036686"/>
                    <a:pt x="0" y="892200"/>
                  </a:cubicBezTo>
                  <a:cubicBezTo>
                    <a:pt x="-7086" y="747714"/>
                    <a:pt x="-13865" y="419281"/>
                    <a:pt x="0" y="261267"/>
                  </a:cubicBezTo>
                  <a:close/>
                </a:path>
              </a:pathLst>
            </a:custGeom>
            <a:noFill/>
            <a:ln>
              <a:solidFill>
                <a:schemeClr val="accent1"/>
              </a:solidFill>
              <a:extLst>
                <a:ext uri="{C807C97D-BFC1-408E-A445-0C87EB9F89A2}">
                  <ask:lineSketchStyleProps xmlns:ask="http://schemas.microsoft.com/office/drawing/2018/sketchyshapes" sd="2242124079">
                    <a:prstGeom prst="roundRect">
                      <a:avLst>
                        <a:gd name="adj" fmla="val 5195"/>
                      </a:avLst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457200" rtl="1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كَثيرَةٌ هِيَ 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لْمَواقِفُ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لَّتي تَجْعَلُني أَشْعُرُ 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بِ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ٱل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تَّعاطُفِ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مَعَ 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لْآخَر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ي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نَ.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فَعِنْدَما أَرى طِفْلاً يَبْكي لِأَنَّهُ فَقَدَ لُعْبَتَ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هُ،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يَنْبِضُ قَلْبي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بِ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لْحُنُ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وِ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ّ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،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وَأُسارِعُ لِمُساعَدَتِ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ه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ِ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.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وَعِنْدَما يَحْكي لي صَديقي عَنْ مُشْكِلَةٍ يُعاني مِنْه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ا،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أُصْغي إِلَيْهِ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بِ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هْتِما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م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ٍ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،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وَأَشْعُرُ بِ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آ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لامِهِ كَأَنَّها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آ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لام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ي.</a:t>
              </a:r>
            </a:p>
            <a:p>
              <a:pPr marL="0" marR="0" lvl="0" indent="0" algn="just" defTabSz="457200" rtl="1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إِنَّ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تَّعاطُفَ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يَمْنَحُني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لْقُدْرَةَ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عَلى فَهْمِ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لْآخَري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ن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. </a:t>
              </a:r>
            </a:p>
            <a:p>
              <a:pPr marL="0" marR="0" lvl="0" indent="0" algn="just" defTabSz="457200" rtl="1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ما أَجْمَلَ أَنْ نُشارِكَ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لْآخَرينَ مَشاعِرَهُمْ وَنُخَفِّفَ عَنْهُمْ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آ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لامَهُ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مْ!</a:t>
              </a: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3DA0B23D-8E76-C8F4-4ACB-DB06A6652590}"/>
                </a:ext>
              </a:extLst>
            </p:cNvPr>
            <p:cNvSpPr/>
            <p:nvPr/>
          </p:nvSpPr>
          <p:spPr>
            <a:xfrm flipH="1">
              <a:off x="7111901" y="1471308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F90B022B-354F-782F-3838-C9DAC452F51F}"/>
                </a:ext>
              </a:extLst>
            </p:cNvPr>
            <p:cNvSpPr/>
            <p:nvPr/>
          </p:nvSpPr>
          <p:spPr>
            <a:xfrm flipH="1">
              <a:off x="5875836" y="1462002"/>
              <a:ext cx="445922" cy="197823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82B4E400-B665-14E0-ECEB-059241528FBE}"/>
                </a:ext>
              </a:extLst>
            </p:cNvPr>
            <p:cNvSpPr/>
            <p:nvPr/>
          </p:nvSpPr>
          <p:spPr>
            <a:xfrm flipH="1">
              <a:off x="3148686" y="1499777"/>
              <a:ext cx="600287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BD508AC8-37A4-C784-77BF-C9D6073F2BC9}"/>
                </a:ext>
              </a:extLst>
            </p:cNvPr>
            <p:cNvSpPr/>
            <p:nvPr/>
          </p:nvSpPr>
          <p:spPr>
            <a:xfrm flipH="1">
              <a:off x="1513869" y="1462002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C7391579-C102-A64F-E2C7-CC23F9432A5E}"/>
                </a:ext>
              </a:extLst>
            </p:cNvPr>
            <p:cNvSpPr/>
            <p:nvPr/>
          </p:nvSpPr>
          <p:spPr>
            <a:xfrm flipH="1">
              <a:off x="1213790" y="2216896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7A523BDD-36CA-CCEB-59BB-2BF05B563F5E}"/>
                </a:ext>
              </a:extLst>
            </p:cNvPr>
            <p:cNvSpPr/>
            <p:nvPr/>
          </p:nvSpPr>
          <p:spPr>
            <a:xfrm flipH="1">
              <a:off x="7838295" y="4441605"/>
              <a:ext cx="496593" cy="30360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91948FE5-91E9-463F-9479-5506654ECD7C}"/>
                </a:ext>
              </a:extLst>
            </p:cNvPr>
            <p:cNvSpPr/>
            <p:nvPr/>
          </p:nvSpPr>
          <p:spPr>
            <a:xfrm flipH="1">
              <a:off x="5520751" y="4436371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7AE4C774-3AFB-F632-392C-EAD305CD1015}"/>
                </a:ext>
              </a:extLst>
            </p:cNvPr>
            <p:cNvSpPr/>
            <p:nvPr/>
          </p:nvSpPr>
          <p:spPr>
            <a:xfrm flipH="1">
              <a:off x="3354306" y="4351519"/>
              <a:ext cx="380927" cy="30360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79F83931-241E-D876-50B6-AE9A44DB3E31}"/>
                </a:ext>
              </a:extLst>
            </p:cNvPr>
            <p:cNvSpPr/>
            <p:nvPr/>
          </p:nvSpPr>
          <p:spPr>
            <a:xfrm flipH="1">
              <a:off x="5725796" y="5282622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7763934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5B17F-780F-A215-5BD9-B0A9447A3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9FAE7-8AE2-A92D-DEEE-8FA836FB6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يريد أن يقود القراءة؟ أنت تقرأ وهم يرددون بعدك.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616C19-48FD-44E9-6E08-AA9783B6553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1F9DA7-5EE0-BD3C-23F9-8497A0F5729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FCC846-D571-B267-B699-6DA2F058782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DB0869-0D9F-6538-1719-C85559737F7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8E309E-886B-F9E3-7A9D-B91C598BEAB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C30EF10-5FBC-57E1-166E-7D43E04BA3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4215A1E-64D6-B290-77CF-CD095D8F0C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EFB7B1-1209-797C-CCF8-7B11C5D067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A04CB18-926A-8CBC-84DF-176CCC3A3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A13947-53EA-835A-E965-AAF4CFB7CD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0F95729-C596-E208-9A0D-932F47111B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A97FF65-2F4A-671A-8B63-F25DF722E42D}"/>
              </a:ext>
            </a:extLst>
          </p:cNvPr>
          <p:cNvGrpSpPr/>
          <p:nvPr/>
        </p:nvGrpSpPr>
        <p:grpSpPr>
          <a:xfrm>
            <a:off x="398069" y="1704226"/>
            <a:ext cx="8247372" cy="4652467"/>
            <a:chOff x="337556" y="1327494"/>
            <a:chExt cx="8464724" cy="50292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3BBC556-A158-DD0C-2B2C-4D1AB9440BB5}"/>
                </a:ext>
              </a:extLst>
            </p:cNvPr>
            <p:cNvSpPr/>
            <p:nvPr/>
          </p:nvSpPr>
          <p:spPr>
            <a:xfrm>
              <a:off x="337556" y="1327494"/>
              <a:ext cx="8464724" cy="5029200"/>
            </a:xfrm>
            <a:custGeom>
              <a:avLst/>
              <a:gdLst>
                <a:gd name="csX0" fmla="*/ 0 w 8464724"/>
                <a:gd name="csY0" fmla="*/ 261267 h 5029200"/>
                <a:gd name="csX1" fmla="*/ 261267 w 8464724"/>
                <a:gd name="csY1" fmla="*/ 0 h 5029200"/>
                <a:gd name="csX2" fmla="*/ 843694 w 8464724"/>
                <a:gd name="csY2" fmla="*/ 0 h 5029200"/>
                <a:gd name="csX3" fmla="*/ 1267278 w 8464724"/>
                <a:gd name="csY3" fmla="*/ 0 h 5029200"/>
                <a:gd name="csX4" fmla="*/ 1929127 w 8464724"/>
                <a:gd name="csY4" fmla="*/ 0 h 5029200"/>
                <a:gd name="csX5" fmla="*/ 2670398 w 8464724"/>
                <a:gd name="csY5" fmla="*/ 0 h 5029200"/>
                <a:gd name="csX6" fmla="*/ 3173403 w 8464724"/>
                <a:gd name="csY6" fmla="*/ 0 h 5029200"/>
                <a:gd name="csX7" fmla="*/ 3994096 w 8464724"/>
                <a:gd name="csY7" fmla="*/ 0 h 5029200"/>
                <a:gd name="csX8" fmla="*/ 4735367 w 8464724"/>
                <a:gd name="csY8" fmla="*/ 0 h 5029200"/>
                <a:gd name="csX9" fmla="*/ 5238373 w 8464724"/>
                <a:gd name="csY9" fmla="*/ 0 h 5029200"/>
                <a:gd name="csX10" fmla="*/ 5741378 w 8464724"/>
                <a:gd name="csY10" fmla="*/ 0 h 5029200"/>
                <a:gd name="csX11" fmla="*/ 6562071 w 8464724"/>
                <a:gd name="csY11" fmla="*/ 0 h 5029200"/>
                <a:gd name="csX12" fmla="*/ 6985655 w 8464724"/>
                <a:gd name="csY12" fmla="*/ 0 h 5029200"/>
                <a:gd name="csX13" fmla="*/ 8203457 w 8464724"/>
                <a:gd name="csY13" fmla="*/ 0 h 5029200"/>
                <a:gd name="csX14" fmla="*/ 8464724 w 8464724"/>
                <a:gd name="csY14" fmla="*/ 261267 h 5029200"/>
                <a:gd name="csX15" fmla="*/ 8464724 w 8464724"/>
                <a:gd name="csY15" fmla="*/ 769876 h 5029200"/>
                <a:gd name="csX16" fmla="*/ 8464724 w 8464724"/>
                <a:gd name="csY16" fmla="*/ 1458753 h 5029200"/>
                <a:gd name="csX17" fmla="*/ 8464724 w 8464724"/>
                <a:gd name="csY17" fmla="*/ 2102562 h 5029200"/>
                <a:gd name="csX18" fmla="*/ 8464724 w 8464724"/>
                <a:gd name="csY18" fmla="*/ 2656238 h 5029200"/>
                <a:gd name="csX19" fmla="*/ 8464724 w 8464724"/>
                <a:gd name="csY19" fmla="*/ 3209914 h 5029200"/>
                <a:gd name="csX20" fmla="*/ 8464724 w 8464724"/>
                <a:gd name="csY20" fmla="*/ 3718524 h 5029200"/>
                <a:gd name="csX21" fmla="*/ 8464724 w 8464724"/>
                <a:gd name="csY21" fmla="*/ 4767933 h 5029200"/>
                <a:gd name="csX22" fmla="*/ 8203457 w 8464724"/>
                <a:gd name="csY22" fmla="*/ 5029200 h 5029200"/>
                <a:gd name="csX23" fmla="*/ 7700452 w 8464724"/>
                <a:gd name="csY23" fmla="*/ 5029200 h 5029200"/>
                <a:gd name="csX24" fmla="*/ 6879759 w 8464724"/>
                <a:gd name="csY24" fmla="*/ 5029200 h 5029200"/>
                <a:gd name="csX25" fmla="*/ 6138488 w 8464724"/>
                <a:gd name="csY25" fmla="*/ 5029200 h 5029200"/>
                <a:gd name="csX26" fmla="*/ 5397217 w 8464724"/>
                <a:gd name="csY26" fmla="*/ 5029200 h 5029200"/>
                <a:gd name="csX27" fmla="*/ 4735367 w 8464724"/>
                <a:gd name="csY27" fmla="*/ 5029200 h 5029200"/>
                <a:gd name="csX28" fmla="*/ 3914674 w 8464724"/>
                <a:gd name="csY28" fmla="*/ 5029200 h 5029200"/>
                <a:gd name="csX29" fmla="*/ 3093981 w 8464724"/>
                <a:gd name="csY29" fmla="*/ 5029200 h 5029200"/>
                <a:gd name="csX30" fmla="*/ 2352710 w 8464724"/>
                <a:gd name="csY30" fmla="*/ 5029200 h 5029200"/>
                <a:gd name="csX31" fmla="*/ 1690861 w 8464724"/>
                <a:gd name="csY31" fmla="*/ 5029200 h 5029200"/>
                <a:gd name="csX32" fmla="*/ 870168 w 8464724"/>
                <a:gd name="csY32" fmla="*/ 5029200 h 5029200"/>
                <a:gd name="csX33" fmla="*/ 261267 w 8464724"/>
                <a:gd name="csY33" fmla="*/ 5029200 h 5029200"/>
                <a:gd name="csX34" fmla="*/ 0 w 8464724"/>
                <a:gd name="csY34" fmla="*/ 4767933 h 5029200"/>
                <a:gd name="csX35" fmla="*/ 0 w 8464724"/>
                <a:gd name="csY35" fmla="*/ 4259324 h 5029200"/>
                <a:gd name="csX36" fmla="*/ 0 w 8464724"/>
                <a:gd name="csY36" fmla="*/ 3660581 h 5029200"/>
                <a:gd name="csX37" fmla="*/ 0 w 8464724"/>
                <a:gd name="csY37" fmla="*/ 3061838 h 5029200"/>
                <a:gd name="csX38" fmla="*/ 0 w 8464724"/>
                <a:gd name="csY38" fmla="*/ 2553229 h 5029200"/>
                <a:gd name="csX39" fmla="*/ 0 w 8464724"/>
                <a:gd name="csY39" fmla="*/ 1954486 h 5029200"/>
                <a:gd name="csX40" fmla="*/ 0 w 8464724"/>
                <a:gd name="csY40" fmla="*/ 1445876 h 5029200"/>
                <a:gd name="csX41" fmla="*/ 0 w 8464724"/>
                <a:gd name="csY41" fmla="*/ 892200 h 5029200"/>
                <a:gd name="csX42" fmla="*/ 0 w 8464724"/>
                <a:gd name="csY42" fmla="*/ 261267 h 5029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8464724" h="5029200" extrusionOk="0">
                  <a:moveTo>
                    <a:pt x="0" y="261267"/>
                  </a:moveTo>
                  <a:cubicBezTo>
                    <a:pt x="19607" y="99226"/>
                    <a:pt x="124616" y="3240"/>
                    <a:pt x="261267" y="0"/>
                  </a:cubicBezTo>
                  <a:cubicBezTo>
                    <a:pt x="515655" y="-15779"/>
                    <a:pt x="591518" y="-24528"/>
                    <a:pt x="843694" y="0"/>
                  </a:cubicBezTo>
                  <a:cubicBezTo>
                    <a:pt x="1095870" y="24528"/>
                    <a:pt x="1091020" y="9019"/>
                    <a:pt x="1267278" y="0"/>
                  </a:cubicBezTo>
                  <a:cubicBezTo>
                    <a:pt x="1443536" y="-9019"/>
                    <a:pt x="1677171" y="4005"/>
                    <a:pt x="1929127" y="0"/>
                  </a:cubicBezTo>
                  <a:cubicBezTo>
                    <a:pt x="2181083" y="-4005"/>
                    <a:pt x="2463655" y="-792"/>
                    <a:pt x="2670398" y="0"/>
                  </a:cubicBezTo>
                  <a:cubicBezTo>
                    <a:pt x="2877141" y="792"/>
                    <a:pt x="2985823" y="17876"/>
                    <a:pt x="3173403" y="0"/>
                  </a:cubicBezTo>
                  <a:cubicBezTo>
                    <a:pt x="3360983" y="-17876"/>
                    <a:pt x="3804329" y="-24622"/>
                    <a:pt x="3994096" y="0"/>
                  </a:cubicBezTo>
                  <a:cubicBezTo>
                    <a:pt x="4183863" y="24622"/>
                    <a:pt x="4580315" y="-10975"/>
                    <a:pt x="4735367" y="0"/>
                  </a:cubicBezTo>
                  <a:cubicBezTo>
                    <a:pt x="4890419" y="10975"/>
                    <a:pt x="5091753" y="10363"/>
                    <a:pt x="5238373" y="0"/>
                  </a:cubicBezTo>
                  <a:cubicBezTo>
                    <a:pt x="5384993" y="-10363"/>
                    <a:pt x="5587710" y="-20274"/>
                    <a:pt x="5741378" y="0"/>
                  </a:cubicBezTo>
                  <a:cubicBezTo>
                    <a:pt x="5895047" y="20274"/>
                    <a:pt x="6241263" y="20644"/>
                    <a:pt x="6562071" y="0"/>
                  </a:cubicBezTo>
                  <a:cubicBezTo>
                    <a:pt x="6882879" y="-20644"/>
                    <a:pt x="6847446" y="-9030"/>
                    <a:pt x="6985655" y="0"/>
                  </a:cubicBezTo>
                  <a:cubicBezTo>
                    <a:pt x="7123864" y="9030"/>
                    <a:pt x="7899108" y="5158"/>
                    <a:pt x="8203457" y="0"/>
                  </a:cubicBezTo>
                  <a:cubicBezTo>
                    <a:pt x="8320286" y="2244"/>
                    <a:pt x="8468807" y="119797"/>
                    <a:pt x="8464724" y="261267"/>
                  </a:cubicBezTo>
                  <a:cubicBezTo>
                    <a:pt x="8469732" y="377523"/>
                    <a:pt x="8471310" y="593227"/>
                    <a:pt x="8464724" y="769876"/>
                  </a:cubicBezTo>
                  <a:cubicBezTo>
                    <a:pt x="8458138" y="946525"/>
                    <a:pt x="8460919" y="1288246"/>
                    <a:pt x="8464724" y="1458753"/>
                  </a:cubicBezTo>
                  <a:cubicBezTo>
                    <a:pt x="8468529" y="1629260"/>
                    <a:pt x="8481799" y="1909617"/>
                    <a:pt x="8464724" y="2102562"/>
                  </a:cubicBezTo>
                  <a:cubicBezTo>
                    <a:pt x="8447649" y="2295507"/>
                    <a:pt x="8445151" y="2473856"/>
                    <a:pt x="8464724" y="2656238"/>
                  </a:cubicBezTo>
                  <a:cubicBezTo>
                    <a:pt x="8484297" y="2838620"/>
                    <a:pt x="8481088" y="3032093"/>
                    <a:pt x="8464724" y="3209914"/>
                  </a:cubicBezTo>
                  <a:cubicBezTo>
                    <a:pt x="8448360" y="3387735"/>
                    <a:pt x="8484673" y="3499836"/>
                    <a:pt x="8464724" y="3718524"/>
                  </a:cubicBezTo>
                  <a:cubicBezTo>
                    <a:pt x="8444776" y="3937212"/>
                    <a:pt x="8444182" y="4358684"/>
                    <a:pt x="8464724" y="4767933"/>
                  </a:cubicBezTo>
                  <a:cubicBezTo>
                    <a:pt x="8452342" y="4886069"/>
                    <a:pt x="8368588" y="5049216"/>
                    <a:pt x="8203457" y="5029200"/>
                  </a:cubicBezTo>
                  <a:cubicBezTo>
                    <a:pt x="7979016" y="5012242"/>
                    <a:pt x="7827224" y="5007175"/>
                    <a:pt x="7700452" y="5029200"/>
                  </a:cubicBezTo>
                  <a:cubicBezTo>
                    <a:pt x="7573681" y="5051225"/>
                    <a:pt x="7213658" y="5044506"/>
                    <a:pt x="6879759" y="5029200"/>
                  </a:cubicBezTo>
                  <a:cubicBezTo>
                    <a:pt x="6545860" y="5013894"/>
                    <a:pt x="6392144" y="5034006"/>
                    <a:pt x="6138488" y="5029200"/>
                  </a:cubicBezTo>
                  <a:cubicBezTo>
                    <a:pt x="5884832" y="5024394"/>
                    <a:pt x="5548451" y="5036740"/>
                    <a:pt x="5397217" y="5029200"/>
                  </a:cubicBezTo>
                  <a:cubicBezTo>
                    <a:pt x="5245983" y="5021660"/>
                    <a:pt x="5037092" y="5033798"/>
                    <a:pt x="4735367" y="5029200"/>
                  </a:cubicBezTo>
                  <a:cubicBezTo>
                    <a:pt x="4433642" y="5024603"/>
                    <a:pt x="4233509" y="5019507"/>
                    <a:pt x="3914674" y="5029200"/>
                  </a:cubicBezTo>
                  <a:cubicBezTo>
                    <a:pt x="3595839" y="5038893"/>
                    <a:pt x="3404872" y="5030757"/>
                    <a:pt x="3093981" y="5029200"/>
                  </a:cubicBezTo>
                  <a:cubicBezTo>
                    <a:pt x="2783090" y="5027643"/>
                    <a:pt x="2549503" y="5065220"/>
                    <a:pt x="2352710" y="5029200"/>
                  </a:cubicBezTo>
                  <a:cubicBezTo>
                    <a:pt x="2155917" y="4993180"/>
                    <a:pt x="1849839" y="5017498"/>
                    <a:pt x="1690861" y="5029200"/>
                  </a:cubicBezTo>
                  <a:cubicBezTo>
                    <a:pt x="1531883" y="5040902"/>
                    <a:pt x="1062817" y="5044947"/>
                    <a:pt x="870168" y="5029200"/>
                  </a:cubicBezTo>
                  <a:cubicBezTo>
                    <a:pt x="677519" y="5013453"/>
                    <a:pt x="495375" y="5009819"/>
                    <a:pt x="261267" y="5029200"/>
                  </a:cubicBezTo>
                  <a:cubicBezTo>
                    <a:pt x="121862" y="5047137"/>
                    <a:pt x="8907" y="4908017"/>
                    <a:pt x="0" y="4767933"/>
                  </a:cubicBezTo>
                  <a:cubicBezTo>
                    <a:pt x="20861" y="4542583"/>
                    <a:pt x="-2777" y="4481187"/>
                    <a:pt x="0" y="4259324"/>
                  </a:cubicBezTo>
                  <a:cubicBezTo>
                    <a:pt x="2777" y="4037461"/>
                    <a:pt x="18488" y="3809523"/>
                    <a:pt x="0" y="3660581"/>
                  </a:cubicBezTo>
                  <a:cubicBezTo>
                    <a:pt x="-18488" y="3511639"/>
                    <a:pt x="23539" y="3322053"/>
                    <a:pt x="0" y="3061838"/>
                  </a:cubicBezTo>
                  <a:cubicBezTo>
                    <a:pt x="-23539" y="2801623"/>
                    <a:pt x="15044" y="2688652"/>
                    <a:pt x="0" y="2553229"/>
                  </a:cubicBezTo>
                  <a:cubicBezTo>
                    <a:pt x="-15044" y="2417806"/>
                    <a:pt x="8343" y="2097937"/>
                    <a:pt x="0" y="1954486"/>
                  </a:cubicBezTo>
                  <a:cubicBezTo>
                    <a:pt x="-8343" y="1811035"/>
                    <a:pt x="-3239" y="1619416"/>
                    <a:pt x="0" y="1445876"/>
                  </a:cubicBezTo>
                  <a:cubicBezTo>
                    <a:pt x="3239" y="1272336"/>
                    <a:pt x="7086" y="1036686"/>
                    <a:pt x="0" y="892200"/>
                  </a:cubicBezTo>
                  <a:cubicBezTo>
                    <a:pt x="-7086" y="747714"/>
                    <a:pt x="-13865" y="419281"/>
                    <a:pt x="0" y="261267"/>
                  </a:cubicBezTo>
                  <a:close/>
                </a:path>
              </a:pathLst>
            </a:custGeom>
            <a:noFill/>
            <a:ln>
              <a:solidFill>
                <a:schemeClr val="accent1"/>
              </a:solidFill>
              <a:extLst>
                <a:ext uri="{C807C97D-BFC1-408E-A445-0C87EB9F89A2}">
                  <ask:lineSketchStyleProps xmlns:ask="http://schemas.microsoft.com/office/drawing/2018/sketchyshapes" sd="2242124079">
                    <a:prstGeom prst="roundRect">
                      <a:avLst>
                        <a:gd name="adj" fmla="val 5195"/>
                      </a:avLst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457200" rtl="1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كَثيرَةٌ هِيَ 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لْمَواقِفُ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لَّتي تَجْعَلُني أَشْعُرُ 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بِ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ٱل</a:t>
              </a:r>
              <a:r>
                <a:rPr kumimoji="0" lang="ar-MA" sz="40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تَّعاطُفِ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مَعَ 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0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لْآخَر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ي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نَ.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فَعِنْدَما أَرى طِفْلاً يَبْكي لِأَنَّهُ فَقَدَ لُعْبَتَ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هُ،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يَنْبِضُ قَلْبي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بِ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لْحُنُ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وِ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ّ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،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وَأُسارِعُ لِمُساعَدَتِ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ه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ِ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.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وَعِنْدَما يَحْكي لي صَديقي عَنْ مُشْكِلَةٍ يُعاني مِنْه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ا،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أُصْغي إِلَيْهِ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بِ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هْتِما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م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ٍ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،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وَأَشْعُرُ بِ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آ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لامِهِ كَأَنَّها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آ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لام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ي.</a:t>
              </a:r>
            </a:p>
            <a:p>
              <a:pPr marL="0" marR="0" lvl="0" indent="0" algn="just" defTabSz="457200" rtl="1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إِنَّ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تَّعاطُفَ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يَمْنَحُني 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لْقُدْرَةَ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 عَلى فَهْمِ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لْآخَري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ن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َ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. </a:t>
              </a:r>
            </a:p>
            <a:p>
              <a:pPr marL="0" marR="0" lvl="0" indent="0" algn="just" defTabSz="457200" rtl="1" eaLnBrk="1" fontAlgn="auto" latinLnBrk="0" hangingPunct="1"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ما أَجْمَلَ أَنْ نُشارِكَ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ٱ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لْآخَرينَ مَشاعِرَهُمْ وَنُخَفِّفَ عَنْهُمْ 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آ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لامَهُ</a:t>
              </a:r>
              <a:r>
                <a:rPr kumimoji="0" lang="ar-MA" sz="4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Microsoft Uighur" panose="02000000000000000000" pitchFamily="2" charset="-78"/>
                </a:rPr>
                <a:t>مْ!</a:t>
              </a: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A05B9799-F447-FF92-E05E-A866DFCD9252}"/>
                </a:ext>
              </a:extLst>
            </p:cNvPr>
            <p:cNvSpPr/>
            <p:nvPr/>
          </p:nvSpPr>
          <p:spPr>
            <a:xfrm flipH="1">
              <a:off x="7111901" y="1471308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3D6DC17A-F916-8429-410D-85BA42C86F84}"/>
                </a:ext>
              </a:extLst>
            </p:cNvPr>
            <p:cNvSpPr/>
            <p:nvPr/>
          </p:nvSpPr>
          <p:spPr>
            <a:xfrm flipH="1">
              <a:off x="5875836" y="1462002"/>
              <a:ext cx="445922" cy="197823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B6B62CEE-6AC3-E279-1D9E-57CC4886C843}"/>
                </a:ext>
              </a:extLst>
            </p:cNvPr>
            <p:cNvSpPr/>
            <p:nvPr/>
          </p:nvSpPr>
          <p:spPr>
            <a:xfrm flipH="1">
              <a:off x="3148686" y="1499777"/>
              <a:ext cx="600287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CA76DF8D-8B24-F1FA-90E7-B02B19102816}"/>
                </a:ext>
              </a:extLst>
            </p:cNvPr>
            <p:cNvSpPr/>
            <p:nvPr/>
          </p:nvSpPr>
          <p:spPr>
            <a:xfrm flipH="1">
              <a:off x="1513869" y="1462002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70FD0C3-A4BD-C8A2-2867-AE40D0475E23}"/>
                </a:ext>
              </a:extLst>
            </p:cNvPr>
            <p:cNvSpPr/>
            <p:nvPr/>
          </p:nvSpPr>
          <p:spPr>
            <a:xfrm flipH="1">
              <a:off x="1213790" y="2216896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82B10D9A-5D95-C9B9-083E-79BE5D991677}"/>
                </a:ext>
              </a:extLst>
            </p:cNvPr>
            <p:cNvSpPr/>
            <p:nvPr/>
          </p:nvSpPr>
          <p:spPr>
            <a:xfrm flipH="1">
              <a:off x="7838295" y="4441605"/>
              <a:ext cx="496593" cy="30360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00414ADF-4E6E-FBF4-57BA-5E6647AF95E6}"/>
                </a:ext>
              </a:extLst>
            </p:cNvPr>
            <p:cNvSpPr/>
            <p:nvPr/>
          </p:nvSpPr>
          <p:spPr>
            <a:xfrm flipH="1">
              <a:off x="5520751" y="4436371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988C47C3-F6F6-900D-353A-9413ECFEF3A2}"/>
                </a:ext>
              </a:extLst>
            </p:cNvPr>
            <p:cNvSpPr/>
            <p:nvPr/>
          </p:nvSpPr>
          <p:spPr>
            <a:xfrm flipH="1">
              <a:off x="3354306" y="4351519"/>
              <a:ext cx="380927" cy="303607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F30C06DB-0CC8-FCD2-F39C-D708059A00E2}"/>
                </a:ext>
              </a:extLst>
            </p:cNvPr>
            <p:cNvSpPr/>
            <p:nvPr/>
          </p:nvSpPr>
          <p:spPr>
            <a:xfrm flipH="1">
              <a:off x="5725796" y="5282622"/>
              <a:ext cx="300078" cy="254758"/>
            </a:xfrm>
            <a:custGeom>
              <a:avLst/>
              <a:gdLst>
                <a:gd name="connsiteX0" fmla="*/ 10674 w 497102"/>
                <a:gd name="connsiteY0" fmla="*/ 748036 h 748035"/>
                <a:gd name="connsiteX1" fmla="*/ 1339 w 497102"/>
                <a:gd name="connsiteY1" fmla="*/ 696982 h 748035"/>
                <a:gd name="connsiteX2" fmla="*/ 64395 w 497102"/>
                <a:gd name="connsiteY2" fmla="*/ 222922 h 748035"/>
                <a:gd name="connsiteX3" fmla="*/ 130689 w 497102"/>
                <a:gd name="connsiteY3" fmla="*/ 82619 h 748035"/>
                <a:gd name="connsiteX4" fmla="*/ 258609 w 497102"/>
                <a:gd name="connsiteY4" fmla="*/ 418 h 748035"/>
                <a:gd name="connsiteX5" fmla="*/ 371957 w 497102"/>
                <a:gd name="connsiteY5" fmla="*/ 102526 h 748035"/>
                <a:gd name="connsiteX6" fmla="*/ 421868 w 497102"/>
                <a:gd name="connsiteY6" fmla="*/ 292264 h 748035"/>
                <a:gd name="connsiteX7" fmla="*/ 434917 w 497102"/>
                <a:gd name="connsiteY7" fmla="*/ 337984 h 748035"/>
                <a:gd name="connsiteX8" fmla="*/ 481780 w 497102"/>
                <a:gd name="connsiteY8" fmla="*/ 242258 h 748035"/>
                <a:gd name="connsiteX9" fmla="*/ 493972 w 497102"/>
                <a:gd name="connsiteY9" fmla="*/ 287407 h 748035"/>
                <a:gd name="connsiteX10" fmla="*/ 439108 w 497102"/>
                <a:gd name="connsiteY10" fmla="*/ 495433 h 748035"/>
                <a:gd name="connsiteX11" fmla="*/ 388912 w 497102"/>
                <a:gd name="connsiteY11" fmla="*/ 505529 h 748035"/>
                <a:gd name="connsiteX12" fmla="*/ 313283 w 497102"/>
                <a:gd name="connsiteY12" fmla="*/ 316458 h 748035"/>
                <a:gd name="connsiteX13" fmla="*/ 319093 w 497102"/>
                <a:gd name="connsiteY13" fmla="*/ 307028 h 748035"/>
                <a:gd name="connsiteX14" fmla="*/ 376148 w 497102"/>
                <a:gd name="connsiteY14" fmla="*/ 374846 h 748035"/>
                <a:gd name="connsiteX15" fmla="*/ 311473 w 497102"/>
                <a:gd name="connsiteY15" fmla="*/ 99097 h 748035"/>
                <a:gd name="connsiteX16" fmla="*/ 289089 w 497102"/>
                <a:gd name="connsiteY16" fmla="*/ 70332 h 748035"/>
                <a:gd name="connsiteX17" fmla="*/ 216318 w 497102"/>
                <a:gd name="connsiteY17" fmla="*/ 66141 h 748035"/>
                <a:gd name="connsiteX18" fmla="*/ 147072 w 497102"/>
                <a:gd name="connsiteY18" fmla="*/ 155866 h 748035"/>
                <a:gd name="connsiteX19" fmla="*/ 65633 w 497102"/>
                <a:gd name="connsiteY19" fmla="*/ 402754 h 748035"/>
                <a:gd name="connsiteX20" fmla="*/ 30771 w 497102"/>
                <a:gd name="connsiteY20" fmla="*/ 693553 h 748035"/>
                <a:gd name="connsiteX21" fmla="*/ 26295 w 497102"/>
                <a:gd name="connsiteY21" fmla="*/ 746417 h 748035"/>
                <a:gd name="connsiteX22" fmla="*/ 10674 w 497102"/>
                <a:gd name="connsiteY22" fmla="*/ 748036 h 74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7102" h="748035">
                  <a:moveTo>
                    <a:pt x="10674" y="748036"/>
                  </a:moveTo>
                  <a:cubicBezTo>
                    <a:pt x="7435" y="730986"/>
                    <a:pt x="2006" y="714127"/>
                    <a:pt x="1339" y="696982"/>
                  </a:cubicBezTo>
                  <a:cubicBezTo>
                    <a:pt x="-5138" y="535342"/>
                    <a:pt x="11245" y="376275"/>
                    <a:pt x="64395" y="222922"/>
                  </a:cubicBezTo>
                  <a:cubicBezTo>
                    <a:pt x="81254" y="174250"/>
                    <a:pt x="104590" y="127101"/>
                    <a:pt x="130689" y="82619"/>
                  </a:cubicBezTo>
                  <a:cubicBezTo>
                    <a:pt x="158502" y="35185"/>
                    <a:pt x="197649" y="-4535"/>
                    <a:pt x="258609" y="418"/>
                  </a:cubicBezTo>
                  <a:cubicBezTo>
                    <a:pt x="319855" y="5371"/>
                    <a:pt x="348525" y="52996"/>
                    <a:pt x="371957" y="102526"/>
                  </a:cubicBezTo>
                  <a:cubicBezTo>
                    <a:pt x="400246" y="162534"/>
                    <a:pt x="412724" y="227018"/>
                    <a:pt x="421868" y="292264"/>
                  </a:cubicBezTo>
                  <a:cubicBezTo>
                    <a:pt x="423963" y="306933"/>
                    <a:pt x="425964" y="321601"/>
                    <a:pt x="434917" y="337984"/>
                  </a:cubicBezTo>
                  <a:cubicBezTo>
                    <a:pt x="450157" y="306838"/>
                    <a:pt x="465397" y="275786"/>
                    <a:pt x="481780" y="242258"/>
                  </a:cubicBezTo>
                  <a:cubicBezTo>
                    <a:pt x="502640" y="257784"/>
                    <a:pt x="497211" y="274262"/>
                    <a:pt x="493972" y="287407"/>
                  </a:cubicBezTo>
                  <a:cubicBezTo>
                    <a:pt x="476732" y="357034"/>
                    <a:pt x="459015" y="426567"/>
                    <a:pt x="439108" y="495433"/>
                  </a:cubicBezTo>
                  <a:cubicBezTo>
                    <a:pt x="430345" y="525722"/>
                    <a:pt x="407104" y="530199"/>
                    <a:pt x="388912" y="505529"/>
                  </a:cubicBezTo>
                  <a:cubicBezTo>
                    <a:pt x="347478" y="449332"/>
                    <a:pt x="323856" y="385324"/>
                    <a:pt x="313283" y="316458"/>
                  </a:cubicBezTo>
                  <a:cubicBezTo>
                    <a:pt x="312902" y="314267"/>
                    <a:pt x="316236" y="311600"/>
                    <a:pt x="319093" y="307028"/>
                  </a:cubicBezTo>
                  <a:cubicBezTo>
                    <a:pt x="358527" y="309600"/>
                    <a:pt x="347192" y="355606"/>
                    <a:pt x="376148" y="374846"/>
                  </a:cubicBezTo>
                  <a:cubicBezTo>
                    <a:pt x="369290" y="276072"/>
                    <a:pt x="358336" y="183489"/>
                    <a:pt x="311473" y="99097"/>
                  </a:cubicBezTo>
                  <a:cubicBezTo>
                    <a:pt x="305663" y="88525"/>
                    <a:pt x="297757" y="78714"/>
                    <a:pt x="289089" y="70332"/>
                  </a:cubicBezTo>
                  <a:cubicBezTo>
                    <a:pt x="264896" y="46615"/>
                    <a:pt x="240512" y="42424"/>
                    <a:pt x="216318" y="66141"/>
                  </a:cubicBezTo>
                  <a:cubicBezTo>
                    <a:pt x="189553" y="92430"/>
                    <a:pt x="165264" y="123100"/>
                    <a:pt x="147072" y="155866"/>
                  </a:cubicBezTo>
                  <a:cubicBezTo>
                    <a:pt x="104400" y="232543"/>
                    <a:pt x="79349" y="316648"/>
                    <a:pt x="65633" y="402754"/>
                  </a:cubicBezTo>
                  <a:cubicBezTo>
                    <a:pt x="50298" y="499052"/>
                    <a:pt x="42011" y="596588"/>
                    <a:pt x="30771" y="693553"/>
                  </a:cubicBezTo>
                  <a:cubicBezTo>
                    <a:pt x="28771" y="711174"/>
                    <a:pt x="27723" y="728795"/>
                    <a:pt x="26295" y="746417"/>
                  </a:cubicBezTo>
                  <a:cubicBezTo>
                    <a:pt x="21056" y="746988"/>
                    <a:pt x="15817" y="747464"/>
                    <a:pt x="10674" y="7480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6769327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D1CE54-60E1-0EE0-C345-45226682E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5501" y="985738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7C72B-492C-C5F0-FB85-683F70C9C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27092-8EDF-1F83-7E97-5F07D242F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9549244-043B-A116-30EA-7EEF566AEA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F94C6B2-55FE-8A82-1D25-2D87964FB1BF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97913C1-75D5-7A05-2D11-4BBBD12F8C6F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1D7BEA7-25C9-A523-610A-0C5272E00EBE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757A1A6-B4C0-5AD8-D355-E705C0E0CF38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AA38076-C86C-2423-759B-3561EF3EB0CF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ED8B3A-473C-B368-FA7D-7381A444C8A6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687FCBD-1F93-2EEF-0812-9D8B4582C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4BEAD91-1781-9499-2E0E-7BF09C4A3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0F3AF48-3770-7A7A-ABEE-C5A8EC340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361FFA3-3C17-D229-AA4E-0202BA9B4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A278C91-895A-97BA-F035-6C5739848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" name="Ellipse 2">
            <a:extLst>
              <a:ext uri="{FF2B5EF4-FFF2-40B4-BE49-F238E27FC236}">
                <a16:creationId xmlns:a16="http://schemas.microsoft.com/office/drawing/2014/main" id="{4A2C605C-D069-C769-8EB9-D13CA4E38FD9}"/>
              </a:ext>
            </a:extLst>
          </p:cNvPr>
          <p:cNvSpPr/>
          <p:nvPr/>
        </p:nvSpPr>
        <p:spPr>
          <a:xfrm>
            <a:off x="6168297" y="2932396"/>
            <a:ext cx="1980000" cy="19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noFill/>
            <a:prstDash val="solid"/>
            <a:miter lim="800000"/>
          </a:ln>
          <a:effectLst>
            <a:softEdge rad="127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تَعَلَّمْتُ في هذِهِ ٱلْحِصَّةِ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F9381DD2-34B4-EFAB-36B2-C61DE4C2F952}"/>
              </a:ext>
            </a:extLst>
          </p:cNvPr>
          <p:cNvCxnSpPr>
            <a:cxnSpLocks/>
          </p:cNvCxnSpPr>
          <p:nvPr/>
        </p:nvCxnSpPr>
        <p:spPr>
          <a:xfrm flipH="1" flipV="1">
            <a:off x="3976069" y="3088433"/>
            <a:ext cx="2176045" cy="737118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E7BCF48-383C-E288-3591-9AE37003170E}"/>
              </a:ext>
            </a:extLst>
          </p:cNvPr>
          <p:cNvCxnSpPr>
            <a:cxnSpLocks/>
          </p:cNvCxnSpPr>
          <p:nvPr/>
        </p:nvCxnSpPr>
        <p:spPr>
          <a:xfrm flipH="1">
            <a:off x="4052373" y="4002833"/>
            <a:ext cx="2115924" cy="718457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tailEnd type="stealth"/>
          </a:ln>
          <a:effectLst/>
        </p:spPr>
      </p:cxnSp>
    </p:spTree>
    <p:extLst>
      <p:ext uri="{BB962C8B-B14F-4D97-AF65-F5344CB8AC3E}">
        <p14:creationId xmlns:p14="http://schemas.microsoft.com/office/powerpoint/2010/main" val="1268792294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AC42B-3D9B-A009-AADB-ADFF776B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344CC-F979-BD16-45BB-03D9FEB7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ar-MA" sz="2400" b="1" i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46D50D-745D-B093-F18A-3604519E2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AAF83B08-D39F-70F7-BE7D-DE34A4E9F214}"/>
              </a:ext>
            </a:extLst>
          </p:cNvPr>
          <p:cNvSpPr/>
          <p:nvPr/>
        </p:nvSpPr>
        <p:spPr>
          <a:xfrm>
            <a:off x="6168297" y="2932396"/>
            <a:ext cx="1980000" cy="198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noFill/>
            <a:prstDash val="solid"/>
            <a:miter lim="800000"/>
          </a:ln>
          <a:effectLst>
            <a:softEdge rad="127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تَعَلَّمْتُ في هذِهِ ٱلْحِصَّةِ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0381ACC-9115-4D80-2956-9337E3E55F56}"/>
              </a:ext>
            </a:extLst>
          </p:cNvPr>
          <p:cNvCxnSpPr>
            <a:cxnSpLocks/>
          </p:cNvCxnSpPr>
          <p:nvPr/>
        </p:nvCxnSpPr>
        <p:spPr>
          <a:xfrm flipH="1" flipV="1">
            <a:off x="3976069" y="3088433"/>
            <a:ext cx="2176045" cy="737118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B225352-66D2-349B-0849-677E9581FF69}"/>
              </a:ext>
            </a:extLst>
          </p:cNvPr>
          <p:cNvCxnSpPr>
            <a:cxnSpLocks/>
          </p:cNvCxnSpPr>
          <p:nvPr/>
        </p:nvCxnSpPr>
        <p:spPr>
          <a:xfrm flipH="1">
            <a:off x="4052373" y="4002833"/>
            <a:ext cx="2115924" cy="718457"/>
          </a:xfrm>
          <a:prstGeom prst="straightConnector1">
            <a:avLst/>
          </a:prstGeom>
          <a:noFill/>
          <a:ln w="38100" cap="rnd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  <a:tailEnd type="stealth"/>
          </a:ln>
          <a:effectLst/>
        </p:spPr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355B93A5-BD23-60EB-EEC1-1DB0235DE664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C9FA91-2274-D990-9F9B-A10050EAFC41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BA4FE2D-E69E-FDB5-6EB1-4D3CE1CB81ED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319F210-C2C2-B520-1782-45E5D7185DB0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1689316-D057-B7FC-D56C-6F7100FC4688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16B601C-D4EE-56A0-7877-3AEF208564E1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C44D208-4E97-0C6C-FF77-FC260F3B0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2B394F68-0DB1-66A7-AF48-467AC5EFE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0A524CB0-8C46-048A-DB14-F85F224B2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55724E99-F65F-1278-EAAA-092AD0C66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3DD632DC-9FED-EA36-F728-C4DB2D7AA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B5F44775-7DBA-0B4E-CDB6-D78429EC235B}"/>
              </a:ext>
            </a:extLst>
          </p:cNvPr>
          <p:cNvSpPr/>
          <p:nvPr/>
        </p:nvSpPr>
        <p:spPr>
          <a:xfrm>
            <a:off x="1011886" y="1682017"/>
            <a:ext cx="2880000" cy="1584000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إِسْتراتيجِيَّةَ ...</a:t>
            </a:r>
          </a:p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تُساعِدُني إِسْتراتيجِيَّةُ ...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B7D47336-3D62-F115-CEC0-763B990FA8D3}"/>
              </a:ext>
            </a:extLst>
          </p:cNvPr>
          <p:cNvSpPr/>
          <p:nvPr/>
        </p:nvSpPr>
        <p:spPr>
          <a:xfrm>
            <a:off x="1028069" y="4362061"/>
            <a:ext cx="2880000" cy="1584000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لِأُعَبِّرَ عَنْ مَشاعِري أَسْتَعْمِلُ ... </a:t>
            </a:r>
          </a:p>
        </p:txBody>
      </p:sp>
    </p:spTree>
    <p:extLst>
      <p:ext uri="{BB962C8B-B14F-4D97-AF65-F5344CB8AC3E}">
        <p14:creationId xmlns:p14="http://schemas.microsoft.com/office/powerpoint/2010/main" val="2627120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المطلوب على الصفحة رقم 24. سنرى من تدرب على النص بطلاقة ومن كتب أفضل الجمل.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44373" y="2155372"/>
            <a:ext cx="828000" cy="828000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26535E6-31D3-5E2C-B1A6-002485C1E6C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E132453-2975-C4B5-7BB1-F569538BC07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D7A3C9-6E46-82CA-0508-F5F2B0179962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6813D0-A73F-3EFF-20A4-09D0F89084CC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DD00BDA-12D0-6795-97A3-E57EE9C10A13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5BF136-84C0-315E-78AE-E31E3BA5EFFB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0C5B125-1C1D-1A8B-F1D8-31803527D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00FC135-4208-C654-5EB0-B8A732FC7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60918DD-B34F-61B5-9935-08BD00EC0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FC508D6-AAE8-AB27-3DB1-FCBF69121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3BAD090-65FE-27E2-F010-3926F59B9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674D75-B9E7-4C55-572B-AAEBB02B9F2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7" name="Image 6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C3AF4E60-558C-136B-E4E6-74DEDB55BD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5239" y="2155371"/>
            <a:ext cx="2401861" cy="337558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2400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E7ECB18-322A-52B8-076D-F74187FB5CA1}"/>
              </a:ext>
            </a:extLst>
          </p:cNvPr>
          <p:cNvGrpSpPr/>
          <p:nvPr/>
        </p:nvGrpSpPr>
        <p:grpSpPr>
          <a:xfrm>
            <a:off x="398069" y="131773"/>
            <a:ext cx="7750183" cy="288000"/>
            <a:chOff x="398069" y="131773"/>
            <a:chExt cx="7750183" cy="28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304997-C474-0244-2288-32CBDE5E0968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 اعتيادي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7C8D72B-DA76-5B92-892A-4DFA093B3E4E}"/>
                </a:ext>
              </a:extLst>
            </p:cNvPr>
            <p:cNvSpPr>
              <a:spLocks/>
            </p:cNvSpPr>
            <p:nvPr/>
          </p:nvSpPr>
          <p:spPr>
            <a:xfrm>
              <a:off x="351523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2B4DF2D-ED93-A507-FDBA-4833CE86EBA6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7E41EC1-A3EF-30C5-92FC-565B3E7B9D0C}"/>
                </a:ext>
              </a:extLst>
            </p:cNvPr>
            <p:cNvSpPr>
              <a:spLocks/>
            </p:cNvSpPr>
            <p:nvPr/>
          </p:nvSpPr>
          <p:spPr>
            <a:xfrm>
              <a:off x="507211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معــــــــــجم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6347B90-F726-35D6-D117-16244609621F}"/>
                </a:ext>
              </a:extLst>
            </p:cNvPr>
            <p:cNvSpPr>
              <a:spLocks/>
            </p:cNvSpPr>
            <p:nvPr/>
          </p:nvSpPr>
          <p:spPr>
            <a:xfrm>
              <a:off x="1956654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517814B-9380-CC64-F9C8-F0BF76DC1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4D7E5EA-C7DD-4A10-1D37-80D12B9C2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143A120-2681-8DBD-26DF-9830872B4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AD82E83-5F08-148D-0E27-0D2EFB4CB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F0E253B-2ED5-4C42-C930-79CB3FA90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7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82F7CB2E-4575-7B8A-34CA-3D6666B6A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3365946" y="2438287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ADE1AA1C-6861-D8EC-7927-29F7677DC6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7CACC-D8BC-30D1-CB28-CC205946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45A1B-BC30-13AD-5753-E47F3279A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9FD947E-C783-B702-32A8-8DF92D144B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B6C411-0942-7DD6-ACDE-D71BD92F9D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CE2727-C540-7CC6-56A6-ACD10033D3D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6BE51E-0147-1C94-82BA-369DDACB379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C05EBA-F475-35A1-A558-19114166556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41CFBA-8F52-0C35-80D9-3CF0CCBDFA1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784F3E-6774-4EBD-5DE7-93B007F1B6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24CC08-45B4-A7BF-9A86-7B8B176C6C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D32278-FFD2-FA7F-6698-7DC9D4568E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E1D857-7AF0-871E-D644-B2C834CEF3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C9D3F1-5A86-3BDA-A8D2-B4D925F8F1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639CF646-4D1D-FCCD-53C0-2056DA59F7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0372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31471</TotalTime>
  <Words>2478</Words>
  <Application>Microsoft Office PowerPoint</Application>
  <PresentationFormat>Affichage à l'écran (4:3)</PresentationFormat>
  <Paragraphs>616</Paragraphs>
  <Slides>73</Slides>
  <Notes>1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73</vt:i4>
      </vt:variant>
    </vt:vector>
  </HeadingPairs>
  <TitlesOfParts>
    <vt:vector size="101" baseType="lpstr">
      <vt:lpstr>Calibri</vt:lpstr>
      <vt:lpstr>Dosis Medium</vt:lpstr>
      <vt:lpstr>Wingdings</vt:lpstr>
      <vt:lpstr>Calibri Light</vt:lpstr>
      <vt:lpstr>Aptos</vt:lpstr>
      <vt:lpstr>Dosis</vt:lpstr>
      <vt:lpstr>Dosis SemiBold</vt:lpstr>
      <vt:lpstr>Microsoft Uighur</vt:lpstr>
      <vt:lpstr>Modern Love</vt:lpstr>
      <vt:lpstr>Dosis ExtraBold</vt:lpstr>
      <vt:lpstr>Arial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2_01- نشاط اعتيادي</vt:lpstr>
      <vt:lpstr>Présentation PowerPoint</vt:lpstr>
      <vt:lpstr>Présentation PowerPoint</vt:lpstr>
      <vt:lpstr>هيكلة حصص الأسبوع التربوي 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قبل أن نبدأ حصة اليوم نتذكر شروط الحصول على نجمة التميز. </vt:lpstr>
      <vt:lpstr>ضعوا اللوحة والكراسة في القمطر.</vt:lpstr>
      <vt:lpstr>نبدأ بالتدرب على قراءة فقرة بدقة وسرعة. نتذكر شروط القراءة بطلاقة.</vt:lpstr>
      <vt:lpstr>ستتدربون في هذه الحصة على قراءة فقرة بدقة وسرعة. سأقرأ – تابعوا جيدا </vt:lpstr>
      <vt:lpstr>الآن سنمر لتحدي الطلاقة. سأسحب  5أسماء.</vt:lpstr>
      <vt:lpstr>أنادي على التلميذ الأول: ..........................  (تناقش الأخطاء بعد كل قراءة وتوضح كيفية تجاوزها).</vt:lpstr>
      <vt:lpstr>أبطال الطلاقة هم ........................................................................... </vt:lpstr>
      <vt:lpstr>بسرعة أريد أن أتحقق من فهمكم مما قرأتموه. من يجيب عن السؤال التالي؟ </vt:lpstr>
      <vt:lpstr>معجم</vt:lpstr>
      <vt:lpstr>ستتعلمون اليوم في حصة المعجم إستراتيجية خريطة الكلمة.</vt:lpstr>
      <vt:lpstr>لم نوظف إستراتيجية الخريطة؟</vt:lpstr>
      <vt:lpstr>تابعوا مع  مجد كيف سيوظف إستراتيجية خريطة الكلمة "الرحمة".</vt:lpstr>
      <vt:lpstr>عرض الفيديو</vt:lpstr>
      <vt:lpstr>إذاً خريطة الكلمة تتكون من عناصر هي:</vt:lpstr>
      <vt:lpstr>نتدرب جماعيا، ننشئ خريطة كلمة (النور). ما الخطوة الأولى؟ </vt:lpstr>
      <vt:lpstr>نحدد نوعها. نوع الكلمة (النور) اسم. ماذا نفعل بعد ذلك؟ </vt:lpstr>
      <vt:lpstr>نبحث عن المرادف. ما مرادف (النور)؟ </vt:lpstr>
      <vt:lpstr>المرادف هو: الضوء. ثم ماذا بعد ذلك؟</vt:lpstr>
      <vt:lpstr>نبحث عن الضد. ما هو ضد (النور)؟ </vt:lpstr>
      <vt:lpstr>ضد النور: الظلام. ولكي نفهم أكثر معنى النور، ماذا نفعل؟ </vt:lpstr>
      <vt:lpstr>نستعمل الكلمة في جملة. من يركب (النور) في جملة تامة؟</vt:lpstr>
      <vt:lpstr>نتذكر معا خطوات إستراتيجية خريطة الكلمة. من يقرأ؟</vt:lpstr>
      <vt:lpstr>خذوا الكراسة ص 22. اكتبوا تاريخ اليوم. </vt:lpstr>
      <vt:lpstr>فرديا، أكملوا خريطة كلمة (فرِحَ). (دقيقتان)</vt:lpstr>
      <vt:lpstr>في ثنائيات كل واحد يوضح لزميله كيف توصل إلى الجواب. (دقيقة واحدة)</vt:lpstr>
      <vt:lpstr>نصحح. ما نوع الكلمة (فَرِحَ)؟ ما مرادفها؟ ...                                       - هل أنتم متفقون؟ </vt:lpstr>
      <vt:lpstr>فرديا، أكملوا خريطة كلمة (الخوف). (دقيقتان)</vt:lpstr>
      <vt:lpstr>في ثنائيات كل واحد يوضح لزميله كيف توصل إلى الجواب. (دقيقة واحدة)</vt:lpstr>
      <vt:lpstr>نصحح. ما نوع الكلمة (الخوف)؟ ما مرادفها؟ ...                                       - هل أنتم متفقون؟ </vt:lpstr>
      <vt:lpstr>نمر للنشاط "أنجز بمفردي"، أكملوا خريطة الكلمة (الأمل).  يصحح الأستاذ كتابيا ثم بشكل تفاعلي.</vt:lpstr>
      <vt:lpstr>Présentation PowerPoint</vt:lpstr>
      <vt:lpstr>نمر إلى حصة الاستماع والتحدث. من يذكرنا بعنوان الحكاية التي تعرفنا عليها في الأسبوع الماضي؟</vt:lpstr>
      <vt:lpstr>عنوان حكايتنا هو: أعظم هدية</vt:lpstr>
      <vt:lpstr>خذوا الكراسة ص 23. قبل الاستماع للحكاية نربط كل عبارة بالشعور الذي تعبر عنه.</vt:lpstr>
      <vt:lpstr>نصحح من يقرأ العبارة الأولى؟ ما الشعور الذي تعبر عنه؟          - صححوا</vt:lpstr>
      <vt:lpstr>سأعيد تسميع الحكاية. أنصتوا جيدا وسجلوا الشعور الذي عبر عنه كل من إبراهيم وعماد.</vt:lpstr>
      <vt:lpstr>في ثنائيات، من خلال الصورة، ما شعور عماد؟ ماذا قال ليعبر عنه؟ أمامكم دقيقة للتفكير.</vt:lpstr>
      <vt:lpstr>من يجيب؟ </vt:lpstr>
      <vt:lpstr>أقرأ ثم أختار العبارة الصحيحة.</vt:lpstr>
      <vt:lpstr>من يقرأ الجواب؟</vt:lpstr>
      <vt:lpstr>سأعرض عليكم  عبارات وردت في الحكاية، أنتم تحددون إن هي تعبر عن المشاعر أو لا.</vt:lpstr>
      <vt:lpstr>للتعبير عن المشاعر نستعمل عبارات حسب الموقف مثل</vt:lpstr>
      <vt:lpstr>ما هو الشعور الذي يبدو على الطفل في الصورة؟ من يعبر عنه بعبارات مناسبة؟</vt:lpstr>
      <vt:lpstr>هذه أجوبة أخرى. </vt:lpstr>
      <vt:lpstr>ما هو الشعور الذي يبدو على الرجل في الصورة؟ من يعبر عنه بعبارات مناسبة؟</vt:lpstr>
      <vt:lpstr>هذه أجوبة أخرى.</vt:lpstr>
      <vt:lpstr>خذوا التمرين الثاني، من يقرأ التعليمة؟ من يعبر عن شعوره في الموقف الأول؟ ...</vt:lpstr>
      <vt:lpstr>أحسنتم. في الحصة القادمة سنتدرب على تشخيص الحكاية.</vt:lpstr>
      <vt:lpstr>قراءة</vt:lpstr>
      <vt:lpstr>ستتدربون على قراءة  كلمات نصادفها في النصوص التي نقرؤها. ستساعدنا على القراءة بسرعة. </vt:lpstr>
      <vt:lpstr>سأقرأ الكلمات تابعوا معي. </vt:lpstr>
      <vt:lpstr>الآن دوركم. ستقرؤون الكلمات قبل أن تختفي. من يقرأ؟</vt:lpstr>
      <vt:lpstr>من يقرأ؟</vt:lpstr>
      <vt:lpstr>من يقرأ؟</vt:lpstr>
      <vt:lpstr>والآن ستتدربون على قراءة فقرة بدقة وسرعة. نتذكر أولا قواعد القراءة بطلاقة. من يقرأ؟</vt:lpstr>
      <vt:lpstr>سأقرأ – تابعوا جيدا </vt:lpstr>
      <vt:lpstr>اَلآن سنقرأ معا. انتبهوا</vt:lpstr>
      <vt:lpstr>كل ثنائي سيقرأ الفقرة قراءة معبرة، للفوز عليكما القراءة  قراءة معبرة وبصوت واحد. </vt:lpstr>
      <vt:lpstr>من يريد أن يقود القراءة؟ أنت تقرأ وهم يرددون بعدك. </vt:lpstr>
      <vt:lpstr>اختتام الحصة</vt:lpstr>
      <vt:lpstr>ماذا تعلمتم اليوم؟</vt:lpstr>
      <vt:lpstr>ماذا تعلمتم اليوم؟</vt:lpstr>
      <vt:lpstr>أنجزوا المطلوب على الصفحة رقم 24. سنرى من تدرب على النص بطلاقة ومن كتب أفضل الجمل.</vt:lpstr>
      <vt:lpstr>أبطال الحصة هم ........................................................................... 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241</cp:revision>
  <dcterms:created xsi:type="dcterms:W3CDTF">2023-09-20T21:35:22Z</dcterms:created>
  <dcterms:modified xsi:type="dcterms:W3CDTF">2026-02-07T23:45:45Z</dcterms:modified>
</cp:coreProperties>
</file>