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4.xml" ContentType="application/vnd.openxmlformats-officedocument.theme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5.xml" ContentType="application/vnd.openxmlformats-officedocument.theme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6.xml" ContentType="application/vnd.openxmlformats-officedocument.theme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759" r:id="rId2"/>
    <p:sldMasterId id="2147483672" r:id="rId3"/>
    <p:sldMasterId id="2147483695" r:id="rId4"/>
    <p:sldMasterId id="2147483713" r:id="rId5"/>
    <p:sldMasterId id="2147483736" r:id="rId6"/>
    <p:sldMasterId id="2147483778" r:id="rId7"/>
  </p:sldMasterIdLst>
  <p:notesMasterIdLst>
    <p:notesMasterId r:id="rId59"/>
  </p:notesMasterIdLst>
  <p:sldIdLst>
    <p:sldId id="2147482727" r:id="rId8"/>
    <p:sldId id="2147482472" r:id="rId9"/>
    <p:sldId id="2147482473" r:id="rId10"/>
    <p:sldId id="2147482693" r:id="rId11"/>
    <p:sldId id="2134806141" r:id="rId12"/>
    <p:sldId id="2147482706" r:id="rId13"/>
    <p:sldId id="2134806601" r:id="rId14"/>
    <p:sldId id="2147482691" r:id="rId15"/>
    <p:sldId id="2134806871" r:id="rId16"/>
    <p:sldId id="2147482708" r:id="rId17"/>
    <p:sldId id="2147482709" r:id="rId18"/>
    <p:sldId id="2147482710" r:id="rId19"/>
    <p:sldId id="2147482711" r:id="rId20"/>
    <p:sldId id="2147482712" r:id="rId21"/>
    <p:sldId id="2147482713" r:id="rId22"/>
    <p:sldId id="2147482705" r:id="rId23"/>
    <p:sldId id="2147482352" r:id="rId24"/>
    <p:sldId id="2147482719" r:id="rId25"/>
    <p:sldId id="2147482721" r:id="rId26"/>
    <p:sldId id="2147482743" r:id="rId27"/>
    <p:sldId id="2147482720" r:id="rId28"/>
    <p:sldId id="2147482704" r:id="rId29"/>
    <p:sldId id="2147482351" r:id="rId30"/>
    <p:sldId id="2147482490" r:id="rId31"/>
    <p:sldId id="2147482488" r:id="rId32"/>
    <p:sldId id="2147482489" r:id="rId33"/>
    <p:sldId id="2134806969" r:id="rId34"/>
    <p:sldId id="2147482368" r:id="rId35"/>
    <p:sldId id="2147482367" r:id="rId36"/>
    <p:sldId id="2147482496" r:id="rId37"/>
    <p:sldId id="2147482723" r:id="rId38"/>
    <p:sldId id="2147482738" r:id="rId39"/>
    <p:sldId id="2147482482" r:id="rId40"/>
    <p:sldId id="2147482498" r:id="rId41"/>
    <p:sldId id="2147482730" r:id="rId42"/>
    <p:sldId id="2147482731" r:id="rId43"/>
    <p:sldId id="2147482370" r:id="rId44"/>
    <p:sldId id="2147482476" r:id="rId45"/>
    <p:sldId id="2134806689" r:id="rId46"/>
    <p:sldId id="2134806937" r:id="rId47"/>
    <p:sldId id="2134806963" r:id="rId48"/>
    <p:sldId id="2147482371" r:id="rId49"/>
    <p:sldId id="2147482724" r:id="rId50"/>
    <p:sldId id="2147482739" r:id="rId51"/>
    <p:sldId id="2147482734" r:id="rId52"/>
    <p:sldId id="2147482740" r:id="rId53"/>
    <p:sldId id="2147482741" r:id="rId54"/>
    <p:sldId id="2147482742" r:id="rId55"/>
    <p:sldId id="2147482703" r:id="rId56"/>
    <p:sldId id="2134806712" r:id="rId57"/>
    <p:sldId id="2134806149" r:id="rId58"/>
  </p:sldIdLst>
  <p:sldSz cx="9144000" cy="6858000" type="screen4x3"/>
  <p:notesSz cx="6858000" cy="9144000"/>
  <p:embeddedFontLst>
    <p:embeddedFont>
      <p:font typeface="Dosis" pitchFamily="2" charset="0"/>
      <p:regular r:id="rId60"/>
      <p:bold r:id="rId61"/>
    </p:embeddedFont>
    <p:embeddedFont>
      <p:font typeface="Dosis ExtraBold" pitchFamily="2" charset="0"/>
      <p:bold r:id="rId62"/>
    </p:embeddedFont>
    <p:embeddedFont>
      <p:font typeface="Dosis Medium" pitchFamily="2" charset="0"/>
      <p:regular r:id="rId63"/>
    </p:embeddedFont>
    <p:embeddedFont>
      <p:font typeface="Dosis SemiBold" pitchFamily="2" charset="0"/>
      <p:bold r:id="rId64"/>
    </p:embeddedFont>
    <p:embeddedFont>
      <p:font typeface="Microsoft Uighur" panose="02000000000000000000" pitchFamily="2" charset="-78"/>
      <p:regular r:id="rId65"/>
      <p:bold r:id="rId66"/>
    </p:embeddedFont>
    <p:embeddedFont>
      <p:font typeface="Modern Love" panose="04090805081005020601" pitchFamily="82" charset="0"/>
      <p:regular r:id="rId67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7B2"/>
    <a:srgbClr val="106585"/>
    <a:srgbClr val="257390"/>
    <a:srgbClr val="0070C0"/>
    <a:srgbClr val="FCFDFD"/>
    <a:srgbClr val="F6F6F6"/>
    <a:srgbClr val="F9FCFC"/>
    <a:srgbClr val="498BA2"/>
    <a:srgbClr val="FFFFFF"/>
    <a:srgbClr val="D6E9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041" autoAdjust="0"/>
    <p:restoredTop sz="94660"/>
  </p:normalViewPr>
  <p:slideViewPr>
    <p:cSldViewPr snapToGrid="0">
      <p:cViewPr varScale="1">
        <p:scale>
          <a:sx n="75" d="100"/>
          <a:sy n="75" d="100"/>
        </p:scale>
        <p:origin x="1124" y="3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9.xml"/><Relationship Id="rId21" Type="http://schemas.openxmlformats.org/officeDocument/2006/relationships/slide" Target="slides/slide14.xml"/><Relationship Id="rId42" Type="http://schemas.openxmlformats.org/officeDocument/2006/relationships/slide" Target="slides/slide35.xml"/><Relationship Id="rId47" Type="http://schemas.openxmlformats.org/officeDocument/2006/relationships/slide" Target="slides/slide40.xml"/><Relationship Id="rId63" Type="http://schemas.openxmlformats.org/officeDocument/2006/relationships/font" Target="fonts/font4.fntdata"/><Relationship Id="rId68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71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9" Type="http://schemas.openxmlformats.org/officeDocument/2006/relationships/slide" Target="slides/slide22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53" Type="http://schemas.openxmlformats.org/officeDocument/2006/relationships/slide" Target="slides/slide46.xml"/><Relationship Id="rId58" Type="http://schemas.openxmlformats.org/officeDocument/2006/relationships/slide" Target="slides/slide51.xml"/><Relationship Id="rId66" Type="http://schemas.openxmlformats.org/officeDocument/2006/relationships/font" Target="fonts/font7.fntdata"/><Relationship Id="rId5" Type="http://schemas.openxmlformats.org/officeDocument/2006/relationships/slideMaster" Target="slideMasters/slideMaster5.xml"/><Relationship Id="rId61" Type="http://schemas.openxmlformats.org/officeDocument/2006/relationships/font" Target="fonts/font2.fntdata"/><Relationship Id="rId19" Type="http://schemas.openxmlformats.org/officeDocument/2006/relationships/slide" Target="slides/slide1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slide" Target="slides/slide36.xml"/><Relationship Id="rId48" Type="http://schemas.openxmlformats.org/officeDocument/2006/relationships/slide" Target="slides/slide41.xml"/><Relationship Id="rId56" Type="http://schemas.openxmlformats.org/officeDocument/2006/relationships/slide" Target="slides/slide49.xml"/><Relationship Id="rId64" Type="http://schemas.openxmlformats.org/officeDocument/2006/relationships/font" Target="fonts/font5.fntdata"/><Relationship Id="rId69" Type="http://schemas.openxmlformats.org/officeDocument/2006/relationships/viewProps" Target="viewProps.xml"/><Relationship Id="rId8" Type="http://schemas.openxmlformats.org/officeDocument/2006/relationships/slide" Target="slides/slide1.xml"/><Relationship Id="rId51" Type="http://schemas.openxmlformats.org/officeDocument/2006/relationships/slide" Target="slides/slide44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slide" Target="slides/slide39.xml"/><Relationship Id="rId59" Type="http://schemas.openxmlformats.org/officeDocument/2006/relationships/notesMaster" Target="notesMasters/notesMaster1.xml"/><Relationship Id="rId67" Type="http://schemas.openxmlformats.org/officeDocument/2006/relationships/font" Target="fonts/font8.fntdata"/><Relationship Id="rId20" Type="http://schemas.openxmlformats.org/officeDocument/2006/relationships/slide" Target="slides/slide13.xml"/><Relationship Id="rId41" Type="http://schemas.openxmlformats.org/officeDocument/2006/relationships/slide" Target="slides/slide34.xml"/><Relationship Id="rId54" Type="http://schemas.openxmlformats.org/officeDocument/2006/relationships/slide" Target="slides/slide47.xml"/><Relationship Id="rId62" Type="http://schemas.openxmlformats.org/officeDocument/2006/relationships/font" Target="fonts/font3.fntdata"/><Relationship Id="rId7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slide" Target="slides/slide42.xml"/><Relationship Id="rId57" Type="http://schemas.openxmlformats.org/officeDocument/2006/relationships/slide" Target="slides/slide50.xml"/><Relationship Id="rId10" Type="http://schemas.openxmlformats.org/officeDocument/2006/relationships/slide" Target="slides/slide3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52" Type="http://schemas.openxmlformats.org/officeDocument/2006/relationships/slide" Target="slides/slide45.xml"/><Relationship Id="rId60" Type="http://schemas.openxmlformats.org/officeDocument/2006/relationships/font" Target="fonts/font1.fntdata"/><Relationship Id="rId65" Type="http://schemas.openxmlformats.org/officeDocument/2006/relationships/font" Target="fonts/font6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9" Type="http://schemas.openxmlformats.org/officeDocument/2006/relationships/slide" Target="slides/slide32.xml"/><Relationship Id="rId34" Type="http://schemas.openxmlformats.org/officeDocument/2006/relationships/slide" Target="slides/slide27.xml"/><Relationship Id="rId50" Type="http://schemas.openxmlformats.org/officeDocument/2006/relationships/slide" Target="slides/slide43.xml"/><Relationship Id="rId55" Type="http://schemas.openxmlformats.org/officeDocument/2006/relationships/slide" Target="slides/slide4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png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6.png"/></Relationships>
</file>

<file path=ppt/slideLayouts/_rels/slideLayout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6.png"/></Relationships>
</file>

<file path=ppt/slideLayouts/_rels/slideLayout9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7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7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7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07697446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665324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64295952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83730861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73278252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1521779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4948826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5983599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5359620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5113768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0670749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2296807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05556257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6316290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5899420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29098113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3745813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2553791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9219010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9338896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4920228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7380857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72223073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4002486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6892784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3232904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5594859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7796415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2361347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0505246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9887158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8292992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354589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1500203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34106011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8868348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9345941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3181145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6758304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3050684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81298996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6812711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9696973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0064233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0221207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6889570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1889393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5282925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4306647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7705656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6995364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7873294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3206887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4264815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3186119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0737129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5861848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0800682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8846102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2003919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8557453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9708493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62787228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19975471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85518412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14949830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8801827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6801278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094106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7546450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5264853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2978158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3685435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2641840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6340375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7222693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9841075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1481351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36974477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7699726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0994693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3826003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8038617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6995238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6492437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5886227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201899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1296109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7398349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39020035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 sans forme arriè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13861265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3922070588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643927218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الأسبوع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47418340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حصص الأسبوع التربوي الأول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chemeClr val="bg1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9E65A8EB-C2EA-4B63-1C78-5F7E7A10761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3535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8773717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0194022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0218681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5599914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7224288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78289521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34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30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20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24" Type="http://schemas.openxmlformats.org/officeDocument/2006/relationships/theme" Target="../theme/theme3.xml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23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23.xml"/><Relationship Id="rId19" Type="http://schemas.openxmlformats.org/officeDocument/2006/relationships/slideLayout" Target="../slideLayouts/slideLayout32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Relationship Id="rId22" Type="http://schemas.openxmlformats.org/officeDocument/2006/relationships/slideLayout" Target="../slideLayouts/slideLayout3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slideLayout" Target="../slideLayouts/slideLayout49.xml"/><Relationship Id="rId18" Type="http://schemas.openxmlformats.org/officeDocument/2006/relationships/theme" Target="../theme/theme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17" Type="http://schemas.openxmlformats.org/officeDocument/2006/relationships/slideLayout" Target="../slideLayouts/slideLayout53.xml"/><Relationship Id="rId2" Type="http://schemas.openxmlformats.org/officeDocument/2006/relationships/slideLayout" Target="../slideLayouts/slideLayout38.xml"/><Relationship Id="rId16" Type="http://schemas.openxmlformats.org/officeDocument/2006/relationships/slideLayout" Target="../slideLayouts/slideLayout52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5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46.xml"/><Relationship Id="rId19" Type="http://schemas.openxmlformats.org/officeDocument/2006/relationships/image" Target="../media/image3.bin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slideLayout" Target="../slideLayouts/slideLayout50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1.xml"/><Relationship Id="rId13" Type="http://schemas.openxmlformats.org/officeDocument/2006/relationships/slideLayout" Target="../slideLayouts/slideLayout66.xml"/><Relationship Id="rId18" Type="http://schemas.openxmlformats.org/officeDocument/2006/relationships/slideLayout" Target="../slideLayouts/slideLayout71.xml"/><Relationship Id="rId3" Type="http://schemas.openxmlformats.org/officeDocument/2006/relationships/slideLayout" Target="../slideLayouts/slideLayout56.xml"/><Relationship Id="rId21" Type="http://schemas.openxmlformats.org/officeDocument/2006/relationships/slideLayout" Target="../slideLayouts/slideLayout74.xml"/><Relationship Id="rId7" Type="http://schemas.openxmlformats.org/officeDocument/2006/relationships/slideLayout" Target="../slideLayouts/slideLayout60.xml"/><Relationship Id="rId12" Type="http://schemas.openxmlformats.org/officeDocument/2006/relationships/slideLayout" Target="../slideLayouts/slideLayout65.xml"/><Relationship Id="rId17" Type="http://schemas.openxmlformats.org/officeDocument/2006/relationships/slideLayout" Target="../slideLayouts/slideLayout70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55.xml"/><Relationship Id="rId16" Type="http://schemas.openxmlformats.org/officeDocument/2006/relationships/slideLayout" Target="../slideLayouts/slideLayout69.xml"/><Relationship Id="rId20" Type="http://schemas.openxmlformats.org/officeDocument/2006/relationships/slideLayout" Target="../slideLayouts/slideLayout73.xml"/><Relationship Id="rId1" Type="http://schemas.openxmlformats.org/officeDocument/2006/relationships/slideLayout" Target="../slideLayouts/slideLayout54.xml"/><Relationship Id="rId6" Type="http://schemas.openxmlformats.org/officeDocument/2006/relationships/slideLayout" Target="../slideLayouts/slideLayout59.xml"/><Relationship Id="rId11" Type="http://schemas.openxmlformats.org/officeDocument/2006/relationships/slideLayout" Target="../slideLayouts/slideLayout64.xml"/><Relationship Id="rId24" Type="http://schemas.openxmlformats.org/officeDocument/2006/relationships/theme" Target="../theme/theme5.xml"/><Relationship Id="rId5" Type="http://schemas.openxmlformats.org/officeDocument/2006/relationships/slideLayout" Target="../slideLayouts/slideLayout58.xml"/><Relationship Id="rId15" Type="http://schemas.openxmlformats.org/officeDocument/2006/relationships/slideLayout" Target="../slideLayouts/slideLayout68.xml"/><Relationship Id="rId23" Type="http://schemas.openxmlformats.org/officeDocument/2006/relationships/slideLayout" Target="../slideLayouts/slideLayout76.xml"/><Relationship Id="rId10" Type="http://schemas.openxmlformats.org/officeDocument/2006/relationships/slideLayout" Target="../slideLayouts/slideLayout63.xml"/><Relationship Id="rId19" Type="http://schemas.openxmlformats.org/officeDocument/2006/relationships/slideLayout" Target="../slideLayouts/slideLayout72.xml"/><Relationship Id="rId4" Type="http://schemas.openxmlformats.org/officeDocument/2006/relationships/slideLayout" Target="../slideLayouts/slideLayout57.xml"/><Relationship Id="rId9" Type="http://schemas.openxmlformats.org/officeDocument/2006/relationships/slideLayout" Target="../slideLayouts/slideLayout62.xml"/><Relationship Id="rId14" Type="http://schemas.openxmlformats.org/officeDocument/2006/relationships/slideLayout" Target="../slideLayouts/slideLayout67.xml"/><Relationship Id="rId22" Type="http://schemas.openxmlformats.org/officeDocument/2006/relationships/slideLayout" Target="../slideLayouts/slideLayout7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4.xml"/><Relationship Id="rId13" Type="http://schemas.openxmlformats.org/officeDocument/2006/relationships/slideLayout" Target="../slideLayouts/slideLayout89.xml"/><Relationship Id="rId18" Type="http://schemas.openxmlformats.org/officeDocument/2006/relationships/slideLayout" Target="../slideLayouts/slideLayout94.xml"/><Relationship Id="rId3" Type="http://schemas.openxmlformats.org/officeDocument/2006/relationships/slideLayout" Target="../slideLayouts/slideLayout79.xml"/><Relationship Id="rId21" Type="http://schemas.openxmlformats.org/officeDocument/2006/relationships/slideLayout" Target="../slideLayouts/slideLayout97.xml"/><Relationship Id="rId7" Type="http://schemas.openxmlformats.org/officeDocument/2006/relationships/slideLayout" Target="../slideLayouts/slideLayout83.xml"/><Relationship Id="rId12" Type="http://schemas.openxmlformats.org/officeDocument/2006/relationships/slideLayout" Target="../slideLayouts/slideLayout88.xml"/><Relationship Id="rId17" Type="http://schemas.openxmlformats.org/officeDocument/2006/relationships/slideLayout" Target="../slideLayouts/slideLayout93.xml"/><Relationship Id="rId2" Type="http://schemas.openxmlformats.org/officeDocument/2006/relationships/slideLayout" Target="../slideLayouts/slideLayout78.xml"/><Relationship Id="rId16" Type="http://schemas.openxmlformats.org/officeDocument/2006/relationships/slideLayout" Target="../slideLayouts/slideLayout92.xml"/><Relationship Id="rId20" Type="http://schemas.openxmlformats.org/officeDocument/2006/relationships/slideLayout" Target="../slideLayouts/slideLayout96.xml"/><Relationship Id="rId1" Type="http://schemas.openxmlformats.org/officeDocument/2006/relationships/slideLayout" Target="../slideLayouts/slideLayout77.xml"/><Relationship Id="rId6" Type="http://schemas.openxmlformats.org/officeDocument/2006/relationships/slideLayout" Target="../slideLayouts/slideLayout82.xml"/><Relationship Id="rId11" Type="http://schemas.openxmlformats.org/officeDocument/2006/relationships/slideLayout" Target="../slideLayouts/slideLayout87.xml"/><Relationship Id="rId24" Type="http://schemas.openxmlformats.org/officeDocument/2006/relationships/image" Target="../media/image3.bin"/><Relationship Id="rId5" Type="http://schemas.openxmlformats.org/officeDocument/2006/relationships/slideLayout" Target="../slideLayouts/slideLayout81.xml"/><Relationship Id="rId15" Type="http://schemas.openxmlformats.org/officeDocument/2006/relationships/slideLayout" Target="../slideLayouts/slideLayout91.xml"/><Relationship Id="rId23" Type="http://schemas.openxmlformats.org/officeDocument/2006/relationships/theme" Target="../theme/theme6.xml"/><Relationship Id="rId10" Type="http://schemas.openxmlformats.org/officeDocument/2006/relationships/slideLayout" Target="../slideLayouts/slideLayout86.xml"/><Relationship Id="rId19" Type="http://schemas.openxmlformats.org/officeDocument/2006/relationships/slideLayout" Target="../slideLayouts/slideLayout95.xml"/><Relationship Id="rId4" Type="http://schemas.openxmlformats.org/officeDocument/2006/relationships/slideLayout" Target="../slideLayouts/slideLayout80.xml"/><Relationship Id="rId9" Type="http://schemas.openxmlformats.org/officeDocument/2006/relationships/slideLayout" Target="../slideLayouts/slideLayout85.xml"/><Relationship Id="rId14" Type="http://schemas.openxmlformats.org/officeDocument/2006/relationships/slideLayout" Target="../slideLayouts/slideLayout90.xml"/><Relationship Id="rId22" Type="http://schemas.openxmlformats.org/officeDocument/2006/relationships/slideLayout" Target="../slideLayouts/slideLayout98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6.xml"/><Relationship Id="rId13" Type="http://schemas.openxmlformats.org/officeDocument/2006/relationships/slideLayout" Target="../slideLayouts/slideLayout111.xml"/><Relationship Id="rId3" Type="http://schemas.openxmlformats.org/officeDocument/2006/relationships/slideLayout" Target="../slideLayouts/slideLayout101.xml"/><Relationship Id="rId7" Type="http://schemas.openxmlformats.org/officeDocument/2006/relationships/slideLayout" Target="../slideLayouts/slideLayout105.xml"/><Relationship Id="rId12" Type="http://schemas.openxmlformats.org/officeDocument/2006/relationships/slideLayout" Target="../slideLayouts/slideLayout110.xml"/><Relationship Id="rId2" Type="http://schemas.openxmlformats.org/officeDocument/2006/relationships/slideLayout" Target="../slideLayouts/slideLayout100.xml"/><Relationship Id="rId1" Type="http://schemas.openxmlformats.org/officeDocument/2006/relationships/slideLayout" Target="../slideLayouts/slideLayout99.xml"/><Relationship Id="rId6" Type="http://schemas.openxmlformats.org/officeDocument/2006/relationships/slideLayout" Target="../slideLayouts/slideLayout104.xml"/><Relationship Id="rId11" Type="http://schemas.openxmlformats.org/officeDocument/2006/relationships/slideLayout" Target="../slideLayouts/slideLayout109.xml"/><Relationship Id="rId5" Type="http://schemas.openxmlformats.org/officeDocument/2006/relationships/slideLayout" Target="../slideLayouts/slideLayout103.xml"/><Relationship Id="rId15" Type="http://schemas.openxmlformats.org/officeDocument/2006/relationships/image" Target="../media/image12.jpg"/><Relationship Id="rId10" Type="http://schemas.openxmlformats.org/officeDocument/2006/relationships/slideLayout" Target="../slideLayouts/slideLayout108.xml"/><Relationship Id="rId4" Type="http://schemas.openxmlformats.org/officeDocument/2006/relationships/slideLayout" Target="../slideLayouts/slideLayout102.xml"/><Relationship Id="rId9" Type="http://schemas.openxmlformats.org/officeDocument/2006/relationships/slideLayout" Target="../slideLayouts/slideLayout107.xml"/><Relationship Id="rId14" Type="http://schemas.openxmlformats.org/officeDocument/2006/relationships/theme" Target="../theme/theme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76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08111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86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  <p:sldLayoutId id="2147483792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398061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92111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  <p:sldLayoutId id="2147483727" r:id="rId14"/>
    <p:sldLayoutId id="2147483728" r:id="rId15"/>
    <p:sldLayoutId id="2147483729" r:id="rId16"/>
    <p:sldLayoutId id="2147483730" r:id="rId17"/>
    <p:sldLayoutId id="2147483731" r:id="rId18"/>
    <p:sldLayoutId id="2147483732" r:id="rId19"/>
    <p:sldLayoutId id="2147483733" r:id="rId20"/>
    <p:sldLayoutId id="2147483734" r:id="rId21"/>
    <p:sldLayoutId id="2147483735" r:id="rId22"/>
    <p:sldLayoutId id="2147483762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44639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  <p:sldLayoutId id="2147483749" r:id="rId13"/>
    <p:sldLayoutId id="2147483750" r:id="rId14"/>
    <p:sldLayoutId id="2147483751" r:id="rId15"/>
    <p:sldLayoutId id="2147483752" r:id="rId16"/>
    <p:sldLayoutId id="2147483753" r:id="rId17"/>
    <p:sldLayoutId id="2147483754" r:id="rId18"/>
    <p:sldLayoutId id="2147483755" r:id="rId19"/>
    <p:sldLayoutId id="2147483756" r:id="rId20"/>
    <p:sldLayoutId id="2147483757" r:id="rId21"/>
    <p:sldLayoutId id="2147483758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41633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  <p:sldLayoutId id="2147483780" r:id="rId2"/>
    <p:sldLayoutId id="2147483781" r:id="rId3"/>
    <p:sldLayoutId id="2147483782" r:id="rId4"/>
    <p:sldLayoutId id="2147483783" r:id="rId5"/>
    <p:sldLayoutId id="2147483784" r:id="rId6"/>
    <p:sldLayoutId id="2147483785" r:id="rId7"/>
    <p:sldLayoutId id="2147483786" r:id="rId8"/>
    <p:sldLayoutId id="2147483787" r:id="rId9"/>
    <p:sldLayoutId id="2147483788" r:id="rId10"/>
    <p:sldLayoutId id="2147483789" r:id="rId11"/>
    <p:sldLayoutId id="2147483790" r:id="rId12"/>
    <p:sldLayoutId id="2147483791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1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12" Type="http://schemas.openxmlformats.org/officeDocument/2006/relationships/image" Target="../media/image2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.png"/><Relationship Id="rId11" Type="http://schemas.openxmlformats.org/officeDocument/2006/relationships/image" Target="../media/image19.png"/><Relationship Id="rId5" Type="http://schemas.microsoft.com/office/2007/relationships/hdphoto" Target="../media/hdphoto4.wdp"/><Relationship Id="rId10" Type="http://schemas.openxmlformats.org/officeDocument/2006/relationships/image" Target="../media/image18.png"/><Relationship Id="rId4" Type="http://schemas.openxmlformats.org/officeDocument/2006/relationships/image" Target="../media/image16.png"/><Relationship Id="rId9" Type="http://schemas.microsoft.com/office/2007/relationships/hdphoto" Target="../media/hdphoto5.wdp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30.png"/><Relationship Id="rId3" Type="http://schemas.microsoft.com/office/2007/relationships/media" Target="../media/media2.mp4"/><Relationship Id="rId7" Type="http://schemas.openxmlformats.org/officeDocument/2006/relationships/image" Target="../media/image24.png"/><Relationship Id="rId12" Type="http://schemas.openxmlformats.org/officeDocument/2006/relationships/image" Target="../media/image29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5" Type="http://schemas.openxmlformats.org/officeDocument/2006/relationships/slideLayout" Target="../slideLayouts/slideLayout33.xml"/><Relationship Id="rId10" Type="http://schemas.openxmlformats.org/officeDocument/2006/relationships/image" Target="../media/image27.png"/><Relationship Id="rId4" Type="http://schemas.openxmlformats.org/officeDocument/2006/relationships/video" Target="../media/media2.mp4"/><Relationship Id="rId9" Type="http://schemas.openxmlformats.org/officeDocument/2006/relationships/image" Target="../media/image2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8.png"/><Relationship Id="rId7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Relationship Id="rId9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slideLayout" Target="../slideLayouts/slideLayout33.xml"/><Relationship Id="rId7" Type="http://schemas.openxmlformats.org/officeDocument/2006/relationships/image" Target="../media/image26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10" Type="http://schemas.openxmlformats.org/officeDocument/2006/relationships/image" Target="../media/image33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6.xml"/><Relationship Id="rId5" Type="http://schemas.openxmlformats.org/officeDocument/2006/relationships/image" Target="../media/image20.png"/><Relationship Id="rId4" Type="http://schemas.openxmlformats.org/officeDocument/2006/relationships/image" Target="../media/image3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25.png"/><Relationship Id="rId7" Type="http://schemas.openxmlformats.org/officeDocument/2006/relationships/image" Target="../media/image36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25.png"/><Relationship Id="rId7" Type="http://schemas.openxmlformats.org/officeDocument/2006/relationships/image" Target="../media/image36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36.xml"/><Relationship Id="rId5" Type="http://schemas.openxmlformats.org/officeDocument/2006/relationships/image" Target="../media/image19.png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6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27.png"/><Relationship Id="rId7" Type="http://schemas.openxmlformats.org/officeDocument/2006/relationships/image" Target="../media/image3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23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8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45.png"/><Relationship Id="rId3" Type="http://schemas.openxmlformats.org/officeDocument/2006/relationships/image" Target="../media/image27.png"/><Relationship Id="rId7" Type="http://schemas.openxmlformats.org/officeDocument/2006/relationships/image" Target="../media/image36.png"/><Relationship Id="rId12" Type="http://schemas.openxmlformats.org/officeDocument/2006/relationships/image" Target="../media/image4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25.png"/><Relationship Id="rId11" Type="http://schemas.openxmlformats.org/officeDocument/2006/relationships/image" Target="../media/image43.png"/><Relationship Id="rId5" Type="http://schemas.openxmlformats.org/officeDocument/2006/relationships/image" Target="../media/image24.png"/><Relationship Id="rId10" Type="http://schemas.openxmlformats.org/officeDocument/2006/relationships/image" Target="../media/image42.png"/><Relationship Id="rId4" Type="http://schemas.openxmlformats.org/officeDocument/2006/relationships/image" Target="../media/image28.png"/><Relationship Id="rId9" Type="http://schemas.openxmlformats.org/officeDocument/2006/relationships/image" Target="../media/image41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slideLayout" Target="../slideLayouts/slideLayout53.xml"/><Relationship Id="rId7" Type="http://schemas.openxmlformats.org/officeDocument/2006/relationships/image" Target="../media/image24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10" Type="http://schemas.openxmlformats.org/officeDocument/2006/relationships/image" Target="../media/image46.png"/><Relationship Id="rId4" Type="http://schemas.openxmlformats.org/officeDocument/2006/relationships/image" Target="../media/image26.png"/><Relationship Id="rId9" Type="http://schemas.openxmlformats.org/officeDocument/2006/relationships/image" Target="../media/image3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7.gi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1.png"/><Relationship Id="rId4" Type="http://schemas.openxmlformats.org/officeDocument/2006/relationships/image" Target="../media/image26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25.png"/><Relationship Id="rId7" Type="http://schemas.openxmlformats.org/officeDocument/2006/relationships/image" Target="../media/image2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25.png"/><Relationship Id="rId7" Type="http://schemas.openxmlformats.org/officeDocument/2006/relationships/image" Target="../media/image2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25.png"/><Relationship Id="rId7" Type="http://schemas.openxmlformats.org/officeDocument/2006/relationships/image" Target="../media/image36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25.png"/><Relationship Id="rId7" Type="http://schemas.openxmlformats.org/officeDocument/2006/relationships/image" Target="../media/image36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26.png"/><Relationship Id="rId5" Type="http://schemas.openxmlformats.org/officeDocument/2006/relationships/image" Target="../media/image24.png"/><Relationship Id="rId4" Type="http://schemas.openxmlformats.org/officeDocument/2006/relationships/image" Target="../media/image28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27.png"/><Relationship Id="rId7" Type="http://schemas.openxmlformats.org/officeDocument/2006/relationships/image" Target="../media/image3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26.png"/><Relationship Id="rId5" Type="http://schemas.openxmlformats.org/officeDocument/2006/relationships/image" Target="../media/image24.png"/><Relationship Id="rId4" Type="http://schemas.openxmlformats.org/officeDocument/2006/relationships/image" Target="../media/image28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25.png"/><Relationship Id="rId7" Type="http://schemas.openxmlformats.org/officeDocument/2006/relationships/image" Target="../media/image26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24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27.png"/><Relationship Id="rId7" Type="http://schemas.openxmlformats.org/officeDocument/2006/relationships/image" Target="../media/image3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26.png"/><Relationship Id="rId5" Type="http://schemas.openxmlformats.org/officeDocument/2006/relationships/image" Target="../media/image24.png"/><Relationship Id="rId4" Type="http://schemas.openxmlformats.org/officeDocument/2006/relationships/image" Target="../media/image28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27.png"/><Relationship Id="rId7" Type="http://schemas.openxmlformats.org/officeDocument/2006/relationships/image" Target="../media/image3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26.png"/><Relationship Id="rId5" Type="http://schemas.openxmlformats.org/officeDocument/2006/relationships/image" Target="../media/image24.png"/><Relationship Id="rId4" Type="http://schemas.openxmlformats.org/officeDocument/2006/relationships/image" Target="../media/image28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27.png"/><Relationship Id="rId7" Type="http://schemas.openxmlformats.org/officeDocument/2006/relationships/image" Target="../media/image52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26.png"/><Relationship Id="rId5" Type="http://schemas.openxmlformats.org/officeDocument/2006/relationships/image" Target="../media/image24.png"/><Relationship Id="rId4" Type="http://schemas.openxmlformats.org/officeDocument/2006/relationships/image" Target="../media/image28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27.png"/><Relationship Id="rId7" Type="http://schemas.openxmlformats.org/officeDocument/2006/relationships/image" Target="../media/image5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26.png"/><Relationship Id="rId5" Type="http://schemas.openxmlformats.org/officeDocument/2006/relationships/image" Target="../media/image24.png"/><Relationship Id="rId4" Type="http://schemas.openxmlformats.org/officeDocument/2006/relationships/image" Target="../media/image28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27.png"/><Relationship Id="rId7" Type="http://schemas.openxmlformats.org/officeDocument/2006/relationships/image" Target="../media/image38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26.png"/><Relationship Id="rId5" Type="http://schemas.openxmlformats.org/officeDocument/2006/relationships/image" Target="../media/image24.png"/><Relationship Id="rId4" Type="http://schemas.openxmlformats.org/officeDocument/2006/relationships/image" Target="../media/image28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27.png"/><Relationship Id="rId7" Type="http://schemas.openxmlformats.org/officeDocument/2006/relationships/image" Target="../media/image38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26.png"/><Relationship Id="rId5" Type="http://schemas.openxmlformats.org/officeDocument/2006/relationships/image" Target="../media/image24.png"/><Relationship Id="rId4" Type="http://schemas.openxmlformats.org/officeDocument/2006/relationships/image" Target="../media/image28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27.png"/><Relationship Id="rId7" Type="http://schemas.openxmlformats.org/officeDocument/2006/relationships/image" Target="../media/image55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26.png"/><Relationship Id="rId5" Type="http://schemas.openxmlformats.org/officeDocument/2006/relationships/image" Target="../media/image24.png"/><Relationship Id="rId4" Type="http://schemas.openxmlformats.org/officeDocument/2006/relationships/image" Target="../media/image2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6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24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7.gif"/><Relationship Id="rId1" Type="http://schemas.openxmlformats.org/officeDocument/2006/relationships/slideLayout" Target="../slideLayouts/slideLayout76.xml"/><Relationship Id="rId5" Type="http://schemas.openxmlformats.org/officeDocument/2006/relationships/image" Target="../media/image27.png"/><Relationship Id="rId4" Type="http://schemas.openxmlformats.org/officeDocument/2006/relationships/image" Target="../media/image18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2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27.png"/><Relationship Id="rId5" Type="http://schemas.openxmlformats.org/officeDocument/2006/relationships/image" Target="../media/image24.png"/><Relationship Id="rId4" Type="http://schemas.openxmlformats.org/officeDocument/2006/relationships/image" Target="../media/image28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27.png"/><Relationship Id="rId5" Type="http://schemas.openxmlformats.org/officeDocument/2006/relationships/image" Target="../media/image24.png"/><Relationship Id="rId4" Type="http://schemas.openxmlformats.org/officeDocument/2006/relationships/image" Target="../media/image28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26.png"/><Relationship Id="rId7" Type="http://schemas.openxmlformats.org/officeDocument/2006/relationships/image" Target="../media/image3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27.png"/><Relationship Id="rId5" Type="http://schemas.openxmlformats.org/officeDocument/2006/relationships/image" Target="../media/image24.png"/><Relationship Id="rId4" Type="http://schemas.openxmlformats.org/officeDocument/2006/relationships/image" Target="../media/image28.png"/><Relationship Id="rId9" Type="http://schemas.openxmlformats.org/officeDocument/2006/relationships/image" Target="../media/image57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26.png"/><Relationship Id="rId7" Type="http://schemas.openxmlformats.org/officeDocument/2006/relationships/image" Target="../media/image2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27.png"/><Relationship Id="rId5" Type="http://schemas.openxmlformats.org/officeDocument/2006/relationships/image" Target="../media/image24.png"/><Relationship Id="rId4" Type="http://schemas.openxmlformats.org/officeDocument/2006/relationships/image" Target="../media/image28.png"/><Relationship Id="rId9" Type="http://schemas.openxmlformats.org/officeDocument/2006/relationships/image" Target="../media/image59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26.png"/><Relationship Id="rId7" Type="http://schemas.openxmlformats.org/officeDocument/2006/relationships/image" Target="../media/image6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27.png"/><Relationship Id="rId5" Type="http://schemas.openxmlformats.org/officeDocument/2006/relationships/image" Target="../media/image24.png"/><Relationship Id="rId4" Type="http://schemas.openxmlformats.org/officeDocument/2006/relationships/image" Target="../media/image28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26.png"/><Relationship Id="rId7" Type="http://schemas.openxmlformats.org/officeDocument/2006/relationships/image" Target="../media/image6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27.png"/><Relationship Id="rId5" Type="http://schemas.openxmlformats.org/officeDocument/2006/relationships/image" Target="../media/image24.png"/><Relationship Id="rId4" Type="http://schemas.openxmlformats.org/officeDocument/2006/relationships/image" Target="../media/image28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26.png"/><Relationship Id="rId7" Type="http://schemas.openxmlformats.org/officeDocument/2006/relationships/image" Target="../media/image6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27.png"/><Relationship Id="rId5" Type="http://schemas.openxmlformats.org/officeDocument/2006/relationships/image" Target="../media/image24.png"/><Relationship Id="rId4" Type="http://schemas.openxmlformats.org/officeDocument/2006/relationships/image" Target="../media/image28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26.png"/><Relationship Id="rId7" Type="http://schemas.openxmlformats.org/officeDocument/2006/relationships/image" Target="../media/image6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27.png"/><Relationship Id="rId5" Type="http://schemas.openxmlformats.org/officeDocument/2006/relationships/image" Target="../media/image24.png"/><Relationship Id="rId4" Type="http://schemas.openxmlformats.org/officeDocument/2006/relationships/image" Target="../media/image28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26.png"/><Relationship Id="rId7" Type="http://schemas.openxmlformats.org/officeDocument/2006/relationships/image" Target="../media/image2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27.png"/><Relationship Id="rId5" Type="http://schemas.openxmlformats.org/officeDocument/2006/relationships/image" Target="../media/image24.png"/><Relationship Id="rId4" Type="http://schemas.openxmlformats.org/officeDocument/2006/relationships/image" Target="../media/image28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26.png"/><Relationship Id="rId7" Type="http://schemas.openxmlformats.org/officeDocument/2006/relationships/image" Target="../media/image2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27.png"/><Relationship Id="rId5" Type="http://schemas.openxmlformats.org/officeDocument/2006/relationships/image" Target="../media/image24.png"/><Relationship Id="rId4" Type="http://schemas.openxmlformats.org/officeDocument/2006/relationships/image" Target="../media/image28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76.xml"/><Relationship Id="rId4" Type="http://schemas.openxmlformats.org/officeDocument/2006/relationships/image" Target="../media/image27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6.xml"/><Relationship Id="rId6" Type="http://schemas.openxmlformats.org/officeDocument/2006/relationships/image" Target="../media/image28.png"/><Relationship Id="rId5" Type="http://schemas.openxmlformats.org/officeDocument/2006/relationships/image" Target="../media/image24.png"/><Relationship Id="rId4" Type="http://schemas.openxmlformats.org/officeDocument/2006/relationships/image" Target="../media/image27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96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18C03B7-B508-A1D8-3936-5C67725E23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9966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84CE41-FEEC-9491-0DA5-71307BCDD6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C457611A-7320-684C-F81A-1AE5EA5889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تنظيم حصص الأسبوع</a:t>
            </a:r>
            <a:endParaRPr lang="fr-MA" dirty="0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7CE2658-CA21-E83E-5252-F002239D073E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3BB743F-C8AB-23D6-06EE-344CFF115A5F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552710A4-5C08-F139-B434-DCB40E406389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591666A1-FD43-165C-4D4D-2AB1E5289646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B9037693-DB46-89FF-2955-B70DAC6A1724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39FEDF2F-9A91-9E1F-CE58-3A773D210A9A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0B9A4D98-C7AB-CFDC-8C5F-3CF6D60447B2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FB9D134F-B08A-AD59-ADF8-20CF6643F522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A3E44CB0-0E44-3BF9-6CAD-42FB6CCC8217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5 -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9E3A479A-EEFB-F915-EA6D-0DD2483EFFC9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88207185-0779-F740-8062-E613F545AF84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D1A78702-1C85-B8FA-B6E7-487DC548638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1 - </a:t>
              </a: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EF2217A3-3DCE-8FA8-DC5D-88309677DB89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C6B37890-08DD-96EB-59EC-CFAE5575D3E5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9" name="Organigramme : Terminateur 28">
              <a:extLst>
                <a:ext uri="{FF2B5EF4-FFF2-40B4-BE49-F238E27FC236}">
                  <a16:creationId xmlns:a16="http://schemas.microsoft.com/office/drawing/2014/main" id="{B87D9F6C-1632-01E4-480B-407F5A63DD4A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4 - </a:t>
              </a:r>
            </a:p>
          </p:txBody>
        </p:sp>
      </p:grp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ECA8D43B-AB0F-7528-D9B6-BC3E1FED1511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أنشطة اعتيادية (10د)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ورشة القراءة: استثمار النص (50د)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إملاء (25د)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2A11E91D-DD7F-4D68-6766-CCE041A224AC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أنشطة اعتيادية (10د)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معجم (25د)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ورشة الاستماع والتحدث (30د)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الكلمات البصرية+ القراءة المشتركة(20د) </a:t>
            </a:r>
          </a:p>
        </p:txBody>
      </p:sp>
      <p:sp>
        <p:nvSpPr>
          <p:cNvPr id="32" name="Espace réservé du texte 25">
            <a:extLst>
              <a:ext uri="{FF2B5EF4-FFF2-40B4-BE49-F238E27FC236}">
                <a16:creationId xmlns:a16="http://schemas.microsoft.com/office/drawing/2014/main" id="{AAFE7851-E2D3-68F1-0F59-D7AEBD4371E4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أنشطة اعتيادية (10د)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ورشة القراءة  (40د)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التعبير الكتابي (35د)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F995977D-D080-F8DC-1765-C92BA2C1448F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أنشطة اعتيادية (10د)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ورشة الاستماع والتحدث 30د)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ورشة القراءة (45د)</a:t>
            </a:r>
          </a:p>
        </p:txBody>
      </p:sp>
      <p:sp>
        <p:nvSpPr>
          <p:cNvPr id="35" name="Espace réservé du texte 25">
            <a:extLst>
              <a:ext uri="{FF2B5EF4-FFF2-40B4-BE49-F238E27FC236}">
                <a16:creationId xmlns:a16="http://schemas.microsoft.com/office/drawing/2014/main" id="{3EF57EB2-92EA-D577-5182-804203EE8AEF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أنشطة اعتيادية (10د)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ورشة الاستماع والتحدث (30د)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ورشة القراءة (45د)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B394A7D7-EDA0-D582-42DC-F0D1DB6E2F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4993276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BA90E6FB-8CC9-826B-0174-4723655A6D27}"/>
              </a:ext>
            </a:extLst>
          </p:cNvPr>
          <p:cNvSpPr txBox="1">
            <a:spLocks/>
          </p:cNvSpPr>
          <p:nvPr/>
        </p:nvSpPr>
        <p:spPr>
          <a:xfrm>
            <a:off x="757652" y="546245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أنشطة اعتيادية (10د)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استماع و تحدث: توليف (15د)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ورشة القراءة: الفهم (30د)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إنتاج الكتابي: (30د)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427005E6-B6B9-7A50-B0EB-9D0ED6690F1B}"/>
              </a:ext>
            </a:extLst>
          </p:cNvPr>
          <p:cNvSpPr/>
          <p:nvPr/>
        </p:nvSpPr>
        <p:spPr>
          <a:xfrm>
            <a:off x="2917910" y="499327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sz="1600" b="1" dirty="0">
                <a:solidFill>
                  <a:srgbClr val="474F71"/>
                </a:solidFill>
                <a:latin typeface="Dosis ExtraBold" pitchFamily="2" charset="0"/>
              </a:rPr>
              <a:t>اليوم</a:t>
            </a:r>
            <a:r>
              <a:rPr lang="fr-MA" sz="1600" b="1" dirty="0">
                <a:solidFill>
                  <a:srgbClr val="474F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6 - </a:t>
            </a:r>
            <a:endParaRPr lang="ar-MA" sz="1600" b="1" dirty="0">
              <a:solidFill>
                <a:srgbClr val="474F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531505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69D3F22-E806-3997-6F1F-1710B0409C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30155"/>
            <a:ext cx="7886700" cy="720000"/>
          </a:xfrm>
        </p:spPr>
        <p:txBody>
          <a:bodyPr/>
          <a:lstStyle/>
          <a:p>
            <a:r>
              <a:rPr lang="ar-MA" dirty="0"/>
              <a:t>هيكلة حصة اليوم</a:t>
            </a:r>
            <a:endParaRPr lang="fr-MA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0A8752E-FC57-D355-6ED5-F7BCD7E3FF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955372" y="5553518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E57AC55-454C-4B04-AE73-C745845F70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955372" y="2952336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89D41D6-3C0B-AB4B-3B0E-8962CFFE98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03354" y="3100924"/>
            <a:ext cx="536340" cy="54000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7835A04A-1963-66B3-D2A8-1A5840794778}"/>
              </a:ext>
            </a:extLst>
          </p:cNvPr>
          <p:cNvSpPr txBox="1"/>
          <p:nvPr/>
        </p:nvSpPr>
        <p:spPr>
          <a:xfrm>
            <a:off x="5055156" y="3056450"/>
            <a:ext cx="15840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02-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استماع وتحدث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0F4005B5-89C0-2B87-6C93-260EF885E10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43686" y="5618936"/>
            <a:ext cx="540000" cy="418523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41BB5BF4-1CBD-78B1-A068-2E5DF274E729}"/>
              </a:ext>
            </a:extLst>
          </p:cNvPr>
          <p:cNvSpPr txBox="1"/>
          <p:nvPr/>
        </p:nvSpPr>
        <p:spPr>
          <a:xfrm>
            <a:off x="5366139" y="5553518"/>
            <a:ext cx="12731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04- إنتاج كتابي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3BCC5E1B-36D1-B19B-0DE4-2DE8A87A2614}"/>
              </a:ext>
            </a:extLst>
          </p:cNvPr>
          <p:cNvSpPr txBox="1">
            <a:spLocks/>
          </p:cNvSpPr>
          <p:nvPr/>
        </p:nvSpPr>
        <p:spPr>
          <a:xfrm>
            <a:off x="2122822" y="337108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MA" dirty="0"/>
              <a:t> تثبيت وتوليف 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5ED2A5C1-5F64-0EDA-0C20-2C98C154F4B7}"/>
              </a:ext>
            </a:extLst>
          </p:cNvPr>
          <p:cNvSpPr txBox="1">
            <a:spLocks/>
          </p:cNvSpPr>
          <p:nvPr/>
        </p:nvSpPr>
        <p:spPr>
          <a:xfrm>
            <a:off x="2122822" y="589212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ar-MA" dirty="0"/>
              <a:t>التعبير على المشاعر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9630107E-A592-E35E-BA33-54752F097A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919160" y="4067874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F740558-E699-43D3-EC5C-502BDFE3AE7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6759150" y="4141565"/>
            <a:ext cx="424748" cy="540000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164BD859-3C67-E762-28E9-4D416A2AC900}"/>
              </a:ext>
            </a:extLst>
          </p:cNvPr>
          <p:cNvSpPr txBox="1"/>
          <p:nvPr/>
        </p:nvSpPr>
        <p:spPr>
          <a:xfrm>
            <a:off x="5622619" y="4097091"/>
            <a:ext cx="10166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03- قراءة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2CC6D665-86B8-35D7-2668-7D5EFE5C7368}"/>
              </a:ext>
            </a:extLst>
          </p:cNvPr>
          <p:cNvSpPr txBox="1">
            <a:spLocks/>
          </p:cNvSpPr>
          <p:nvPr/>
        </p:nvSpPr>
        <p:spPr>
          <a:xfrm>
            <a:off x="2122822" y="441172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buClrTx/>
            </a:pPr>
            <a:r>
              <a:rPr lang="ar-MA" dirty="0"/>
              <a:t>قراءة: قراءات فردية وفهم.</a:t>
            </a:r>
          </a:p>
        </p:txBody>
      </p:sp>
      <p:pic>
        <p:nvPicPr>
          <p:cNvPr id="26" name="Espace réservé pour une image  20">
            <a:extLst>
              <a:ext uri="{FF2B5EF4-FFF2-40B4-BE49-F238E27FC236}">
                <a16:creationId xmlns:a16="http://schemas.microsoft.com/office/drawing/2014/main" id="{5817A276-BD07-BCBE-8A74-6E4D1B2DCB69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19542" y="5384936"/>
            <a:ext cx="468000" cy="468000"/>
          </a:xfrm>
          <a:prstGeom prst="rect">
            <a:avLst/>
          </a:prstGeom>
        </p:spPr>
      </p:pic>
      <p:pic>
        <p:nvPicPr>
          <p:cNvPr id="3" name="Espace réservé pour une image  20">
            <a:extLst>
              <a:ext uri="{FF2B5EF4-FFF2-40B4-BE49-F238E27FC236}">
                <a16:creationId xmlns:a16="http://schemas.microsoft.com/office/drawing/2014/main" id="{3013D0DF-D6BF-6F33-D8D5-6CE548D8ACF1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1773423" y="2857588"/>
            <a:ext cx="529773" cy="529773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2B873B3D-699A-D78A-29FC-72FAC49562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955372" y="1838546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27" name="ZoneTexte 26">
            <a:extLst>
              <a:ext uri="{FF2B5EF4-FFF2-40B4-BE49-F238E27FC236}">
                <a16:creationId xmlns:a16="http://schemas.microsoft.com/office/drawing/2014/main" id="{B9C7962E-F2CE-8824-2416-C423926CE71F}"/>
              </a:ext>
            </a:extLst>
          </p:cNvPr>
          <p:cNvSpPr txBox="1"/>
          <p:nvPr/>
        </p:nvSpPr>
        <p:spPr>
          <a:xfrm>
            <a:off x="5096834" y="1851092"/>
            <a:ext cx="15424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01-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44CE92F-0A9C-A286-0090-10DE5995C70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2972" y="1729670"/>
            <a:ext cx="505333" cy="581398"/>
          </a:xfrm>
          <a:prstGeom prst="rect">
            <a:avLst/>
          </a:prstGeom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EF9EA7D5-B3A8-E7D4-581A-FDE6C00B58A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6369" y="3960336"/>
            <a:ext cx="438538" cy="504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270989"/>
      </p:ext>
    </p:extLst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305CEE-5B26-0578-4F48-F57D4C30E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5400" dirty="0"/>
              <a:t>عند نهاية الحصة</a:t>
            </a:r>
            <a:endParaRPr lang="fr-MA" sz="5400" dirty="0"/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F1128A24-44E3-82C7-AFAB-763907C02A44}"/>
              </a:ext>
            </a:extLst>
          </p:cNvPr>
          <p:cNvSpPr txBox="1"/>
          <p:nvPr/>
        </p:nvSpPr>
        <p:spPr>
          <a:xfrm>
            <a:off x="1484028" y="1939195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80%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C37B0FCE-6495-B955-EF1A-DE4214D89669}"/>
              </a:ext>
            </a:extLst>
          </p:cNvPr>
          <p:cNvGrpSpPr/>
          <p:nvPr/>
        </p:nvGrpSpPr>
        <p:grpSpPr>
          <a:xfrm>
            <a:off x="1129004" y="2807138"/>
            <a:ext cx="6790996" cy="890781"/>
            <a:chOff x="1236549" y="2851205"/>
            <a:chExt cx="6790996" cy="890781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9F8D8C7-9507-63CE-2AE3-DECE17F4B29F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155B04E-3C3D-3F1A-E6EA-E9E57D0697FC}"/>
                </a:ext>
              </a:extLst>
            </p:cNvPr>
            <p:cNvSpPr/>
            <p:nvPr/>
          </p:nvSpPr>
          <p:spPr>
            <a:xfrm>
              <a:off x="1236549" y="3199690"/>
              <a:ext cx="523447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lvl="0" indent="-342900" algn="r" rtl="1"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005664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سرد الحكاية (أعظم هدية)؛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7ACE52EA-E686-0295-6C37-F75BB849C1E8}"/>
              </a:ext>
            </a:extLst>
          </p:cNvPr>
          <p:cNvGrpSpPr/>
          <p:nvPr/>
        </p:nvGrpSpPr>
        <p:grpSpPr>
          <a:xfrm>
            <a:off x="1224000" y="3697919"/>
            <a:ext cx="6696000" cy="890781"/>
            <a:chOff x="1331545" y="2851205"/>
            <a:chExt cx="6696000" cy="890781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14F9AE84-3F8A-A221-AEB5-F192297F6170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D99DB0A-3584-9A33-BD4F-26F6665A6A55}"/>
                </a:ext>
              </a:extLst>
            </p:cNvPr>
            <p:cNvSpPr/>
            <p:nvPr/>
          </p:nvSpPr>
          <p:spPr>
            <a:xfrm>
              <a:off x="1331545" y="3190359"/>
              <a:ext cx="5139477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lvl="0" indent="-342900" algn="r" rtl="1"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005664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فقرة والإجابة عن أسئلة الفهم؛</a:t>
              </a: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9B43C3F9-6599-3EDA-E1AE-D7611648D265}"/>
              </a:ext>
            </a:extLst>
          </p:cNvPr>
          <p:cNvGrpSpPr/>
          <p:nvPr/>
        </p:nvGrpSpPr>
        <p:grpSpPr>
          <a:xfrm>
            <a:off x="1129004" y="4588700"/>
            <a:ext cx="6790996" cy="890781"/>
            <a:chOff x="1236549" y="2851205"/>
            <a:chExt cx="6790996" cy="890781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43B1F021-E674-23A7-4837-8639585951E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D834F9FC-7880-2B36-D784-E8067F81A8F8}"/>
                </a:ext>
              </a:extLst>
            </p:cNvPr>
            <p:cNvSpPr/>
            <p:nvPr/>
          </p:nvSpPr>
          <p:spPr>
            <a:xfrm>
              <a:off x="1236549" y="3199690"/>
              <a:ext cx="523447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lvl="0" indent="-342900" algn="r" rtl="1"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005664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استعمال أسلوب التعبير عن المشاعر.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69938183"/>
      </p:ext>
    </p:extLst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632E3D6D-0B62-2B4E-A6D5-559583D98D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مرحبا بكم. سننطلق في حصة اللغة العربية.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0585A92D-D889-0485-2D64-5DDB53426D4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" r="88"/>
          <a:stretch>
            <a:fillRect/>
          </a:stretch>
        </p:blipFill>
        <p:spPr>
          <a:xfrm>
            <a:off x="7934325" y="684213"/>
            <a:ext cx="898525" cy="900112"/>
          </a:xfr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3DAB962-E5E7-C090-5C6D-9CDA838416C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C44EBFC-E096-BE4C-9DD5-B567D2893806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0D197F8-47BC-87E6-CCB8-EFCB28765FC2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2430701-8EF4-78CF-AFFB-D552C0FDEAA9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374F156-1297-0A7F-82ED-5A41BA1B9F24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5956328D-DD80-C9AA-FD89-3DED8562ABA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72DA6F9-F1F0-C0F4-AC1A-05A244A6048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E597807-E007-82DA-B7AB-51303157488A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1B098C5-47CC-8042-7DF1-933E012749F9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EC3F268-B5EB-B1A2-4698-C2138F13A8C5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5" name="Nada-Wave">
            <a:hlinkClick r:id="" action="ppaction://media"/>
            <a:extLst>
              <a:ext uri="{FF2B5EF4-FFF2-40B4-BE49-F238E27FC236}">
                <a16:creationId xmlns:a16="http://schemas.microsoft.com/office/drawing/2014/main" id="{D76C0845-77C4-3C72-689A-0EF8D1DAEB2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572000" y="2088681"/>
            <a:ext cx="2329640" cy="3720469"/>
          </a:xfrm>
          <a:prstGeom prst="rect">
            <a:avLst/>
          </a:prstGeom>
        </p:spPr>
      </p:pic>
      <p:pic>
        <p:nvPicPr>
          <p:cNvPr id="6" name="majd_wave">
            <a:hlinkClick r:id="" action="ppaction://media"/>
            <a:extLst>
              <a:ext uri="{FF2B5EF4-FFF2-40B4-BE49-F238E27FC236}">
                <a16:creationId xmlns:a16="http://schemas.microsoft.com/office/drawing/2014/main" id="{18D3497D-1E91-6A9C-F490-E5DE05D439C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2351137" y="2051155"/>
            <a:ext cx="2139091" cy="3802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2353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07FDE0-88F7-724B-81D9-4E795F4E0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من يذكر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شروط الحصول على نجمة التميز؟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1FF2608-4F6C-BB52-8A3C-04CB2DCC80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97136" y="12680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36E378F-61B4-745C-429C-DB2D8C76DD4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5EF1D0C-E184-2CC7-5850-32716F201A61}"/>
              </a:ext>
            </a:extLst>
          </p:cNvPr>
          <p:cNvSpPr>
            <a:spLocks/>
          </p:cNvSpPr>
          <p:nvPr/>
        </p:nvSpPr>
        <p:spPr>
          <a:xfrm>
            <a:off x="6776170" y="1124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D46C98A-E5C7-8311-F654-3604E5A0DA9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7" name="Google Shape;1333;p8">
            <a:extLst>
              <a:ext uri="{FF2B5EF4-FFF2-40B4-BE49-F238E27FC236}">
                <a16:creationId xmlns:a16="http://schemas.microsoft.com/office/drawing/2014/main" id="{5D10D5AD-97EE-05AB-8450-91FD582FE6D6}"/>
              </a:ext>
            </a:extLst>
          </p:cNvPr>
          <p:cNvSpPr txBox="1"/>
          <p:nvPr/>
        </p:nvSpPr>
        <p:spPr>
          <a:xfrm>
            <a:off x="886408" y="4838990"/>
            <a:ext cx="4038124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دونَ أَنْ أَقِفَ، أَرْفَعُ أُصْبُعي لِلْإجابَةِ. </a:t>
            </a: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F2090C1A-BC2A-F448-4A46-5A0EEB92F7B6}"/>
              </a:ext>
            </a:extLst>
          </p:cNvPr>
          <p:cNvSpPr txBox="1">
            <a:spLocks/>
          </p:cNvSpPr>
          <p:nvPr/>
        </p:nvSpPr>
        <p:spPr>
          <a:xfrm>
            <a:off x="1976868" y="2568290"/>
            <a:ext cx="4151010" cy="432000"/>
          </a:xfrm>
          <a:prstGeom prst="roundRect">
            <a:avLst>
              <a:gd name="adj" fmla="val 16667"/>
            </a:avLst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أُنْصِتُ وأَنْتَبِهُ جَيِّداً لِلدَّرْسِ. </a:t>
            </a:r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36A8D266-589D-C534-D21C-C416A0F3AAF1}"/>
              </a:ext>
            </a:extLst>
          </p:cNvPr>
          <p:cNvSpPr/>
          <p:nvPr/>
        </p:nvSpPr>
        <p:spPr>
          <a:xfrm>
            <a:off x="6070183" y="1920227"/>
            <a:ext cx="1800000" cy="1800000"/>
          </a:xfrm>
          <a:prstGeom prst="ellipse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solidFill>
              <a:srgbClr val="A1A6B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8F2A2531-930D-FDFD-DB8E-255271C05B30}"/>
              </a:ext>
            </a:extLst>
          </p:cNvPr>
          <p:cNvSpPr/>
          <p:nvPr/>
        </p:nvSpPr>
        <p:spPr>
          <a:xfrm>
            <a:off x="5063566" y="4200580"/>
            <a:ext cx="1800000" cy="1800000"/>
          </a:xfrm>
          <a:prstGeom prst="ellipse">
            <a:avLst/>
          </a:pr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solidFill>
              <a:srgbClr val="A1A6B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2" name="Espace réservé pour une image  21">
            <a:extLst>
              <a:ext uri="{FF2B5EF4-FFF2-40B4-BE49-F238E27FC236}">
                <a16:creationId xmlns:a16="http://schemas.microsoft.com/office/drawing/2014/main" id="{186FD6D3-6C2A-B3E7-EE84-945EBAA3883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0740797-B788-ADAE-9B9D-44E777E5652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7C59810-3442-930D-15AF-5C200AAC4DDD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92631" y="15390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04F2CE8-C3C5-7C85-1E82-C58B0C981B11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2959F219-75DE-23F5-174D-DAB7C18AC170}"/>
              </a:ext>
            </a:extLst>
          </p:cNvPr>
          <p:cNvSpPr>
            <a:spLocks/>
          </p:cNvSpPr>
          <p:nvPr/>
        </p:nvSpPr>
        <p:spPr>
          <a:xfrm>
            <a:off x="3422373" y="14396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352E07C-9BD5-FBFF-8D5A-AE04088E3368}"/>
              </a:ext>
            </a:extLst>
          </p:cNvPr>
          <p:cNvSpPr>
            <a:spLocks/>
          </p:cNvSpPr>
          <p:nvPr/>
        </p:nvSpPr>
        <p:spPr>
          <a:xfrm>
            <a:off x="5138212" y="13164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8A905B5-8615-75F6-4920-F76A0FA3C0C9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</p:spTree>
    <p:extLst>
      <p:ext uri="{BB962C8B-B14F-4D97-AF65-F5344CB8AC3E}">
        <p14:creationId xmlns:p14="http://schemas.microsoft.com/office/powerpoint/2010/main" val="497309569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69C578F4-C6F7-1746-B858-F018A63F86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والكراسة في القمطر.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6BF7F166-5547-5A36-0006-943B0A84CEE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D969382-1DE0-666D-7659-C63B1B8BDF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2CB7CB2-60E3-CBD6-2B96-D0B591A2FB2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4FF1E12-98F4-711D-A8CD-73164FFBA9C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4B23517-4115-6F36-2337-E8EC19AA62B8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83A0E02-BAE4-7074-DBDF-58A5D2647AFC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504399B-A5CE-94AF-9709-35C6A057F81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61DC6D6-6713-4A53-F53F-E526A2EDB58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FC6B6DC-C137-C5FB-E625-8AA12D081596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B3350FC-FE39-AFA0-D90F-5DE71F468A2C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550420D-14C2-6206-F731-A30E4F34DDFE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15" name="rangement">
            <a:hlinkClick r:id="" action="ppaction://media"/>
            <a:extLst>
              <a:ext uri="{FF2B5EF4-FFF2-40B4-BE49-F238E27FC236}">
                <a16:creationId xmlns:a16="http://schemas.microsoft.com/office/drawing/2014/main" id="{ABE2125B-4632-D160-0769-CE7958182A2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970242" y="1732520"/>
            <a:ext cx="7038975" cy="3959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358495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14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/>
              <a:t>افتتاح الحصة</a:t>
            </a:r>
            <a:endParaRPr lang="fr-MA" sz="44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0350" y="1022470"/>
            <a:ext cx="468000" cy="468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تركيب جمل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252100" y="1777877"/>
            <a:ext cx="19191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</a:t>
            </a:r>
            <a:r>
              <a:rPr lang="ar-AE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نشطة اعتيادية</a:t>
            </a:r>
            <a:endParaRPr lang="ar-MA" sz="36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CD3859E-8877-DE3F-BA5A-2610EADC5DE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750" y="1627570"/>
            <a:ext cx="924034" cy="1063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95FEAF-A838-1845-7D40-50DAFEE973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63799BF-C3F2-6244-9778-2E647F61B1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ستتدربون اليوم على تركيب جمل. خذوا ألواحكم.</a:t>
            </a:r>
            <a:endParaRPr lang="fr-FR" sz="2400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3788EB6-5932-4ACB-76DB-2D24BCF344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B15178B-76E9-0457-1D5A-0E4DF4CEDFF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5503DE9-E9E7-8EF4-54EF-91492372D7A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295949D-82DC-7C49-2B9D-0FAD8972DFA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909553B-4A7F-2133-0E81-B3997EC8987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AC43506-5968-63FE-7B77-BD395A28629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D7149EC-BB78-4B97-48A5-0C9CD43CE88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36C88D8-6B62-E714-5300-6951B270BBB0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9CEC9AB-0794-658C-E84F-1874070D8F80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D604109-F03C-606E-335B-A8EB740B827C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826A04E3-6306-A15B-253B-06ABE080BD5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5BD37FC1-8E40-6B5F-FA1E-09F90C96F57C}"/>
              </a:ext>
            </a:extLst>
          </p:cNvPr>
          <p:cNvSpPr txBox="1"/>
          <p:nvPr/>
        </p:nvSpPr>
        <p:spPr>
          <a:xfrm>
            <a:off x="2883877" y="2713911"/>
            <a:ext cx="3367267" cy="919401"/>
          </a:xfrm>
          <a:prstGeom prst="roundRect">
            <a:avLst/>
          </a:prstGeom>
          <a:noFill/>
          <a:ln w="28575">
            <a:solidFill>
              <a:srgbClr val="106585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تَرْكيبُ جُمَلٍ </a:t>
            </a: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64004720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CE65FC-4281-008F-7B5A-668EFA7716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799B90CA-7702-7A47-4476-4E26A0A34C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رتبوا الكلمات التالية لتركيب جملة تبتدئ بفعل ماضٍ. انتبهوا توجد كلمة زائدة.</a:t>
            </a:r>
            <a:endParaRPr lang="fr-FR" sz="2400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0A3A986-3DE0-D655-F060-B22623CD97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FAB40C3-9BEB-5244-5E56-56967D1C2DB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FF9A27F-B27B-0535-B8B6-D4265EC0F14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92CB4C9-95C7-349B-7BBB-3A8B224717A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E550CED-B9EA-706D-B66B-C5C650B15C7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7703660-FC15-8E2F-2D34-9E985A3A3EF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A189435-2DAA-3C61-6653-B3CEB7925B9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809F232-F6E6-D426-0D96-336E7A660E4F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B41692C-917F-6076-A47F-98A3979674AB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7F9FA1E-3BB0-044A-9597-CA550B7F8A9D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5F46B509-610D-97B9-DDEC-2C3C8D9F132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DC86756F-F421-4678-CCF5-0FE39A4D87DF}"/>
              </a:ext>
            </a:extLst>
          </p:cNvPr>
          <p:cNvSpPr/>
          <p:nvPr/>
        </p:nvSpPr>
        <p:spPr>
          <a:xfrm>
            <a:off x="808040" y="4018485"/>
            <a:ext cx="7326068" cy="1055322"/>
          </a:xfrm>
          <a:custGeom>
            <a:avLst/>
            <a:gdLst>
              <a:gd name="csX0" fmla="*/ 0 w 7326068"/>
              <a:gd name="csY0" fmla="*/ 190538 h 1055322"/>
              <a:gd name="csX1" fmla="*/ 190538 w 7326068"/>
              <a:gd name="csY1" fmla="*/ 0 h 1055322"/>
              <a:gd name="csX2" fmla="*/ 954487 w 7326068"/>
              <a:gd name="csY2" fmla="*/ 0 h 1055322"/>
              <a:gd name="csX3" fmla="*/ 1787886 w 7326068"/>
              <a:gd name="csY3" fmla="*/ 0 h 1055322"/>
              <a:gd name="csX4" fmla="*/ 2551835 w 7326068"/>
              <a:gd name="csY4" fmla="*/ 0 h 1055322"/>
              <a:gd name="csX5" fmla="*/ 3107435 w 7326068"/>
              <a:gd name="csY5" fmla="*/ 0 h 1055322"/>
              <a:gd name="csX6" fmla="*/ 3663034 w 7326068"/>
              <a:gd name="csY6" fmla="*/ 0 h 1055322"/>
              <a:gd name="csX7" fmla="*/ 4426983 w 7326068"/>
              <a:gd name="csY7" fmla="*/ 0 h 1055322"/>
              <a:gd name="csX8" fmla="*/ 4913133 w 7326068"/>
              <a:gd name="csY8" fmla="*/ 0 h 1055322"/>
              <a:gd name="csX9" fmla="*/ 5607632 w 7326068"/>
              <a:gd name="csY9" fmla="*/ 0 h 1055322"/>
              <a:gd name="csX10" fmla="*/ 6163231 w 7326068"/>
              <a:gd name="csY10" fmla="*/ 0 h 1055322"/>
              <a:gd name="csX11" fmla="*/ 7135530 w 7326068"/>
              <a:gd name="csY11" fmla="*/ 0 h 1055322"/>
              <a:gd name="csX12" fmla="*/ 7326068 w 7326068"/>
              <a:gd name="csY12" fmla="*/ 190538 h 1055322"/>
              <a:gd name="csX13" fmla="*/ 7326068 w 7326068"/>
              <a:gd name="csY13" fmla="*/ 864784 h 1055322"/>
              <a:gd name="csX14" fmla="*/ 7135530 w 7326068"/>
              <a:gd name="csY14" fmla="*/ 1055322 h 1055322"/>
              <a:gd name="csX15" fmla="*/ 6579931 w 7326068"/>
              <a:gd name="csY15" fmla="*/ 1055322 h 1055322"/>
              <a:gd name="csX16" fmla="*/ 5885431 w 7326068"/>
              <a:gd name="csY16" fmla="*/ 1055322 h 1055322"/>
              <a:gd name="csX17" fmla="*/ 5121482 w 7326068"/>
              <a:gd name="csY17" fmla="*/ 1055322 h 1055322"/>
              <a:gd name="csX18" fmla="*/ 4635333 w 7326068"/>
              <a:gd name="csY18" fmla="*/ 1055322 h 1055322"/>
              <a:gd name="csX19" fmla="*/ 3801934 w 7326068"/>
              <a:gd name="csY19" fmla="*/ 1055322 h 1055322"/>
              <a:gd name="csX20" fmla="*/ 3107435 w 7326068"/>
              <a:gd name="csY20" fmla="*/ 1055322 h 1055322"/>
              <a:gd name="csX21" fmla="*/ 2412935 w 7326068"/>
              <a:gd name="csY21" fmla="*/ 1055322 h 1055322"/>
              <a:gd name="csX22" fmla="*/ 1926786 w 7326068"/>
              <a:gd name="csY22" fmla="*/ 1055322 h 1055322"/>
              <a:gd name="csX23" fmla="*/ 1093387 w 7326068"/>
              <a:gd name="csY23" fmla="*/ 1055322 h 1055322"/>
              <a:gd name="csX24" fmla="*/ 190538 w 7326068"/>
              <a:gd name="csY24" fmla="*/ 1055322 h 1055322"/>
              <a:gd name="csX25" fmla="*/ 0 w 7326068"/>
              <a:gd name="csY25" fmla="*/ 864784 h 1055322"/>
              <a:gd name="csX26" fmla="*/ 0 w 7326068"/>
              <a:gd name="csY26" fmla="*/ 190538 h 105532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</a:cxnLst>
            <a:rect l="l" t="t" r="r" b="b"/>
            <a:pathLst>
              <a:path w="7326068" h="1055322" extrusionOk="0">
                <a:moveTo>
                  <a:pt x="0" y="190538"/>
                </a:moveTo>
                <a:cubicBezTo>
                  <a:pt x="23790" y="74567"/>
                  <a:pt x="82894" y="-2555"/>
                  <a:pt x="190538" y="0"/>
                </a:cubicBezTo>
                <a:cubicBezTo>
                  <a:pt x="497055" y="24607"/>
                  <a:pt x="634196" y="22038"/>
                  <a:pt x="954487" y="0"/>
                </a:cubicBezTo>
                <a:cubicBezTo>
                  <a:pt x="1274778" y="-22038"/>
                  <a:pt x="1459049" y="-14245"/>
                  <a:pt x="1787886" y="0"/>
                </a:cubicBezTo>
                <a:cubicBezTo>
                  <a:pt x="2116723" y="14245"/>
                  <a:pt x="2232575" y="6392"/>
                  <a:pt x="2551835" y="0"/>
                </a:cubicBezTo>
                <a:cubicBezTo>
                  <a:pt x="2871095" y="-6392"/>
                  <a:pt x="2948353" y="4141"/>
                  <a:pt x="3107435" y="0"/>
                </a:cubicBezTo>
                <a:cubicBezTo>
                  <a:pt x="3266517" y="-4141"/>
                  <a:pt x="3461618" y="-6955"/>
                  <a:pt x="3663034" y="0"/>
                </a:cubicBezTo>
                <a:cubicBezTo>
                  <a:pt x="3864450" y="6955"/>
                  <a:pt x="4195343" y="-29352"/>
                  <a:pt x="4426983" y="0"/>
                </a:cubicBezTo>
                <a:cubicBezTo>
                  <a:pt x="4658623" y="29352"/>
                  <a:pt x="4723172" y="-14281"/>
                  <a:pt x="4913133" y="0"/>
                </a:cubicBezTo>
                <a:cubicBezTo>
                  <a:pt x="5103094" y="14281"/>
                  <a:pt x="5331556" y="8845"/>
                  <a:pt x="5607632" y="0"/>
                </a:cubicBezTo>
                <a:cubicBezTo>
                  <a:pt x="5883708" y="-8845"/>
                  <a:pt x="5935339" y="18895"/>
                  <a:pt x="6163231" y="0"/>
                </a:cubicBezTo>
                <a:cubicBezTo>
                  <a:pt x="6391123" y="-18895"/>
                  <a:pt x="6875876" y="45041"/>
                  <a:pt x="7135530" y="0"/>
                </a:cubicBezTo>
                <a:cubicBezTo>
                  <a:pt x="7244750" y="5449"/>
                  <a:pt x="7341389" y="84488"/>
                  <a:pt x="7326068" y="190538"/>
                </a:cubicBezTo>
                <a:cubicBezTo>
                  <a:pt x="7298579" y="344397"/>
                  <a:pt x="7305333" y="572708"/>
                  <a:pt x="7326068" y="864784"/>
                </a:cubicBezTo>
                <a:cubicBezTo>
                  <a:pt x="7332346" y="964253"/>
                  <a:pt x="7238681" y="1059365"/>
                  <a:pt x="7135530" y="1055322"/>
                </a:cubicBezTo>
                <a:cubicBezTo>
                  <a:pt x="6887242" y="1031076"/>
                  <a:pt x="6856981" y="1039835"/>
                  <a:pt x="6579931" y="1055322"/>
                </a:cubicBezTo>
                <a:cubicBezTo>
                  <a:pt x="6302881" y="1070809"/>
                  <a:pt x="6118999" y="1050421"/>
                  <a:pt x="5885431" y="1055322"/>
                </a:cubicBezTo>
                <a:cubicBezTo>
                  <a:pt x="5651863" y="1060223"/>
                  <a:pt x="5365174" y="1031801"/>
                  <a:pt x="5121482" y="1055322"/>
                </a:cubicBezTo>
                <a:cubicBezTo>
                  <a:pt x="4877790" y="1078843"/>
                  <a:pt x="4786152" y="1046666"/>
                  <a:pt x="4635333" y="1055322"/>
                </a:cubicBezTo>
                <a:cubicBezTo>
                  <a:pt x="4484514" y="1063978"/>
                  <a:pt x="4186587" y="1093093"/>
                  <a:pt x="3801934" y="1055322"/>
                </a:cubicBezTo>
                <a:cubicBezTo>
                  <a:pt x="3417281" y="1017551"/>
                  <a:pt x="3432133" y="1075404"/>
                  <a:pt x="3107435" y="1055322"/>
                </a:cubicBezTo>
                <a:cubicBezTo>
                  <a:pt x="2782737" y="1035240"/>
                  <a:pt x="2711982" y="1043639"/>
                  <a:pt x="2412935" y="1055322"/>
                </a:cubicBezTo>
                <a:cubicBezTo>
                  <a:pt x="2113888" y="1067005"/>
                  <a:pt x="2098183" y="1049541"/>
                  <a:pt x="1926786" y="1055322"/>
                </a:cubicBezTo>
                <a:cubicBezTo>
                  <a:pt x="1755389" y="1061103"/>
                  <a:pt x="1505992" y="1064639"/>
                  <a:pt x="1093387" y="1055322"/>
                </a:cubicBezTo>
                <a:cubicBezTo>
                  <a:pt x="680782" y="1046005"/>
                  <a:pt x="441168" y="1063066"/>
                  <a:pt x="190538" y="1055322"/>
                </a:cubicBezTo>
                <a:cubicBezTo>
                  <a:pt x="83797" y="1048498"/>
                  <a:pt x="2137" y="973931"/>
                  <a:pt x="0" y="864784"/>
                </a:cubicBezTo>
                <a:cubicBezTo>
                  <a:pt x="6917" y="640538"/>
                  <a:pt x="-23100" y="402601"/>
                  <a:pt x="0" y="190538"/>
                </a:cubicBezTo>
                <a:close/>
              </a:path>
            </a:pathLst>
          </a:custGeom>
          <a:noFill/>
          <a:ln w="28575">
            <a:solidFill>
              <a:srgbClr val="8497B0"/>
            </a:solidFill>
            <a:prstDash val="sysDash"/>
            <a:extLst>
              <a:ext uri="{C807C97D-BFC1-408E-A445-0C87EB9F89A2}">
                <ask:lineSketchStyleProps xmlns:ask="http://schemas.microsoft.com/office/drawing/2018/sketchyshapes" sd="3098530022">
                  <a:prstGeom prst="roundRect">
                    <a:avLst>
                      <a:gd name="adj" fmla="val 1805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95B85379-2126-EA78-1EDA-0F5A918557DF}"/>
              </a:ext>
            </a:extLst>
          </p:cNvPr>
          <p:cNvGrpSpPr/>
          <p:nvPr/>
        </p:nvGrpSpPr>
        <p:grpSpPr>
          <a:xfrm>
            <a:off x="766822" y="2364255"/>
            <a:ext cx="6791489" cy="862636"/>
            <a:chOff x="770525" y="2409445"/>
            <a:chExt cx="6791489" cy="862636"/>
          </a:xfrm>
        </p:grpSpPr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341F84D2-BB33-1AFC-AEF3-E463B9E044DB}"/>
                </a:ext>
              </a:extLst>
            </p:cNvPr>
            <p:cNvGrpSpPr/>
            <p:nvPr/>
          </p:nvGrpSpPr>
          <p:grpSpPr>
            <a:xfrm>
              <a:off x="2074511" y="2409446"/>
              <a:ext cx="5487503" cy="862635"/>
              <a:chOff x="2053030" y="2609306"/>
              <a:chExt cx="5487503" cy="862635"/>
            </a:xfrm>
          </p:grpSpPr>
          <p:grpSp>
            <p:nvGrpSpPr>
              <p:cNvPr id="15" name="Groupe 14">
                <a:extLst>
                  <a:ext uri="{FF2B5EF4-FFF2-40B4-BE49-F238E27FC236}">
                    <a16:creationId xmlns:a16="http://schemas.microsoft.com/office/drawing/2014/main" id="{439277AE-FF60-A08E-290E-317116173B2E}"/>
                  </a:ext>
                </a:extLst>
              </p:cNvPr>
              <p:cNvGrpSpPr/>
              <p:nvPr/>
            </p:nvGrpSpPr>
            <p:grpSpPr>
              <a:xfrm>
                <a:off x="2053030" y="2609306"/>
                <a:ext cx="2512133" cy="862635"/>
                <a:chOff x="1536054" y="2520621"/>
                <a:chExt cx="2512133" cy="862635"/>
              </a:xfrm>
            </p:grpSpPr>
            <p:sp>
              <p:nvSpPr>
                <p:cNvPr id="22" name="ZoneTexte 21">
                  <a:extLst>
                    <a:ext uri="{FF2B5EF4-FFF2-40B4-BE49-F238E27FC236}">
                      <a16:creationId xmlns:a16="http://schemas.microsoft.com/office/drawing/2014/main" id="{4CAC1B63-094E-5325-CF73-7A704E259FF4}"/>
                    </a:ext>
                  </a:extLst>
                </p:cNvPr>
                <p:cNvSpPr txBox="1"/>
                <p:nvPr/>
              </p:nvSpPr>
              <p:spPr>
                <a:xfrm>
                  <a:off x="1536054" y="2520621"/>
                  <a:ext cx="1345567" cy="851297"/>
                </a:xfrm>
                <a:prstGeom prst="roundRect">
                  <a:avLst/>
                </a:prstGeom>
                <a:noFill/>
                <a:ln w="28575">
                  <a:solidFill>
                    <a:srgbClr val="106585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4572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4400" b="1" dirty="0">
                      <a:solidFill>
                        <a:schemeClr val="accent1">
                          <a:lumMod val="5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  <a:sym typeface="Arial"/>
                    </a:rPr>
                    <a:t>تَماثَلَتْ</a:t>
                  </a:r>
                  <a:endParaRPr kumimoji="0" lang="ar-MA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>
                        <a:lumMod val="50000"/>
                      </a:scheme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  <a:sym typeface="Arial"/>
                  </a:endParaRPr>
                </a:p>
              </p:txBody>
            </p:sp>
            <p:sp>
              <p:nvSpPr>
                <p:cNvPr id="20" name="ZoneTexte 19">
                  <a:extLst>
                    <a:ext uri="{FF2B5EF4-FFF2-40B4-BE49-F238E27FC236}">
                      <a16:creationId xmlns:a16="http://schemas.microsoft.com/office/drawing/2014/main" id="{919AE8C8-651F-4649-9F47-34DEE730BBA3}"/>
                    </a:ext>
                  </a:extLst>
                </p:cNvPr>
                <p:cNvSpPr txBox="1"/>
                <p:nvPr/>
              </p:nvSpPr>
              <p:spPr>
                <a:xfrm>
                  <a:off x="3010618" y="2531959"/>
                  <a:ext cx="1037569" cy="851297"/>
                </a:xfrm>
                <a:prstGeom prst="roundRect">
                  <a:avLst/>
                </a:prstGeom>
                <a:noFill/>
                <a:ln w="28575">
                  <a:solidFill>
                    <a:srgbClr val="106585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lvl="0" algn="ctr" rtl="1">
                    <a:defRPr/>
                  </a:pPr>
                  <a:r>
                    <a:rPr lang="ar-MA" sz="4400" b="1" dirty="0" err="1">
                      <a:solidFill>
                        <a:schemeClr val="accent1">
                          <a:lumMod val="50000"/>
                        </a:schemeClr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  <a:sym typeface="Arial"/>
                    </a:rPr>
                    <a:t>ٱلْفَتاةُ</a:t>
                  </a:r>
                  <a:endParaRPr kumimoji="0" lang="ar-MA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>
                        <a:lumMod val="50000"/>
                      </a:scheme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  <a:sym typeface="Arial"/>
                  </a:endParaRPr>
                </a:p>
              </p:txBody>
            </p:sp>
          </p:grp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B0030600-A851-57C6-69A5-1ABE9D23B17E}"/>
                  </a:ext>
                </a:extLst>
              </p:cNvPr>
              <p:cNvSpPr txBox="1"/>
              <p:nvPr/>
            </p:nvSpPr>
            <p:spPr>
              <a:xfrm>
                <a:off x="4690874" y="2609309"/>
                <a:ext cx="1489566" cy="851297"/>
              </a:xfrm>
              <a:prstGeom prst="roundRect">
                <a:avLst/>
              </a:prstGeom>
              <a:noFill/>
              <a:ln w="28575">
                <a:solidFill>
                  <a:srgbClr val="106585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44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accent1">
                        <a:lumMod val="50000"/>
                      </a:scheme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  <a:sym typeface="Arial"/>
                  </a:rPr>
                  <a:t>ٱلْمَريضَةُ</a:t>
                </a:r>
                <a:endParaRPr kumimoji="0" lang="ar-MA" sz="44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>
                      <a:lumMod val="50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endParaRPr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AA55E760-F74C-0F4E-0FE5-80E28E879883}"/>
                  </a:ext>
                </a:extLst>
              </p:cNvPr>
              <p:cNvSpPr txBox="1"/>
              <p:nvPr/>
            </p:nvSpPr>
            <p:spPr>
              <a:xfrm>
                <a:off x="6306151" y="2609307"/>
                <a:ext cx="1234382" cy="851297"/>
              </a:xfrm>
              <a:prstGeom prst="roundRect">
                <a:avLst/>
              </a:prstGeom>
              <a:noFill/>
              <a:ln w="28575">
                <a:solidFill>
                  <a:srgbClr val="106585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MA" sz="4400" b="1" dirty="0">
                    <a:solidFill>
                      <a:schemeClr val="accent1">
                        <a:lumMod val="5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  <a:sym typeface="Arial"/>
                  </a:rPr>
                  <a:t>لِلشِّفاءِ</a:t>
                </a:r>
                <a:endParaRPr kumimoji="0" lang="ar-MA" sz="44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>
                      <a:lumMod val="50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endParaRPr>
              </a:p>
            </p:txBody>
          </p:sp>
        </p:grp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1E60743E-1D60-BD89-62CD-0FB60DFAF041}"/>
                </a:ext>
              </a:extLst>
            </p:cNvPr>
            <p:cNvSpPr txBox="1"/>
            <p:nvPr/>
          </p:nvSpPr>
          <p:spPr>
            <a:xfrm>
              <a:off x="770525" y="2409445"/>
              <a:ext cx="1209534" cy="851297"/>
            </a:xfrm>
            <a:prstGeom prst="roundRect">
              <a:avLst/>
            </a:prstGeom>
            <a:noFill/>
            <a:ln w="28575">
              <a:solidFill>
                <a:srgbClr val="106585"/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4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>
                      <a:lumMod val="50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تَتَماثَلُ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76044166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FE3EB5-72F6-0419-AA43-4708EAEFCB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CC15D9FF-BAFD-2885-6E6F-6176EABFA8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الألواح. سأعين من يعرض جملته ويقرؤها؟ ما الكلمة الزائدة؟ هل أنتم متفقون؟ </a:t>
            </a:r>
            <a:endParaRPr lang="fr-FR" sz="2400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739FD09-0918-21B9-1933-02DD1C49FA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FB097DE-E1A7-254A-6E24-D60F0D3C05C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082840C-43A1-C05A-82CC-BBE4EF8BC72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C4B9F88-C342-8D74-6A75-5200CD44BAF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49266E3-AA4B-062F-4F50-FAAC08F9C80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68419F4-EFC2-054B-1472-80B91DFE579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BCC0A82-61E0-211A-89D0-AEF83DA023BE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40497F2-2A35-55C3-4D56-C454F168F7A0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3D8831B-0AF3-D2B7-75B2-6FCCCB4D78A4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6AD2C71-412E-8CF3-7AA5-F1F1F11723E0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27" name="Espace réservé pour une image  26">
            <a:extLst>
              <a:ext uri="{FF2B5EF4-FFF2-40B4-BE49-F238E27FC236}">
                <a16:creationId xmlns:a16="http://schemas.microsoft.com/office/drawing/2014/main" id="{1C851CB8-BCDF-9C4E-1C38-ACC9B983EAA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D811FB3-4600-53AE-17CC-30678907CB4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8799" y="2218266"/>
            <a:ext cx="3280833" cy="3280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5436066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1B8051-3ADB-0C50-7B5A-25743A458A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B0425D46-A085-29CC-E43D-13C69929CB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  <a:endParaRPr lang="fr-FR" sz="2400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908E9A2-8620-0E34-DE1D-0A9397BE96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4A7FD45-5EBD-FE45-0540-8394F6E9477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1A89A7B-BF4B-CA19-8F0D-F1E9C773AD1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8A88B12-C67A-9E35-0342-93A0093F1E0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CF5FBD6-3FFA-3D58-639D-86A2E6D72C0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6B1F7E2-D713-20E2-1AC1-66E2B939CEB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AB72046-0EC8-CF32-CE96-9C050A6997F8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040669E-5876-3906-4467-BF7882D3197B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5DB4928-8564-F870-FB03-6FAC2105D1E8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E797E5F-1A7E-AF96-1B79-304DCDB1F72B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B4653FD5-453A-A54F-256E-260EDF561E9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93BCDBCD-F931-50B2-55FE-E3AB0FECDEDD}"/>
              </a:ext>
            </a:extLst>
          </p:cNvPr>
          <p:cNvSpPr/>
          <p:nvPr/>
        </p:nvSpPr>
        <p:spPr>
          <a:xfrm>
            <a:off x="808040" y="4018485"/>
            <a:ext cx="7326068" cy="1055322"/>
          </a:xfrm>
          <a:custGeom>
            <a:avLst/>
            <a:gdLst>
              <a:gd name="csX0" fmla="*/ 0 w 7326068"/>
              <a:gd name="csY0" fmla="*/ 190538 h 1055322"/>
              <a:gd name="csX1" fmla="*/ 190538 w 7326068"/>
              <a:gd name="csY1" fmla="*/ 0 h 1055322"/>
              <a:gd name="csX2" fmla="*/ 954487 w 7326068"/>
              <a:gd name="csY2" fmla="*/ 0 h 1055322"/>
              <a:gd name="csX3" fmla="*/ 1787886 w 7326068"/>
              <a:gd name="csY3" fmla="*/ 0 h 1055322"/>
              <a:gd name="csX4" fmla="*/ 2551835 w 7326068"/>
              <a:gd name="csY4" fmla="*/ 0 h 1055322"/>
              <a:gd name="csX5" fmla="*/ 3107435 w 7326068"/>
              <a:gd name="csY5" fmla="*/ 0 h 1055322"/>
              <a:gd name="csX6" fmla="*/ 3663034 w 7326068"/>
              <a:gd name="csY6" fmla="*/ 0 h 1055322"/>
              <a:gd name="csX7" fmla="*/ 4426983 w 7326068"/>
              <a:gd name="csY7" fmla="*/ 0 h 1055322"/>
              <a:gd name="csX8" fmla="*/ 4913133 w 7326068"/>
              <a:gd name="csY8" fmla="*/ 0 h 1055322"/>
              <a:gd name="csX9" fmla="*/ 5607632 w 7326068"/>
              <a:gd name="csY9" fmla="*/ 0 h 1055322"/>
              <a:gd name="csX10" fmla="*/ 6163231 w 7326068"/>
              <a:gd name="csY10" fmla="*/ 0 h 1055322"/>
              <a:gd name="csX11" fmla="*/ 7135530 w 7326068"/>
              <a:gd name="csY11" fmla="*/ 0 h 1055322"/>
              <a:gd name="csX12" fmla="*/ 7326068 w 7326068"/>
              <a:gd name="csY12" fmla="*/ 190538 h 1055322"/>
              <a:gd name="csX13" fmla="*/ 7326068 w 7326068"/>
              <a:gd name="csY13" fmla="*/ 864784 h 1055322"/>
              <a:gd name="csX14" fmla="*/ 7135530 w 7326068"/>
              <a:gd name="csY14" fmla="*/ 1055322 h 1055322"/>
              <a:gd name="csX15" fmla="*/ 6579931 w 7326068"/>
              <a:gd name="csY15" fmla="*/ 1055322 h 1055322"/>
              <a:gd name="csX16" fmla="*/ 5885431 w 7326068"/>
              <a:gd name="csY16" fmla="*/ 1055322 h 1055322"/>
              <a:gd name="csX17" fmla="*/ 5121482 w 7326068"/>
              <a:gd name="csY17" fmla="*/ 1055322 h 1055322"/>
              <a:gd name="csX18" fmla="*/ 4635333 w 7326068"/>
              <a:gd name="csY18" fmla="*/ 1055322 h 1055322"/>
              <a:gd name="csX19" fmla="*/ 3801934 w 7326068"/>
              <a:gd name="csY19" fmla="*/ 1055322 h 1055322"/>
              <a:gd name="csX20" fmla="*/ 3107435 w 7326068"/>
              <a:gd name="csY20" fmla="*/ 1055322 h 1055322"/>
              <a:gd name="csX21" fmla="*/ 2412935 w 7326068"/>
              <a:gd name="csY21" fmla="*/ 1055322 h 1055322"/>
              <a:gd name="csX22" fmla="*/ 1926786 w 7326068"/>
              <a:gd name="csY22" fmla="*/ 1055322 h 1055322"/>
              <a:gd name="csX23" fmla="*/ 1093387 w 7326068"/>
              <a:gd name="csY23" fmla="*/ 1055322 h 1055322"/>
              <a:gd name="csX24" fmla="*/ 190538 w 7326068"/>
              <a:gd name="csY24" fmla="*/ 1055322 h 1055322"/>
              <a:gd name="csX25" fmla="*/ 0 w 7326068"/>
              <a:gd name="csY25" fmla="*/ 864784 h 1055322"/>
              <a:gd name="csX26" fmla="*/ 0 w 7326068"/>
              <a:gd name="csY26" fmla="*/ 190538 h 105532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</a:cxnLst>
            <a:rect l="l" t="t" r="r" b="b"/>
            <a:pathLst>
              <a:path w="7326068" h="1055322" extrusionOk="0">
                <a:moveTo>
                  <a:pt x="0" y="190538"/>
                </a:moveTo>
                <a:cubicBezTo>
                  <a:pt x="23790" y="74567"/>
                  <a:pt x="82894" y="-2555"/>
                  <a:pt x="190538" y="0"/>
                </a:cubicBezTo>
                <a:cubicBezTo>
                  <a:pt x="497055" y="24607"/>
                  <a:pt x="634196" y="22038"/>
                  <a:pt x="954487" y="0"/>
                </a:cubicBezTo>
                <a:cubicBezTo>
                  <a:pt x="1274778" y="-22038"/>
                  <a:pt x="1459049" y="-14245"/>
                  <a:pt x="1787886" y="0"/>
                </a:cubicBezTo>
                <a:cubicBezTo>
                  <a:pt x="2116723" y="14245"/>
                  <a:pt x="2232575" y="6392"/>
                  <a:pt x="2551835" y="0"/>
                </a:cubicBezTo>
                <a:cubicBezTo>
                  <a:pt x="2871095" y="-6392"/>
                  <a:pt x="2948353" y="4141"/>
                  <a:pt x="3107435" y="0"/>
                </a:cubicBezTo>
                <a:cubicBezTo>
                  <a:pt x="3266517" y="-4141"/>
                  <a:pt x="3461618" y="-6955"/>
                  <a:pt x="3663034" y="0"/>
                </a:cubicBezTo>
                <a:cubicBezTo>
                  <a:pt x="3864450" y="6955"/>
                  <a:pt x="4195343" y="-29352"/>
                  <a:pt x="4426983" y="0"/>
                </a:cubicBezTo>
                <a:cubicBezTo>
                  <a:pt x="4658623" y="29352"/>
                  <a:pt x="4723172" y="-14281"/>
                  <a:pt x="4913133" y="0"/>
                </a:cubicBezTo>
                <a:cubicBezTo>
                  <a:pt x="5103094" y="14281"/>
                  <a:pt x="5331556" y="8845"/>
                  <a:pt x="5607632" y="0"/>
                </a:cubicBezTo>
                <a:cubicBezTo>
                  <a:pt x="5883708" y="-8845"/>
                  <a:pt x="5935339" y="18895"/>
                  <a:pt x="6163231" y="0"/>
                </a:cubicBezTo>
                <a:cubicBezTo>
                  <a:pt x="6391123" y="-18895"/>
                  <a:pt x="6875876" y="45041"/>
                  <a:pt x="7135530" y="0"/>
                </a:cubicBezTo>
                <a:cubicBezTo>
                  <a:pt x="7244750" y="5449"/>
                  <a:pt x="7341389" y="84488"/>
                  <a:pt x="7326068" y="190538"/>
                </a:cubicBezTo>
                <a:cubicBezTo>
                  <a:pt x="7298579" y="344397"/>
                  <a:pt x="7305333" y="572708"/>
                  <a:pt x="7326068" y="864784"/>
                </a:cubicBezTo>
                <a:cubicBezTo>
                  <a:pt x="7332346" y="964253"/>
                  <a:pt x="7238681" y="1059365"/>
                  <a:pt x="7135530" y="1055322"/>
                </a:cubicBezTo>
                <a:cubicBezTo>
                  <a:pt x="6887242" y="1031076"/>
                  <a:pt x="6856981" y="1039835"/>
                  <a:pt x="6579931" y="1055322"/>
                </a:cubicBezTo>
                <a:cubicBezTo>
                  <a:pt x="6302881" y="1070809"/>
                  <a:pt x="6118999" y="1050421"/>
                  <a:pt x="5885431" y="1055322"/>
                </a:cubicBezTo>
                <a:cubicBezTo>
                  <a:pt x="5651863" y="1060223"/>
                  <a:pt x="5365174" y="1031801"/>
                  <a:pt x="5121482" y="1055322"/>
                </a:cubicBezTo>
                <a:cubicBezTo>
                  <a:pt x="4877790" y="1078843"/>
                  <a:pt x="4786152" y="1046666"/>
                  <a:pt x="4635333" y="1055322"/>
                </a:cubicBezTo>
                <a:cubicBezTo>
                  <a:pt x="4484514" y="1063978"/>
                  <a:pt x="4186587" y="1093093"/>
                  <a:pt x="3801934" y="1055322"/>
                </a:cubicBezTo>
                <a:cubicBezTo>
                  <a:pt x="3417281" y="1017551"/>
                  <a:pt x="3432133" y="1075404"/>
                  <a:pt x="3107435" y="1055322"/>
                </a:cubicBezTo>
                <a:cubicBezTo>
                  <a:pt x="2782737" y="1035240"/>
                  <a:pt x="2711982" y="1043639"/>
                  <a:pt x="2412935" y="1055322"/>
                </a:cubicBezTo>
                <a:cubicBezTo>
                  <a:pt x="2113888" y="1067005"/>
                  <a:pt x="2098183" y="1049541"/>
                  <a:pt x="1926786" y="1055322"/>
                </a:cubicBezTo>
                <a:cubicBezTo>
                  <a:pt x="1755389" y="1061103"/>
                  <a:pt x="1505992" y="1064639"/>
                  <a:pt x="1093387" y="1055322"/>
                </a:cubicBezTo>
                <a:cubicBezTo>
                  <a:pt x="680782" y="1046005"/>
                  <a:pt x="441168" y="1063066"/>
                  <a:pt x="190538" y="1055322"/>
                </a:cubicBezTo>
                <a:cubicBezTo>
                  <a:pt x="83797" y="1048498"/>
                  <a:pt x="2137" y="973931"/>
                  <a:pt x="0" y="864784"/>
                </a:cubicBezTo>
                <a:cubicBezTo>
                  <a:pt x="6917" y="640538"/>
                  <a:pt x="-23100" y="402601"/>
                  <a:pt x="0" y="190538"/>
                </a:cubicBezTo>
                <a:close/>
              </a:path>
            </a:pathLst>
          </a:custGeom>
          <a:noFill/>
          <a:ln w="28575">
            <a:solidFill>
              <a:srgbClr val="8497B0"/>
            </a:solidFill>
            <a:prstDash val="sysDash"/>
            <a:extLst>
              <a:ext uri="{C807C97D-BFC1-408E-A445-0C87EB9F89A2}">
                <ask:lineSketchStyleProps xmlns:ask="http://schemas.microsoft.com/office/drawing/2018/sketchyshapes" sd="3098530022">
                  <a:prstGeom prst="roundRect">
                    <a:avLst>
                      <a:gd name="adj" fmla="val 1805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B246F481-E17F-38F9-BC63-5E42F6ED7171}"/>
              </a:ext>
            </a:extLst>
          </p:cNvPr>
          <p:cNvSpPr txBox="1"/>
          <p:nvPr/>
        </p:nvSpPr>
        <p:spPr>
          <a:xfrm>
            <a:off x="1665514" y="4130647"/>
            <a:ext cx="634027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defRPr/>
            </a:pP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تَماثَلَتْ 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ٱلْفَتاةُ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ٱلْمَريضَةُ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لِلشِّفاءِ.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D176C15D-04B1-B448-50C7-4C6B75389E56}"/>
              </a:ext>
            </a:extLst>
          </p:cNvPr>
          <p:cNvSpPr txBox="1"/>
          <p:nvPr/>
        </p:nvSpPr>
        <p:spPr>
          <a:xfrm>
            <a:off x="953906" y="2195899"/>
            <a:ext cx="941528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 2" panose="05020102010507070707" pitchFamily="18" charset="2"/>
              </a:rPr>
              <a:t></a:t>
            </a:r>
            <a:endParaRPr kumimoji="0" lang="ar-MA" sz="8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53028D58-0A88-C88D-C121-BC4B4A7E3FB9}"/>
              </a:ext>
            </a:extLst>
          </p:cNvPr>
          <p:cNvGrpSpPr/>
          <p:nvPr/>
        </p:nvGrpSpPr>
        <p:grpSpPr>
          <a:xfrm>
            <a:off x="766822" y="2364255"/>
            <a:ext cx="6791489" cy="862636"/>
            <a:chOff x="770525" y="2409445"/>
            <a:chExt cx="6791489" cy="862636"/>
          </a:xfrm>
        </p:grpSpPr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D665ABD1-CEED-79A5-82D6-0AA1E4AE7617}"/>
                </a:ext>
              </a:extLst>
            </p:cNvPr>
            <p:cNvGrpSpPr/>
            <p:nvPr/>
          </p:nvGrpSpPr>
          <p:grpSpPr>
            <a:xfrm>
              <a:off x="2074511" y="2409446"/>
              <a:ext cx="5487503" cy="862635"/>
              <a:chOff x="2053030" y="2609306"/>
              <a:chExt cx="5487503" cy="862635"/>
            </a:xfrm>
          </p:grpSpPr>
          <p:grpSp>
            <p:nvGrpSpPr>
              <p:cNvPr id="18" name="Groupe 17">
                <a:extLst>
                  <a:ext uri="{FF2B5EF4-FFF2-40B4-BE49-F238E27FC236}">
                    <a16:creationId xmlns:a16="http://schemas.microsoft.com/office/drawing/2014/main" id="{099FDA15-CDCA-7E6A-388C-2BB733BC9316}"/>
                  </a:ext>
                </a:extLst>
              </p:cNvPr>
              <p:cNvGrpSpPr/>
              <p:nvPr/>
            </p:nvGrpSpPr>
            <p:grpSpPr>
              <a:xfrm>
                <a:off x="2053030" y="2609306"/>
                <a:ext cx="2512133" cy="862635"/>
                <a:chOff x="1536054" y="2520621"/>
                <a:chExt cx="2512133" cy="862635"/>
              </a:xfrm>
            </p:grpSpPr>
            <p:sp>
              <p:nvSpPr>
                <p:cNvPr id="21" name="ZoneTexte 20">
                  <a:extLst>
                    <a:ext uri="{FF2B5EF4-FFF2-40B4-BE49-F238E27FC236}">
                      <a16:creationId xmlns:a16="http://schemas.microsoft.com/office/drawing/2014/main" id="{E85B46FC-F3ED-0948-0EAC-C20BD7CEBAB2}"/>
                    </a:ext>
                  </a:extLst>
                </p:cNvPr>
                <p:cNvSpPr txBox="1"/>
                <p:nvPr/>
              </p:nvSpPr>
              <p:spPr>
                <a:xfrm>
                  <a:off x="1536054" y="2520621"/>
                  <a:ext cx="1345567" cy="851297"/>
                </a:xfrm>
                <a:prstGeom prst="roundRect">
                  <a:avLst/>
                </a:prstGeom>
                <a:noFill/>
                <a:ln w="28575">
                  <a:solidFill>
                    <a:srgbClr val="106585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4572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4400" b="1" dirty="0">
                      <a:solidFill>
                        <a:schemeClr val="accent1">
                          <a:lumMod val="5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  <a:sym typeface="Arial"/>
                    </a:rPr>
                    <a:t>تَماثَلَتْ</a:t>
                  </a:r>
                  <a:endParaRPr kumimoji="0" lang="ar-MA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>
                        <a:lumMod val="50000"/>
                      </a:scheme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  <a:sym typeface="Arial"/>
                  </a:endParaRPr>
                </a:p>
              </p:txBody>
            </p:sp>
            <p:sp>
              <p:nvSpPr>
                <p:cNvPr id="22" name="ZoneTexte 21">
                  <a:extLst>
                    <a:ext uri="{FF2B5EF4-FFF2-40B4-BE49-F238E27FC236}">
                      <a16:creationId xmlns:a16="http://schemas.microsoft.com/office/drawing/2014/main" id="{336A0F6E-EBDE-D545-6598-EE35CDC5F7F7}"/>
                    </a:ext>
                  </a:extLst>
                </p:cNvPr>
                <p:cNvSpPr txBox="1"/>
                <p:nvPr/>
              </p:nvSpPr>
              <p:spPr>
                <a:xfrm>
                  <a:off x="3010618" y="2531959"/>
                  <a:ext cx="1037569" cy="851297"/>
                </a:xfrm>
                <a:prstGeom prst="roundRect">
                  <a:avLst/>
                </a:prstGeom>
                <a:noFill/>
                <a:ln w="28575">
                  <a:solidFill>
                    <a:srgbClr val="106585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lvl="0" algn="ctr" rtl="1">
                    <a:defRPr/>
                  </a:pPr>
                  <a:r>
                    <a:rPr lang="ar-MA" sz="4400" b="1" dirty="0" err="1">
                      <a:solidFill>
                        <a:schemeClr val="accent1">
                          <a:lumMod val="50000"/>
                        </a:schemeClr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  <a:sym typeface="Arial"/>
                    </a:rPr>
                    <a:t>ٱلْفَتاةُ</a:t>
                  </a:r>
                  <a:endParaRPr kumimoji="0" lang="ar-MA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>
                        <a:lumMod val="50000"/>
                      </a:scheme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  <a:sym typeface="Arial"/>
                  </a:endParaRPr>
                </a:p>
              </p:txBody>
            </p:sp>
          </p:grp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126078F3-B063-6DB8-9168-39C4BBB47615}"/>
                  </a:ext>
                </a:extLst>
              </p:cNvPr>
              <p:cNvSpPr txBox="1"/>
              <p:nvPr/>
            </p:nvSpPr>
            <p:spPr>
              <a:xfrm>
                <a:off x="4690874" y="2609309"/>
                <a:ext cx="1489566" cy="851297"/>
              </a:xfrm>
              <a:prstGeom prst="roundRect">
                <a:avLst/>
              </a:prstGeom>
              <a:noFill/>
              <a:ln w="28575">
                <a:solidFill>
                  <a:srgbClr val="106585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44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accent1">
                        <a:lumMod val="50000"/>
                      </a:scheme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  <a:sym typeface="Arial"/>
                  </a:rPr>
                  <a:t>ٱلْمَريضَةُ</a:t>
                </a:r>
                <a:endParaRPr kumimoji="0" lang="ar-MA" sz="44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>
                      <a:lumMod val="50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endParaRPr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ED7AA376-60A0-DCA8-6EF4-B198C3C8A27F}"/>
                  </a:ext>
                </a:extLst>
              </p:cNvPr>
              <p:cNvSpPr txBox="1"/>
              <p:nvPr/>
            </p:nvSpPr>
            <p:spPr>
              <a:xfrm>
                <a:off x="6306151" y="2609307"/>
                <a:ext cx="1234382" cy="851297"/>
              </a:xfrm>
              <a:prstGeom prst="roundRect">
                <a:avLst/>
              </a:prstGeom>
              <a:noFill/>
              <a:ln w="28575">
                <a:solidFill>
                  <a:srgbClr val="106585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MA" sz="4400" b="1" dirty="0">
                    <a:solidFill>
                      <a:schemeClr val="accent1">
                        <a:lumMod val="5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  <a:sym typeface="Arial"/>
                  </a:rPr>
                  <a:t>لِلشِّفاءِ</a:t>
                </a:r>
                <a:endParaRPr kumimoji="0" lang="ar-MA" sz="44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>
                      <a:lumMod val="50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endParaRPr>
              </a:p>
            </p:txBody>
          </p:sp>
        </p:grp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41C25990-54BB-D888-A884-CE1D4C139C29}"/>
                </a:ext>
              </a:extLst>
            </p:cNvPr>
            <p:cNvSpPr txBox="1"/>
            <p:nvPr/>
          </p:nvSpPr>
          <p:spPr>
            <a:xfrm>
              <a:off x="770525" y="2409445"/>
              <a:ext cx="1209534" cy="851297"/>
            </a:xfrm>
            <a:prstGeom prst="roundRect">
              <a:avLst/>
            </a:prstGeom>
            <a:noFill/>
            <a:ln w="28575">
              <a:solidFill>
                <a:srgbClr val="106585"/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4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>
                      <a:lumMod val="50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تَتَماثَلُ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69996426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EFDC58-416B-028A-722B-B839D880EF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4539C9E3-A271-8435-D71C-9CFBBED2DA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رتبوا الكلمات التالية لتركيب جملة. انتبهوا توجد كلمة زائدة.</a:t>
            </a:r>
            <a:endParaRPr lang="fr-FR" sz="2400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22FBD6B-9EB2-C231-D408-9D2529FB9B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B19A8C6-8C18-0C40-D083-838CF7D73B8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C5F0D49-F2F6-1867-1ADE-88FC6FED88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4552E05-681F-CA0C-A476-821CD995B1E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A2BC74A-8477-64AA-F02E-EAE973CB17F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B73FAA7-AA1D-0BDF-FB3E-A4C34FF1E3D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D151CDA-CA75-56BA-7EF5-37235B0361B4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6E7404B-0072-38C2-17A4-836EFD95025E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7D6FA34-D7EB-02D0-8CAF-688559362B20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622AD71-0B65-9C59-6AC8-0691959976BC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4DEA8054-DF3A-31A9-5F4A-480A0DC2510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F2695761-DE31-A12B-1F19-E212C14950EA}"/>
              </a:ext>
            </a:extLst>
          </p:cNvPr>
          <p:cNvSpPr/>
          <p:nvPr/>
        </p:nvSpPr>
        <p:spPr>
          <a:xfrm>
            <a:off x="808040" y="4018485"/>
            <a:ext cx="7326068" cy="1055322"/>
          </a:xfrm>
          <a:custGeom>
            <a:avLst/>
            <a:gdLst>
              <a:gd name="csX0" fmla="*/ 0 w 7326068"/>
              <a:gd name="csY0" fmla="*/ 190538 h 1055322"/>
              <a:gd name="csX1" fmla="*/ 190538 w 7326068"/>
              <a:gd name="csY1" fmla="*/ 0 h 1055322"/>
              <a:gd name="csX2" fmla="*/ 954487 w 7326068"/>
              <a:gd name="csY2" fmla="*/ 0 h 1055322"/>
              <a:gd name="csX3" fmla="*/ 1787886 w 7326068"/>
              <a:gd name="csY3" fmla="*/ 0 h 1055322"/>
              <a:gd name="csX4" fmla="*/ 2551835 w 7326068"/>
              <a:gd name="csY4" fmla="*/ 0 h 1055322"/>
              <a:gd name="csX5" fmla="*/ 3107435 w 7326068"/>
              <a:gd name="csY5" fmla="*/ 0 h 1055322"/>
              <a:gd name="csX6" fmla="*/ 3663034 w 7326068"/>
              <a:gd name="csY6" fmla="*/ 0 h 1055322"/>
              <a:gd name="csX7" fmla="*/ 4426983 w 7326068"/>
              <a:gd name="csY7" fmla="*/ 0 h 1055322"/>
              <a:gd name="csX8" fmla="*/ 4913133 w 7326068"/>
              <a:gd name="csY8" fmla="*/ 0 h 1055322"/>
              <a:gd name="csX9" fmla="*/ 5607632 w 7326068"/>
              <a:gd name="csY9" fmla="*/ 0 h 1055322"/>
              <a:gd name="csX10" fmla="*/ 6163231 w 7326068"/>
              <a:gd name="csY10" fmla="*/ 0 h 1055322"/>
              <a:gd name="csX11" fmla="*/ 7135530 w 7326068"/>
              <a:gd name="csY11" fmla="*/ 0 h 1055322"/>
              <a:gd name="csX12" fmla="*/ 7326068 w 7326068"/>
              <a:gd name="csY12" fmla="*/ 190538 h 1055322"/>
              <a:gd name="csX13" fmla="*/ 7326068 w 7326068"/>
              <a:gd name="csY13" fmla="*/ 864784 h 1055322"/>
              <a:gd name="csX14" fmla="*/ 7135530 w 7326068"/>
              <a:gd name="csY14" fmla="*/ 1055322 h 1055322"/>
              <a:gd name="csX15" fmla="*/ 6579931 w 7326068"/>
              <a:gd name="csY15" fmla="*/ 1055322 h 1055322"/>
              <a:gd name="csX16" fmla="*/ 5885431 w 7326068"/>
              <a:gd name="csY16" fmla="*/ 1055322 h 1055322"/>
              <a:gd name="csX17" fmla="*/ 5121482 w 7326068"/>
              <a:gd name="csY17" fmla="*/ 1055322 h 1055322"/>
              <a:gd name="csX18" fmla="*/ 4635333 w 7326068"/>
              <a:gd name="csY18" fmla="*/ 1055322 h 1055322"/>
              <a:gd name="csX19" fmla="*/ 3801934 w 7326068"/>
              <a:gd name="csY19" fmla="*/ 1055322 h 1055322"/>
              <a:gd name="csX20" fmla="*/ 3107435 w 7326068"/>
              <a:gd name="csY20" fmla="*/ 1055322 h 1055322"/>
              <a:gd name="csX21" fmla="*/ 2412935 w 7326068"/>
              <a:gd name="csY21" fmla="*/ 1055322 h 1055322"/>
              <a:gd name="csX22" fmla="*/ 1926786 w 7326068"/>
              <a:gd name="csY22" fmla="*/ 1055322 h 1055322"/>
              <a:gd name="csX23" fmla="*/ 1093387 w 7326068"/>
              <a:gd name="csY23" fmla="*/ 1055322 h 1055322"/>
              <a:gd name="csX24" fmla="*/ 190538 w 7326068"/>
              <a:gd name="csY24" fmla="*/ 1055322 h 1055322"/>
              <a:gd name="csX25" fmla="*/ 0 w 7326068"/>
              <a:gd name="csY25" fmla="*/ 864784 h 1055322"/>
              <a:gd name="csX26" fmla="*/ 0 w 7326068"/>
              <a:gd name="csY26" fmla="*/ 190538 h 105532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</a:cxnLst>
            <a:rect l="l" t="t" r="r" b="b"/>
            <a:pathLst>
              <a:path w="7326068" h="1055322" extrusionOk="0">
                <a:moveTo>
                  <a:pt x="0" y="190538"/>
                </a:moveTo>
                <a:cubicBezTo>
                  <a:pt x="23790" y="74567"/>
                  <a:pt x="82894" y="-2555"/>
                  <a:pt x="190538" y="0"/>
                </a:cubicBezTo>
                <a:cubicBezTo>
                  <a:pt x="497055" y="24607"/>
                  <a:pt x="634196" y="22038"/>
                  <a:pt x="954487" y="0"/>
                </a:cubicBezTo>
                <a:cubicBezTo>
                  <a:pt x="1274778" y="-22038"/>
                  <a:pt x="1459049" y="-14245"/>
                  <a:pt x="1787886" y="0"/>
                </a:cubicBezTo>
                <a:cubicBezTo>
                  <a:pt x="2116723" y="14245"/>
                  <a:pt x="2232575" y="6392"/>
                  <a:pt x="2551835" y="0"/>
                </a:cubicBezTo>
                <a:cubicBezTo>
                  <a:pt x="2871095" y="-6392"/>
                  <a:pt x="2948353" y="4141"/>
                  <a:pt x="3107435" y="0"/>
                </a:cubicBezTo>
                <a:cubicBezTo>
                  <a:pt x="3266517" y="-4141"/>
                  <a:pt x="3461618" y="-6955"/>
                  <a:pt x="3663034" y="0"/>
                </a:cubicBezTo>
                <a:cubicBezTo>
                  <a:pt x="3864450" y="6955"/>
                  <a:pt x="4195343" y="-29352"/>
                  <a:pt x="4426983" y="0"/>
                </a:cubicBezTo>
                <a:cubicBezTo>
                  <a:pt x="4658623" y="29352"/>
                  <a:pt x="4723172" y="-14281"/>
                  <a:pt x="4913133" y="0"/>
                </a:cubicBezTo>
                <a:cubicBezTo>
                  <a:pt x="5103094" y="14281"/>
                  <a:pt x="5331556" y="8845"/>
                  <a:pt x="5607632" y="0"/>
                </a:cubicBezTo>
                <a:cubicBezTo>
                  <a:pt x="5883708" y="-8845"/>
                  <a:pt x="5935339" y="18895"/>
                  <a:pt x="6163231" y="0"/>
                </a:cubicBezTo>
                <a:cubicBezTo>
                  <a:pt x="6391123" y="-18895"/>
                  <a:pt x="6875876" y="45041"/>
                  <a:pt x="7135530" y="0"/>
                </a:cubicBezTo>
                <a:cubicBezTo>
                  <a:pt x="7244750" y="5449"/>
                  <a:pt x="7341389" y="84488"/>
                  <a:pt x="7326068" y="190538"/>
                </a:cubicBezTo>
                <a:cubicBezTo>
                  <a:pt x="7298579" y="344397"/>
                  <a:pt x="7305333" y="572708"/>
                  <a:pt x="7326068" y="864784"/>
                </a:cubicBezTo>
                <a:cubicBezTo>
                  <a:pt x="7332346" y="964253"/>
                  <a:pt x="7238681" y="1059365"/>
                  <a:pt x="7135530" y="1055322"/>
                </a:cubicBezTo>
                <a:cubicBezTo>
                  <a:pt x="6887242" y="1031076"/>
                  <a:pt x="6856981" y="1039835"/>
                  <a:pt x="6579931" y="1055322"/>
                </a:cubicBezTo>
                <a:cubicBezTo>
                  <a:pt x="6302881" y="1070809"/>
                  <a:pt x="6118999" y="1050421"/>
                  <a:pt x="5885431" y="1055322"/>
                </a:cubicBezTo>
                <a:cubicBezTo>
                  <a:pt x="5651863" y="1060223"/>
                  <a:pt x="5365174" y="1031801"/>
                  <a:pt x="5121482" y="1055322"/>
                </a:cubicBezTo>
                <a:cubicBezTo>
                  <a:pt x="4877790" y="1078843"/>
                  <a:pt x="4786152" y="1046666"/>
                  <a:pt x="4635333" y="1055322"/>
                </a:cubicBezTo>
                <a:cubicBezTo>
                  <a:pt x="4484514" y="1063978"/>
                  <a:pt x="4186587" y="1093093"/>
                  <a:pt x="3801934" y="1055322"/>
                </a:cubicBezTo>
                <a:cubicBezTo>
                  <a:pt x="3417281" y="1017551"/>
                  <a:pt x="3432133" y="1075404"/>
                  <a:pt x="3107435" y="1055322"/>
                </a:cubicBezTo>
                <a:cubicBezTo>
                  <a:pt x="2782737" y="1035240"/>
                  <a:pt x="2711982" y="1043639"/>
                  <a:pt x="2412935" y="1055322"/>
                </a:cubicBezTo>
                <a:cubicBezTo>
                  <a:pt x="2113888" y="1067005"/>
                  <a:pt x="2098183" y="1049541"/>
                  <a:pt x="1926786" y="1055322"/>
                </a:cubicBezTo>
                <a:cubicBezTo>
                  <a:pt x="1755389" y="1061103"/>
                  <a:pt x="1505992" y="1064639"/>
                  <a:pt x="1093387" y="1055322"/>
                </a:cubicBezTo>
                <a:cubicBezTo>
                  <a:pt x="680782" y="1046005"/>
                  <a:pt x="441168" y="1063066"/>
                  <a:pt x="190538" y="1055322"/>
                </a:cubicBezTo>
                <a:cubicBezTo>
                  <a:pt x="83797" y="1048498"/>
                  <a:pt x="2137" y="973931"/>
                  <a:pt x="0" y="864784"/>
                </a:cubicBezTo>
                <a:cubicBezTo>
                  <a:pt x="6917" y="640538"/>
                  <a:pt x="-23100" y="402601"/>
                  <a:pt x="0" y="190538"/>
                </a:cubicBezTo>
                <a:close/>
              </a:path>
            </a:pathLst>
          </a:custGeom>
          <a:noFill/>
          <a:ln w="28575">
            <a:solidFill>
              <a:srgbClr val="8497B0"/>
            </a:solidFill>
            <a:prstDash val="sysDash"/>
            <a:extLst>
              <a:ext uri="{C807C97D-BFC1-408E-A445-0C87EB9F89A2}">
                <ask:lineSketchStyleProps xmlns:ask="http://schemas.microsoft.com/office/drawing/2018/sketchyshapes" sd="3098530022">
                  <a:prstGeom prst="roundRect">
                    <a:avLst>
                      <a:gd name="adj" fmla="val 1805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6A9598CE-DF37-E790-1DD5-57C26DAA6188}"/>
              </a:ext>
            </a:extLst>
          </p:cNvPr>
          <p:cNvGrpSpPr/>
          <p:nvPr/>
        </p:nvGrpSpPr>
        <p:grpSpPr>
          <a:xfrm>
            <a:off x="796661" y="2375592"/>
            <a:ext cx="7645476" cy="851300"/>
            <a:chOff x="519695" y="2609306"/>
            <a:chExt cx="7645476" cy="851300"/>
          </a:xfrm>
        </p:grpSpPr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4CC24D8A-B6FA-7F25-4B82-7C68E45F3C81}"/>
                </a:ext>
              </a:extLst>
            </p:cNvPr>
            <p:cNvGrpSpPr/>
            <p:nvPr/>
          </p:nvGrpSpPr>
          <p:grpSpPr>
            <a:xfrm>
              <a:off x="519695" y="2609306"/>
              <a:ext cx="5327319" cy="851300"/>
              <a:chOff x="2719" y="2520621"/>
              <a:chExt cx="5327319" cy="851300"/>
            </a:xfrm>
          </p:grpSpPr>
          <p:grpSp>
            <p:nvGrpSpPr>
              <p:cNvPr id="27" name="Groupe 26">
                <a:extLst>
                  <a:ext uri="{FF2B5EF4-FFF2-40B4-BE49-F238E27FC236}">
                    <a16:creationId xmlns:a16="http://schemas.microsoft.com/office/drawing/2014/main" id="{0A17264F-6074-653E-4774-B95C935B84B8}"/>
                  </a:ext>
                </a:extLst>
              </p:cNvPr>
              <p:cNvGrpSpPr/>
              <p:nvPr/>
            </p:nvGrpSpPr>
            <p:grpSpPr>
              <a:xfrm>
                <a:off x="2719" y="2520621"/>
                <a:ext cx="5327319" cy="851300"/>
                <a:chOff x="1513458" y="2543270"/>
                <a:chExt cx="4301059" cy="851300"/>
              </a:xfrm>
            </p:grpSpPr>
            <p:sp>
              <p:nvSpPr>
                <p:cNvPr id="29" name="ZoneTexte 28">
                  <a:extLst>
                    <a:ext uri="{FF2B5EF4-FFF2-40B4-BE49-F238E27FC236}">
                      <a16:creationId xmlns:a16="http://schemas.microsoft.com/office/drawing/2014/main" id="{7E91A8F8-03CA-A802-4CBD-DA2FABF91245}"/>
                    </a:ext>
                  </a:extLst>
                </p:cNvPr>
                <p:cNvSpPr txBox="1"/>
                <p:nvPr/>
              </p:nvSpPr>
              <p:spPr>
                <a:xfrm>
                  <a:off x="4892971" y="2543273"/>
                  <a:ext cx="921546" cy="851297"/>
                </a:xfrm>
                <a:prstGeom prst="roundRect">
                  <a:avLst/>
                </a:prstGeom>
                <a:noFill/>
                <a:ln w="28575">
                  <a:solidFill>
                    <a:srgbClr val="106585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4572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4400" b="1" dirty="0">
                      <a:solidFill>
                        <a:schemeClr val="accent1">
                          <a:lumMod val="50000"/>
                        </a:schemeClr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  <a:sym typeface="Arial"/>
                    </a:rPr>
                    <a:t>كَثيرَةً</a:t>
                  </a:r>
                  <a:endParaRPr kumimoji="0" lang="ar-MA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>
                        <a:lumMod val="50000"/>
                      </a:scheme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  <a:sym typeface="Arial"/>
                  </a:endParaRPr>
                </a:p>
              </p:txBody>
            </p:sp>
            <p:sp>
              <p:nvSpPr>
                <p:cNvPr id="30" name="ZoneTexte 29">
                  <a:extLst>
                    <a:ext uri="{FF2B5EF4-FFF2-40B4-BE49-F238E27FC236}">
                      <a16:creationId xmlns:a16="http://schemas.microsoft.com/office/drawing/2014/main" id="{EE6140C6-1AAB-5E04-CD18-051CC09337E0}"/>
                    </a:ext>
                  </a:extLst>
                </p:cNvPr>
                <p:cNvSpPr txBox="1"/>
                <p:nvPr/>
              </p:nvSpPr>
              <p:spPr>
                <a:xfrm>
                  <a:off x="1513458" y="2543270"/>
                  <a:ext cx="1142395" cy="851297"/>
                </a:xfrm>
                <a:prstGeom prst="roundRect">
                  <a:avLst/>
                </a:prstGeom>
                <a:noFill/>
                <a:ln w="28575">
                  <a:solidFill>
                    <a:srgbClr val="106585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4572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4400" b="1" dirty="0">
                      <a:solidFill>
                        <a:schemeClr val="accent1">
                          <a:lumMod val="5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  <a:sym typeface="Arial"/>
                    </a:rPr>
                    <a:t>هَ</a:t>
                  </a:r>
                  <a:r>
                    <a:rPr kumimoji="0" lang="ar-MA" sz="44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accent1">
                          <a:lumMod val="50000"/>
                        </a:schemeClr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  <a:sym typeface="Arial"/>
                    </a:rPr>
                    <a:t>دايا</a:t>
                  </a:r>
                  <a:endParaRPr kumimoji="0" lang="ar-MA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>
                        <a:lumMod val="50000"/>
                      </a:scheme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  <a:sym typeface="Arial"/>
                  </a:endParaRPr>
                </a:p>
              </p:txBody>
            </p:sp>
          </p:grp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FB6561CC-94B1-77F2-1348-4D7F82D7C5B0}"/>
                  </a:ext>
                </a:extLst>
              </p:cNvPr>
              <p:cNvSpPr txBox="1"/>
              <p:nvPr/>
            </p:nvSpPr>
            <p:spPr>
              <a:xfrm>
                <a:off x="1532479" y="2520624"/>
                <a:ext cx="1251502" cy="851297"/>
              </a:xfrm>
              <a:prstGeom prst="roundRect">
                <a:avLst/>
              </a:prstGeom>
              <a:noFill/>
              <a:ln w="28575">
                <a:solidFill>
                  <a:srgbClr val="106585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>
                        <a:lumMod val="50000"/>
                      </a:scheme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  <a:sym typeface="Arial"/>
                  </a:rPr>
                  <a:t>أَحْضَرَ</a:t>
                </a:r>
              </a:p>
            </p:txBody>
          </p:sp>
        </p:grp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30A4540B-1147-D294-19E5-DB617287271C}"/>
                </a:ext>
              </a:extLst>
            </p:cNvPr>
            <p:cNvSpPr txBox="1"/>
            <p:nvPr/>
          </p:nvSpPr>
          <p:spPr>
            <a:xfrm>
              <a:off x="5981067" y="2609307"/>
              <a:ext cx="958480" cy="851297"/>
            </a:xfrm>
            <a:prstGeom prst="roundRect">
              <a:avLst/>
            </a:prstGeom>
            <a:noFill/>
            <a:ln w="28575">
              <a:solidFill>
                <a:srgbClr val="106585"/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4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accent1">
                      <a:lumMod val="50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ٱلْأَبُ</a:t>
              </a:r>
              <a:endPara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54CE1EFF-D8E8-FEBB-981B-8723527648E1}"/>
                </a:ext>
              </a:extLst>
            </p:cNvPr>
            <p:cNvSpPr txBox="1"/>
            <p:nvPr/>
          </p:nvSpPr>
          <p:spPr>
            <a:xfrm>
              <a:off x="7104757" y="2609306"/>
              <a:ext cx="1060414" cy="851297"/>
            </a:xfrm>
            <a:prstGeom prst="roundRect">
              <a:avLst/>
            </a:prstGeom>
            <a:noFill/>
            <a:ln w="28575">
              <a:solidFill>
                <a:srgbClr val="106585"/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4400" b="1" dirty="0" err="1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ٱلْأَبَ</a:t>
              </a:r>
              <a:endPara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sp>
        <p:nvSpPr>
          <p:cNvPr id="13" name="ZoneTexte 12">
            <a:extLst>
              <a:ext uri="{FF2B5EF4-FFF2-40B4-BE49-F238E27FC236}">
                <a16:creationId xmlns:a16="http://schemas.microsoft.com/office/drawing/2014/main" id="{29218EA2-46C8-C2C3-3098-303BBB6FCEA5}"/>
              </a:ext>
            </a:extLst>
          </p:cNvPr>
          <p:cNvSpPr txBox="1"/>
          <p:nvPr/>
        </p:nvSpPr>
        <p:spPr>
          <a:xfrm>
            <a:off x="3694233" y="2372231"/>
            <a:ext cx="1141433" cy="851297"/>
          </a:xfrm>
          <a:prstGeom prst="roundRect">
            <a:avLst/>
          </a:prstGeom>
          <a:noFill/>
          <a:ln w="28575">
            <a:solidFill>
              <a:srgbClr val="106585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لِٱبْنَتِهِ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50002550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458B2A-EF44-EF90-E352-D74BFF80C2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3A51B37F-C770-058F-F356-573A55BC82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الألواح. سأعين من يعرض جملته ويقرؤها؟ ما الكلمة الزائدة؟ هل أنتم متفقون؟ </a:t>
            </a:r>
            <a:endParaRPr lang="fr-FR" sz="2400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B98763B-DFF0-3198-D1A1-DBE532CBBC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F2576B0-29D7-6EAA-78DC-50385B4CBC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D1DD476-4C5E-2B53-CBBE-EEA6E869FBC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975581E-DB09-D195-AC94-D38158D5FAB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C045433-9A9A-1314-EE68-BFDC7911EE4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0A75D3E-4C72-8B56-523B-1FC2AD9F46B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89DC078-8B99-12A0-C3E4-B4E24209441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B480268-0545-2D71-669E-11B1790A07A8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AF2ADB2-B188-C8BC-5851-8527BD73AAFA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FA18600-6CF6-31AB-4A98-087BEB793864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27" name="Espace réservé pour une image  26">
            <a:extLst>
              <a:ext uri="{FF2B5EF4-FFF2-40B4-BE49-F238E27FC236}">
                <a16:creationId xmlns:a16="http://schemas.microsoft.com/office/drawing/2014/main" id="{03F0D8C5-F3A7-A7B3-43D9-BCFC371BB0D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0" name="Image 9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AF5F2D7-52D2-9D96-1EFC-3C0CC8CD14F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8799" y="2218266"/>
            <a:ext cx="3280833" cy="3280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503264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09810-F14F-0314-DCAF-F769AF2C99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A2B545B6-1AEC-3559-4504-52D1AD8B9F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  <a:endParaRPr lang="fr-FR" sz="2400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318A6AE-6327-9C20-54FC-1B95B78172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0FAD7DD-AE42-047A-6FF6-DF8D17A7430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3CBD68E-26C7-6B75-B897-12C966AE31B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E8C2A28-B320-0898-BC68-018F9CDE94F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7B9E34E-51AF-A2F1-B300-3F32B41D8DF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51C293E-9E46-D531-A6A5-0D237872CEF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B2728B0-B64D-5FCF-3999-1D3FE3DC8B2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8A8F998-914C-1C27-689F-4D03F5D87EC0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59CCDC2-CF24-5F21-8FF5-B23981D06531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48C55B8-3893-E7BD-D3ED-35A0557D3B01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765BCFB0-6F45-8FE7-9965-2802616A1B4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C87750A6-A6E0-8838-CA9A-22B91BF8E0D1}"/>
              </a:ext>
            </a:extLst>
          </p:cNvPr>
          <p:cNvSpPr/>
          <p:nvPr/>
        </p:nvSpPr>
        <p:spPr>
          <a:xfrm>
            <a:off x="808040" y="4018485"/>
            <a:ext cx="7326068" cy="1055322"/>
          </a:xfrm>
          <a:custGeom>
            <a:avLst/>
            <a:gdLst>
              <a:gd name="csX0" fmla="*/ 0 w 7326068"/>
              <a:gd name="csY0" fmla="*/ 190538 h 1055322"/>
              <a:gd name="csX1" fmla="*/ 190538 w 7326068"/>
              <a:gd name="csY1" fmla="*/ 0 h 1055322"/>
              <a:gd name="csX2" fmla="*/ 954487 w 7326068"/>
              <a:gd name="csY2" fmla="*/ 0 h 1055322"/>
              <a:gd name="csX3" fmla="*/ 1787886 w 7326068"/>
              <a:gd name="csY3" fmla="*/ 0 h 1055322"/>
              <a:gd name="csX4" fmla="*/ 2551835 w 7326068"/>
              <a:gd name="csY4" fmla="*/ 0 h 1055322"/>
              <a:gd name="csX5" fmla="*/ 3107435 w 7326068"/>
              <a:gd name="csY5" fmla="*/ 0 h 1055322"/>
              <a:gd name="csX6" fmla="*/ 3663034 w 7326068"/>
              <a:gd name="csY6" fmla="*/ 0 h 1055322"/>
              <a:gd name="csX7" fmla="*/ 4426983 w 7326068"/>
              <a:gd name="csY7" fmla="*/ 0 h 1055322"/>
              <a:gd name="csX8" fmla="*/ 4913133 w 7326068"/>
              <a:gd name="csY8" fmla="*/ 0 h 1055322"/>
              <a:gd name="csX9" fmla="*/ 5607632 w 7326068"/>
              <a:gd name="csY9" fmla="*/ 0 h 1055322"/>
              <a:gd name="csX10" fmla="*/ 6163231 w 7326068"/>
              <a:gd name="csY10" fmla="*/ 0 h 1055322"/>
              <a:gd name="csX11" fmla="*/ 7135530 w 7326068"/>
              <a:gd name="csY11" fmla="*/ 0 h 1055322"/>
              <a:gd name="csX12" fmla="*/ 7326068 w 7326068"/>
              <a:gd name="csY12" fmla="*/ 190538 h 1055322"/>
              <a:gd name="csX13" fmla="*/ 7326068 w 7326068"/>
              <a:gd name="csY13" fmla="*/ 864784 h 1055322"/>
              <a:gd name="csX14" fmla="*/ 7135530 w 7326068"/>
              <a:gd name="csY14" fmla="*/ 1055322 h 1055322"/>
              <a:gd name="csX15" fmla="*/ 6579931 w 7326068"/>
              <a:gd name="csY15" fmla="*/ 1055322 h 1055322"/>
              <a:gd name="csX16" fmla="*/ 5885431 w 7326068"/>
              <a:gd name="csY16" fmla="*/ 1055322 h 1055322"/>
              <a:gd name="csX17" fmla="*/ 5121482 w 7326068"/>
              <a:gd name="csY17" fmla="*/ 1055322 h 1055322"/>
              <a:gd name="csX18" fmla="*/ 4635333 w 7326068"/>
              <a:gd name="csY18" fmla="*/ 1055322 h 1055322"/>
              <a:gd name="csX19" fmla="*/ 3801934 w 7326068"/>
              <a:gd name="csY19" fmla="*/ 1055322 h 1055322"/>
              <a:gd name="csX20" fmla="*/ 3107435 w 7326068"/>
              <a:gd name="csY20" fmla="*/ 1055322 h 1055322"/>
              <a:gd name="csX21" fmla="*/ 2412935 w 7326068"/>
              <a:gd name="csY21" fmla="*/ 1055322 h 1055322"/>
              <a:gd name="csX22" fmla="*/ 1926786 w 7326068"/>
              <a:gd name="csY22" fmla="*/ 1055322 h 1055322"/>
              <a:gd name="csX23" fmla="*/ 1093387 w 7326068"/>
              <a:gd name="csY23" fmla="*/ 1055322 h 1055322"/>
              <a:gd name="csX24" fmla="*/ 190538 w 7326068"/>
              <a:gd name="csY24" fmla="*/ 1055322 h 1055322"/>
              <a:gd name="csX25" fmla="*/ 0 w 7326068"/>
              <a:gd name="csY25" fmla="*/ 864784 h 1055322"/>
              <a:gd name="csX26" fmla="*/ 0 w 7326068"/>
              <a:gd name="csY26" fmla="*/ 190538 h 105532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</a:cxnLst>
            <a:rect l="l" t="t" r="r" b="b"/>
            <a:pathLst>
              <a:path w="7326068" h="1055322" extrusionOk="0">
                <a:moveTo>
                  <a:pt x="0" y="190538"/>
                </a:moveTo>
                <a:cubicBezTo>
                  <a:pt x="23790" y="74567"/>
                  <a:pt x="82894" y="-2555"/>
                  <a:pt x="190538" y="0"/>
                </a:cubicBezTo>
                <a:cubicBezTo>
                  <a:pt x="497055" y="24607"/>
                  <a:pt x="634196" y="22038"/>
                  <a:pt x="954487" y="0"/>
                </a:cubicBezTo>
                <a:cubicBezTo>
                  <a:pt x="1274778" y="-22038"/>
                  <a:pt x="1459049" y="-14245"/>
                  <a:pt x="1787886" y="0"/>
                </a:cubicBezTo>
                <a:cubicBezTo>
                  <a:pt x="2116723" y="14245"/>
                  <a:pt x="2232575" y="6392"/>
                  <a:pt x="2551835" y="0"/>
                </a:cubicBezTo>
                <a:cubicBezTo>
                  <a:pt x="2871095" y="-6392"/>
                  <a:pt x="2948353" y="4141"/>
                  <a:pt x="3107435" y="0"/>
                </a:cubicBezTo>
                <a:cubicBezTo>
                  <a:pt x="3266517" y="-4141"/>
                  <a:pt x="3461618" y="-6955"/>
                  <a:pt x="3663034" y="0"/>
                </a:cubicBezTo>
                <a:cubicBezTo>
                  <a:pt x="3864450" y="6955"/>
                  <a:pt x="4195343" y="-29352"/>
                  <a:pt x="4426983" y="0"/>
                </a:cubicBezTo>
                <a:cubicBezTo>
                  <a:pt x="4658623" y="29352"/>
                  <a:pt x="4723172" y="-14281"/>
                  <a:pt x="4913133" y="0"/>
                </a:cubicBezTo>
                <a:cubicBezTo>
                  <a:pt x="5103094" y="14281"/>
                  <a:pt x="5331556" y="8845"/>
                  <a:pt x="5607632" y="0"/>
                </a:cubicBezTo>
                <a:cubicBezTo>
                  <a:pt x="5883708" y="-8845"/>
                  <a:pt x="5935339" y="18895"/>
                  <a:pt x="6163231" y="0"/>
                </a:cubicBezTo>
                <a:cubicBezTo>
                  <a:pt x="6391123" y="-18895"/>
                  <a:pt x="6875876" y="45041"/>
                  <a:pt x="7135530" y="0"/>
                </a:cubicBezTo>
                <a:cubicBezTo>
                  <a:pt x="7244750" y="5449"/>
                  <a:pt x="7341389" y="84488"/>
                  <a:pt x="7326068" y="190538"/>
                </a:cubicBezTo>
                <a:cubicBezTo>
                  <a:pt x="7298579" y="344397"/>
                  <a:pt x="7305333" y="572708"/>
                  <a:pt x="7326068" y="864784"/>
                </a:cubicBezTo>
                <a:cubicBezTo>
                  <a:pt x="7332346" y="964253"/>
                  <a:pt x="7238681" y="1059365"/>
                  <a:pt x="7135530" y="1055322"/>
                </a:cubicBezTo>
                <a:cubicBezTo>
                  <a:pt x="6887242" y="1031076"/>
                  <a:pt x="6856981" y="1039835"/>
                  <a:pt x="6579931" y="1055322"/>
                </a:cubicBezTo>
                <a:cubicBezTo>
                  <a:pt x="6302881" y="1070809"/>
                  <a:pt x="6118999" y="1050421"/>
                  <a:pt x="5885431" y="1055322"/>
                </a:cubicBezTo>
                <a:cubicBezTo>
                  <a:pt x="5651863" y="1060223"/>
                  <a:pt x="5365174" y="1031801"/>
                  <a:pt x="5121482" y="1055322"/>
                </a:cubicBezTo>
                <a:cubicBezTo>
                  <a:pt x="4877790" y="1078843"/>
                  <a:pt x="4786152" y="1046666"/>
                  <a:pt x="4635333" y="1055322"/>
                </a:cubicBezTo>
                <a:cubicBezTo>
                  <a:pt x="4484514" y="1063978"/>
                  <a:pt x="4186587" y="1093093"/>
                  <a:pt x="3801934" y="1055322"/>
                </a:cubicBezTo>
                <a:cubicBezTo>
                  <a:pt x="3417281" y="1017551"/>
                  <a:pt x="3432133" y="1075404"/>
                  <a:pt x="3107435" y="1055322"/>
                </a:cubicBezTo>
                <a:cubicBezTo>
                  <a:pt x="2782737" y="1035240"/>
                  <a:pt x="2711982" y="1043639"/>
                  <a:pt x="2412935" y="1055322"/>
                </a:cubicBezTo>
                <a:cubicBezTo>
                  <a:pt x="2113888" y="1067005"/>
                  <a:pt x="2098183" y="1049541"/>
                  <a:pt x="1926786" y="1055322"/>
                </a:cubicBezTo>
                <a:cubicBezTo>
                  <a:pt x="1755389" y="1061103"/>
                  <a:pt x="1505992" y="1064639"/>
                  <a:pt x="1093387" y="1055322"/>
                </a:cubicBezTo>
                <a:cubicBezTo>
                  <a:pt x="680782" y="1046005"/>
                  <a:pt x="441168" y="1063066"/>
                  <a:pt x="190538" y="1055322"/>
                </a:cubicBezTo>
                <a:cubicBezTo>
                  <a:pt x="83797" y="1048498"/>
                  <a:pt x="2137" y="973931"/>
                  <a:pt x="0" y="864784"/>
                </a:cubicBezTo>
                <a:cubicBezTo>
                  <a:pt x="6917" y="640538"/>
                  <a:pt x="-23100" y="402601"/>
                  <a:pt x="0" y="190538"/>
                </a:cubicBezTo>
                <a:close/>
              </a:path>
            </a:pathLst>
          </a:custGeom>
          <a:noFill/>
          <a:ln w="28575">
            <a:solidFill>
              <a:srgbClr val="8497B0"/>
            </a:solidFill>
            <a:prstDash val="sysDash"/>
            <a:extLst>
              <a:ext uri="{C807C97D-BFC1-408E-A445-0C87EB9F89A2}">
                <ask:lineSketchStyleProps xmlns:ask="http://schemas.microsoft.com/office/drawing/2018/sketchyshapes" sd="3098530022">
                  <a:prstGeom prst="roundRect">
                    <a:avLst>
                      <a:gd name="adj" fmla="val 1805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0A2BAD0C-52C6-0DB7-CB0E-433EA5E0AC42}"/>
              </a:ext>
            </a:extLst>
          </p:cNvPr>
          <p:cNvSpPr txBox="1"/>
          <p:nvPr/>
        </p:nvSpPr>
        <p:spPr>
          <a:xfrm>
            <a:off x="1665514" y="4130647"/>
            <a:ext cx="634027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defRPr/>
            </a:pP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أَحْضَرَ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ٱلْأَبُ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هَدايا 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كَثيرَةً 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لِٱبْنَتِهِ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</a:t>
            </a:r>
            <a:endParaRPr lang="ar-MA" sz="48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7CD3B000-4764-7471-ECA8-CF241AD71091}"/>
              </a:ext>
            </a:extLst>
          </p:cNvPr>
          <p:cNvSpPr txBox="1"/>
          <p:nvPr/>
        </p:nvSpPr>
        <p:spPr>
          <a:xfrm>
            <a:off x="7472373" y="2184562"/>
            <a:ext cx="798571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 2" panose="05020102010507070707" pitchFamily="18" charset="2"/>
              </a:rPr>
              <a:t></a:t>
            </a:r>
            <a:endParaRPr kumimoji="0" lang="ar-MA" sz="8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0936C9A7-5E97-0E0F-E412-DCF1A73ECCD6}"/>
              </a:ext>
            </a:extLst>
          </p:cNvPr>
          <p:cNvGrpSpPr/>
          <p:nvPr/>
        </p:nvGrpSpPr>
        <p:grpSpPr>
          <a:xfrm>
            <a:off x="796661" y="2375592"/>
            <a:ext cx="7645476" cy="851300"/>
            <a:chOff x="519695" y="2609306"/>
            <a:chExt cx="7645476" cy="851300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A90AC77B-0C5F-A009-1544-A384B63F05CA}"/>
                </a:ext>
              </a:extLst>
            </p:cNvPr>
            <p:cNvGrpSpPr/>
            <p:nvPr/>
          </p:nvGrpSpPr>
          <p:grpSpPr>
            <a:xfrm>
              <a:off x="519695" y="2609306"/>
              <a:ext cx="5327319" cy="851300"/>
              <a:chOff x="2719" y="2520621"/>
              <a:chExt cx="5327319" cy="851300"/>
            </a:xfrm>
          </p:grpSpPr>
          <p:grpSp>
            <p:nvGrpSpPr>
              <p:cNvPr id="21" name="Groupe 20">
                <a:extLst>
                  <a:ext uri="{FF2B5EF4-FFF2-40B4-BE49-F238E27FC236}">
                    <a16:creationId xmlns:a16="http://schemas.microsoft.com/office/drawing/2014/main" id="{F343F823-5F89-7214-FB24-598421FBFEDA}"/>
                  </a:ext>
                </a:extLst>
              </p:cNvPr>
              <p:cNvGrpSpPr/>
              <p:nvPr/>
            </p:nvGrpSpPr>
            <p:grpSpPr>
              <a:xfrm>
                <a:off x="2719" y="2520621"/>
                <a:ext cx="5327319" cy="851300"/>
                <a:chOff x="1513458" y="2543270"/>
                <a:chExt cx="4301059" cy="851300"/>
              </a:xfrm>
            </p:grpSpPr>
            <p:sp>
              <p:nvSpPr>
                <p:cNvPr id="24" name="ZoneTexte 23">
                  <a:extLst>
                    <a:ext uri="{FF2B5EF4-FFF2-40B4-BE49-F238E27FC236}">
                      <a16:creationId xmlns:a16="http://schemas.microsoft.com/office/drawing/2014/main" id="{5E1E0BAB-0DB9-E458-C4B7-FFD0F5E76143}"/>
                    </a:ext>
                  </a:extLst>
                </p:cNvPr>
                <p:cNvSpPr txBox="1"/>
                <p:nvPr/>
              </p:nvSpPr>
              <p:spPr>
                <a:xfrm>
                  <a:off x="4892971" y="2543273"/>
                  <a:ext cx="921546" cy="851297"/>
                </a:xfrm>
                <a:prstGeom prst="roundRect">
                  <a:avLst/>
                </a:prstGeom>
                <a:noFill/>
                <a:ln w="28575">
                  <a:solidFill>
                    <a:srgbClr val="106585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4572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4400" b="1" dirty="0">
                      <a:solidFill>
                        <a:schemeClr val="accent1">
                          <a:lumMod val="50000"/>
                        </a:schemeClr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  <a:sym typeface="Arial"/>
                    </a:rPr>
                    <a:t>كَثيرَةً</a:t>
                  </a:r>
                  <a:endParaRPr kumimoji="0" lang="ar-MA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>
                        <a:lumMod val="50000"/>
                      </a:scheme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  <a:sym typeface="Arial"/>
                  </a:endParaRPr>
                </a:p>
              </p:txBody>
            </p:sp>
            <p:sp>
              <p:nvSpPr>
                <p:cNvPr id="32" name="ZoneTexte 31">
                  <a:extLst>
                    <a:ext uri="{FF2B5EF4-FFF2-40B4-BE49-F238E27FC236}">
                      <a16:creationId xmlns:a16="http://schemas.microsoft.com/office/drawing/2014/main" id="{BE74D66B-419D-2A2F-96E0-21D6DFA2162D}"/>
                    </a:ext>
                  </a:extLst>
                </p:cNvPr>
                <p:cNvSpPr txBox="1"/>
                <p:nvPr/>
              </p:nvSpPr>
              <p:spPr>
                <a:xfrm>
                  <a:off x="1513458" y="2543270"/>
                  <a:ext cx="1142395" cy="851297"/>
                </a:xfrm>
                <a:prstGeom prst="roundRect">
                  <a:avLst/>
                </a:prstGeom>
                <a:noFill/>
                <a:ln w="28575">
                  <a:solidFill>
                    <a:srgbClr val="106585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4572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4400" b="1" dirty="0">
                      <a:solidFill>
                        <a:schemeClr val="accent1">
                          <a:lumMod val="5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  <a:sym typeface="Arial"/>
                    </a:rPr>
                    <a:t>هَ</a:t>
                  </a:r>
                  <a:r>
                    <a:rPr kumimoji="0" lang="ar-MA" sz="44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accent1">
                          <a:lumMod val="50000"/>
                        </a:schemeClr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  <a:sym typeface="Arial"/>
                    </a:rPr>
                    <a:t>دايا</a:t>
                  </a:r>
                  <a:endParaRPr kumimoji="0" lang="ar-MA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>
                        <a:lumMod val="50000"/>
                      </a:scheme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  <a:sym typeface="Arial"/>
                  </a:endParaRPr>
                </a:p>
              </p:txBody>
            </p:sp>
          </p:grpSp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E70E2371-4410-1016-7216-2CA298D6CA2D}"/>
                  </a:ext>
                </a:extLst>
              </p:cNvPr>
              <p:cNvSpPr txBox="1"/>
              <p:nvPr/>
            </p:nvSpPr>
            <p:spPr>
              <a:xfrm>
                <a:off x="1532479" y="2520624"/>
                <a:ext cx="1251502" cy="851297"/>
              </a:xfrm>
              <a:prstGeom prst="roundRect">
                <a:avLst/>
              </a:prstGeom>
              <a:noFill/>
              <a:ln w="28575">
                <a:solidFill>
                  <a:srgbClr val="106585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>
                        <a:lumMod val="50000"/>
                      </a:scheme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  <a:sym typeface="Arial"/>
                  </a:rPr>
                  <a:t>أَحْضَرَ</a:t>
                </a:r>
              </a:p>
            </p:txBody>
          </p:sp>
        </p:grp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E01F0BD2-8DDF-15F5-DE72-BE27E7D0F9F4}"/>
                </a:ext>
              </a:extLst>
            </p:cNvPr>
            <p:cNvSpPr txBox="1"/>
            <p:nvPr/>
          </p:nvSpPr>
          <p:spPr>
            <a:xfrm>
              <a:off x="5981067" y="2609307"/>
              <a:ext cx="958480" cy="851297"/>
            </a:xfrm>
            <a:prstGeom prst="roundRect">
              <a:avLst/>
            </a:prstGeom>
            <a:noFill/>
            <a:ln w="28575">
              <a:solidFill>
                <a:srgbClr val="106585"/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4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accent1">
                      <a:lumMod val="50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ٱلْأَبُ</a:t>
              </a:r>
              <a:endPara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8EEE5F51-0D67-28E9-23EA-2F2EC5F6378B}"/>
                </a:ext>
              </a:extLst>
            </p:cNvPr>
            <p:cNvSpPr txBox="1"/>
            <p:nvPr/>
          </p:nvSpPr>
          <p:spPr>
            <a:xfrm>
              <a:off x="7104757" y="2609306"/>
              <a:ext cx="1060414" cy="851297"/>
            </a:xfrm>
            <a:prstGeom prst="roundRect">
              <a:avLst/>
            </a:prstGeom>
            <a:noFill/>
            <a:ln w="28575">
              <a:solidFill>
                <a:srgbClr val="106585"/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4400" b="1" dirty="0" err="1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ٱلْأَبَ</a:t>
              </a:r>
              <a:endPara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sp>
        <p:nvSpPr>
          <p:cNvPr id="33" name="ZoneTexte 32">
            <a:extLst>
              <a:ext uri="{FF2B5EF4-FFF2-40B4-BE49-F238E27FC236}">
                <a16:creationId xmlns:a16="http://schemas.microsoft.com/office/drawing/2014/main" id="{472E9808-46D7-1D57-D037-02D7A652165E}"/>
              </a:ext>
            </a:extLst>
          </p:cNvPr>
          <p:cNvSpPr txBox="1"/>
          <p:nvPr/>
        </p:nvSpPr>
        <p:spPr>
          <a:xfrm>
            <a:off x="3694233" y="2372231"/>
            <a:ext cx="1141433" cy="851297"/>
          </a:xfrm>
          <a:prstGeom prst="roundRect">
            <a:avLst/>
          </a:prstGeom>
          <a:noFill/>
          <a:ln w="28575">
            <a:solidFill>
              <a:srgbClr val="106585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لِٱبْنَتِهِ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53076596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35C8FD-8A45-FA37-9EAB-5A4E9DD7E6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1A3979C3-D8EB-84F0-FD65-621F3695892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D6AF240B-FE29-653B-0F61-D8D1ECCD296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10" name="Titre 3">
            <a:extLst>
              <a:ext uri="{FF2B5EF4-FFF2-40B4-BE49-F238E27FC236}">
                <a16:creationId xmlns:a16="http://schemas.microsoft.com/office/drawing/2014/main" id="{95B05E15-C569-A7F1-0540-C39C73F08231}"/>
              </a:ext>
            </a:extLst>
          </p:cNvPr>
          <p:cNvSpPr txBox="1">
            <a:spLocks/>
          </p:cNvSpPr>
          <p:nvPr/>
        </p:nvSpPr>
        <p:spPr>
          <a:xfrm>
            <a:off x="628650" y="812399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000" dirty="0">
                <a:solidFill>
                  <a:srgbClr val="424D7B"/>
                </a:solidFill>
              </a:rPr>
              <a:t>استماع وتحدث 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0ED4AF47-8B98-B047-469F-EAFB487702EF}"/>
              </a:ext>
            </a:extLst>
          </p:cNvPr>
          <p:cNvSpPr txBox="1">
            <a:spLocks/>
          </p:cNvSpPr>
          <p:nvPr/>
        </p:nvSpPr>
        <p:spPr>
          <a:xfrm>
            <a:off x="1996752" y="3159000"/>
            <a:ext cx="5514392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 تثبيت وتوليف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F5C6CD46-F773-6FA8-F41A-437652E68D23}"/>
              </a:ext>
            </a:extLst>
          </p:cNvPr>
          <p:cNvSpPr txBox="1"/>
          <p:nvPr/>
        </p:nvSpPr>
        <p:spPr>
          <a:xfrm>
            <a:off x="5161932" y="1771950"/>
            <a:ext cx="19369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3CA15C3-E62C-FB68-3F64-27F5702A22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25132" y="1001247"/>
            <a:ext cx="396000" cy="396000"/>
          </a:xfrm>
          <a:prstGeom prst="rect">
            <a:avLst/>
          </a:prstGeom>
          <a:ln>
            <a:noFill/>
          </a:ln>
        </p:spPr>
      </p:pic>
      <p:pic>
        <p:nvPicPr>
          <p:cNvPr id="3" name="Espace réservé pour une image  20">
            <a:extLst>
              <a:ext uri="{FF2B5EF4-FFF2-40B4-BE49-F238E27FC236}">
                <a16:creationId xmlns:a16="http://schemas.microsoft.com/office/drawing/2014/main" id="{45B9F3F6-5445-A1E5-A3E2-7DB1F6A6D6B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1030048" y="1807373"/>
            <a:ext cx="559665" cy="559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548597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44E763-988B-0681-020A-2192400123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F3EE2CA2-BEAA-7F47-8383-64B8A24EF0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عنوان حكاية هذا الأسبوع" أعظم هدية". لأتحقق من فهمكم للحكاية، من يجيب عن هذا السؤال؟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1BD93F5B-1857-8032-CEAB-ADF29F14FC1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4E00846-8DE1-466D-B9AF-DE3B5BB7E41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DB1A8F6C-0494-6A89-85BA-24FCB3227F8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D277F2F0-19A0-555D-BB2D-155D003EA68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0FC7A18-3102-2B5B-CBFF-271CB54FFA9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921DF54D-09D6-6FF3-377B-21F05FA63DB0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18FC5D1-8E0A-0258-488F-4A65348E893E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94575421-DFC7-23A8-2314-FDAEB065D708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17FFD28-272D-2081-F909-6D02FB5AB48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46695E8-CD48-34AA-BB26-A482C53089D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D579A1B0-71D8-4AE9-3B0D-53A4BA190AA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D481F65-93DB-9A83-6FE6-CBC384A402DA}"/>
              </a:ext>
            </a:extLst>
          </p:cNvPr>
          <p:cNvSpPr txBox="1"/>
          <p:nvPr/>
        </p:nvSpPr>
        <p:spPr>
          <a:xfrm>
            <a:off x="681135" y="2547257"/>
            <a:ext cx="746711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6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</a:t>
            </a:r>
            <a:r>
              <a:rPr lang="ar-MA" sz="60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ٱلْقيمَةُ</a:t>
            </a:r>
            <a:r>
              <a:rPr lang="ar-MA" sz="6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60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ٱلَّتي</a:t>
            </a:r>
            <a:r>
              <a:rPr lang="ar-MA" sz="6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تَدْعو إِلَيْها </a:t>
            </a:r>
            <a:r>
              <a:rPr lang="ar-MA" sz="60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ٱلْحِكايَةُ</a:t>
            </a:r>
            <a:r>
              <a:rPr lang="ar-MA" sz="6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FR" sz="60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24251902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7F9A24-CAAA-6A31-F76D-4758A7D38C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BAE1EA56-265A-39E6-7B9C-B5D61D38E3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الصفحة 11. نتذكر مفردات الحكاية. ضعوا كل كلمة أمام معناها. سأمر وأصحح.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306FC36E-EFD7-ED78-2831-BDE94C8D8AC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DF5F0143-6F30-40BD-0735-721D8843DF8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F0A8863-1598-385C-A4E3-C7A708C0D07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A096DC46-CC29-2DB7-842A-40710454FD5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86B05CB-41E2-04CE-CF1A-455FD79284F4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8C6809F-CBE1-6214-A548-B865A80952B0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2D03EF9-A31C-7AF9-F90F-9A58BE0688FF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22990D40-1098-9E6D-6CFA-300615145F7E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F61FD75-FAF7-CC7F-2F98-A4715594A10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9E162F1-D930-A9A5-F06F-075B4171023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3EF59359-1693-FE15-698F-9A1934F5BF0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/>
      </p:pic>
      <p:pic>
        <p:nvPicPr>
          <p:cNvPr id="2" name="Image 1" descr="Une image contenant texte, capture d’écran, Police, conception&#10;&#10;Le contenu généré par l’IA peut être incorrect.">
            <a:extLst>
              <a:ext uri="{FF2B5EF4-FFF2-40B4-BE49-F238E27FC236}">
                <a16:creationId xmlns:a16="http://schemas.microsoft.com/office/drawing/2014/main" id="{C93FAC46-3C81-151E-33AE-AD67FC22AD3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73868" y="2050420"/>
            <a:ext cx="2871178" cy="3876091"/>
          </a:xfrm>
          <a:prstGeom prst="rect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BDE936A-2987-BAFF-B223-DD40EF27C900}"/>
              </a:ext>
            </a:extLst>
          </p:cNvPr>
          <p:cNvSpPr/>
          <p:nvPr/>
        </p:nvSpPr>
        <p:spPr>
          <a:xfrm>
            <a:off x="3073868" y="2588028"/>
            <a:ext cx="2871178" cy="723681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7932201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5C43B0-474D-AD99-C8C0-51EC71BC44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B5F6F3B6-93C5-CF98-9417-98DF96D6BC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نمر إلى الآن إلى تحدي السرد. أعرض عليكم مشاهد الحكاية وستسردون مقاطعها بأسلوبكم الخاص.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555F8ACA-BF61-BB38-A2C0-111D40C6706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63F4D20-6EF1-9389-A68F-3195C2D96F0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69B47D6D-F8A4-2B4B-85FA-A56E6760CB6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9F265A9B-79C1-87DB-7C57-83B2BDD3559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8614065-BA5D-EAAF-16B6-81C516E13184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A248893F-09E5-E723-FCCB-CD88BA8556A7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C17A65E-B1A9-7B61-41A4-B10775075352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C2BEFFF-B8C4-C0DA-35D4-35B3E7D6100A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48417E6-8138-72CE-D015-AF15E5F3CD7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8524A63-BA2A-23F9-A402-E6553837D73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2123F842-F3E2-612A-45BF-1F479195A79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07634B19-9290-9081-E74F-30165B5F367B}"/>
              </a:ext>
            </a:extLst>
          </p:cNvPr>
          <p:cNvSpPr txBox="1"/>
          <p:nvPr/>
        </p:nvSpPr>
        <p:spPr>
          <a:xfrm>
            <a:off x="2481943" y="3088433"/>
            <a:ext cx="405881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6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تَحَدّي </a:t>
            </a:r>
            <a:r>
              <a:rPr lang="ar-MA" sz="60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ٱلسَّرْدِ</a:t>
            </a:r>
            <a:endParaRPr lang="fr-FR" sz="60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9655656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0698B4-97B4-D6C4-E789-164A66CE73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5CB47004-1F00-8257-95FD-3ED95FC8BB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يريد أن يبدأ؟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2D968273-B537-4F31-E6A4-05EA5BE894F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E641B36-C6FD-38CD-279F-A09B1444670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1BC37B3F-BC3B-B7D9-6723-C33F609B891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E78335E0-D5DF-D26E-6E1B-D1401B249CA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1C55360-7894-9CF3-D505-522B93F3518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E4252648-A716-54B3-BCA6-7AFFD4FC19D0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EBA4A19-3D54-C927-6BCA-DB6302D8B24A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44926093-AB68-DF7A-B424-AFC60C26328C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9525DF1-FC29-7531-6131-4A636DBE472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77D853B-9C38-4C88-9453-FA13408C140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C9F4DCD0-7BB8-1605-479C-58D6B2B6A96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Image 11" descr="Une image contenant plein air, nuage, herbe, ciel&#10;&#10;Le contenu généré par l’IA peut être incorrect.">
            <a:extLst>
              <a:ext uri="{FF2B5EF4-FFF2-40B4-BE49-F238E27FC236}">
                <a16:creationId xmlns:a16="http://schemas.microsoft.com/office/drawing/2014/main" id="{60E3C676-418E-EA97-619D-9871F46E852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61538" y="1849748"/>
            <a:ext cx="2939708" cy="2054942"/>
          </a:xfrm>
          <a:prstGeom prst="rect">
            <a:avLst/>
          </a:prstGeom>
        </p:spPr>
      </p:pic>
      <p:pic>
        <p:nvPicPr>
          <p:cNvPr id="13" name="Image 12" descr="Une image contenant habits, dessin humoristique, garçon, fille&#10;&#10;Le contenu généré par l’IA peut être incorrect.">
            <a:extLst>
              <a:ext uri="{FF2B5EF4-FFF2-40B4-BE49-F238E27FC236}">
                <a16:creationId xmlns:a16="http://schemas.microsoft.com/office/drawing/2014/main" id="{FF8FFBAE-85DC-CE5E-2D43-D2B68D15CD5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27494" y="1849748"/>
            <a:ext cx="2670062" cy="2054942"/>
          </a:xfrm>
          <a:prstGeom prst="rect">
            <a:avLst/>
          </a:prstGeom>
        </p:spPr>
      </p:pic>
      <p:pic>
        <p:nvPicPr>
          <p:cNvPr id="14" name="Image 13" descr="Une image contenant Visage humain, habits, personne, intérieur&#10;&#10;Le contenu généré par l’IA peut être incorrect.">
            <a:extLst>
              <a:ext uri="{FF2B5EF4-FFF2-40B4-BE49-F238E27FC236}">
                <a16:creationId xmlns:a16="http://schemas.microsoft.com/office/drawing/2014/main" id="{5B3C1A5D-1E2C-BA06-9218-182DE90AC5B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49721" y="4273699"/>
            <a:ext cx="2825780" cy="2054943"/>
          </a:xfrm>
          <a:prstGeom prst="rect">
            <a:avLst/>
          </a:prstGeom>
        </p:spPr>
      </p:pic>
      <p:pic>
        <p:nvPicPr>
          <p:cNvPr id="15" name="Image 14" descr="Une image contenant habits, fille, Visage humain, Accessoires et articles de fête&#10;&#10;Le contenu généré par l’IA peut être incorrect.">
            <a:extLst>
              <a:ext uri="{FF2B5EF4-FFF2-40B4-BE49-F238E27FC236}">
                <a16:creationId xmlns:a16="http://schemas.microsoft.com/office/drawing/2014/main" id="{EA06F755-E16D-8D89-CCFE-4A7AE6B1B1C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0766" y="4273699"/>
            <a:ext cx="2462087" cy="2036840"/>
          </a:xfrm>
          <a:prstGeom prst="rect">
            <a:avLst/>
          </a:prstGeom>
        </p:spPr>
      </p:pic>
      <p:pic>
        <p:nvPicPr>
          <p:cNvPr id="17" name="Image 16" descr="Une image contenant habits, Visage humain, garçon, fille&#10;&#10;Le contenu généré par l’IA peut être incorrect.">
            <a:extLst>
              <a:ext uri="{FF2B5EF4-FFF2-40B4-BE49-F238E27FC236}">
                <a16:creationId xmlns:a16="http://schemas.microsoft.com/office/drawing/2014/main" id="{9C812018-17D3-FB40-8E56-15031EB7343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52625" y="1849748"/>
            <a:ext cx="2410887" cy="2036841"/>
          </a:xfrm>
          <a:prstGeom prst="rect">
            <a:avLst/>
          </a:prstGeom>
        </p:spPr>
      </p:pic>
      <p:pic>
        <p:nvPicPr>
          <p:cNvPr id="21" name="Image 20" descr="Une image contenant Visage humain, intérieur, meubles, personne&#10;&#10;Le contenu généré par l’IA peut être incorrect.">
            <a:extLst>
              <a:ext uri="{FF2B5EF4-FFF2-40B4-BE49-F238E27FC236}">
                <a16:creationId xmlns:a16="http://schemas.microsoft.com/office/drawing/2014/main" id="{F9A57B9B-3472-40F3-A96D-633621F0313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055122" y="4273699"/>
            <a:ext cx="2670062" cy="2054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5807012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D49A11-7715-082C-6FD1-76E14B917A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4F71312F-1CEF-8D72-AF0E-66B0D38751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في تحدي السرد هم ............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4416C49-986A-183D-E111-FD3F9101EFF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737EBB58-CE8D-3A78-592E-40BD5A3D1E9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628B112-F898-419D-CCE5-A74CD9889DF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0E2B0350-BE07-4B91-5F06-D5C7D030AD1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36DEE62-2FBD-A0B5-8F87-A35430F22E2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7845344-639D-AA8E-3109-D6E753ED8B4C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F9E4A86-5480-B6CB-A2F5-C7E6BC3178FB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E52E2290-63A4-1448-11AB-B468644722BA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3E3C461-651C-9D07-CFFA-BB9B76AA195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E3C6199-B89D-2068-5A60-BD494C16B118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3958A72E-29AC-2513-56C6-A428B2B291D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03A51D30-3A95-910E-97B4-3E20D200717C}"/>
              </a:ext>
            </a:extLst>
          </p:cNvPr>
          <p:cNvSpPr txBox="1"/>
          <p:nvPr/>
        </p:nvSpPr>
        <p:spPr>
          <a:xfrm>
            <a:off x="2940599" y="1368000"/>
            <a:ext cx="29111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4400">
              <a:buClr>
                <a:srgbClr val="000000"/>
              </a:buClr>
              <a:defRPr/>
            </a:pPr>
            <a:r>
              <a:rPr lang="ar-MA" sz="4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تَحَدّي </a:t>
            </a:r>
            <a:r>
              <a:rPr lang="ar-MA" sz="4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ٱلسَّرْدِ</a:t>
            </a:r>
            <a:endParaRPr lang="fr-MA" sz="4800" b="1" kern="0" dirty="0">
              <a:solidFill>
                <a:srgbClr val="424D7C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3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2E10EE5D-4A59-9361-3663-929602F10C0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rcRect l="22027" r="21803"/>
          <a:stretch>
            <a:fillRect/>
          </a:stretch>
        </p:blipFill>
        <p:spPr>
          <a:xfrm>
            <a:off x="2835613" y="2275983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49473926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BE0DEB-E3FB-3A52-EB89-679F61A35C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6B25A93-CB9E-9CE2-E669-98A8DA8AC9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5347" y="2004657"/>
            <a:ext cx="5436000" cy="2510785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C1DB0CBF-CEA5-32AC-0B8C-7125714E60CB}"/>
              </a:ext>
            </a:extLst>
          </p:cNvPr>
          <p:cNvSpPr txBox="1">
            <a:spLocks/>
          </p:cNvSpPr>
          <p:nvPr/>
        </p:nvSpPr>
        <p:spPr>
          <a:xfrm>
            <a:off x="1855803" y="308700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b="1" dirty="0"/>
              <a:t>مراجعة وتوليف</a:t>
            </a:r>
            <a:endParaRPr lang="ar-MA" dirty="0">
              <a:solidFill>
                <a:srgbClr val="424D7B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FBD22799-1DFC-C7A8-13F4-47E67297823A}"/>
              </a:ext>
            </a:extLst>
          </p:cNvPr>
          <p:cNvSpPr txBox="1"/>
          <p:nvPr/>
        </p:nvSpPr>
        <p:spPr>
          <a:xfrm>
            <a:off x="5230014" y="2449180"/>
            <a:ext cx="10743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424D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ar-MA" sz="1600" b="1" dirty="0">
                <a:solidFill>
                  <a:srgbClr val="424D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03- </a:t>
            </a:r>
            <a:r>
              <a:rPr lang="fr-MA" sz="1600" b="1" dirty="0">
                <a:solidFill>
                  <a:srgbClr val="424D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424D7B"/>
                </a:solidFill>
                <a:latin typeface="Arial" panose="020B0604020202020204" pitchFamily="34" charset="0"/>
              </a:rPr>
              <a:t>قراءة</a:t>
            </a:r>
            <a:endParaRPr lang="ar-MA" sz="1600" b="1" dirty="0">
              <a:solidFill>
                <a:srgbClr val="424D7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E57AE066-BD9C-D85B-7405-192AC4B1951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479677" y="2247734"/>
            <a:ext cx="536339" cy="540000"/>
          </a:xfrm>
          <a:prstGeom prst="rect">
            <a:avLst/>
          </a:prstGeom>
        </p:spPr>
      </p:pic>
      <p:sp>
        <p:nvSpPr>
          <p:cNvPr id="12" name="Titre 11">
            <a:extLst>
              <a:ext uri="{FF2B5EF4-FFF2-40B4-BE49-F238E27FC236}">
                <a16:creationId xmlns:a16="http://schemas.microsoft.com/office/drawing/2014/main" id="{825CD0A6-FA26-CDD6-45F6-DB18A01A12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dirty="0"/>
              <a:t>قــــراءة</a:t>
            </a:r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8E62B67-1634-3AE3-6B3C-25F4A2F0E89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80020" y="1063718"/>
            <a:ext cx="392993" cy="392993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5775E8E-7CE5-79BC-8311-BDFA0D77F37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6124" y="2096511"/>
            <a:ext cx="613058" cy="705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8828070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D9A2EE-7D5F-914F-3C80-8A2776E360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8953E811-CFA9-C241-AD71-0043951563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اليوم ستقرؤون نصا وتجيبون عن أسئلة الفهم. افتحوا كراساتكم على الصفحة 20.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ABB5CFA-4742-4EF9-D0E3-0D7AC307FDE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8D5C451-858A-F551-BBF0-E0D8E0862CB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0D78C30-E794-46D5-9A74-7AE7259EEC0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7A0E91A-6969-85A8-6129-0F02F51B6AD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4F44EAE-0580-DF88-D9CF-2812CBB12B6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7706740-DA75-8C2C-B9DD-0F1EE03D287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EE80C6F-12EB-C416-5885-D3D03816847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C2299B5-A661-FB5B-693D-2B495D077068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004003D-4FA4-6E44-F6F5-D60B6CEFD074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FF02A1A-7993-74D4-2E17-64105865738B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12C6B8CE-6827-22C2-58DA-9C6FFF12A11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05925F3-064F-ED33-0288-7274FFF520B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15239" y="1685234"/>
            <a:ext cx="2690127" cy="3820523"/>
          </a:xfrm>
          <a:prstGeom prst="rect">
            <a:avLst/>
          </a:prstGeom>
          <a:ln>
            <a:solidFill>
              <a:srgbClr val="0097B2"/>
            </a:solidFill>
          </a:ln>
        </p:spPr>
      </p:pic>
    </p:spTree>
    <p:extLst>
      <p:ext uri="{BB962C8B-B14F-4D97-AF65-F5344CB8AC3E}">
        <p14:creationId xmlns:p14="http://schemas.microsoft.com/office/powerpoint/2010/main" val="2268750327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FEACA9-EC53-2DC6-B2A0-96DEEDF835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64704E88-2098-7978-0C3E-E199DB818B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النص، ضعوا أصابعكم تحت كل كلمة أقرؤها. 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9B72F21-CC08-509A-C57C-CFF7F4771B5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67EFB6F-2002-2197-18C4-0334F0CE662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A378ACB-DEEA-E9FA-D705-96B0116E039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402A18C-80F1-BC48-8DAA-E53F7E5C8CC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57BE3C4-7D2E-C302-3620-1CC271973B6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E7B8483-1C22-8979-3285-82C703208EA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BA4667E-1542-744D-169E-91C1E31D830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8D468B5-8C4B-7C6D-F1FD-867E9949F686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DA0EE3C-A258-043C-CD8F-34E07F47CCE0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06F1BC9-8948-E69F-A63E-AD3E0209671B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67C9CE09-DB68-FB36-F46A-70A669892F5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7D8C6B8-CF31-BE31-8095-15F4432E584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15239" y="1685234"/>
            <a:ext cx="2690127" cy="3820523"/>
          </a:xfrm>
          <a:prstGeom prst="rect">
            <a:avLst/>
          </a:prstGeom>
          <a:ln>
            <a:solidFill>
              <a:srgbClr val="0097B2"/>
            </a:solidFill>
          </a:ln>
        </p:spPr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9234B716-C9B8-697D-1EEB-E96C105B005E}"/>
              </a:ext>
            </a:extLst>
          </p:cNvPr>
          <p:cNvSpPr/>
          <p:nvPr/>
        </p:nvSpPr>
        <p:spPr>
          <a:xfrm>
            <a:off x="3515239" y="2220686"/>
            <a:ext cx="2690127" cy="130628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Flèche : gauche 16">
            <a:extLst>
              <a:ext uri="{FF2B5EF4-FFF2-40B4-BE49-F238E27FC236}">
                <a16:creationId xmlns:a16="http://schemas.microsoft.com/office/drawing/2014/main" id="{AC62933A-F60B-08B6-BB42-E0D4F0B11225}"/>
              </a:ext>
            </a:extLst>
          </p:cNvPr>
          <p:cNvSpPr/>
          <p:nvPr/>
        </p:nvSpPr>
        <p:spPr>
          <a:xfrm>
            <a:off x="6328695" y="2459681"/>
            <a:ext cx="706587" cy="311511"/>
          </a:xfrm>
          <a:prstGeom prst="leftArrow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0482108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3CC21D-0B68-6E2D-201A-0B3AE5A213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92823E81-EC93-2566-DA1A-A143C1FFCB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074304" cy="612000"/>
          </a:xfrm>
        </p:spPr>
        <p:txBody>
          <a:bodyPr>
            <a:normAutofit fontScale="90000"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سأعين لقراءة النص تلميذين لقراءة الفقرتين. تابعوا بأصابعكم.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0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تمنح الفرصة للفئة المتعثرة.</a:t>
            </a:r>
            <a:endParaRPr lang="fr-FR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95B34AA-F5CD-9E8F-A627-CE308218E49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50AE6D8-E3A7-49AA-6265-BAA3FC58411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CB4E3F5-CF28-2F5C-190C-B14065BCCF1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C389F52-DF66-B3FC-63E2-3708474C6F4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8B64979-090F-B7FA-4AF6-E8D68E9DD22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3F71ECB-2CD0-D80C-DCBB-0C463709570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C83D744-B594-44B7-BFC7-2CF1641E7C2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39D4E29-6128-08DB-D3CE-D68EFD51D4C7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C9ED2A8-8302-B04F-A8E6-5231854A74DE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D0D56C0-32EC-3247-230D-43D562334A41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25" name="Espace réservé pour une image  24">
            <a:extLst>
              <a:ext uri="{FF2B5EF4-FFF2-40B4-BE49-F238E27FC236}">
                <a16:creationId xmlns:a16="http://schemas.microsoft.com/office/drawing/2014/main" id="{A26D90FB-E9BA-B66D-742A-AE9018EA8BF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8745779-DC74-75E4-523D-9EEED7A3C22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3133" y="2099109"/>
            <a:ext cx="7945090" cy="3788507"/>
          </a:xfrm>
          <a:prstGeom prst="rect">
            <a:avLst/>
          </a:prstGeom>
          <a:ln>
            <a:solidFill>
              <a:srgbClr val="0097B2"/>
            </a:solidFill>
          </a:ln>
        </p:spPr>
      </p:pic>
    </p:spTree>
    <p:extLst>
      <p:ext uri="{BB962C8B-B14F-4D97-AF65-F5344CB8AC3E}">
        <p14:creationId xmlns:p14="http://schemas.microsoft.com/office/powerpoint/2010/main" val="308109146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628519-087C-2483-9D41-A5B62C513A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E3EDED6D-CCAD-B3EB-E5A3-2794AFBDE9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سأعين تلميذين آخرين للقراءة.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BB5B763-912F-46CB-F1D0-1E3F972B2C1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4B71C7C-7C85-EC24-D779-3EFA5C7CF3E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68FDC6A-8FE3-EB97-89F6-1129124AB2E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99A04C8-A456-8EB5-9226-C0B2C5D7035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B48B6F2-0DE1-2AB2-3C29-6658C0C8960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3B1C3E2-2A2B-6596-0C58-1F32351DD78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F4A8FFA-FEEF-CA91-0966-2F04FC87F808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659E4AF-5E4B-E24B-ACE0-6AAF01F587A2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C93A21A-146C-F14A-E714-B609E6C40937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42CCA17-970D-3B85-2F10-A8516D7797C2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FB696C0A-E89D-95DD-F424-22AFA1E069E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02E04FE-8C9E-01DF-A82C-DAA95923B78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3133" y="2099109"/>
            <a:ext cx="7945090" cy="3788507"/>
          </a:xfrm>
          <a:prstGeom prst="rect">
            <a:avLst/>
          </a:prstGeom>
          <a:ln>
            <a:solidFill>
              <a:srgbClr val="0097B2"/>
            </a:solidFill>
          </a:ln>
        </p:spPr>
      </p:pic>
    </p:spTree>
    <p:extLst>
      <p:ext uri="{BB962C8B-B14F-4D97-AF65-F5344CB8AC3E}">
        <p14:creationId xmlns:p14="http://schemas.microsoft.com/office/powerpoint/2010/main" val="4064924413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ED1B29-7434-5CF2-51F6-3682B8C722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56940C2-74B0-C146-BE7E-3092F7C96B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الإجابة عن الأسئلة، من يذكر بخطوات استنتاج معلومات ضمنية في نص؟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A0DF52B-DDCF-A3A1-A8D1-009D27C0C03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82152AA-2D7D-0247-CC59-2E3E601D991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36550A4-ACBD-CAB1-9213-96D879F915F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EE0C1C2-8EF4-8F29-FE6D-F908E142A56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D2E0751-C07C-1407-845F-7ED6B1FF6993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FD759EA-02F0-779D-4F0A-C38B3C157CD3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35D6E36-64A5-3E8C-037A-D500B3F76040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476CBA1-FF53-C95D-E471-FF182C7F6F32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1731FADF-672E-1ACF-B1AD-1FEF71C74DD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6013EB0-4C7E-9C47-02CD-47E88FDF3D5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3C7AAF2A-F3F5-EB8D-4039-773FDEDF921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B2DE336B-1929-06B8-DB7C-3CF89E380D71}"/>
              </a:ext>
            </a:extLst>
          </p:cNvPr>
          <p:cNvSpPr txBox="1"/>
          <p:nvPr/>
        </p:nvSpPr>
        <p:spPr>
          <a:xfrm>
            <a:off x="2125933" y="2771192"/>
            <a:ext cx="53464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إِسْتراتيجِيَّةُ 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ٱلْكَلِماتِ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ٱلْمَفاتيحِ</a:t>
            </a:r>
            <a:endParaRPr lang="fr-FR" sz="48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11753137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DA42E7-0832-C310-D29D-6F64654D43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3852C624-D5F3-ED65-74F8-2B0214171FF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FA8CA34-E308-4750-07FE-0033EBFB7E3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99E6E57-EE6A-CDA6-E9BF-6A3C3648C28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BD366D72-2507-1EFC-C4C0-4F76FE64844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4949F35-7FC7-9214-C9C5-AD5F177AB2A7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1B74D95-52EC-DEEB-6B54-57ED0AAC0A86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B4A9F4A-6BC0-1641-1164-191D043F5D75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7652CAA-731D-679E-6FFF-23357AD9F917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B1B648ED-B0B1-2C36-A197-57DA885C7E8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5607BFA-2BD4-CC50-CCBC-6CA84E6E033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0F95378C-7568-0185-EBEB-927A55349A1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C36BC84-2664-F892-11FF-4EF18E4D1D4E}"/>
              </a:ext>
            </a:extLst>
          </p:cNvPr>
          <p:cNvSpPr txBox="1">
            <a:spLocks/>
          </p:cNvSpPr>
          <p:nvPr/>
        </p:nvSpPr>
        <p:spPr>
          <a:xfrm>
            <a:off x="481781" y="794158"/>
            <a:ext cx="6990592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Calibri"/>
              </a:rPr>
              <a:t>نتذكر خُطْواتِ إسْتِراتِيجِيَّةِ الكَلِماتِ المَفَاتيحِ لاستنتاج معلومات غير صريحة في النص.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460EAD4-A28B-BA75-CD88-A47DC6E0567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57944" y="2369516"/>
            <a:ext cx="6828112" cy="3223539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726973426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BB5030-7CFF-613C-7BB9-AF11137600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61B50ED6-AC07-EAA2-2868-71418D911D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5239" y="1685234"/>
            <a:ext cx="2690127" cy="3820523"/>
          </a:xfrm>
          <a:prstGeom prst="rect">
            <a:avLst/>
          </a:prstGeom>
          <a:ln>
            <a:solidFill>
              <a:srgbClr val="0097B2"/>
            </a:solidFill>
          </a:ln>
        </p:spPr>
      </p:pic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8C8108B3-E32C-C626-C974-39CF04F1F10F}"/>
              </a:ext>
            </a:extLst>
          </p:cNvPr>
          <p:cNvSpPr/>
          <p:nvPr/>
        </p:nvSpPr>
        <p:spPr>
          <a:xfrm>
            <a:off x="3515239" y="3620278"/>
            <a:ext cx="2690151" cy="171683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A0CAA4B9-C5B8-1347-A91C-5540558CCB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7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على كراساتكم ص 20، عودوا إلى النص لإتمام ملء الجدول والإجابة عن الأسئلة.</a:t>
            </a:r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76203B0-E175-E995-C438-14377C54F60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9FBCF63-7294-2CBC-04AC-13A291E1697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E43DBCA-22D0-F75E-B49E-9928436CFFC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797E596-410D-6EBD-70CF-70E769E4AB9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ED652FB-A138-F35E-BC9A-C364A4AE0E0A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44247B9-5E52-B7EE-163B-DCA787D1972D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1313214-8322-36A7-D585-A25184E184A4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A640985-D51E-C142-4070-FBF7AA7F8989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656F34C0-E1F8-D867-D4C0-01177272F84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C9C12D6E-700A-9E83-387F-75A4290BA72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Flèche : gauche 19">
            <a:extLst>
              <a:ext uri="{FF2B5EF4-FFF2-40B4-BE49-F238E27FC236}">
                <a16:creationId xmlns:a16="http://schemas.microsoft.com/office/drawing/2014/main" id="{C4E1DA3E-9825-1AB8-8666-550EA1EF85CE}"/>
              </a:ext>
            </a:extLst>
          </p:cNvPr>
          <p:cNvSpPr/>
          <p:nvPr/>
        </p:nvSpPr>
        <p:spPr>
          <a:xfrm>
            <a:off x="6253470" y="4042814"/>
            <a:ext cx="706587" cy="311511"/>
          </a:xfrm>
          <a:prstGeom prst="leftArrow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B050"/>
              </a:solidFill>
            </a:endParaRPr>
          </a:p>
        </p:txBody>
      </p:sp>
      <p:pic>
        <p:nvPicPr>
          <p:cNvPr id="26" name="Espace réservé pour une image  25">
            <a:extLst>
              <a:ext uri="{FF2B5EF4-FFF2-40B4-BE49-F238E27FC236}">
                <a16:creationId xmlns:a16="http://schemas.microsoft.com/office/drawing/2014/main" id="{3BCE9887-5112-3F8A-7E0E-F714EE7BFEC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014493415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2F3C8A-F5BB-A89F-931B-62CD242012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2F8183-4809-CEA2-0A7E-21154B96DA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نبدأ بالمعجم. من يتقاسم جوابه؟ هل أنتم متفقون؟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FC2F3AE-D77B-2B9E-C829-5494C0FE201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09F2D28-6DA0-912E-D9B6-87B15D531BB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4804157-40E1-8FE2-BF14-15DBC7566ED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ED0BDEE-3F73-7A9F-0EDB-45ACEFE7629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C72A97D-59EE-B892-A7FB-DC15902E6FDA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29F7440-BBC3-B8EA-0432-CE849A47F0A5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321F1A1-07BE-27C5-9961-C2D52FECA690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5E33D4-F21B-3C2C-4B61-A0D643A37DFF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2F933F16-F45F-C40A-5262-0D2638C3C04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37F8AC-0216-ED7C-5FC5-225842F28BA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E5223285-35B0-0F55-BB4A-C958B03B392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Image 7" descr="Une image contenant ligne, text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B08CC712-156B-E1A1-04F8-91EEBB6498D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8232" y="2989788"/>
            <a:ext cx="7476011" cy="1255639"/>
          </a:xfrm>
          <a:prstGeom prst="roundRect">
            <a:avLst>
              <a:gd name="adj" fmla="val 16667"/>
            </a:avLst>
          </a:prstGeom>
          <a:ln>
            <a:solidFill>
              <a:srgbClr val="0097B2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555B1CAB-815C-CF27-663A-00B79A75D0EA}"/>
              </a:ext>
            </a:extLst>
          </p:cNvPr>
          <p:cNvSpPr txBox="1"/>
          <p:nvPr/>
        </p:nvSpPr>
        <p:spPr>
          <a:xfrm>
            <a:off x="4302062" y="3519612"/>
            <a:ext cx="127971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خَجَلٌ</a:t>
            </a:r>
            <a:endParaRPr kumimoji="0" lang="fr-FR" sz="36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04565AC1-EBD2-5970-7047-42E7A140B1E0}"/>
              </a:ext>
            </a:extLst>
          </p:cNvPr>
          <p:cNvSpPr txBox="1"/>
          <p:nvPr/>
        </p:nvSpPr>
        <p:spPr>
          <a:xfrm>
            <a:off x="1448278" y="3510812"/>
            <a:ext cx="127971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يَكْشِفُ</a:t>
            </a:r>
            <a:endParaRPr kumimoji="0" lang="fr-FR" sz="36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2192458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22D104-20C7-4F9C-2C82-1B8D4CFFE7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D9477B-49EB-D8D8-707F-EC5D104F58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سؤالا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سؤالا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من يقرأ السؤال؟ من يجيب؟ هل أنتم متفقون؟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3F4905D-27E1-86A0-B8C8-2A38ED98D70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BEBBD05-F647-8529-8903-60F61AB2266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A237226-2A25-0559-D072-2669D75B2F3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4269ECE-CC58-61A1-1060-A88AFC4982D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C448D1E-868F-C419-6179-E1F4D180358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F0AB5FE-71E9-FD73-09C9-F3407769D9E4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818B78E-79F3-3077-C555-4654EF94F181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A166FB5-0D0A-3F7C-F2D5-9C795ACBAAFA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40ED7D17-2B7C-D1E2-D84E-FDE2CD31074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2762421C-21EB-0FD0-2563-420EDF0ECEA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D9C053C9-642C-F8CC-85AB-2CB73364CDE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 descr="Une image contenant texte, Police, capture d’écran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D2AACB3A-9262-16F7-5CC9-AE014AD3150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1921" y="2179360"/>
            <a:ext cx="7439884" cy="3129759"/>
          </a:xfrm>
          <a:prstGeom prst="roundRect">
            <a:avLst>
              <a:gd name="adj" fmla="val 16667"/>
            </a:avLst>
          </a:prstGeom>
          <a:ln>
            <a:solidFill>
              <a:srgbClr val="0097B2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103967450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FCAF7E-6F4A-E9D0-2F75-DAE9C6A02E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EDFC4AB-9EC0-B3F3-ADF2-9315439072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27D3233-6C51-95E9-F846-DC993355C13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F943654-E64C-4608-CC0A-ECFBA2350E7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62C1D8E-2564-3794-C8AB-1F831FFD658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DA306FA-B28C-561A-F22B-63F3B220187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DAE5632-826C-B954-172B-0650F9DC531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9CA4B4C-9035-34B4-F6EB-66EA4ED2D237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EFC391A-82D4-7FE4-5008-5B47986A4E23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4A10D77-713F-D23B-83D0-16BF2A51D1B1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DBA66C7E-D85D-4EEE-2D42-D61C9A0D550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4E62DC01-E062-06A4-BB8A-01A70B375A2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 descr="Une image contenant texte, Police, capture d’écran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52964C78-5D53-64C1-10C1-058570574DE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1921" y="2179360"/>
            <a:ext cx="7439884" cy="3129759"/>
          </a:xfrm>
          <a:prstGeom prst="roundRect">
            <a:avLst>
              <a:gd name="adj" fmla="val 16667"/>
            </a:avLst>
          </a:prstGeom>
          <a:ln>
            <a:solidFill>
              <a:srgbClr val="0097B2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DA3B95A6-FE2A-D6CE-4431-3BF59B887A9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/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B9C7164-DCAE-E9CF-F32E-19E1759BEC59}"/>
              </a:ext>
            </a:extLst>
          </p:cNvPr>
          <p:cNvSpPr txBox="1"/>
          <p:nvPr/>
        </p:nvSpPr>
        <p:spPr>
          <a:xfrm>
            <a:off x="4681998" y="4773647"/>
            <a:ext cx="48506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 2" panose="05020102010507070707" pitchFamily="18" charset="2"/>
              </a:rPr>
              <a:t></a:t>
            </a:r>
            <a:endParaRPr kumimoji="0" lang="ar-MA" sz="4000" b="0" i="1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26406514-3045-CB8C-22E4-471433BF3C45}"/>
              </a:ext>
            </a:extLst>
          </p:cNvPr>
          <p:cNvSpPr txBox="1"/>
          <p:nvPr/>
        </p:nvSpPr>
        <p:spPr>
          <a:xfrm>
            <a:off x="864279" y="3243426"/>
            <a:ext cx="48506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 2" panose="05020102010507070707" pitchFamily="18" charset="2"/>
              </a:rPr>
              <a:t></a:t>
            </a:r>
            <a:endParaRPr kumimoji="0" lang="ar-MA" sz="4000" b="0" i="1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98860473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9EA3D7-8A00-CD50-E1AB-FA6206A46F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DD8112-8E90-B214-7B02-A77FC3158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الصفحة 21. من يقرأ التعليمة 1؟ التعليمة 2؟  أنجزوا التمرينين الأول والثاني.</a:t>
            </a:r>
            <a:endParaRPr lang="fr-FR" sz="2400" i="1" dirty="0">
              <a:solidFill>
                <a:srgbClr val="FF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280E3E4-8F1B-D2C6-8241-601D31E7CAE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918AB0D-D228-4E30-783E-5E099F21EB6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2192CBC-D61D-FF6D-224E-FAA3C669DCB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70D0000-DB35-FC56-9808-E691A3D38F1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9AA14EE-159A-0B19-A23B-E72FECB2330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7030057-0A6C-041B-C1E4-56A17EBCA945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561C062-FD73-C40C-1275-8A2DE3EA3F39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48D93B0-B172-AA0C-CA64-AAD4B50EBF31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FCADC466-B264-C013-9D9E-E4B7146DA2F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3541442B-F67A-DF33-FBC0-624972E6E2F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 descr="Une image contenant texte, capture d’écran, Police, lettre&#10;&#10;Le contenu généré par l’IA peut être incorrect.">
            <a:extLst>
              <a:ext uri="{FF2B5EF4-FFF2-40B4-BE49-F238E27FC236}">
                <a16:creationId xmlns:a16="http://schemas.microsoft.com/office/drawing/2014/main" id="{1D6FB3AD-1B8C-6258-1478-B6F387B6C46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03928" y="1739314"/>
            <a:ext cx="2763137" cy="3869333"/>
          </a:xfrm>
          <a:prstGeom prst="rect">
            <a:avLst/>
          </a:prstGeom>
          <a:ln>
            <a:solidFill>
              <a:srgbClr val="0097B2"/>
            </a:solidFill>
          </a:ln>
        </p:spPr>
      </p:pic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C137A234-213D-E53B-CE69-B7FC7E780CB4}"/>
              </a:ext>
            </a:extLst>
          </p:cNvPr>
          <p:cNvSpPr/>
          <p:nvPr/>
        </p:nvSpPr>
        <p:spPr>
          <a:xfrm>
            <a:off x="3393671" y="2108719"/>
            <a:ext cx="2763136" cy="179147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A5BF6E99-D0E5-42F7-6B84-1024975326B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18704420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F57ECF-5000-0589-5398-9A759C0C38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45A7CF2-E7E3-1462-B547-C2529C2F8C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نبدأ بالسؤالين. من يتقاسم جوابه عن السؤال الأول ويبرر اختياره؟ ...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CB48223-FFDB-0828-A938-B957966D1C2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03D282D-8A56-432E-ADD0-E136EAFD5E2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D99BC8B-B17E-0C7C-6EBC-F631B65AFBF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57736F4-06E7-B228-BF08-0C5D8C494C0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FDF5082-0B38-C154-E0C0-FDB8A13214C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95074E3-7433-94A5-D341-5C18559319EF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19BB9FA-85FA-1BC1-C84E-A5DC82E9AD35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9A73D6C-AFA2-742D-B108-E28B08269989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F77C64CE-DA44-3D8E-8462-B01A35A8AB3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32FBA59-1C7C-0FCB-5E88-2A0DCC7EA72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Espace réservé pour une image  21">
            <a:extLst>
              <a:ext uri="{FF2B5EF4-FFF2-40B4-BE49-F238E27FC236}">
                <a16:creationId xmlns:a16="http://schemas.microsoft.com/office/drawing/2014/main" id="{FA99E1B0-6CAB-AEDB-5602-BD32E368DE9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/>
      </p:pic>
      <p:pic>
        <p:nvPicPr>
          <p:cNvPr id="5" name="Image 4" descr="Une image contenant texte, Police, ligne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9D905CFF-7731-EC3D-1C09-2224748E03E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3732" y="2430693"/>
            <a:ext cx="7488424" cy="2392643"/>
          </a:xfrm>
          <a:prstGeom prst="roundRect">
            <a:avLst>
              <a:gd name="adj" fmla="val 16667"/>
            </a:avLst>
          </a:prstGeom>
          <a:ln>
            <a:solidFill>
              <a:srgbClr val="0097B2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555879019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115017-5A2A-A074-9D97-5C6A8870B4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B1B02B9-5F6A-B0FD-38AB-7B8D030DA8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450D579-7049-8397-AA86-90692284198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1C87617-D57F-6748-DA19-693C20D6B88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20B8BEF-4E14-1F0C-AA46-DA5BCA6B11C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F9F515C-9DFC-79A7-D220-CF64125E923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DBCB6B0-4BF5-B58D-5A6B-6043E23B7E01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8720C26-B744-020A-6E5F-745743E0BC2F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A00B290-7B8D-1221-CFF0-DC10B1DC3359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3C4589B-DD84-06C4-C0DF-D0834A699D96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7BA87595-F6DC-EFCA-A6F9-889317E94AD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4B1AC17-1EF0-51FC-9B9F-353E73E35D7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Espace réservé pour une image  21">
            <a:extLst>
              <a:ext uri="{FF2B5EF4-FFF2-40B4-BE49-F238E27FC236}">
                <a16:creationId xmlns:a16="http://schemas.microsoft.com/office/drawing/2014/main" id="{F16BE8BF-0A31-5405-CDC1-532714A0AA4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/>
      </p:pic>
      <p:pic>
        <p:nvPicPr>
          <p:cNvPr id="3" name="Image 2" descr="Une image contenant texte, Police, ligne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67CCB3F4-C5A1-9E59-F42D-30B5978DCA9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3732" y="2430693"/>
            <a:ext cx="7488424" cy="2392643"/>
          </a:xfrm>
          <a:prstGeom prst="roundRect">
            <a:avLst>
              <a:gd name="adj" fmla="val 16667"/>
            </a:avLst>
          </a:prstGeom>
          <a:ln>
            <a:solidFill>
              <a:srgbClr val="0097B2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B376FD05-FE38-9E59-58F2-25449F95DD82}"/>
              </a:ext>
            </a:extLst>
          </p:cNvPr>
          <p:cNvSpPr txBox="1"/>
          <p:nvPr/>
        </p:nvSpPr>
        <p:spPr>
          <a:xfrm>
            <a:off x="1056997" y="3220220"/>
            <a:ext cx="722189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/>
            <a:r>
              <a:rPr lang="ar-MA" sz="3600" b="1" kern="100" dirty="0">
                <a:solidFill>
                  <a:srgbClr val="FF0000"/>
                </a:solidFill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يُعَبِّرُ </a:t>
            </a:r>
            <a:r>
              <a:rPr lang="ar-MA" sz="3600" b="1" kern="100" dirty="0" err="1">
                <a:solidFill>
                  <a:srgbClr val="FF0000"/>
                </a:solidFill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ٱلْفَنّانونَ</a:t>
            </a:r>
            <a:r>
              <a:rPr lang="ar-MA" sz="3600" b="1" kern="100" dirty="0">
                <a:solidFill>
                  <a:srgbClr val="FF0000"/>
                </a:solidFill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 </a:t>
            </a:r>
            <a:r>
              <a:rPr lang="ar-MA" sz="3600" b="1" kern="100" dirty="0" err="1">
                <a:solidFill>
                  <a:srgbClr val="FF0000"/>
                </a:solidFill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ٱلْعَواطِفَ</a:t>
            </a:r>
            <a:r>
              <a:rPr lang="ar-MA" sz="3600" b="1" kern="100" dirty="0">
                <a:solidFill>
                  <a:srgbClr val="FF0000"/>
                </a:solidFill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 </a:t>
            </a:r>
            <a:r>
              <a:rPr lang="ar-MA" sz="3600" b="1" kern="100" dirty="0" err="1">
                <a:solidFill>
                  <a:srgbClr val="FF0000"/>
                </a:solidFill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وَٱلْمَشاعِرَ</a:t>
            </a:r>
            <a:r>
              <a:rPr lang="ar-MA" sz="3600" b="1" kern="100" dirty="0">
                <a:solidFill>
                  <a:srgbClr val="FF0000"/>
                </a:solidFill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 مِنْ خِلالِ أَعْمالِهِمُ </a:t>
            </a:r>
            <a:r>
              <a:rPr lang="ar-MA" sz="3600" b="1" kern="100" dirty="0" err="1">
                <a:solidFill>
                  <a:srgbClr val="FF0000"/>
                </a:solidFill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ٱلْفَنِّيَةِ</a:t>
            </a:r>
            <a:r>
              <a:rPr lang="ar-MA" sz="3600" b="1" kern="100" dirty="0">
                <a:solidFill>
                  <a:srgbClr val="FF0000"/>
                </a:solidFill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.</a:t>
            </a:r>
            <a:endParaRPr kumimoji="0" lang="fr-MA" sz="3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054109D0-D3E1-1F04-0DA9-A00C314A64C6}"/>
              </a:ext>
            </a:extLst>
          </p:cNvPr>
          <p:cNvSpPr txBox="1"/>
          <p:nvPr/>
        </p:nvSpPr>
        <p:spPr>
          <a:xfrm>
            <a:off x="923732" y="4224511"/>
            <a:ext cx="7488423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/>
            <a:r>
              <a:rPr kumimoji="0" lang="ar-MA" sz="32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 اَلْمَشاعِرِ </a:t>
            </a:r>
            <a:r>
              <a:rPr kumimoji="0" lang="ar-MA" sz="3200" b="1" i="0" u="none" strike="noStrike" kern="1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ٱلْإيجابِيَّةِ</a:t>
            </a:r>
            <a:r>
              <a:rPr kumimoji="0" lang="ar-MA" sz="32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 تُسْهِمُ في </a:t>
            </a:r>
            <a:r>
              <a:rPr kumimoji="0" lang="ar-MA" sz="3200" b="1" i="0" u="none" strike="noStrike" kern="1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ٱلنُّمُوِّ</a:t>
            </a:r>
            <a:r>
              <a:rPr kumimoji="0" lang="ar-MA" sz="32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 </a:t>
            </a:r>
            <a:r>
              <a:rPr kumimoji="0" lang="ar-MA" sz="3200" b="1" i="0" u="none" strike="noStrike" kern="1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ٱلسَّليمِ</a:t>
            </a:r>
            <a:r>
              <a:rPr kumimoji="0" lang="ar-MA" sz="32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 لِلْجِسْمِ، وَتُساعِدُ عَلى نَسْجِ عَلاقاتٍ جَيِّدَةٍ مَعَ </a:t>
            </a:r>
            <a:r>
              <a:rPr kumimoji="0" lang="ar-MA" sz="3200" b="1" i="0" u="none" strike="noStrike" kern="1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ٱلْآخَرينَ</a:t>
            </a:r>
            <a:r>
              <a:rPr kumimoji="0" lang="ar-MA" sz="32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.</a:t>
            </a:r>
            <a:endParaRPr kumimoji="0" lang="fr-MA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084689194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F22EF3-3026-AE9B-EEFC-FE8F7DB3C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7784D8A-ADAE-9173-EDAB-4AC4A021F3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نشاط التحويل. من يقدم الجملة الأولى؟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9B5EF3B-FD9A-FF15-A6A4-BE8D3BE8B7D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8507EAD-F92F-8583-4DC5-BFA3C39E208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6EC71BC-6B7B-5AF3-9917-F671EED2821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A396D26-F8C3-6ACE-BEF2-7A9398A4BA8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433AC29-D7FB-4548-CD01-CFD44B5CF0F1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C6AAD72-7587-CA17-F968-4E449C39ACCC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78B149A-AE32-F62D-C31B-5A5BF0970DAE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709275B-B94A-A61C-024F-AF945588E48F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DFAA366A-E5E1-BCB0-A062-BDC882FE6DA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4AC55A0-FD57-1924-72F8-418B23C9325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 descr="Une image contenant texte, ligne, Police, reçu&#10;&#10;Le contenu généré par l’IA peut être incorrect.">
            <a:extLst>
              <a:ext uri="{FF2B5EF4-FFF2-40B4-BE49-F238E27FC236}">
                <a16:creationId xmlns:a16="http://schemas.microsoft.com/office/drawing/2014/main" id="{35369076-B390-D629-DA68-BEEDFE1C4E2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1845" y="2528395"/>
            <a:ext cx="7893920" cy="2379506"/>
          </a:xfrm>
          <a:prstGeom prst="roundRect">
            <a:avLst>
              <a:gd name="adj" fmla="val 16667"/>
            </a:avLst>
          </a:prstGeom>
          <a:ln>
            <a:solidFill>
              <a:srgbClr val="0097B2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CD7E5328-8FCB-C69A-CF5A-18734503F09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C3392E95-24A8-E24F-4619-736EF1447D75}"/>
              </a:ext>
            </a:extLst>
          </p:cNvPr>
          <p:cNvSpPr txBox="1"/>
          <p:nvPr/>
        </p:nvSpPr>
        <p:spPr>
          <a:xfrm>
            <a:off x="4888499" y="3290398"/>
            <a:ext cx="288039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4000" b="1" kern="100" dirty="0" err="1">
                <a:solidFill>
                  <a:srgbClr val="FF0000"/>
                </a:solidFill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ٱحْتَرَمَ</a:t>
            </a:r>
            <a:r>
              <a:rPr lang="ar-MA" sz="4000" b="1" kern="100" dirty="0">
                <a:solidFill>
                  <a:srgbClr val="FF0000"/>
                </a:solidFill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 </a:t>
            </a:r>
            <a:r>
              <a:rPr lang="ar-MA" sz="4000" b="1" kern="100" dirty="0">
                <a:solidFill>
                  <a:schemeClr val="bg2">
                    <a:lumMod val="10000"/>
                  </a:schemeClr>
                </a:solidFill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أَصْدِقاء</a:t>
            </a:r>
            <a:r>
              <a:rPr lang="ar-MA" sz="4000" b="1" kern="100" dirty="0">
                <a:solidFill>
                  <a:srgbClr val="FF0000"/>
                </a:solidFill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َهُ</a:t>
            </a:r>
            <a:r>
              <a:rPr lang="ar-MA" sz="4000" b="1" kern="100" dirty="0"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. </a:t>
            </a:r>
            <a:endParaRPr kumimoji="0" lang="fr-MA" sz="4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A4F0B4B4-A478-CBD9-3C94-1D2123DA6461}"/>
              </a:ext>
            </a:extLst>
          </p:cNvPr>
          <p:cNvSpPr txBox="1"/>
          <p:nvPr/>
        </p:nvSpPr>
        <p:spPr>
          <a:xfrm>
            <a:off x="4255502" y="3745206"/>
            <a:ext cx="288039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4000" b="1" kern="100" dirty="0" err="1">
                <a:solidFill>
                  <a:schemeClr val="bg2">
                    <a:lumMod val="10000"/>
                  </a:schemeClr>
                </a:solidFill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ٱحْتَرَمَ</a:t>
            </a:r>
            <a:r>
              <a:rPr lang="ar-MA" sz="4000" b="1" kern="100" dirty="0" err="1">
                <a:solidFill>
                  <a:srgbClr val="FF0000"/>
                </a:solidFill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تا</a:t>
            </a:r>
            <a:r>
              <a:rPr lang="ar-MA" sz="4000" b="1" kern="100" dirty="0">
                <a:solidFill>
                  <a:srgbClr val="FF0000"/>
                </a:solidFill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 </a:t>
            </a:r>
            <a:r>
              <a:rPr lang="ar-MA" sz="4000" b="1" kern="100" dirty="0">
                <a:solidFill>
                  <a:schemeClr val="bg2">
                    <a:lumMod val="10000"/>
                  </a:schemeClr>
                </a:solidFill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أَصْدِقاء</a:t>
            </a:r>
            <a:r>
              <a:rPr lang="ar-MA" sz="4000" b="1" kern="100" dirty="0">
                <a:solidFill>
                  <a:srgbClr val="FF0000"/>
                </a:solidFill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َهُما</a:t>
            </a:r>
            <a:r>
              <a:rPr lang="ar-MA" sz="4000" b="1" kern="100" dirty="0"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. </a:t>
            </a:r>
            <a:endParaRPr kumimoji="0" lang="fr-MA" sz="4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93F2EAD6-9C93-A54D-F85C-964EDE57C2C2}"/>
              </a:ext>
            </a:extLst>
          </p:cNvPr>
          <p:cNvSpPr txBox="1"/>
          <p:nvPr/>
        </p:nvSpPr>
        <p:spPr>
          <a:xfrm>
            <a:off x="4478805" y="4224680"/>
            <a:ext cx="288039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4000" b="1" kern="100" dirty="0" err="1">
                <a:solidFill>
                  <a:schemeClr val="bg2">
                    <a:lumMod val="10000"/>
                  </a:schemeClr>
                </a:solidFill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ٱحْتَرَمْ</a:t>
            </a:r>
            <a:r>
              <a:rPr lang="ar-MA" sz="4000" b="1" kern="100" dirty="0" err="1">
                <a:solidFill>
                  <a:srgbClr val="FF0000"/>
                </a:solidFill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تُما</a:t>
            </a:r>
            <a:r>
              <a:rPr lang="ar-MA" sz="4000" b="1" kern="100" dirty="0">
                <a:solidFill>
                  <a:srgbClr val="FF0000"/>
                </a:solidFill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 </a:t>
            </a:r>
            <a:r>
              <a:rPr lang="ar-MA" sz="4000" b="1" kern="100" dirty="0">
                <a:solidFill>
                  <a:schemeClr val="bg2">
                    <a:lumMod val="10000"/>
                  </a:schemeClr>
                </a:solidFill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أَصْدِقاء</a:t>
            </a:r>
            <a:r>
              <a:rPr lang="ar-MA" sz="4000" b="1" kern="100" dirty="0">
                <a:solidFill>
                  <a:srgbClr val="FF0000"/>
                </a:solidFill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َكُما</a:t>
            </a:r>
            <a:r>
              <a:rPr lang="ar-MA" sz="4000" b="1" kern="100" dirty="0"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. </a:t>
            </a:r>
            <a:endParaRPr kumimoji="0" lang="fr-MA" sz="4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D2857E9C-D4F2-21A5-AC02-195D9BA819C5}"/>
              </a:ext>
            </a:extLst>
          </p:cNvPr>
          <p:cNvSpPr txBox="1"/>
          <p:nvPr/>
        </p:nvSpPr>
        <p:spPr>
          <a:xfrm>
            <a:off x="1058612" y="3290398"/>
            <a:ext cx="288039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4000" b="1" kern="100" dirty="0">
                <a:solidFill>
                  <a:schemeClr val="bg2">
                    <a:lumMod val="10000"/>
                  </a:schemeClr>
                </a:solidFill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تَعاوَنْ</a:t>
            </a:r>
            <a:r>
              <a:rPr lang="ar-MA" sz="4000" b="1" kern="100" dirty="0">
                <a:solidFill>
                  <a:srgbClr val="FF0000"/>
                </a:solidFill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تِ </a:t>
            </a:r>
            <a:r>
              <a:rPr lang="ar-MA" sz="4000" b="1" kern="100" dirty="0">
                <a:solidFill>
                  <a:schemeClr val="bg2">
                    <a:lumMod val="10000"/>
                  </a:schemeClr>
                </a:solidFill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مَعَ</a:t>
            </a:r>
            <a:r>
              <a:rPr lang="ar-MA" sz="4000" b="1" kern="100" dirty="0">
                <a:solidFill>
                  <a:srgbClr val="FF0000"/>
                </a:solidFill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 </a:t>
            </a:r>
            <a:r>
              <a:rPr lang="ar-MA" sz="4000" b="1" kern="100" dirty="0">
                <a:solidFill>
                  <a:schemeClr val="bg2">
                    <a:lumMod val="10000"/>
                  </a:schemeClr>
                </a:solidFill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زُمَلائِ</a:t>
            </a:r>
            <a:r>
              <a:rPr lang="ar-MA" sz="4000" b="1" kern="100" dirty="0">
                <a:solidFill>
                  <a:srgbClr val="FF0000"/>
                </a:solidFill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كِ.</a:t>
            </a:r>
            <a:endParaRPr kumimoji="0" lang="fr-MA" sz="4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86186C3B-F31D-79B2-AA79-B9BB4D7920D8}"/>
              </a:ext>
            </a:extLst>
          </p:cNvPr>
          <p:cNvSpPr txBox="1"/>
          <p:nvPr/>
        </p:nvSpPr>
        <p:spPr>
          <a:xfrm>
            <a:off x="1058612" y="3718148"/>
            <a:ext cx="288039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4000" b="1" kern="100" dirty="0">
                <a:solidFill>
                  <a:schemeClr val="bg2">
                    <a:lumMod val="10000"/>
                  </a:schemeClr>
                </a:solidFill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تَعاوَنَ</a:t>
            </a:r>
            <a:r>
              <a:rPr lang="ar-MA" sz="4000" b="1" kern="100" dirty="0">
                <a:solidFill>
                  <a:srgbClr val="FF0000"/>
                </a:solidFill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تْ </a:t>
            </a:r>
            <a:r>
              <a:rPr lang="ar-MA" sz="4000" b="1" kern="100" dirty="0">
                <a:solidFill>
                  <a:schemeClr val="bg2">
                    <a:lumMod val="10000"/>
                  </a:schemeClr>
                </a:solidFill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مَعَ</a:t>
            </a:r>
            <a:r>
              <a:rPr lang="ar-MA" sz="4000" b="1" kern="100" dirty="0">
                <a:solidFill>
                  <a:srgbClr val="FF0000"/>
                </a:solidFill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 </a:t>
            </a:r>
            <a:r>
              <a:rPr lang="ar-MA" sz="4000" b="1" kern="100" dirty="0">
                <a:solidFill>
                  <a:schemeClr val="bg2">
                    <a:lumMod val="10000"/>
                  </a:schemeClr>
                </a:solidFill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زُمَلائِ</a:t>
            </a:r>
            <a:r>
              <a:rPr lang="ar-MA" sz="4000" b="1" kern="100" dirty="0">
                <a:solidFill>
                  <a:srgbClr val="FF0000"/>
                </a:solidFill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ها.</a:t>
            </a:r>
            <a:endParaRPr kumimoji="0" lang="fr-MA" sz="4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74C199CC-E8F3-66E5-F4BA-44EF88D71DA7}"/>
              </a:ext>
            </a:extLst>
          </p:cNvPr>
          <p:cNvSpPr txBox="1"/>
          <p:nvPr/>
        </p:nvSpPr>
        <p:spPr>
          <a:xfrm>
            <a:off x="1028069" y="4200015"/>
            <a:ext cx="288039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4000" b="1" kern="100" dirty="0">
                <a:solidFill>
                  <a:schemeClr val="bg2">
                    <a:lumMod val="10000"/>
                  </a:schemeClr>
                </a:solidFill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تَعاوَنْ</a:t>
            </a:r>
            <a:r>
              <a:rPr lang="ar-MA" sz="4000" b="1" kern="100" dirty="0">
                <a:solidFill>
                  <a:srgbClr val="FF0000"/>
                </a:solidFill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تُما </a:t>
            </a:r>
            <a:r>
              <a:rPr lang="ar-MA" sz="4000" b="1" kern="100" dirty="0">
                <a:solidFill>
                  <a:schemeClr val="bg2">
                    <a:lumMod val="10000"/>
                  </a:schemeClr>
                </a:solidFill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مَعَ</a:t>
            </a:r>
            <a:r>
              <a:rPr lang="ar-MA" sz="4000" b="1" kern="100" dirty="0">
                <a:solidFill>
                  <a:srgbClr val="FF0000"/>
                </a:solidFill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 </a:t>
            </a:r>
            <a:r>
              <a:rPr lang="ar-MA" sz="4000" b="1" kern="100" dirty="0">
                <a:solidFill>
                  <a:schemeClr val="bg2">
                    <a:lumMod val="10000"/>
                  </a:schemeClr>
                </a:solidFill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زُمَلائِ</a:t>
            </a:r>
            <a:r>
              <a:rPr lang="ar-MA" sz="4000" b="1" kern="100" dirty="0">
                <a:solidFill>
                  <a:srgbClr val="FF0000"/>
                </a:solidFill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كُما.</a:t>
            </a:r>
            <a:endParaRPr kumimoji="0" lang="fr-MA" sz="4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0945720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27639A-A825-0B2D-5683-ECE1A3CB36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3DD2BC1-5B44-1546-AB81-B7215446DA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ننشد جماعة.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C8441525-1406-26A0-B079-229994CB143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EF376A84-8F80-1FBD-563B-7B3F8EE9C577}"/>
              </a:ext>
            </a:extLst>
          </p:cNvPr>
          <p:cNvSpPr txBox="1"/>
          <p:nvPr/>
        </p:nvSpPr>
        <p:spPr>
          <a:xfrm>
            <a:off x="3266640" y="2761862"/>
            <a:ext cx="36109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dirty="0">
                <a:solidFill>
                  <a:schemeClr val="accent1">
                    <a:lumMod val="50000"/>
                  </a:schemeClr>
                </a:solidFill>
              </a:rPr>
              <a:t>قَصيدَةُ "اَلْحَفْلَةُ"</a:t>
            </a:r>
            <a:endParaRPr lang="fr-FR" sz="48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1F0918B-720A-0BDC-93BE-2201765CCA7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626D95E-A057-6846-7D62-001422D5057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B2DF444-A9FD-6999-876F-B1979D79769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0401264-6DC0-4F45-09B1-7A0D8B6FB22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AB0526B-0EF1-68FD-ADB2-C4BDA59BEEED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70700C8-E66A-F8CD-7D73-46444CC3A0CC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9397FDB-02B2-92AD-7597-2C85B103EA20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43D7F7A-A1A0-5669-9EE0-034AF9A7698B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2F72B87-C477-FB58-83DA-949987F9636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685F1A2-E555-A5D6-E77F-F14EC85A433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22892488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7FFA65-3FBE-F36B-6DB4-E3B7EB7F61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7B3D0C0-E6DE-B2E6-0B2A-E6A0A0C04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dirty="0"/>
              <a:t>إنتاج كتابي</a:t>
            </a:r>
            <a:endParaRPr lang="fr-MA" dirty="0"/>
          </a:p>
        </p:txBody>
      </p:sp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2236DE5-BAC2-AC9B-5CA4-266AE2C590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2898" y="2071159"/>
            <a:ext cx="6354147" cy="2024979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278B19C1-1D46-0605-5D68-4BCC869E8FBC}"/>
              </a:ext>
            </a:extLst>
          </p:cNvPr>
          <p:cNvSpPr txBox="1">
            <a:spLocks/>
          </p:cNvSpPr>
          <p:nvPr/>
        </p:nvSpPr>
        <p:spPr>
          <a:xfrm>
            <a:off x="2079738" y="284728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b="1" dirty="0"/>
              <a:t>التعبير عن المشاعر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E81510FA-142D-FA3B-05B2-E8C078C11D77}"/>
              </a:ext>
            </a:extLst>
          </p:cNvPr>
          <p:cNvSpPr txBox="1"/>
          <p:nvPr/>
        </p:nvSpPr>
        <p:spPr>
          <a:xfrm>
            <a:off x="5216274" y="2394660"/>
            <a:ext cx="16962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424D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-  </a:t>
            </a:r>
            <a:r>
              <a:rPr lang="ar-MA" sz="1600" b="1" dirty="0">
                <a:solidFill>
                  <a:srgbClr val="424D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04</a:t>
            </a:r>
            <a:r>
              <a:rPr lang="fr-MA" sz="1600" b="1" dirty="0">
                <a:solidFill>
                  <a:srgbClr val="424D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424D7B"/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886C1CE-726D-E6BD-CDDD-D48A7557DBC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011522" y="2265214"/>
            <a:ext cx="536339" cy="540000"/>
          </a:xfrm>
          <a:prstGeom prst="rect">
            <a:avLst/>
          </a:prstGeom>
        </p:spPr>
      </p:pic>
      <p:pic>
        <p:nvPicPr>
          <p:cNvPr id="5" name="Espace réservé pour une image  20">
            <a:extLst>
              <a:ext uri="{FF2B5EF4-FFF2-40B4-BE49-F238E27FC236}">
                <a16:creationId xmlns:a16="http://schemas.microsoft.com/office/drawing/2014/main" id="{D7BED264-B628-E58A-0A62-5168EEABA22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492898" y="2193215"/>
            <a:ext cx="539999" cy="53999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3D18D1D-C7E3-FC95-1DC8-8EFD7FB370F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91614" y="1015545"/>
            <a:ext cx="479081" cy="479081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5395073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88F002-EFDA-36A6-0D0F-EE174FFBA6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324553CA-B98A-0A42-A753-1F04D6E52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سنواصل تدربنا اليوم على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استعمال أساليب التعبير عن المشاعر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من يذكرنا ببعض المشاعر؟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FDD8E75E-4E94-4972-8F9F-1004619E7FD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DDFD032-5109-7B90-B3F2-B2EAB101CE7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863C6A6-1BB5-18BD-44CC-AE090B51951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DF24C703-F573-D8A4-5B8A-CB807993916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78C2CFA-311F-A81A-7A10-0BA90685C04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7818ACA-7DA3-70CB-F2A0-0C60BC467B9B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3D1F7CE-73F7-1474-B4BD-8255D9BA0EB5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B180DB8-F948-6B8E-C34A-2F51DB1A7306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06D45DB-A105-3798-3533-C37DF969523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CB2F093-DD50-DA0A-2A01-02E4AB21581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B148FC5-FBA3-D7CC-731C-A57D86F08791}"/>
              </a:ext>
            </a:extLst>
          </p:cNvPr>
          <p:cNvSpPr txBox="1"/>
          <p:nvPr/>
        </p:nvSpPr>
        <p:spPr>
          <a:xfrm>
            <a:off x="2995127" y="2901820"/>
            <a:ext cx="30791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اَلتَّعْبيرُ عَنِ 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ٱلْمَشاعِرِ</a:t>
            </a:r>
            <a:endParaRPr lang="fr-FR" sz="48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2C17099C-842C-4E56-FD65-437E1418AC6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585740115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B21E8D-D483-D067-B24C-80ED3939F3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A918F257-A1EE-FF44-B010-D1E75D7007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هذه بعض المشاعر التي تنتابنا في حياتنا. من يقرأ؟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A4D5136-1D3A-85A8-423F-C6E8EBBEB95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AF32DE-C16B-F024-D523-C079EEB4C67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8108F19-FE60-F807-13DA-BDF31446D26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1530FD7-E2D5-CBD8-0A5B-4FED3CAEB3E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154D950-C4AD-EBFA-C8FD-1DE0A9C045F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11E1EE2-6540-36C6-751D-8F4C7A645C74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2D266C2-4D7F-1665-5F39-96921BB37FA2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B574510-C2F8-F391-8F78-4A3A6B880CA7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5D38FB99-D48A-DD25-BA23-7ADE9022828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0511C15-723B-5D9B-BC65-BCA5322D624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E9330426-7756-9AF7-5006-6A04AD6E323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C9FC86F-B98E-5073-D090-AB2C5F749272}"/>
              </a:ext>
            </a:extLst>
          </p:cNvPr>
          <p:cNvSpPr txBox="1"/>
          <p:nvPr/>
        </p:nvSpPr>
        <p:spPr>
          <a:xfrm>
            <a:off x="3708918" y="3016504"/>
            <a:ext cx="1726163" cy="1021556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اَلْمَشاعِرُ</a:t>
            </a:r>
            <a:endParaRPr lang="fr-FR" sz="5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94D1B4A-3A19-3258-E8C7-31853C427022}"/>
              </a:ext>
            </a:extLst>
          </p:cNvPr>
          <p:cNvSpPr txBox="1"/>
          <p:nvPr/>
        </p:nvSpPr>
        <p:spPr>
          <a:xfrm>
            <a:off x="1658069" y="1827622"/>
            <a:ext cx="1521297" cy="83099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8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اَلتَّعاطُفُ</a:t>
            </a:r>
            <a:endParaRPr lang="fr-FR" sz="480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745AA71C-869F-6C27-E804-2F967DC30899}"/>
              </a:ext>
            </a:extLst>
          </p:cNvPr>
          <p:cNvSpPr txBox="1"/>
          <p:nvPr/>
        </p:nvSpPr>
        <p:spPr>
          <a:xfrm>
            <a:off x="6796406" y="2921234"/>
            <a:ext cx="1351934" cy="83099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8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اَلغَضَبُ</a:t>
            </a:r>
            <a:endParaRPr lang="fr-FR" sz="480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B00DFD9-84A6-2DDA-BD07-915F80914300}"/>
              </a:ext>
            </a:extLst>
          </p:cNvPr>
          <p:cNvSpPr txBox="1"/>
          <p:nvPr/>
        </p:nvSpPr>
        <p:spPr>
          <a:xfrm>
            <a:off x="5603010" y="4966678"/>
            <a:ext cx="1086984" cy="83099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8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اَلْحُزْنُ</a:t>
            </a:r>
            <a:endParaRPr lang="fr-FR" sz="480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A8D19AE1-35E8-45E0-5983-6423E732D559}"/>
              </a:ext>
            </a:extLst>
          </p:cNvPr>
          <p:cNvSpPr txBox="1"/>
          <p:nvPr/>
        </p:nvSpPr>
        <p:spPr>
          <a:xfrm>
            <a:off x="1956654" y="4684917"/>
            <a:ext cx="1427926" cy="83099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8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اَلْخَوْفُ</a:t>
            </a:r>
            <a:endParaRPr lang="fr-FR" sz="480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0577FCE4-29CA-89EE-347E-F0E33B82336D}"/>
              </a:ext>
            </a:extLst>
          </p:cNvPr>
          <p:cNvSpPr txBox="1"/>
          <p:nvPr/>
        </p:nvSpPr>
        <p:spPr>
          <a:xfrm>
            <a:off x="5934215" y="1771492"/>
            <a:ext cx="1351935" cy="83099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8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اَلْفَرَحُ</a:t>
            </a:r>
            <a:endParaRPr lang="fr-FR" sz="480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04D67796-015C-A056-659C-EFB25E85AD70}"/>
              </a:ext>
            </a:extLst>
          </p:cNvPr>
          <p:cNvSpPr txBox="1"/>
          <p:nvPr/>
        </p:nvSpPr>
        <p:spPr>
          <a:xfrm>
            <a:off x="3720179" y="1579081"/>
            <a:ext cx="1351935" cy="83099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8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اَلْحُبُّ</a:t>
            </a:r>
            <a:endParaRPr lang="fr-FR" sz="480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D5E27B6A-6ADE-DEC3-ACA7-96A465F2407D}"/>
              </a:ext>
            </a:extLst>
          </p:cNvPr>
          <p:cNvSpPr txBox="1"/>
          <p:nvPr/>
        </p:nvSpPr>
        <p:spPr>
          <a:xfrm>
            <a:off x="6796406" y="4070976"/>
            <a:ext cx="1351934" cy="83099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8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اَلْغَيْرَةُ</a:t>
            </a:r>
            <a:endParaRPr lang="fr-FR" sz="480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64221F7E-44C6-E90B-D5E7-CA7A2CE3A504}"/>
              </a:ext>
            </a:extLst>
          </p:cNvPr>
          <p:cNvSpPr txBox="1"/>
          <p:nvPr/>
        </p:nvSpPr>
        <p:spPr>
          <a:xfrm>
            <a:off x="3931039" y="5100416"/>
            <a:ext cx="1086984" cy="83099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8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اَلْفَخْرُ</a:t>
            </a:r>
            <a:endParaRPr lang="fr-FR" sz="480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14B9D681-18D9-8E01-C87C-A0CA81AA8B8E}"/>
              </a:ext>
            </a:extLst>
          </p:cNvPr>
          <p:cNvSpPr txBox="1"/>
          <p:nvPr/>
        </p:nvSpPr>
        <p:spPr>
          <a:xfrm>
            <a:off x="1315947" y="3239979"/>
            <a:ext cx="1521297" cy="83099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8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اَلْقَلَقُ</a:t>
            </a:r>
            <a:endParaRPr lang="fr-FR" sz="480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91544056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179DC0-D221-B586-D087-1E74356214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3EE06BCC-CF3C-704C-8D3E-5151EDE675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خطوات تساعدنا على التعبير عن المشاعر. من يقرأ؟</a:t>
            </a:r>
            <a:endParaRPr lang="fr-FR" sz="20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F48AD3F-A1EA-C981-D830-314738BA948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D904459-75D7-BEC3-D2FE-00334D466E0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7D1A91B-B90E-0947-3852-13292465186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E41B97F-93D1-C7B7-BC1C-0D7F3B5E5A5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C3E5378-A8C0-61EB-118F-0C1CA426E6C1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A410F2A-CDF9-0B7A-B8EE-FDF263CCF729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EC35990-77CE-B439-8105-4FD2A3748FC2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130F577-A65B-8EDD-033C-6B78E5BDE50F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C332533-B91A-873E-08C8-1598DBC20A8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8A417FD-AEEC-B3B6-75E2-C6F4D1AA564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Espace réservé pour une image  27">
            <a:extLst>
              <a:ext uri="{FF2B5EF4-FFF2-40B4-BE49-F238E27FC236}">
                <a16:creationId xmlns:a16="http://schemas.microsoft.com/office/drawing/2014/main" id="{F6BDBFFA-7201-FA53-3CC5-0AD96946E12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82663DB-130F-659D-F174-1C64DFF68F4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1187" y="2452501"/>
            <a:ext cx="7681626" cy="3330229"/>
          </a:xfrm>
          <a:prstGeom prst="roundRect">
            <a:avLst>
              <a:gd name="adj" fmla="val 16667"/>
            </a:avLst>
          </a:prstGeom>
          <a:ln>
            <a:solidFill>
              <a:srgbClr val="0097B2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6" name="Image 15" descr="Une image contenant dessin humoristique, clipart, émoticône, smiley&#10;&#10;Le contenu généré par l’IA peut être incorrect.">
            <a:extLst>
              <a:ext uri="{FF2B5EF4-FFF2-40B4-BE49-F238E27FC236}">
                <a16:creationId xmlns:a16="http://schemas.microsoft.com/office/drawing/2014/main" id="{ED85FF2F-A41B-C430-C536-2013AC9CBD8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45239" y="1481631"/>
            <a:ext cx="630000" cy="920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349430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9CA529-ECF0-5EA4-8A52-5F2FA8F485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6CEB6BBC-741A-3A42-A568-217685CB19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أولا  الواجب المنزلي. افتحوا كراساتكم ص 19. من يقرأ المثال؟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474459E-9D60-FB49-F1BF-DF45D316338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9835D35-AE52-5775-4C4D-B7ED82AC2BA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65F6EE2-2F79-A8D5-99B1-C8D4F0B04B8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5348F05-3220-DB89-1686-5CDFD166EAB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8D6DBFA-45FB-B4B5-73D4-EB274EE596CE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DBE6E77-0062-7C20-90A5-D222A3E6CAB9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897F24C-EBF1-2E7A-DBE7-26A23DC97DE1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E65B20B-7553-5BA2-02BB-0267D384335E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FAAD0EE0-77E4-8161-7EDD-3FC3C40D540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D99910A-4D55-9935-AE31-01D404C92F0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Espace réservé pour une image  16">
            <a:extLst>
              <a:ext uri="{FF2B5EF4-FFF2-40B4-BE49-F238E27FC236}">
                <a16:creationId xmlns:a16="http://schemas.microsoft.com/office/drawing/2014/main" id="{0D0CC138-D44F-4A02-15C4-2145AA4911D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900000" cy="900000"/>
          </a:xfrm>
          <a:prstGeom prst="rect">
            <a:avLst/>
          </a:prstGeom>
        </p:spPr>
      </p:pic>
      <p:pic>
        <p:nvPicPr>
          <p:cNvPr id="16" name="Espace réservé pour une image  16">
            <a:extLst>
              <a:ext uri="{FF2B5EF4-FFF2-40B4-BE49-F238E27FC236}">
                <a16:creationId xmlns:a16="http://schemas.microsoft.com/office/drawing/2014/main" id="{11374582-A0F3-C73A-EAE4-D201699AF5D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225773" y="2054687"/>
            <a:ext cx="900000" cy="900000"/>
          </a:xfrm>
          <a:prstGeom prst="rect">
            <a:avLst/>
          </a:prstGeom>
        </p:spPr>
      </p:pic>
      <p:pic>
        <p:nvPicPr>
          <p:cNvPr id="2" name="Espace réservé pour une image  16">
            <a:extLst>
              <a:ext uri="{FF2B5EF4-FFF2-40B4-BE49-F238E27FC236}">
                <a16:creationId xmlns:a16="http://schemas.microsoft.com/office/drawing/2014/main" id="{A1CE25D6-AD4B-6C0E-75A4-FBA571931AA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225773" y="2054687"/>
            <a:ext cx="900000" cy="900000"/>
          </a:xfrm>
        </p:spPr>
      </p:pic>
      <p:pic>
        <p:nvPicPr>
          <p:cNvPr id="15" name="Espace réservé pour une image  16">
            <a:extLst>
              <a:ext uri="{FF2B5EF4-FFF2-40B4-BE49-F238E27FC236}">
                <a16:creationId xmlns:a16="http://schemas.microsoft.com/office/drawing/2014/main" id="{E8B2D4E1-7048-2577-5E81-40DBB7CA4D2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225773" y="2054687"/>
            <a:ext cx="900000" cy="900000"/>
          </a:xfrm>
          <a:prstGeom prst="rect">
            <a:avLst/>
          </a:prstGeom>
        </p:spPr>
      </p:pic>
      <p:pic>
        <p:nvPicPr>
          <p:cNvPr id="17" name="Image 16" descr="Une image contenant texte, capture d’écran, Police, conception&#10;&#10;Le contenu généré par l’IA peut être incorrect.">
            <a:extLst>
              <a:ext uri="{FF2B5EF4-FFF2-40B4-BE49-F238E27FC236}">
                <a16:creationId xmlns:a16="http://schemas.microsoft.com/office/drawing/2014/main" id="{D78E80F9-4F17-802A-6BA1-F7AA056C67B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80653" y="1709193"/>
            <a:ext cx="2849806" cy="3975509"/>
          </a:xfrm>
          <a:prstGeom prst="rect">
            <a:avLst/>
          </a:prstGeom>
          <a:ln>
            <a:solidFill>
              <a:srgbClr val="0097B2"/>
            </a:solidFill>
          </a:ln>
        </p:spPr>
      </p:pic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69A5F7A6-FA15-C342-0525-8D9B4D31B44D}"/>
              </a:ext>
            </a:extLst>
          </p:cNvPr>
          <p:cNvSpPr/>
          <p:nvPr/>
        </p:nvSpPr>
        <p:spPr>
          <a:xfrm>
            <a:off x="3380653" y="2054688"/>
            <a:ext cx="2845120" cy="1276342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4418558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3765C6-B83B-D53B-850C-10B0FD2FBA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5363973B-55B4-EA6B-5356-140228795C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أمامكم دقيقتان لمراجعة إنجازاتكم.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6B69AE5-D0E7-8957-AEE4-64A661E5131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AE74DC7-9E06-90FE-1E48-890AE64A808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33836D6-7016-EFEA-1C4E-267313BB0E5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E05CE9B-624E-E301-9C74-6D44C9FE6FC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34C680A-9AA8-ABEA-B528-DFED6A5D9671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563942C-7E64-47F2-BF96-72FF836631B8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35AD7E6-B824-3323-651E-DC6CE26C00A9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1F7058B-AEA8-0EA5-5854-A2891C272FB3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18A827F3-FA24-4C25-06AD-16F39C71141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76D0868-EC83-F04C-78BA-E2103A73DB5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 descr="Une image contenant texte, capture d’écran, Police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100386F9-B5D0-1930-237C-4685500F894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2969" y="1920227"/>
            <a:ext cx="7098061" cy="3880954"/>
          </a:xfrm>
          <a:prstGeom prst="roundRect">
            <a:avLst>
              <a:gd name="adj" fmla="val 16667"/>
            </a:avLst>
          </a:prstGeom>
          <a:ln>
            <a:solidFill>
              <a:srgbClr val="0097B2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CD0813F3-6A3B-C502-BF24-868C28FE5AA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648786532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C20530-4283-927C-909F-FFF6D6486D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F1A570A1-8ECD-D19A-E555-E2ECAE8CBC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انتهى الوقت. سأعين من يقرأ تعبيره عن الغيرة.        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 هل استعمل أسلوبا مناسبا؟</a:t>
            </a:r>
            <a:endParaRPr lang="fr-FR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8D1CA77-EDE9-E018-0F43-DB0B4B61D03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5582E8F-DE85-D3F0-73CF-4D2D1C2467C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9223550-8EFC-83E4-D138-1163D949AF8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F8D52ED-8205-01D3-9773-B10D1A89B0D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99F9E0E-77DB-BE10-C2BE-0CA9F2D8445A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722FAFF-7070-45E5-4511-DAEC1D6899E7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BBFFED1-A651-1C0A-5AF7-6F59BC639410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2D707C8-CC3D-A339-C7AA-BBE47C10F73B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AE263B81-B6D2-6C99-1689-CAA56F03942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76CEFF64-8661-EE15-CA2D-BAB401AAFEE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 descr="Une image contenant texte, capture d’écran, Police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D77D85BB-C506-3F0F-11E8-BF9A1A7E09A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2969" y="1920227"/>
            <a:ext cx="7098061" cy="3880954"/>
          </a:xfrm>
          <a:prstGeom prst="roundRect">
            <a:avLst>
              <a:gd name="adj" fmla="val 16667"/>
            </a:avLst>
          </a:prstGeom>
          <a:ln>
            <a:solidFill>
              <a:srgbClr val="0097B2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78A19718-FA31-2F03-F097-6DF4137FBC2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/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F2AF3CE2-CF2E-F364-CB47-D02C64D8A911}"/>
              </a:ext>
            </a:extLst>
          </p:cNvPr>
          <p:cNvSpPr txBox="1"/>
          <p:nvPr/>
        </p:nvSpPr>
        <p:spPr>
          <a:xfrm>
            <a:off x="1179218" y="3262082"/>
            <a:ext cx="467204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تَغْمُرُني ٱلْغيرَةُ عَلى وَطني </a:t>
            </a:r>
            <a:r>
              <a:rPr lang="ar-MA" sz="40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ٱلْحَبيبِ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ar-MA" sz="3200" b="1" dirty="0">
              <a:solidFill>
                <a:srgbClr val="FF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1246AEA1-2310-BBBF-55E7-590D4265A9E5}"/>
              </a:ext>
            </a:extLst>
          </p:cNvPr>
          <p:cNvSpPr txBox="1"/>
          <p:nvPr/>
        </p:nvSpPr>
        <p:spPr>
          <a:xfrm>
            <a:off x="1022969" y="3912393"/>
            <a:ext cx="492911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اِمْتَلَأَ ٱلْبَيْتُ </a:t>
            </a:r>
            <a:r>
              <a:rPr lang="ar-MA" sz="40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بِٱلْبَهْجَةِ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وَٱلْفَرَحِ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يَوْمَ ٱلْعيدِ.</a:t>
            </a:r>
            <a:endParaRPr lang="ar-MA" sz="3200" b="1" dirty="0">
              <a:solidFill>
                <a:srgbClr val="FF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D3167461-766C-5438-4084-5BB46FE5494D}"/>
              </a:ext>
            </a:extLst>
          </p:cNvPr>
          <p:cNvSpPr txBox="1"/>
          <p:nvPr/>
        </p:nvSpPr>
        <p:spPr>
          <a:xfrm>
            <a:off x="6997" y="4722677"/>
            <a:ext cx="599517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اِحْمَرَّ وَجْهُ خَالِدٍ غَضَباً عِنْدَما كَسَرَ أَخوهُ لُعْبَتَهُ.</a:t>
            </a:r>
            <a:endParaRPr lang="ar-MA" sz="3200" b="1" dirty="0">
              <a:solidFill>
                <a:srgbClr val="FF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02963148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D531B6-D89D-E004-424F-0957FA2F3F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8E36EFDF-D217-D325-7A91-1DE581DAC2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من يقرأ تعليمة النشاط الموالي؟ - من يقرأ الفقرة؟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65A31DC-AC69-E784-301F-73F1AC4F37C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BD0DFDE-67F0-F90C-BDAB-6D7C225C771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5D02697-6117-D672-5D34-E218289FA06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8B20C9B-018A-09AB-3697-B6AED80E63D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2183645-0806-36C8-64C3-EE5BB5B747D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3376788-CF3A-2576-496C-989F3AC135C5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A46025F-181B-B9CD-CE53-231EE5EC0A44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6F903E1-FF08-98D5-F77F-12F9325EE78C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5FC2EE99-97C6-1665-3715-3D8078E6210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E2BDDB5-260E-F3B4-296A-F526E56B78B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 descr="Une image contenant texte, capture d’écran, Police, conception&#10;&#10;Le contenu généré par l’IA peut être incorrect.">
            <a:extLst>
              <a:ext uri="{FF2B5EF4-FFF2-40B4-BE49-F238E27FC236}">
                <a16:creationId xmlns:a16="http://schemas.microsoft.com/office/drawing/2014/main" id="{63356F9A-3745-6D83-54E4-3A1B9B3CA49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70236" y="1894114"/>
            <a:ext cx="2850646" cy="4017916"/>
          </a:xfrm>
          <a:prstGeom prst="rect">
            <a:avLst/>
          </a:prstGeom>
          <a:ln>
            <a:solidFill>
              <a:srgbClr val="0097B2"/>
            </a:solidFill>
          </a:ln>
        </p:spPr>
      </p:pic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C0DBCB99-6458-797F-FAD2-AB6F5F6D857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B368CF4F-99EC-3F18-4199-3160131280A4}"/>
              </a:ext>
            </a:extLst>
          </p:cNvPr>
          <p:cNvSpPr/>
          <p:nvPr/>
        </p:nvSpPr>
        <p:spPr>
          <a:xfrm>
            <a:off x="3270236" y="3715537"/>
            <a:ext cx="2791538" cy="2125426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08092525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4A9E7C-BB61-7AF7-379A-D12FE2E985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9751FE44-7DD7-43B9-5935-DC5B2B8D6E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أنجزوا.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3B1C10F-1590-E5E1-F34B-E2EEF5360BA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DF22635-D91C-3898-AFF4-948672C46BA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0BFCCBB-E004-0AE3-F8DF-0BFCFF9928B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B72E753-C094-522D-0F76-2745820A8C1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4C8DA09-D7E5-4F74-6A22-27D04C85B828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5C9594A-A055-C888-2BFE-1B672C2132C0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41FBF2C-0C8E-7460-A52B-B6EF92C285A0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EE19022-FEE7-CF87-F0A6-3388001EDECB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BEB6FF9B-4BA9-38C4-3C8B-E26D7091125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00F96964-FC69-2118-DE42-98229BCC506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 descr="Une image contenant texte, capture d’écran, Police, conception&#10;&#10;Le contenu généré par l’IA peut être incorrect.">
            <a:extLst>
              <a:ext uri="{FF2B5EF4-FFF2-40B4-BE49-F238E27FC236}">
                <a16:creationId xmlns:a16="http://schemas.microsoft.com/office/drawing/2014/main" id="{127E2E21-7543-8017-3296-964C085AADC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70236" y="1894114"/>
            <a:ext cx="2850646" cy="4017916"/>
          </a:xfrm>
          <a:prstGeom prst="rect">
            <a:avLst/>
          </a:prstGeom>
          <a:ln>
            <a:solidFill>
              <a:srgbClr val="0097B2"/>
            </a:solidFill>
          </a:ln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39F34E90-E89C-6C90-8F70-F8B0FB4E4201}"/>
              </a:ext>
            </a:extLst>
          </p:cNvPr>
          <p:cNvSpPr/>
          <p:nvPr/>
        </p:nvSpPr>
        <p:spPr>
          <a:xfrm>
            <a:off x="3270236" y="3715537"/>
            <a:ext cx="2791538" cy="2125426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E6A4A285-5A1B-3ACF-C0B4-EA38184EAA5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194899607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902CE0-276E-53A7-AAD3-20DD7286B2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67B634B0-CF9D-0FA1-1AC2-1BF9B3586A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من يقرأ وصفه لشعور سعيد؟ ثم شعور أحمد؟ هل أنتم متفقون؟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DE86B34-DBD3-B886-043B-55E4953A0E4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C66DF92-F0A4-FB54-CB44-5130B27D6B2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5781190-893E-ED32-5F5A-39C1FEF6EE1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31ECE83-220F-12B9-B7FA-919116010B7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76803DF-21FD-9DED-7EA0-142ACB6518F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8344FD4-3DC2-D689-AE20-9CE250590993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AB2524C-31C2-572C-7EDC-02DB0A635A1D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195C052-E61F-C76D-3BFA-DA6F873CF883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0AEC6C81-CF17-B7F9-D7A9-5FB2C3E58F1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1447DE0-90F4-1953-30CC-36E95ACFF3D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43DB0D55-40DD-5934-F8D5-DD0B35ECE52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B5E8FB2-8031-C40D-93C6-28BB808E7D7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7000" y="1704226"/>
            <a:ext cx="7681252" cy="4726425"/>
          </a:xfrm>
          <a:prstGeom prst="rect">
            <a:avLst/>
          </a:prstGeom>
          <a:ln>
            <a:solidFill>
              <a:srgbClr val="0097B2"/>
            </a:solidFill>
          </a:ln>
        </p:spPr>
      </p:pic>
    </p:spTree>
    <p:extLst>
      <p:ext uri="{BB962C8B-B14F-4D97-AF65-F5344CB8AC3E}">
        <p14:creationId xmlns:p14="http://schemas.microsoft.com/office/powerpoint/2010/main" val="385653309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8F5B3B-7CF9-8874-CC5F-B0D1BAFD20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763E55FC-2B80-73B5-7587-7B332421B8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هذه أجوبة أخرى. أكملوا التصحيح.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49775A7-11EC-939B-5B29-30747D868A1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E8D91E3-D8DE-3BC1-A737-69E41BF8ED3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42F78A7-919A-1872-F558-744AAB5D530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ABF53D7-0B64-73AD-D179-72CB5E6B42A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9676591-8008-1A41-597F-7813A7C3CA77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D89B48A-8EFD-68A7-B21E-D2C7BCD50741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B2EF6A2-96B3-1D69-F2A1-5073961621B4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B02181F-3DFF-150B-6655-FDE539D10334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C6AE5D08-DC1E-C6C6-891E-FF89CB8A765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0EC9990-68F6-189A-8D5D-91E32854B20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10495A86-CAFB-2AC4-C3E5-D9FC2823AE3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7B13DD1-E640-3E5A-FFA5-6633977D652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7000" y="1704226"/>
            <a:ext cx="7681252" cy="4726425"/>
          </a:xfrm>
          <a:prstGeom prst="rect">
            <a:avLst/>
          </a:prstGeom>
          <a:ln>
            <a:solidFill>
              <a:srgbClr val="0097B2"/>
            </a:solidFill>
          </a:ln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FD1F4812-6E0A-CCBE-F359-6AEA2ACF3D36}"/>
              </a:ext>
            </a:extLst>
          </p:cNvPr>
          <p:cNvSpPr txBox="1"/>
          <p:nvPr/>
        </p:nvSpPr>
        <p:spPr>
          <a:xfrm>
            <a:off x="3898047" y="3985656"/>
            <a:ext cx="239082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سَعيدٌ بِٱلْفَرَحِ</a:t>
            </a:r>
            <a:r>
              <a:rPr kumimoji="0" lang="ar-MA" sz="36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3B870CC1-9C41-044B-3871-FC75C9787DE0}"/>
              </a:ext>
            </a:extLst>
          </p:cNvPr>
          <p:cNvSpPr txBox="1"/>
          <p:nvPr/>
        </p:nvSpPr>
        <p:spPr>
          <a:xfrm>
            <a:off x="398069" y="3974129"/>
            <a:ext cx="301472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6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حَصَلَ عَلى دَرّاجَةٍ جَديدَةٍ. 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AC9FCBEE-9BA7-D453-97DB-2E0BC60A39B7}"/>
              </a:ext>
            </a:extLst>
          </p:cNvPr>
          <p:cNvSpPr txBox="1"/>
          <p:nvPr/>
        </p:nvSpPr>
        <p:spPr>
          <a:xfrm>
            <a:off x="398069" y="4492088"/>
            <a:ext cx="689868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36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ثُمَّ غَضِبَ عِنْدَما قالَ لَهُ أَخوهُ :لَيْتَ هذِهِ ٱلدَّرّاجَةَ كانَتْ لي.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2617DECE-4E7E-B834-B9F0-C57B7FAEC09C}"/>
              </a:ext>
            </a:extLst>
          </p:cNvPr>
          <p:cNvSpPr txBox="1"/>
          <p:nvPr/>
        </p:nvSpPr>
        <p:spPr>
          <a:xfrm>
            <a:off x="534122" y="5147198"/>
            <a:ext cx="650315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36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أَحَسَّ أَحْمَدُ </a:t>
            </a:r>
            <a:r>
              <a:rPr lang="ar-MA" sz="3600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بِٱلْغَيْرَةِ</a:t>
            </a:r>
            <a:r>
              <a:rPr lang="ar-MA" sz="36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عِنْدَما رَأى دَرّاجَةَ أَخيهِ أَحْمَدَ ٱلْجَديدَةَ.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29DE6CA5-51C5-F6B5-8947-E9EBBDFD607F}"/>
              </a:ext>
            </a:extLst>
          </p:cNvPr>
          <p:cNvSpPr txBox="1"/>
          <p:nvPr/>
        </p:nvSpPr>
        <p:spPr>
          <a:xfrm>
            <a:off x="586112" y="5710513"/>
            <a:ext cx="650315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36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ثُمَّ فَرِحَ عِنْدَما قالَ لَهُ أَحْمَدُ " هَيّا نَرْكَبُ </a:t>
            </a:r>
            <a:r>
              <a:rPr lang="ar-MA" sz="3600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ٱلدَّرّاجَةَ</a:t>
            </a:r>
            <a:r>
              <a:rPr lang="ar-MA" sz="36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مَعاً".</a:t>
            </a:r>
          </a:p>
        </p:txBody>
      </p:sp>
    </p:spTree>
    <p:extLst>
      <p:ext uri="{BB962C8B-B14F-4D97-AF65-F5344CB8AC3E}">
        <p14:creationId xmlns:p14="http://schemas.microsoft.com/office/powerpoint/2010/main" val="428695234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6" grpId="0"/>
      <p:bldP spid="20" grpId="0"/>
      <p:bldP spid="21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82E4-EEB5-F952-9174-9F1659A8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8BF5239-5C3D-95BC-484F-07883C2C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59BFC9-5120-AA06-2828-5D4433ABD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03CC685-9232-CF85-B60A-F8A2E630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dirty="0">
                <a:solidFill>
                  <a:srgbClr val="424D7C"/>
                </a:solidFill>
              </a:rPr>
              <a:t>اختتام الحصة</a:t>
            </a:r>
            <a:endParaRPr lang="fr-MA" dirty="0">
              <a:solidFill>
                <a:srgbClr val="424D7C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3413C3D-8622-13FC-10AF-CF01CC57C05B}"/>
              </a:ext>
            </a:extLst>
          </p:cNvPr>
          <p:cNvSpPr txBox="1"/>
          <p:nvPr/>
        </p:nvSpPr>
        <p:spPr>
          <a:xfrm>
            <a:off x="3517132" y="2738130"/>
            <a:ext cx="34932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ماذا تعلمت اليوم؟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1CF22B8-7EA3-8204-C131-5BEFF20AC041}"/>
              </a:ext>
            </a:extLst>
          </p:cNvPr>
          <p:cNvSpPr txBox="1"/>
          <p:nvPr/>
        </p:nvSpPr>
        <p:spPr>
          <a:xfrm>
            <a:off x="3612381" y="3274714"/>
            <a:ext cx="33980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الواجب المنزلي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B36EE5-C0D7-DBD2-E065-434165B944F8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8C00BDB-087D-B210-2205-730EF33C06E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03327" y="987759"/>
            <a:ext cx="323674" cy="323674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4451577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0D191D-A820-49F1-AE08-0C79A75285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6D589A6D-BD9B-1D41-A852-9D14F100C9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طرح عليكم أسئلة وأنتم تجيبون.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37DCE136-B285-2456-13DD-0660FDB8921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7A291AC-745E-9E61-32E4-DA73D3A0968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A7553D6-89F2-115D-5012-A1D8428D77D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E7B7B4C4-41AB-2717-9C13-E9648653B2E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7ED48A6-3475-DE31-DED0-2ABA77975DC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D120971-014E-8B88-F703-4B89DF8559D4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C1D4ED0-7A43-8606-BE10-05D3C0C76C0E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DCCD726-84BF-0A46-4FE2-C154A7A3F3A9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39F5F53-773D-BC30-53E7-923A2240EF6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A681155-84B9-8E8D-6059-B7CE19C6CFC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B506163D-8AD2-2B5D-8018-ACC51E36410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5AD733A-867D-E6AB-0B2D-0DE0EC66DCDB}"/>
              </a:ext>
            </a:extLst>
          </p:cNvPr>
          <p:cNvSpPr txBox="1"/>
          <p:nvPr/>
        </p:nvSpPr>
        <p:spPr>
          <a:xfrm>
            <a:off x="2286000" y="2619183"/>
            <a:ext cx="511317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مَنْ يُصَرِّفِ </a:t>
            </a:r>
            <a:r>
              <a:rPr lang="ar-MA" sz="40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ٱلْفِعْلَ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"فَرِحَ" في </a:t>
            </a:r>
            <a:r>
              <a:rPr lang="ar-MA" sz="40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ٱلْماضي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</a:p>
          <a:p>
            <a:pPr algn="r"/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مَنْ يَخْتارُ شُعوراً وَيُعَبِّرُ عَنْهُ؟</a:t>
            </a:r>
            <a:endParaRPr lang="fr-FR" sz="40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2784210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F2A9F-8B04-FB5B-73EF-91D5D1F2A0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D412E811-5901-594F-92D5-D36ED67420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1" name="Espace réservé pour une image  8">
            <a:extLst>
              <a:ext uri="{FF2B5EF4-FFF2-40B4-BE49-F238E27FC236}">
                <a16:creationId xmlns:a16="http://schemas.microsoft.com/office/drawing/2014/main" id="{B926B1D5-38C8-004C-86FE-3D141E6153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27" b="26427"/>
          <a:stretch>
            <a:fillRect/>
          </a:stretch>
        </p:blipFill>
        <p:spPr>
          <a:xfrm>
            <a:off x="721991" y="1584000"/>
            <a:ext cx="7202258" cy="4801505"/>
          </a:xfrm>
          <a:prstGeom prst="round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11C7837-3C06-01BD-30E6-20EB2470925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10DD5A6-FB88-CFFC-3543-3587C0D917D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46E1246-93D6-1386-492A-7BF4FF45C8D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C8C6D2B-4227-C6AF-1578-E7225B3E6FD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01AC0B5-A10D-3E90-F703-3B81CE54EE8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F286E01-9EB8-D754-3A6C-7FBF006EF3D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557A435-38BA-257E-56B9-89041A277AF8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2638C37-E382-7392-2AF5-8CEA76111D33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85C717E-58E3-4E24-24B7-69E981BF1BAA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F0568C2-F30D-9992-2449-A9C1F4227F58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CEF2E890-267C-1B55-3BB7-E6379564B6E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58019128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13715</TotalTime>
  <Words>1267</Words>
  <Application>Microsoft Office PowerPoint</Application>
  <PresentationFormat>Affichage à l'écran (4:3)</PresentationFormat>
  <Paragraphs>375</Paragraphs>
  <Slides>51</Slides>
  <Notes>0</Notes>
  <HiddenSlides>0</HiddenSlides>
  <MMClips>4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7</vt:i4>
      </vt:variant>
      <vt:variant>
        <vt:lpstr>Titres des diapositives</vt:lpstr>
      </vt:variant>
      <vt:variant>
        <vt:i4>51</vt:i4>
      </vt:variant>
    </vt:vector>
  </HeadingPairs>
  <TitlesOfParts>
    <vt:vector size="68" baseType="lpstr">
      <vt:lpstr>Wingdings</vt:lpstr>
      <vt:lpstr>Microsoft Uighur</vt:lpstr>
      <vt:lpstr>Dosis SemiBold</vt:lpstr>
      <vt:lpstr>Modern Love</vt:lpstr>
      <vt:lpstr>Dosis ExtraBold</vt:lpstr>
      <vt:lpstr>Calibri Light</vt:lpstr>
      <vt:lpstr>Dosis</vt:lpstr>
      <vt:lpstr>Calibri</vt:lpstr>
      <vt:lpstr>Dosis Medium</vt:lpstr>
      <vt:lpstr>Arial</vt:lpstr>
      <vt:lpstr>Thème Office</vt:lpstr>
      <vt:lpstr>1_Thème Office</vt:lpstr>
      <vt:lpstr>1_01- نشاط اعتيادي</vt:lpstr>
      <vt:lpstr>03- استماع وتحدث</vt:lpstr>
      <vt:lpstr>1_04- قراءة/ كتابة</vt:lpstr>
      <vt:lpstr>05- اختتام الحصة</vt:lpstr>
      <vt:lpstr>00_Env-Enseignant</vt:lpstr>
      <vt:lpstr>Présentation PowerPoint</vt:lpstr>
      <vt:lpstr>تنظيم حصص الأسبوع</vt:lpstr>
      <vt:lpstr>هيكلة حصة اليوم</vt:lpstr>
      <vt:lpstr>عند نهاية الحصة</vt:lpstr>
      <vt:lpstr> مرحبا بكم. سننطلق في حصة اللغة العربية.</vt:lpstr>
      <vt:lpstr>من يذكر شروط الحصول على نجمة التميز؟</vt:lpstr>
      <vt:lpstr>ضعوا اللوحة والكراسة في القمطر.</vt:lpstr>
      <vt:lpstr>افتتاح الحصة</vt:lpstr>
      <vt:lpstr>ستتدربون اليوم على تركيب جمل. خذوا ألواحكم.</vt:lpstr>
      <vt:lpstr>رتبوا الكلمات التالية لتركيب جملة تبتدئ بفعل ماضٍ. انتبهوا توجد كلمة زائدة.</vt:lpstr>
      <vt:lpstr>ارفعوا الألواح. سأعين من يعرض جملته ويقرؤها؟ ما الكلمة الزائدة؟ هل أنتم متفقون؟ </vt:lpstr>
      <vt:lpstr>صححوا</vt:lpstr>
      <vt:lpstr>رتبوا الكلمات التالية لتركيب جملة. انتبهوا توجد كلمة زائدة.</vt:lpstr>
      <vt:lpstr>ارفعوا الألواح. سأعين من يعرض جملته ويقرؤها؟ ما الكلمة الزائدة؟ هل أنتم متفقون؟ </vt:lpstr>
      <vt:lpstr>صححوا</vt:lpstr>
      <vt:lpstr>Présentation PowerPoint</vt:lpstr>
      <vt:lpstr>عنوان حكاية هذا الأسبوع" أعظم هدية". لأتحقق من فهمكم للحكاية، من يجيب عن هذا السؤال؟</vt:lpstr>
      <vt:lpstr>خذوا الصفحة 11. نتذكر مفردات الحكاية. ضعوا كل كلمة أمام معناها. سأمر وأصحح.</vt:lpstr>
      <vt:lpstr>نمر إلى الآن إلى تحدي السرد. أعرض عليكم مشاهد الحكاية وستسردون مقاطعها بأسلوبكم الخاص.</vt:lpstr>
      <vt:lpstr>من يريد أن يبدأ؟</vt:lpstr>
      <vt:lpstr>الفائزون في تحدي السرد هم ............</vt:lpstr>
      <vt:lpstr>قــــراءة</vt:lpstr>
      <vt:lpstr>اليوم ستقرؤون نصا وتجيبون عن أسئلة الفهم. افتحوا كراساتكم على الصفحة 20. </vt:lpstr>
      <vt:lpstr>سأقرأ النص، ضعوا أصابعكم تحت كل كلمة أقرؤها.  </vt:lpstr>
      <vt:lpstr>سأعين لقراءة النص تلميذين لقراءة الفقرتين. تابعوا بأصابعكم. تمنح الفرصة للفئة المتعثرة.</vt:lpstr>
      <vt:lpstr>سأعين تلميذين آخرين للقراءة. </vt:lpstr>
      <vt:lpstr>قبل الإجابة عن الأسئلة، من يذكر بخطوات استنتاج معلومات ضمنية في نص؟</vt:lpstr>
      <vt:lpstr>Présentation PowerPoint</vt:lpstr>
      <vt:lpstr>الآن على كراساتكم ص 20، عودوا إلى النص لإتمام ملء الجدول والإجابة عن الأسئلة.</vt:lpstr>
      <vt:lpstr>نصحح. نبدأ بالمعجم. من يتقاسم جوابه؟ هل أنتم متفقون؟</vt:lpstr>
      <vt:lpstr>نصحح سؤالا سؤالا. من يقرأ السؤال؟ من يجيب؟ هل أنتم متفقون؟</vt:lpstr>
      <vt:lpstr>انتبهوا للتصحيح.</vt:lpstr>
      <vt:lpstr>خذوا الصفحة 21. من يقرأ التعليمة 1؟ التعليمة 2؟  أنجزوا التمرينين الأول والثاني.</vt:lpstr>
      <vt:lpstr>نصحح. نبدأ بالسؤالين. من يتقاسم جوابه عن السؤال الأول ويبرر اختياره؟ ...</vt:lpstr>
      <vt:lpstr>انتبهوا للتصحيح.</vt:lpstr>
      <vt:lpstr>نصحح نشاط التحويل. من يقدم الجملة الأولى؟</vt:lpstr>
      <vt:lpstr>ننشد جماعة. </vt:lpstr>
      <vt:lpstr>إنتاج كتابي</vt:lpstr>
      <vt:lpstr>سنواصل تدربنا اليوم على استعمال أساليب التعبير عن المشاعر. من يذكرنا ببعض المشاعر؟</vt:lpstr>
      <vt:lpstr>هذه بعض المشاعر التي تنتابنا في حياتنا. من يقرأ؟</vt:lpstr>
      <vt:lpstr>نتذكر خطوات تساعدنا على التعبير عن المشاعر. من يقرأ؟</vt:lpstr>
      <vt:lpstr>نصحح أولا  الواجب المنزلي. افتحوا كراساتكم ص 19. من يقرأ المثال؟</vt:lpstr>
      <vt:lpstr>أمامكم دقيقتان لمراجعة إنجازاتكم. </vt:lpstr>
      <vt:lpstr>انتهى الوقت. سأعين من يقرأ تعبيره عن الغيرة.        - هل استعمل أسلوبا مناسبا؟</vt:lpstr>
      <vt:lpstr>الآن من يقرأ تعليمة النشاط الموالي؟ - من يقرأ الفقرة؟ </vt:lpstr>
      <vt:lpstr>أنجزوا.</vt:lpstr>
      <vt:lpstr>نصحح. من يقرأ وصفه لشعور سعيد؟ ثم شعور أحمد؟ هل أنتم متفقون؟</vt:lpstr>
      <vt:lpstr>هذه أجوبة أخرى. أكملوا التصحيح.</vt:lpstr>
      <vt:lpstr>اختتام الحصة</vt:lpstr>
      <vt:lpstr>طرح عليكم أسئلة وأنتم تجيبون.</vt:lpstr>
      <vt:lpstr>إلى اللقاء في الحصة المقبلة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AMAADID RACHID</dc:creator>
  <cp:lastModifiedBy>EL HAMDOUNI BTIHAJ</cp:lastModifiedBy>
  <cp:revision>120</cp:revision>
  <dcterms:created xsi:type="dcterms:W3CDTF">2023-09-20T21:35:22Z</dcterms:created>
  <dcterms:modified xsi:type="dcterms:W3CDTF">2026-01-31T18:56:12Z</dcterms:modified>
</cp:coreProperties>
</file>