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7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41" r:id="rId2"/>
    <p:sldMasterId id="2147483672" r:id="rId3"/>
    <p:sldMasterId id="2147483695" r:id="rId4"/>
    <p:sldMasterId id="2147483718" r:id="rId5"/>
    <p:sldMasterId id="2147483752" r:id="rId6"/>
    <p:sldMasterId id="2147483776" r:id="rId7"/>
    <p:sldMasterId id="2147483791" r:id="rId8"/>
  </p:sldMasterIdLst>
  <p:notesMasterIdLst>
    <p:notesMasterId r:id="rId64"/>
  </p:notesMasterIdLst>
  <p:sldIdLst>
    <p:sldId id="2147482758" r:id="rId9"/>
    <p:sldId id="2147482471" r:id="rId10"/>
    <p:sldId id="2147482473" r:id="rId11"/>
    <p:sldId id="2147482693" r:id="rId12"/>
    <p:sldId id="2147482691" r:id="rId13"/>
    <p:sldId id="2134806141" r:id="rId14"/>
    <p:sldId id="2147482705" r:id="rId15"/>
    <p:sldId id="2134806601" r:id="rId16"/>
    <p:sldId id="2134806939" r:id="rId17"/>
    <p:sldId id="2134806773" r:id="rId18"/>
    <p:sldId id="2134806588" r:id="rId19"/>
    <p:sldId id="2147482759" r:id="rId20"/>
    <p:sldId id="2147482794" r:id="rId21"/>
    <p:sldId id="2147482795" r:id="rId22"/>
    <p:sldId id="2147482764" r:id="rId23"/>
    <p:sldId id="2147482704" r:id="rId24"/>
    <p:sldId id="2147482732" r:id="rId25"/>
    <p:sldId id="2147482768" r:id="rId26"/>
    <p:sldId id="2147482765" r:id="rId27"/>
    <p:sldId id="2147482767" r:id="rId28"/>
    <p:sldId id="2134806690" r:id="rId29"/>
    <p:sldId id="2147482790" r:id="rId30"/>
    <p:sldId id="2147482797" r:id="rId31"/>
    <p:sldId id="2147482775" r:id="rId32"/>
    <p:sldId id="2147482776" r:id="rId33"/>
    <p:sldId id="2147482779" r:id="rId34"/>
    <p:sldId id="2147482780" r:id="rId35"/>
    <p:sldId id="2147482781" r:id="rId36"/>
    <p:sldId id="2147482777" r:id="rId37"/>
    <p:sldId id="2147482778" r:id="rId38"/>
    <p:sldId id="2147482740" r:id="rId39"/>
    <p:sldId id="2147482664" r:id="rId40"/>
    <p:sldId id="2147482493" r:id="rId41"/>
    <p:sldId id="2147482798" r:id="rId42"/>
    <p:sldId id="2147482476" r:id="rId43"/>
    <p:sldId id="2134806689" r:id="rId44"/>
    <p:sldId id="2147482799" r:id="rId45"/>
    <p:sldId id="2147482753" r:id="rId46"/>
    <p:sldId id="2147482800" r:id="rId47"/>
    <p:sldId id="2147482801" r:id="rId48"/>
    <p:sldId id="2147482802" r:id="rId49"/>
    <p:sldId id="2147482805" r:id="rId50"/>
    <p:sldId id="2147482803" r:id="rId51"/>
    <p:sldId id="2147482804" r:id="rId52"/>
    <p:sldId id="2147482783" r:id="rId53"/>
    <p:sldId id="2147482784" r:id="rId54"/>
    <p:sldId id="2147482785" r:id="rId55"/>
    <p:sldId id="2147482787" r:id="rId56"/>
    <p:sldId id="2147482806" r:id="rId57"/>
    <p:sldId id="2147482788" r:id="rId58"/>
    <p:sldId id="2147482807" r:id="rId59"/>
    <p:sldId id="2147482703" r:id="rId60"/>
    <p:sldId id="2134806870" r:id="rId61"/>
    <p:sldId id="2147482524" r:id="rId62"/>
    <p:sldId id="2134806941" r:id="rId63"/>
  </p:sldIdLst>
  <p:sldSz cx="9144000" cy="6858000" type="screen4x3"/>
  <p:notesSz cx="6858000" cy="9144000"/>
  <p:embeddedFontLst>
    <p:embeddedFont>
      <p:font typeface="Dosis" pitchFamily="2" charset="0"/>
      <p:regular r:id="rId65"/>
      <p:bold r:id="rId66"/>
    </p:embeddedFont>
    <p:embeddedFont>
      <p:font typeface="Dosis ExtraBold" pitchFamily="2" charset="0"/>
      <p:bold r:id="rId67"/>
    </p:embeddedFont>
    <p:embeddedFont>
      <p:font typeface="Dosis Medium" pitchFamily="2" charset="0"/>
      <p:regular r:id="rId68"/>
    </p:embeddedFont>
    <p:embeddedFont>
      <p:font typeface="Dosis SemiBold" pitchFamily="2" charset="0"/>
      <p:bold r:id="rId69"/>
    </p:embeddedFont>
    <p:embeddedFont>
      <p:font typeface="Microsoft Uighur" panose="02000000000000000000" pitchFamily="2" charset="-78"/>
      <p:regular r:id="rId70"/>
      <p:bold r:id="rId71"/>
    </p:embeddedFont>
    <p:embeddedFont>
      <p:font typeface="Modern Love" panose="04090805081005020601" pitchFamily="82" charset="0"/>
      <p:regular r:id="rId7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FFFFFF"/>
    <a:srgbClr val="106585"/>
    <a:srgbClr val="FCFDFD"/>
    <a:srgbClr val="F6F6F6"/>
    <a:srgbClr val="F9FCFC"/>
    <a:srgbClr val="498BA2"/>
    <a:srgbClr val="257390"/>
    <a:srgbClr val="D6E9EA"/>
    <a:srgbClr val="761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38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38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font" Target="fonts/font2.fntdata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3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6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font" Target="fonts/font1.fntdata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7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45:56.310"/>
    </inkml:context>
    <inkml:brush xml:id="br0">
      <inkml:brushProperty name="width" value="0.10583" units="cm"/>
      <inkml:brushProperty name="height" value="0.10583" units="cm"/>
      <inkml:brushProperty name="color" value="#C00000"/>
    </inkml:brush>
  </inkml:definitions>
  <inkml:trace contextRef="#ctx0" brushRef="#br0">2073 800 24523,'-1'31'0,"-2"0"0,-1 1 0,-1-1 0,-3 0 0,0-1 0,-2 1 0,-2-1 0,-2-1 0,0 0 0,-3 0 0,0-1 0,-2 0 0,-2-1 0,-1 0 0,-2-2 0,0 0 0,-2 0 0,-1-2 0,-1 0 0,-1-1 0,-1-2 0,-3 0 0,1-1 0,0-1 0,-3-1 0,0-1 0,-2-1 0,1-2 0,0 0 0,-3-1 0,1-2 0,-1-1 0,-1-1 0,1-1 0,-1-2 0,0-1 0,-2-1 0,2-1 0,0-1 0,-2-2 0,2-1 0,0-1 0,0-1 0,0-1 0,-1-2 0,3-1 0,-1-1 0,0-1 0,1-2 0,1-1 0,0 0 0,1-2 0,1-1 0,1-1 0,1-1 0,0-1 0,2-1 0,0 0 0,2-2 0,1-1 0,1 0 0,1-2 0,1 0 0,2 0 0,2-2 0,0 0 0,2-1 0,1 0 0,2-1 0,1 0 0,2 0 0,1-1 0,2-1 0,0 1 0,4-1 0,-1 0 0,4-1 0,0 1 0,3 0 0,0-1 0,3 1 0,0 0 0,4 0 0,-1 0 0,4 0 0,0 1 0,2 0 0,1 0 0,2 1 0,1 0 0,2 1 0,1 0 0,2 1 0,0 0 0,2 2 0,2 0 0,1 0 0,1 2 0,1 0 0,1 2 0,2 0 0,0 1 0,2 1 0,0 1 0,1 1 0,1 1 0,1 1 0,1 2 0,0 0 0,1 2 0,1 0 0,0 2 0,-1 1 0,3 2 0,-1 0 0,0 2 0,0 1 0,0 1 0,2 1 0,-2 2 0,0 1 0,2 1 0,-2 1 0,0 2 0,-1 0 0,1 2 0,-1 1 0,-1 2 0,1 0 0,-3 2 0,0 0 0,1 2 0,-2 1 0,0 1 0,-3 1 0,0 1 0,1 1 0,-3 1 0,-1 0 0,-1 2 0,-1 0 0,-1 2 0,-2 0 0,0 0 0,-2 2 0,-1 0 0,-2 1 0,-2 0 0,0 1 0,-3 0 0,0 1 0,-2 0 0,-2 0 0,-2 1 0,0 0 0,-3 0 0,-1 0 0,-1 0 0,-2 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46:03.578"/>
    </inkml:context>
    <inkml:brush xml:id="br0">
      <inkml:brushProperty name="width" value="0.10583" units="cm"/>
      <inkml:brushProperty name="height" value="0.10583" units="cm"/>
      <inkml:brushProperty name="color" value="#C00000"/>
    </inkml:brush>
  </inkml:definitions>
  <inkml:trace contextRef="#ctx0" brushRef="#br0">1019 789 24518,'0'31'0,"-2"0"0,1 0 0,-2 0 0,-1-1 0,0 1 0,-1-1 0,-1-1 0,-1 0 0,0 0 0,-1 0 0,0-1 0,-2-1 0,0 0 0,-1-1 0,0-1 0,-1 0 0,-1-1 0,0-1 0,-1-1 0,0 0 0,-2-2 0,1 0 0,-1-1 0,-1-2 0,1 0 0,-2-1 0,1-2 0,-1 0 0,-1-2 0,1-1 0,-1 0 0,0-2 0,-1-2 0,1 0 0,-1-2 0,0 0 0,1-2 0,-1-1 0,-1-2 0,2 0 0,-1-2 0,-1-1 0,2-2 0,-1 0 0,0-2 0,1 0 0,0-2 0,0-2 0,0 0 0,1-1 0,0-2 0,0 0 0,1-2 0,0-1 0,1 0 0,0-2 0,1-1 0,0 0 0,0-2 0,2 0 0,-1-1 0,1-1 0,1-1 0,1 0 0,0-1 0,1-1 0,1 0 0,0-1 0,1-1 0,1 0 0,0 0 0,1 0 0,1-1 0,1-1 0,0 1 0,2-1 0,0 0 0,0 0 0,2 0 0,0 0 0,2 1 0,0-1 0,0 0 0,2 1 0,0-1 0,1 1 0,1 1 0,1-1 0,0 2 0,1-1 0,1 1 0,0 1 0,1 0 0,1 1 0,0 1 0,1 0 0,1 1 0,1 1 0,-1 1 0,2 0 0,0 2 0,0 0 0,1 1 0,0 2 0,1 0 0,0 1 0,1 2 0,0 0 0,0 2 0,1 0 0,0 2 0,0 1 0,0 1 0,1 2 0,0 0 0,-1 2 0,2 1 0,-1 1 0,-1 2 0,2 0 0,-1 2 0,-1 1 0,1 1 0,0 2 0,-1 0 0,1 2 0,-1 1 0,0 1 0,-1 2 0,1 0 0,-1 2 0,-1 0 0,1 2 0,-2 1 0,1 0 0,-1 2 0,-1 1 0,1 0 0,-2 2 0,0 0 0,-1 1 0,0 1 0,-1 1 0,-1 0 0,0 1 0,-1 1 0,0 0 0,-2 1 0,0 1 0,-1-1 0,0 2 0,-1-1 0,-1 1 0,-1 1 0,0-1 0,-1 1 0,-2 0 0,1-1 0,-2 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2:02:13.728"/>
    </inkml:context>
    <inkml:brush xml:id="br0">
      <inkml:brushProperty name="width" value="0.10583" units="cm"/>
      <inkml:brushProperty name="height" value="0.10583" units="cm"/>
      <inkml:brushProperty name="color" value="#C00000"/>
    </inkml:brush>
  </inkml:definitions>
  <inkml:trace contextRef="#ctx0" brushRef="#br0">1763 800 24523,'-1'31'0,"-1"0"0,-2 1 0,0-1 0,-3 0 0,1-1 0,-3 1 0,-1-1 0,-2-1 0,0 0 0,-3 0 0,1-1 0,-3 0 0,0-1 0,-2 0 0,-1-2 0,-1 0 0,-1 0 0,-1-2 0,0 0 0,-3-1 0,1-2 0,-2 0 0,-1-1 0,0-1 0,-1-1 0,-1-1 0,-1-1 0,0-2 0,0 0 0,-2-1 0,1-2 0,-1-1 0,-1-1 0,1-1 0,-1-2 0,0-1 0,-2-1 0,2-1 0,0-1 0,-1-2 0,0-1 0,1-1 0,0-1 0,0-1 0,0-2 0,1-1 0,0-1 0,0-1 0,1-2 0,0-1 0,1 0 0,0-2 0,1-1 0,1-1 0,1-1 0,0-1 0,2-1 0,-1 0 0,3-2 0,0-1 0,1 0 0,1-2 0,1 0 0,1 0 0,2-2 0,0 0 0,2-1 0,0 0 0,3-1 0,0 0 0,2 0 0,1-1 0,1-1 0,2 1 0,1-1 0,1 0 0,1-1 0,2 1 0,2 0 0,0-1 0,2 1 0,2 0 0,1 0 0,1 0 0,1 0 0,2 1 0,1 0 0,1 0 0,2 1 0,0 0 0,3 1 0,0 0 0,2 1 0,0 0 0,2 2 0,1 0 0,1 0 0,1 2 0,1 0 0,0 2 0,3 0 0,-1 1 0,2 1 0,0 1 0,1 1 0,1 1 0,1 1 0,0 2 0,1 0 0,0 2 0,1 0 0,0 2 0,0 1 0,1 2 0,0 0 0,0 2 0,0 1 0,1 1 0,0 1 0,-1 2 0,0 1 0,2 1 0,-2 1 0,0 2 0,-1 0 0,1 2 0,-1 1 0,-1 2 0,1 0 0,-2 2 0,0 0 0,0 2 0,-1 1 0,-1 1 0,-1 1 0,0 1 0,-1 1 0,-2 1 0,1 0 0,-3 2 0,0 0 0,-1 2 0,-1 0 0,-1 0 0,-1 2 0,-2 0 0,0 1 0,-3 0 0,1 1 0,-3 0 0,0 1 0,-2 0 0,-1 0 0,-3 1 0,1 0 0,-3 0 0,0 0 0,-2 0 0,-1 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2:02:14.154"/>
    </inkml:context>
    <inkml:brush xml:id="br0">
      <inkml:brushProperty name="width" value="0.10583" units="cm"/>
      <inkml:brushProperty name="height" value="0.10583" units="cm"/>
      <inkml:brushProperty name="color" value="#C00000"/>
    </inkml:brush>
  </inkml:definitions>
  <inkml:trace contextRef="#ctx0" brushRef="#br0">2073 800 24523,'-1'31'0,"-2"0"0,-1 1 0,-1-1 0,-3 0 0,0-1 0,-2 1 0,-2-1 0,-2-1 0,0 0 0,-3 0 0,0-1 0,-2 0 0,-2-1 0,-1 0 0,-2-2 0,0 0 0,-2 0 0,-1-2 0,-1 0 0,-1-1 0,-1-2 0,-3 0 0,1-1 0,0-1 0,-3-1 0,0-1 0,-2-1 0,1-2 0,0 0 0,-3-1 0,1-2 0,-1-1 0,-1-1 0,1-1 0,-1-2 0,0-1 0,-2-1 0,2-1 0,0-1 0,-2-2 0,2-1 0,0-1 0,0-1 0,0-1 0,-1-2 0,3-1 0,-1-1 0,0-1 0,1-2 0,1-1 0,0 0 0,1-2 0,1-1 0,1-1 0,1-1 0,0-1 0,2-1 0,0 0 0,2-2 0,1-1 0,1 0 0,1-2 0,1 0 0,2 0 0,2-2 0,0 0 0,2-1 0,1 0 0,2-1 0,1 0 0,2 0 0,1-1 0,2-1 0,0 1 0,4-1 0,-1 0 0,4-1 0,0 1 0,3 0 0,0-1 0,3 1 0,0 0 0,4 0 0,-1 0 0,4 0 0,0 1 0,2 0 0,1 0 0,2 1 0,1 0 0,2 1 0,1 0 0,2 1 0,0 0 0,2 2 0,2 0 0,1 0 0,1 2 0,1 0 0,1 2 0,2 0 0,0 1 0,2 1 0,0 1 0,1 1 0,1 1 0,1 1 0,1 2 0,0 0 0,1 2 0,1 0 0,0 2 0,-1 1 0,3 2 0,-1 0 0,0 2 0,0 1 0,0 1 0,2 1 0,-2 2 0,0 1 0,2 1 0,-2 1 0,0 2 0,-1 0 0,1 2 0,-1 1 0,-1 2 0,1 0 0,-3 2 0,0 0 0,1 2 0,-2 1 0,0 1 0,-3 1 0,0 1 0,1 1 0,-3 1 0,-1 0 0,-1 2 0,-1 0 0,-1 2 0,-2 0 0,0 0 0,-2 2 0,-1 0 0,-2 1 0,-2 0 0,0 1 0,-3 0 0,0 1 0,-2 0 0,-2 0 0,-2 1 0,0 0 0,-3 0 0,-1 0 0,-1 0 0,-2 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2:02:32.802"/>
    </inkml:context>
    <inkml:brush xml:id="br0">
      <inkml:brushProperty name="width" value="0.10583" units="cm"/>
      <inkml:brushProperty name="height" value="0.10583" units="cm"/>
      <inkml:brushProperty name="color" value="#C00000"/>
    </inkml:brush>
  </inkml:definitions>
  <inkml:trace contextRef="#ctx0" brushRef="#br0">1577 800 24523,'-1'31'0,"-1"0"0,-1 1 0,-1-1 0,-2 0 0,1-1 0,-3 1 0,-1-1 0,-2-1 0,0 0 0,-2 0 0,0-1 0,-1 0 0,-2-1 0,-1 0 0,-1-2 0,0 0 0,-2 0 0,-1-2 0,0 0 0,-1-1 0,-1-2 0,-2 0 0,1-1 0,-1-1 0,-2-1 0,1-1 0,-2-1 0,1-2 0,-1 0 0,-2-1 0,2-2 0,-2-1 0,0-1 0,0-1 0,-1-2 0,1-1 0,-2-1 0,2-1 0,-1-1 0,0-2 0,0-1 0,0-1 0,1-1 0,-1-1 0,1-2 0,0-1 0,0-1 0,1-1 0,0-2 0,1-1 0,0 0 0,0-2 0,2-1 0,0-1 0,1-1 0,0-1 0,1-1 0,1 0 0,1-2 0,0-1 0,1 0 0,2-2 0,0 0 0,1 0 0,2-2 0,1 0 0,0-1 0,1 0 0,2-1 0,0 0 0,2 0 0,2-1 0,0-1 0,1 1 0,2-1 0,0 0 0,2-1 0,1 1 0,2 0 0,0-1 0,2 1 0,1 0 0,2 0 0,0 0 0,2 0 0,1 1 0,0 0 0,2 0 0,2 1 0,0 0 0,2 1 0,1 0 0,0 1 0,1 0 0,2 2 0,1 0 0,0 0 0,2 2 0,1 0 0,0 2 0,1 0 0,1 1 0,1 1 0,0 1 0,1 1 0,0 1 0,2 1 0,0 2 0,0 0 0,1 2 0,0 0 0,1 2 0,0 1 0,0 2 0,1 0 0,-1 2 0,1 1 0,0 1 0,0 1 0,0 2 0,-1 1 0,2 1 0,-2 1 0,1 2 0,-1 0 0,0 2 0,0 1 0,-2 2 0,2 0 0,-2 2 0,-1 0 0,1 2 0,-2 1 0,1 1 0,-2 1 0,-1 1 0,1 1 0,-2 1 0,-1 0 0,-1 2 0,0 0 0,-1 2 0,-2 0 0,0 0 0,-1 2 0,-1 0 0,-2 1 0,-1 0 0,0 1 0,-2 0 0,0 1 0,-2 0 0,-1 0 0,-3 1 0,1 0 0,-2 0 0,-1 0 0,-1 0 0,-1 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2:17:27.475"/>
    </inkml:context>
    <inkml:brush xml:id="br0">
      <inkml:brushProperty name="width" value="0.35" units="cm"/>
      <inkml:brushProperty name="height" value="0.35" units="cm"/>
      <inkml:brushProperty name="color" value="#DA0C07"/>
      <inkml:brushProperty name="inkEffects" value="lava"/>
      <inkml:brushProperty name="anchorX" value="0"/>
      <inkml:brushProperty name="anchorY" value="0"/>
      <inkml:brushProperty name="scaleFactor" value="0.5"/>
    </inkml:brush>
  </inkml:definitions>
  <inkml:trace contextRef="#ctx0" brushRef="#br0">1 81 24575,'0'0'0,"4"0"0,2-5 0,5-1 0,4 1 0,4 1 0,3 1 0,8 1 0,1 0 0,1 2 0,-6 5 0,-2 1 0,0-1 0,-1 0 0,-5 3 0,6-1 0,6 0 0,2-2 0,0-2 0,-1 4 0,-1-1 0,-1 0 0,-2 3 0,0-1 0,-1 4 0,0-1 0,0-3 0,-1-2 0,1-2 0,0-1 0,-1-2 0,1-1 0,0-1 0,0 1 0,0-1 0,5 1 0,0 0 0,1 0 0,3-6 0,0-4 0,3-1 0,-7-3 0,-1 1 0,-8-3 0,3 4 0,0 2 0,6-2 0,1 2 0,0-2 0,-2 1 0,0 3 0,-7-4 0,-2 3 0,0 2 0,1 2 0,6 2 0,1 1 0,1 2 0,-6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2:17:27.475"/>
    </inkml:context>
    <inkml:brush xml:id="br0">
      <inkml:brushProperty name="width" value="0.35" units="cm"/>
      <inkml:brushProperty name="height" value="0.35" units="cm"/>
      <inkml:brushProperty name="color" value="#DA0C07"/>
      <inkml:brushProperty name="inkEffects" value="lava"/>
      <inkml:brushProperty name="anchorX" value="0"/>
      <inkml:brushProperty name="anchorY" value="0"/>
      <inkml:brushProperty name="scaleFactor" value="0.5"/>
    </inkml:brush>
  </inkml:definitions>
  <inkml:trace contextRef="#ctx0" brushRef="#br0">1 81 24575,'0'0'0,"4"0"0,2-5 0,5-1 0,4 1 0,4 1 0,3 1 0,8 1 0,1 0 0,1 2 0,-6 5 0,-2 1 0,0-1 0,-1 0 0,-5 3 0,6-1 0,6 0 0,2-2 0,0-2 0,-1 4 0,-1-1 0,-1 0 0,-2 3 0,0-1 0,-1 4 0,0-1 0,0-3 0,-1-2 0,1-2 0,0-1 0,-1-2 0,1-1 0,0-1 0,0 1 0,0-1 0,5 1 0,0 0 0,1 0 0,3-6 0,0-4 0,3-1 0,-7-3 0,-1 1 0,-8-3 0,3 4 0,0 2 0,6-2 0,1 2 0,0-2 0,-2 1 0,0 3 0,-7-4 0,-2 3 0,0 2 0,1 2 0,6 2 0,1 1 0,1 2 0,-6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microsoft.com/office/2007/relationships/hdphoto" Target="../media/hdphoto4.wdp"/><Relationship Id="rId5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078179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98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355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4823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048877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78562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48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36541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57810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24827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86180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52491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343737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7290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5556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90416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65519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7885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9090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17442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226717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8583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9809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65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5121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84270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21228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27181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8854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83273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53785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1087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8943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370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8653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168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055305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74159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01361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70049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56301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658520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10656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05543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5327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08370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118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667980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426041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83068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31568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4617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1838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770807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0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97263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17549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374606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785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8915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1218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95129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38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2160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12779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645658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92581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5052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7645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7890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918327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02850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18657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23764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918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93067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81575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2076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93310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485011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677716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94876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48430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12859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9461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16499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1854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57758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4232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8384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487278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2418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63571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3453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88955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47079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544452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99354680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9503495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99296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48584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94994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71894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52406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3017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523729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6811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0103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8933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67572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30437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1215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31675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68980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874491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36948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87006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68040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090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70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59009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760245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34946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061179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55562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784159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4999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9558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1039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image" Target="../media/image12.jpg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20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23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27.xml"/><Relationship Id="rId19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Relationship Id="rId22" Type="http://schemas.openxmlformats.org/officeDocument/2006/relationships/slideLayout" Target="../slideLayouts/slideLayout1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14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32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08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9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73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97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76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829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  <p:sldLayoutId id="214748381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microsoft.com/office/2007/relationships/hdphoto" Target="../media/hdphoto1.wdp"/><Relationship Id="rId7" Type="http://schemas.microsoft.com/office/2007/relationships/hdphoto" Target="../media/hdphoto7.wdp"/><Relationship Id="rId12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microsoft.com/office/2007/relationships/hdphoto" Target="../media/hdphoto6.wdp"/><Relationship Id="rId10" Type="http://schemas.openxmlformats.org/officeDocument/2006/relationships/image" Target="../media/image23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39.jpe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4.xml"/><Relationship Id="rId18" Type="http://schemas.openxmlformats.org/officeDocument/2006/relationships/image" Target="../media/image41.png"/><Relationship Id="rId21" Type="http://schemas.openxmlformats.org/officeDocument/2006/relationships/image" Target="../media/image29.png"/><Relationship Id="rId12" Type="http://schemas.openxmlformats.org/officeDocument/2006/relationships/image" Target="../media/image660.png"/><Relationship Id="rId17" Type="http://schemas.openxmlformats.org/officeDocument/2006/relationships/image" Target="../media/image38.png"/><Relationship Id="rId2" Type="http://schemas.openxmlformats.org/officeDocument/2006/relationships/customXml" Target="../ink/ink1.xml"/><Relationship Id="rId16" Type="http://schemas.openxmlformats.org/officeDocument/2006/relationships/image" Target="../media/image680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11" Type="http://schemas.openxmlformats.org/officeDocument/2006/relationships/customXml" Target="../ink/ink3.xml"/><Relationship Id="rId15" Type="http://schemas.openxmlformats.org/officeDocument/2006/relationships/customXml" Target="../ink/ink5.xml"/><Relationship Id="rId23" Type="http://schemas.openxmlformats.org/officeDocument/2006/relationships/image" Target="../media/image31.png"/><Relationship Id="rId10" Type="http://schemas.openxmlformats.org/officeDocument/2006/relationships/image" Target="../media/image650.png"/><Relationship Id="rId19" Type="http://schemas.openxmlformats.org/officeDocument/2006/relationships/image" Target="../media/image42.png"/><Relationship Id="rId9" Type="http://schemas.openxmlformats.org/officeDocument/2006/relationships/customXml" Target="../ink/ink2.xml"/><Relationship Id="rId14" Type="http://schemas.openxmlformats.org/officeDocument/2006/relationships/image" Target="../media/image670.png"/><Relationship Id="rId22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4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55.xml"/><Relationship Id="rId7" Type="http://schemas.openxmlformats.org/officeDocument/2006/relationships/image" Target="../media/image3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6.png"/><Relationship Id="rId3" Type="http://schemas.openxmlformats.org/officeDocument/2006/relationships/image" Target="../media/image27.png"/><Relationship Id="rId7" Type="http://schemas.openxmlformats.org/officeDocument/2006/relationships/customXml" Target="../ink/ink6.xml"/><Relationship Id="rId12" Type="http://schemas.openxmlformats.org/officeDocument/2006/relationships/customXml" Target="../ink/ink8.xml"/><Relationship Id="rId2" Type="http://schemas.openxmlformats.org/officeDocument/2006/relationships/image" Target="../media/image49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1.png"/><Relationship Id="rId11" Type="http://schemas.openxmlformats.org/officeDocument/2006/relationships/image" Target="../media/image38.png"/><Relationship Id="rId5" Type="http://schemas.openxmlformats.org/officeDocument/2006/relationships/image" Target="../media/image30.png"/><Relationship Id="rId15" Type="http://schemas.openxmlformats.org/officeDocument/2006/relationships/customXml" Target="../ink/ink10.xml"/><Relationship Id="rId10" Type="http://schemas.openxmlformats.org/officeDocument/2006/relationships/image" Target="../media/image55.png"/><Relationship Id="rId4" Type="http://schemas.openxmlformats.org/officeDocument/2006/relationships/image" Target="../media/image29.png"/><Relationship Id="rId9" Type="http://schemas.openxmlformats.org/officeDocument/2006/relationships/customXml" Target="../ink/ink7.xml"/><Relationship Id="rId14" Type="http://schemas.openxmlformats.org/officeDocument/2006/relationships/customXml" Target="../ink/ink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0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52.gif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9.png"/><Relationship Id="rId7" Type="http://schemas.openxmlformats.org/officeDocument/2006/relationships/image" Target="../media/image53.png"/><Relationship Id="rId12" Type="http://schemas.openxmlformats.org/officeDocument/2006/relationships/image" Target="../media/image6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11" Type="http://schemas.openxmlformats.org/officeDocument/2006/relationships/image" Target="../media/image64.png"/><Relationship Id="rId5" Type="http://schemas.openxmlformats.org/officeDocument/2006/relationships/image" Target="../media/image31.png"/><Relationship Id="rId10" Type="http://schemas.openxmlformats.org/officeDocument/2006/relationships/customXml" Target="../ink/ink11.xml"/><Relationship Id="rId4" Type="http://schemas.openxmlformats.org/officeDocument/2006/relationships/image" Target="../media/image30.png"/><Relationship Id="rId9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9.png"/><Relationship Id="rId7" Type="http://schemas.openxmlformats.org/officeDocument/2006/relationships/image" Target="../media/image5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11" Type="http://schemas.openxmlformats.org/officeDocument/2006/relationships/image" Target="../media/image60.png"/><Relationship Id="rId5" Type="http://schemas.openxmlformats.org/officeDocument/2006/relationships/image" Target="../media/image31.png"/><Relationship Id="rId10" Type="http://schemas.openxmlformats.org/officeDocument/2006/relationships/image" Target="../media/image66.png"/><Relationship Id="rId4" Type="http://schemas.openxmlformats.org/officeDocument/2006/relationships/image" Target="../media/image30.png"/><Relationship Id="rId9" Type="http://schemas.openxmlformats.org/officeDocument/2006/relationships/customXml" Target="../ink/ink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61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61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6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61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61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6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6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6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6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E9199FD-F6F3-D907-94B3-E29FC22EB1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89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استثمار النص (50د)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إملاء (25د)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dirty="0"/>
              <a:t>استماع و تحدث: توليف (15د)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الطلاقة والفهم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الإنتاج الكتابي: (30د)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  (40د)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الإنتاج الكتابي (35د)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9D3F22-E806-3997-6F1F-1710B040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0155"/>
            <a:ext cx="7886700" cy="720000"/>
          </a:xfrm>
        </p:spPr>
        <p:txBody>
          <a:bodyPr/>
          <a:lstStyle/>
          <a:p>
            <a:r>
              <a:rPr lang="ar-MA" dirty="0"/>
              <a:t>هيكلة حصة اليوم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E57AC55-454C-4B04-AE73-C745845F7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55372" y="3043130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9D41D6-3C0B-AB4B-3B0E-8962CFFE9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3354" y="3100150"/>
            <a:ext cx="53634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835A04A-1963-66B3-D2A8-1A5840794778}"/>
              </a:ext>
            </a:extLst>
          </p:cNvPr>
          <p:cNvSpPr txBox="1"/>
          <p:nvPr/>
        </p:nvSpPr>
        <p:spPr>
          <a:xfrm>
            <a:off x="5680328" y="3055676"/>
            <a:ext cx="9589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3BCC5E1B-36D1-B19B-0DE4-2DE8A87A2614}"/>
              </a:ext>
            </a:extLst>
          </p:cNvPr>
          <p:cNvSpPr txBox="1">
            <a:spLocks/>
          </p:cNvSpPr>
          <p:nvPr/>
        </p:nvSpPr>
        <p:spPr>
          <a:xfrm>
            <a:off x="2122822" y="33703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الظاهرة اللغوية: الفعل الماضي (1)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630107E-A592-E35E-BA33-54752F097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55372" y="4319916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740558-E699-43D3-EC5C-502BDFE3A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759150" y="4376936"/>
            <a:ext cx="424748" cy="54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4BD859-3C67-E762-28E9-4D416A2AC900}"/>
              </a:ext>
            </a:extLst>
          </p:cNvPr>
          <p:cNvSpPr txBox="1"/>
          <p:nvPr/>
        </p:nvSpPr>
        <p:spPr>
          <a:xfrm>
            <a:off x="5058362" y="4332462"/>
            <a:ext cx="15808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2CC6D665-86B8-35D7-2668-7D5EFE5C7368}"/>
              </a:ext>
            </a:extLst>
          </p:cNvPr>
          <p:cNvSpPr txBox="1">
            <a:spLocks/>
          </p:cNvSpPr>
          <p:nvPr/>
        </p:nvSpPr>
        <p:spPr>
          <a:xfrm>
            <a:off x="2122822" y="464709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التعبير عن المشاعر</a:t>
            </a: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5886A91-905D-F54B-3EC0-46AAB1B20D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572169"/>
            <a:ext cx="5472000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EC932406-546D-45F3-E59D-24BB1B1B2742}"/>
              </a:ext>
            </a:extLst>
          </p:cNvPr>
          <p:cNvSpPr txBox="1">
            <a:spLocks/>
          </p:cNvSpPr>
          <p:nvPr/>
        </p:nvSpPr>
        <p:spPr>
          <a:xfrm>
            <a:off x="2122822" y="207256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أستمع وأجيب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69A2394-0E16-E341-34ED-F1289EC7749B}"/>
              </a:ext>
            </a:extLst>
          </p:cNvPr>
          <p:cNvSpPr txBox="1"/>
          <p:nvPr/>
        </p:nvSpPr>
        <p:spPr>
          <a:xfrm>
            <a:off x="4763409" y="1733980"/>
            <a:ext cx="1875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E85CF4-2E56-B7E5-8A7D-63D519C10B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4741" y="1784265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ACB17038-86AB-F318-19A6-40B2A513057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586265"/>
            <a:ext cx="468000" cy="468000"/>
          </a:xfrm>
          <a:prstGeom prst="rect">
            <a:avLst/>
          </a:prstGeom>
        </p:spPr>
      </p:pic>
      <p:pic>
        <p:nvPicPr>
          <p:cNvPr id="24" name="Espace réservé pour une image  20">
            <a:extLst>
              <a:ext uri="{FF2B5EF4-FFF2-40B4-BE49-F238E27FC236}">
                <a16:creationId xmlns:a16="http://schemas.microsoft.com/office/drawing/2014/main" id="{DD8803AF-9D84-AC6B-522A-3A0883F6096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2902284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B928D1F6-1366-364B-A1A1-699BEF70670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21372" y="4155737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91246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99690"/>
              <a:ext cx="49918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رسم التاء بشكل صحيح آخر الكلمة؛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513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الفعل المضارع بشكل مناسب في إنتاج جمل.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588700"/>
            <a:ext cx="6790996" cy="890781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99690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وصف مكان باستعمال عناصر الوصف.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الواجب المنزلي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E1AEE-F112-8346-92EC-DC7FBFB8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AF0F60-53BC-7E7B-BC50-42D94B0959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D3B967-7237-9F9E-B9D9-E7DF453D61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414B16-7E63-F7EF-5ADC-6B4BE2D330C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7F575D-B778-76C1-A680-B46FBA5B974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4C2FAA9-38BC-6DD4-376B-CB0A6AA2EA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1727DE-793A-7A7D-05B4-355D52DB06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قـــــــر</a:t>
            </a:r>
            <a:r>
              <a:rPr kumimoji="0" lang="tzm-Arab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38EB39-C4DC-D100-E073-32A48E5BD05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5AC85-F704-C4C1-7106-9CAD514479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1" name="Nada-Wave">
            <a:hlinkClick r:id="" action="ppaction://media"/>
            <a:extLst>
              <a:ext uri="{FF2B5EF4-FFF2-40B4-BE49-F238E27FC236}">
                <a16:creationId xmlns:a16="http://schemas.microsoft.com/office/drawing/2014/main" id="{B840E5EF-5A45-B2B2-C5AA-A4740F5A19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2" name="majd_wave">
            <a:hlinkClick r:id="" action="ppaction://media"/>
            <a:extLst>
              <a:ext uri="{FF2B5EF4-FFF2-40B4-BE49-F238E27FC236}">
                <a16:creationId xmlns:a16="http://schemas.microsoft.com/office/drawing/2014/main" id="{A55F39E2-EE1F-FE94-7B82-7A11F7A32B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F7A57D-D88C-F4D3-734E-0A37DAFF3D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بداية من يقرأ شروط الحصول على نجمة التميز؟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114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250" y="12680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55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492973" y="12184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218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انتاج 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441740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5D10D5AD-97EE-05AB-8450-91FD582FE6D6}"/>
              </a:ext>
            </a:extLst>
          </p:cNvPr>
          <p:cNvSpPr txBox="1"/>
          <p:nvPr/>
        </p:nvSpPr>
        <p:spPr>
          <a:xfrm>
            <a:off x="886408" y="4838990"/>
            <a:ext cx="40381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F2090C1A-BC2A-F448-4A46-5A0EEB92F7B6}"/>
              </a:ext>
            </a:extLst>
          </p:cNvPr>
          <p:cNvSpPr txBox="1">
            <a:spLocks/>
          </p:cNvSpPr>
          <p:nvPr/>
        </p:nvSpPr>
        <p:spPr>
          <a:xfrm>
            <a:off x="1976868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6A8D266-589D-C534-D21C-C416A0F3AAF1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F2A2531-930D-FDFD-DB8E-255271C05B30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6353D1D-13DD-8ABD-BDD6-653C5F7C33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A95C82-3103-6A4C-9FA6-4D5F9D46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963470-A3A2-288C-760B-70DD69579177}"/>
              </a:ext>
            </a:extLst>
          </p:cNvPr>
          <p:cNvGrpSpPr/>
          <p:nvPr/>
        </p:nvGrpSpPr>
        <p:grpSpPr>
          <a:xfrm>
            <a:off x="8032249" y="738000"/>
            <a:ext cx="792000" cy="792000"/>
            <a:chOff x="498143" y="776756"/>
            <a:chExt cx="792000" cy="792000"/>
          </a:xfrm>
          <a:noFill/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39620F-1B2D-9928-A359-A25E92ADAC30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D3DA99-EFA5-8130-6391-8715B8AF7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085DF814-36E0-4E05-203E-B132EA284A3B}"/>
              </a:ext>
            </a:extLst>
          </p:cNvPr>
          <p:cNvGrpSpPr/>
          <p:nvPr/>
        </p:nvGrpSpPr>
        <p:grpSpPr>
          <a:xfrm>
            <a:off x="864331" y="126807"/>
            <a:ext cx="7283921" cy="298614"/>
            <a:chOff x="864331" y="126807"/>
            <a:chExt cx="7283921" cy="298614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4F268FAB-5591-6EE5-CF42-5714CBC40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F3032343-C984-2689-99A9-0471E9333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5016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0" name="Image 69">
              <a:extLst>
                <a:ext uri="{FF2B5EF4-FFF2-40B4-BE49-F238E27FC236}">
                  <a16:creationId xmlns:a16="http://schemas.microsoft.com/office/drawing/2014/main" id="{04D9429D-790F-D5D1-DE52-0D7333F12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8241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1" name="Image 70">
              <a:extLst>
                <a:ext uri="{FF2B5EF4-FFF2-40B4-BE49-F238E27FC236}">
                  <a16:creationId xmlns:a16="http://schemas.microsoft.com/office/drawing/2014/main" id="{83FF5149-0CCB-A8B6-C21E-9CEB5FCD9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75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C72691B-79CE-598F-F00C-25D199BC479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افتتاح الحصة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29FDB2A-F623-22B7-2E85-EFE4B6A0FF6A}"/>
                </a:ext>
              </a:extLst>
            </p:cNvPr>
            <p:cNvSpPr>
              <a:spLocks/>
            </p:cNvSpPr>
            <p:nvPr/>
          </p:nvSpPr>
          <p:spPr>
            <a:xfrm>
              <a:off x="4805556" y="1374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قراءة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02B3E9F-BABE-5A3C-55F2-062656ACEAAD}"/>
                </a:ext>
              </a:extLst>
            </p:cNvPr>
            <p:cNvSpPr>
              <a:spLocks/>
            </p:cNvSpPr>
            <p:nvPr/>
          </p:nvSpPr>
          <p:spPr>
            <a:xfrm>
              <a:off x="864331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اختــتام الحــصة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9C84A45-83E0-FCF3-F365-B6B9CE52DDDF}"/>
                </a:ext>
              </a:extLst>
            </p:cNvPr>
            <p:cNvSpPr>
              <a:spLocks/>
            </p:cNvSpPr>
            <p:nvPr/>
          </p:nvSpPr>
          <p:spPr>
            <a:xfrm>
              <a:off x="2870775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الإنتاج الكتابي</a:t>
              </a:r>
            </a:p>
          </p:txBody>
        </p:sp>
      </p:grpSp>
      <p:pic>
        <p:nvPicPr>
          <p:cNvPr id="6" name="rangement">
            <a:hlinkClick r:id="" action="ppaction://media"/>
            <a:extLst>
              <a:ext uri="{FF2B5EF4-FFF2-40B4-BE49-F238E27FC236}">
                <a16:creationId xmlns:a16="http://schemas.microsoft.com/office/drawing/2014/main" id="{4B102669-5BA3-2F37-484C-15C6907150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0242" y="1732520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756000"/>
            <a:ext cx="7080487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الواجب ص 12.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الرسم الصحيح للكلمة؟ لماذا؟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FAEDD405-6C17-468A-9804-70922FAFB4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Espace réservé pour une image  3">
            <a:extLst>
              <a:ext uri="{FF2B5EF4-FFF2-40B4-BE49-F238E27FC236}">
                <a16:creationId xmlns:a16="http://schemas.microsoft.com/office/drawing/2014/main" id="{8BF297DE-74BC-C805-FCD2-9375E8F1E60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10639" y="1959524"/>
            <a:ext cx="828000" cy="827999"/>
          </a:xfrm>
          <a:prstGeom prst="rect">
            <a:avLst/>
          </a:prstGeom>
        </p:spPr>
      </p:pic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FD20009A-A0BE-08DC-FE95-0AA4C248D937}"/>
              </a:ext>
            </a:extLst>
          </p:cNvPr>
          <p:cNvSpPr/>
          <p:nvPr/>
        </p:nvSpPr>
        <p:spPr>
          <a:xfrm>
            <a:off x="6216892" y="3688469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7F3412EC-5A2B-BE4F-328A-3446515C811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519434" y="1976285"/>
            <a:ext cx="2543258" cy="351011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E1689A9-1ED4-608A-533C-F12736ABFBB4}"/>
              </a:ext>
            </a:extLst>
          </p:cNvPr>
          <p:cNvSpPr/>
          <p:nvPr/>
        </p:nvSpPr>
        <p:spPr>
          <a:xfrm flipV="1">
            <a:off x="3519435" y="3522178"/>
            <a:ext cx="2530734" cy="95149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06F460E-DD55-71A9-3A4F-A9B4A2F4D6E5}"/>
              </a:ext>
            </a:extLst>
          </p:cNvPr>
          <p:cNvGrpSpPr/>
          <p:nvPr/>
        </p:nvGrpSpPr>
        <p:grpSpPr>
          <a:xfrm>
            <a:off x="864331" y="126807"/>
            <a:ext cx="7283921" cy="298614"/>
            <a:chOff x="864331" y="126807"/>
            <a:chExt cx="7283921" cy="29861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45E4FAE-3F27-3485-CEB7-4116D381F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9407107-974F-4F74-F56B-5E934C909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5016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E1E642-84C3-F529-B911-8A0C6F748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8241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76A9F8B-3B51-69DA-DF48-E67569F68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75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25D22EB-F3D8-311F-8723-468CF1816AE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افتتاح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48E1763-F188-6FBC-4E00-4937D9A1F860}"/>
                </a:ext>
              </a:extLst>
            </p:cNvPr>
            <p:cNvSpPr>
              <a:spLocks/>
            </p:cNvSpPr>
            <p:nvPr/>
          </p:nvSpPr>
          <p:spPr>
            <a:xfrm>
              <a:off x="4805556" y="1374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قراءة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BD59E5E-61FF-7ABD-34C9-7106989C6809}"/>
                </a:ext>
              </a:extLst>
            </p:cNvPr>
            <p:cNvSpPr>
              <a:spLocks/>
            </p:cNvSpPr>
            <p:nvPr/>
          </p:nvSpPr>
          <p:spPr>
            <a:xfrm>
              <a:off x="864331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اختــتام الحــصة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1B19A54-BFF6-58A5-A386-F07858E9B6B9}"/>
                </a:ext>
              </a:extLst>
            </p:cNvPr>
            <p:cNvSpPr>
              <a:spLocks/>
            </p:cNvSpPr>
            <p:nvPr/>
          </p:nvSpPr>
          <p:spPr>
            <a:xfrm>
              <a:off x="2870775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الإنتاج الكتابي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3A463-A9C5-0D46-9F6C-943DA9EA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516146B-C631-6B4F-ADC1-AACEB0559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6" y="756000"/>
            <a:ext cx="7184572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بنشاط "أستمع ثم أجيب". الآن سأسمعكم قصة صغيرة وبعدها سأطرح عليكم أسئلة. انصتوا جيدا.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E967FF-7A94-2A20-9CE4-67928AE2A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07F530-64E8-D539-209B-4375C43A77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46ACB3-3E92-15B2-D13C-81E55DF3F5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7A8884-B020-348E-A028-543B0A9A4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A6CC55-0A0E-D6BB-7070-6C850AAE83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D5300E-33C6-ADD1-7396-A0046532DD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23ACAE-FDFB-02E0-F6FE-F2CC0EDA5D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2E512C-089D-FCFD-17DB-CF859A1FE8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024855-2851-C279-19E4-FF2C220C5C33}"/>
              </a:ext>
            </a:extLst>
          </p:cNvPr>
          <p:cNvSpPr txBox="1"/>
          <p:nvPr/>
        </p:nvSpPr>
        <p:spPr>
          <a:xfrm>
            <a:off x="2548493" y="291822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أَسْتَمِعُ ثُمَّ أُجيبُ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17F8095-45C7-E790-F328-FDE3EE36F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6147495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FF114-9151-46DC-1DAC-D628D68A6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728D2C2-69D0-034A-AC65-B3BBA0FD4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يسمع الأستاذ النص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مرتين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وشاشة العرض مفصولة عن الحاسوب.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F9EA49D-3FFC-249A-C69C-D027A9383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DFFCB9-DEDB-FB3F-94AD-EF7588C235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BC454C-A8C0-2168-D584-35344D54C8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0A0483-8273-4DDE-9551-946873E9EE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201C66-282C-ACE6-D91A-FDA04C3803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0D3B22-5941-1E03-2ECC-F37F867268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64ADD9-9767-616C-A7E6-1FE61A29C33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FDA18B-590E-B885-DF6C-A1FBC3E77A6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294AACF-56B5-AC16-CC56-1EA59BFF5193}"/>
              </a:ext>
            </a:extLst>
          </p:cNvPr>
          <p:cNvSpPr/>
          <p:nvPr/>
        </p:nvSpPr>
        <p:spPr>
          <a:xfrm>
            <a:off x="603094" y="1497883"/>
            <a:ext cx="7937811" cy="5007112"/>
          </a:xfrm>
          <a:prstGeom prst="roundRect">
            <a:avLst>
              <a:gd name="adj" fmla="val 2062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كانَ في مَدْرَسَتِنا تِلْميذٌ جَديدٌ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ٱسْمُهُ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"فَريدٌ". لاحَظْتُ أَنَّهُ يَجْلِسُ وَحيداً دائِماً، فَجَلَسْتُ بِجانِبِهِ وَتَعَرَّفْتُ عَلَيْهِ.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عَلِمْتُ أَنَّ "فَريداً" يَسْكُنُ بَعيداً عَنِ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ٱلْمَدْرَسَةِ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وَيَصِلُ مُتْعَباً كُلَّ يَوْمٍ. قَرَّرْتُ مُساعَدَتَهُ، فَكُنْتُ أُعْطيهِ دَفاتِري لِيَنْقُلَ ما فاتَهُ.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قَبْلَ نِهايَةِ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ٱلدَوْرَةِ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ٱلْأولى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أَعْلَنَ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ٱلْمُديرُ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عَنْ مُسابَقَةٍ لِلرَّسْمِ، فَشَجَّعْتُ "فَريداً" عَلى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ٱلْمُشارَكَةِ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لِأَنَّني لاحَظْتُ أَنَّهُ يَعْشَقُ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وَيُحاوِلُ دائِماً رَسْمَ ما يَراهُ في طَريقِهِ مِنْ وَ إِلى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ٱلْمَدْرَسَةِ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يَوْمِ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ٱلْحَفْلِ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فازَ "فَريدٌ"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بِٱلْجائِزَةِ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ٱلْأولى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قالَ لِلْجَميعِ: "أَشْكُرُ صَديقي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ٱلَّذي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وَقَفَ مَعي وَساعَدَني وَيَرْجِعُ لَهُ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ٱلْفَضْلُ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نَجاحي".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شَعَرْتُ بِسَعادَةٍ كَبيرَةٍ، وَأَيْقَنْتُ أَنَّ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ٱلتَّعاوُنَ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وَٱلْمُساعَدَةَ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كَنْزٌ ثَمينٌ.</a:t>
            </a:r>
          </a:p>
        </p:txBody>
      </p:sp>
    </p:spTree>
    <p:extLst>
      <p:ext uri="{BB962C8B-B14F-4D97-AF65-F5344CB8AC3E}">
        <p14:creationId xmlns:p14="http://schemas.microsoft.com/office/powerpoint/2010/main" val="421521275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76864-5B7C-61ED-D8F5-6CDE66032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C2E0A535-C96E-4B99-CE6A-CB2645DB2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رقم الإجابة الصحيحة.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0BED02-E9FA-5584-B1C0-A3B5871CA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FEFE87-018C-7BA9-816F-96F2F56539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C339E3-6C2C-7D42-321E-A80CE3460C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94107E-671A-5D98-CD7A-1A39D0D2F7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8E5A6CA-010A-1562-2FBA-4E9F8D2460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621070-10F0-02B3-99D6-694BF89975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E195D6-34C8-1F78-9CDA-F254B87426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3FCA0E-1694-E514-C326-39F235EFADE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A750971-AB95-8601-55CC-7CD2CEF10B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76859873-E3F1-4469-DB1F-8C1B01C74898}"/>
              </a:ext>
            </a:extLst>
          </p:cNvPr>
          <p:cNvSpPr txBox="1"/>
          <p:nvPr/>
        </p:nvSpPr>
        <p:spPr>
          <a:xfrm>
            <a:off x="718457" y="1619704"/>
            <a:ext cx="7324532" cy="78314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ٱلرِّسالَةُ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ٱلَّتي أَرادَ ٱلْكاتِبُ إيصالَها مِنْ خِلالِ هذِهِ ٱلْقِصَّةِ؟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DF6C67-3657-C2EF-5C91-86FDD3829DE6}"/>
              </a:ext>
            </a:extLst>
          </p:cNvPr>
          <p:cNvGrpSpPr/>
          <p:nvPr/>
        </p:nvGrpSpPr>
        <p:grpSpPr>
          <a:xfrm>
            <a:off x="1816780" y="2602488"/>
            <a:ext cx="5719198" cy="3409086"/>
            <a:chOff x="2716311" y="2640797"/>
            <a:chExt cx="5719198" cy="340908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B0E0FA0-3A78-9213-6AE2-7E7FB38ED977}"/>
                </a:ext>
              </a:extLst>
            </p:cNvPr>
            <p:cNvSpPr/>
            <p:nvPr/>
          </p:nvSpPr>
          <p:spPr>
            <a:xfrm>
              <a:off x="2716311" y="4385521"/>
              <a:ext cx="510008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أَهَمِّيَّةُ ٱلرَّسْمِ كَمَوْهِبَةٍ.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3E54814-49BB-B32B-86C2-06E91148647C}"/>
                </a:ext>
              </a:extLst>
            </p:cNvPr>
            <p:cNvSpPr/>
            <p:nvPr/>
          </p:nvSpPr>
          <p:spPr>
            <a:xfrm>
              <a:off x="2726648" y="3513159"/>
              <a:ext cx="508974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أَهَمِّيَّةُ ٱلصَّداقَةِ وَٱلتَّعاوُنِ وَمُساعَدَةِ ٱلآخَرينَ.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5194B1C-75BC-96B4-8F08-E2D62319AF99}"/>
                </a:ext>
              </a:extLst>
            </p:cNvPr>
            <p:cNvSpPr/>
            <p:nvPr/>
          </p:nvSpPr>
          <p:spPr>
            <a:xfrm>
              <a:off x="2716311" y="2640797"/>
              <a:ext cx="508974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أَهَمِّيَّةُ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ٱلْمُراجَعَةِ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وَٱلتَّعَلُّمِ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3086B39-501A-4070-8BC4-7684197127D4}"/>
                </a:ext>
              </a:extLst>
            </p:cNvPr>
            <p:cNvSpPr/>
            <p:nvPr/>
          </p:nvSpPr>
          <p:spPr>
            <a:xfrm>
              <a:off x="2716311" y="5282967"/>
              <a:ext cx="510008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أَهَمِّيَّةُ تَنْظيمِ ٱلْوَقْتِ</a:t>
              </a: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40236A49-C08A-B91F-8A5E-A1C4ED2F5865}"/>
                </a:ext>
              </a:extLst>
            </p:cNvPr>
            <p:cNvSpPr/>
            <p:nvPr/>
          </p:nvSpPr>
          <p:spPr>
            <a:xfrm>
              <a:off x="7787509" y="356106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5D002C5C-BA8B-6293-696D-57D0B0E92F5F}"/>
                </a:ext>
              </a:extLst>
            </p:cNvPr>
            <p:cNvSpPr/>
            <p:nvPr/>
          </p:nvSpPr>
          <p:spPr>
            <a:xfrm>
              <a:off x="7787509" y="4457566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59F69B56-5D04-36F5-71D0-90430B9CE060}"/>
                </a:ext>
              </a:extLst>
            </p:cNvPr>
            <p:cNvSpPr/>
            <p:nvPr/>
          </p:nvSpPr>
          <p:spPr>
            <a:xfrm>
              <a:off x="7787509" y="535742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1F104FF5-12D7-0819-CA64-7CF96C3664CB}"/>
                </a:ext>
              </a:extLst>
            </p:cNvPr>
            <p:cNvSpPr/>
            <p:nvPr/>
          </p:nvSpPr>
          <p:spPr>
            <a:xfrm>
              <a:off x="7787509" y="2739228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623083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6A086-EBBA-5C46-8A2F-FBAF87467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5B20041-E1BF-AB2E-B4C0-8BFF4530F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7447A5F-F69B-1ABF-2360-89D35643D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8BEF05-EA12-290C-6B7C-1D7BD496AE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02E6A9B-8A55-2447-292C-C13D5812C0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84A7FF-DEA6-91BB-CEF1-271B31F129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F108F63-C73A-8551-0DA8-04FE403B31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613C56-DFCF-F931-6480-87D9D1EAD90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88443F-ED6F-C832-88F6-E1C0975AA50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B2D11-25B6-F726-5FAE-0FE77CCBEA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F39048D-3841-C812-0DC8-D8A3F08FA4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Google Shape;702;p155">
            <a:extLst>
              <a:ext uri="{FF2B5EF4-FFF2-40B4-BE49-F238E27FC236}">
                <a16:creationId xmlns:a16="http://schemas.microsoft.com/office/drawing/2014/main" id="{30071EC7-B613-112C-F578-CAA39E1B08F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754632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E5EAC-2A47-1710-82C1-F0900B4BF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FF6FAC0-A153-66E5-2322-26B849D7F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تقديم في جملة تامة؟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C4DFCB4-D726-E3CF-A445-2DE5837EF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533D10-ACA6-0E46-BB06-4A28D1674A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C4A3C3-3304-9597-3FF3-849320A9EA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971148-F1BE-88F5-A8FE-B3B15B83C0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DB594DF-78BE-FE56-7498-8484804186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D34447-216F-E163-4EE6-5354167C79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B0C1FC-0735-6B44-C6AC-126394922A3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DB3A07-A907-1F16-E65D-4644FED6365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CCFDD26-DBC6-8F05-DB69-625CF1CB4F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89B9FBD7-2CAC-7D1C-E665-85F5A2CB24D6}"/>
              </a:ext>
            </a:extLst>
          </p:cNvPr>
          <p:cNvSpPr txBox="1"/>
          <p:nvPr/>
        </p:nvSpPr>
        <p:spPr>
          <a:xfrm>
            <a:off x="718456" y="1619704"/>
            <a:ext cx="7548465" cy="78314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لرِّسالَةُ ٱلَّتي أَرادَ ٱلْكاتِبُ إيصالَها مِنْ خِلالِ هذِهِ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ٱلْقِصَّةِ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هِيَ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5DFBFB6-B81B-3508-CAE7-B89BDE6C7D7D}"/>
              </a:ext>
            </a:extLst>
          </p:cNvPr>
          <p:cNvGrpSpPr/>
          <p:nvPr/>
        </p:nvGrpSpPr>
        <p:grpSpPr>
          <a:xfrm>
            <a:off x="1816780" y="2602488"/>
            <a:ext cx="5719198" cy="3409086"/>
            <a:chOff x="2716311" y="2640797"/>
            <a:chExt cx="5719198" cy="340908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3AB67B4-4C9A-C73A-9B18-83923826ECFD}"/>
                </a:ext>
              </a:extLst>
            </p:cNvPr>
            <p:cNvSpPr/>
            <p:nvPr/>
          </p:nvSpPr>
          <p:spPr>
            <a:xfrm>
              <a:off x="2716311" y="4385521"/>
              <a:ext cx="510008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أَهَمِّيَّةُ ٱلرَّسْمِ كَمَوْهِبَةٍ.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23C5F10-E9DE-D778-79FC-FE13DE60C63C}"/>
                </a:ext>
              </a:extLst>
            </p:cNvPr>
            <p:cNvSpPr/>
            <p:nvPr/>
          </p:nvSpPr>
          <p:spPr>
            <a:xfrm>
              <a:off x="2726648" y="3513159"/>
              <a:ext cx="508974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أَهَمِّيَّةُ ٱلصَّداقَةِ وَٱلتَّعاوُنِ وَمُساعَدَةِ ٱلآخَرينَ.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007BE59-4D83-B777-4213-551C6A90709E}"/>
                </a:ext>
              </a:extLst>
            </p:cNvPr>
            <p:cNvSpPr/>
            <p:nvPr/>
          </p:nvSpPr>
          <p:spPr>
            <a:xfrm>
              <a:off x="2716311" y="2640797"/>
              <a:ext cx="508974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أَهَمِّيَّةُ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ٱلْمُراجَعَةِ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وَٱلتَّعَلُّمِ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B06375C-C97A-E09C-035A-0DE0AB80A810}"/>
                </a:ext>
              </a:extLst>
            </p:cNvPr>
            <p:cNvSpPr/>
            <p:nvPr/>
          </p:nvSpPr>
          <p:spPr>
            <a:xfrm>
              <a:off x="2716311" y="5282967"/>
              <a:ext cx="510008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أَهَمِّيَّةُ تَنْظيمِ ٱلْوَقْتِ</a:t>
              </a: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1E4B91DD-7586-53E5-79D1-83B5C0B69005}"/>
                </a:ext>
              </a:extLst>
            </p:cNvPr>
            <p:cNvSpPr/>
            <p:nvPr/>
          </p:nvSpPr>
          <p:spPr>
            <a:xfrm>
              <a:off x="7787509" y="356106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BEE41888-86E2-624D-4191-D8E7D0D35026}"/>
                </a:ext>
              </a:extLst>
            </p:cNvPr>
            <p:cNvSpPr/>
            <p:nvPr/>
          </p:nvSpPr>
          <p:spPr>
            <a:xfrm>
              <a:off x="7787509" y="4457566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6D5C5FD2-658D-C551-9AA9-FF410317628F}"/>
                </a:ext>
              </a:extLst>
            </p:cNvPr>
            <p:cNvSpPr/>
            <p:nvPr/>
          </p:nvSpPr>
          <p:spPr>
            <a:xfrm>
              <a:off x="7787509" y="535742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D6B03B08-4F53-D886-F455-83C70A831436}"/>
                </a:ext>
              </a:extLst>
            </p:cNvPr>
            <p:cNvSpPr/>
            <p:nvPr/>
          </p:nvSpPr>
          <p:spPr>
            <a:xfrm>
              <a:off x="7787509" y="2739228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551220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609B4-AADB-5907-B681-E28497B5F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F4100A3-EAD5-C0FA-1857-F5DEA3CF8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هذه الفقرات ثم حددوا رقم الفقرة التي تلخص النص الذي استمعتم له.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6ACD3F-EDB9-1525-F39A-AEA924DA9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E353625-6460-0F65-F151-BAFAF8A858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EAFEAB-3417-652E-4980-82512B3A8C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BCD8FE-35AC-48C0-E6FA-8B2FCC82FD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7D93D81-726C-3629-AC87-DCCFADDCD3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18C4A0-DB5E-ADE8-1E78-196EB75554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FA7D3E-9A0B-8A5B-86A5-D2136FFB012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E08943-A3A8-9BE8-5061-7E2ABFD8D28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F877969-20A8-7E57-4EA3-1DB2C0E63C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57ACDDC-2490-0A65-3F59-4530D3FC6554}"/>
              </a:ext>
            </a:extLst>
          </p:cNvPr>
          <p:cNvSpPr/>
          <p:nvPr/>
        </p:nvSpPr>
        <p:spPr>
          <a:xfrm>
            <a:off x="520302" y="4984275"/>
            <a:ext cx="7738628" cy="1484649"/>
          </a:xfrm>
          <a:prstGeom prst="roundRect">
            <a:avLst>
              <a:gd name="adj" fmla="val 2062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تَعَرَّفَ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ٱلكاتِبُ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عَلَى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ٱلتِّلْميذِ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ٱلجَديدِ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«فَريدٍ». قَدَّمَ لَهُ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ٱلمُساعَدَةَ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وَشَجَّعَهُ عَلَى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ٱلمُشارَكَةِ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مُسابَقَةِ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ٱلرَّسْمِ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بِٱلرَّغْمِ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عَدَمِ فَوْزِ فَريدٍ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بِٱلمُسابَقَةِ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شَكَرَ صَديقَهُ عَلَى مُساعَدَتِهِ لَهُ.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CD156A7-A603-389D-BF7D-8F678C7D576C}"/>
              </a:ext>
            </a:extLst>
          </p:cNvPr>
          <p:cNvSpPr/>
          <p:nvPr/>
        </p:nvSpPr>
        <p:spPr>
          <a:xfrm>
            <a:off x="520302" y="3283626"/>
            <a:ext cx="7728373" cy="1586954"/>
          </a:xfrm>
          <a:prstGeom prst="roundRect">
            <a:avLst>
              <a:gd name="adj" fmla="val 2062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قَرَّرَ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ٱلكاتِبُ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أَنْ يُساعِدَ فَريدًا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ٱلَّذي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يَسْكُنُ بَعيدًا عَنِ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ٱلمَدْرَسَةِ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شَجَّعَهُ عَلَى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ٱلمُشارَكَةِ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مُسابَقَةِ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ٱلرَّسْمِ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ٱلَّتي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حازَ فيها فَريدٌ عَلَى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ٱلمَرْتَبَةِ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ٱلأُولَى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ٱلخِتامِ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شَكَرَ فَريدٌ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ٱلكاتِبَ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وَٱعْتَرَفَ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لَهُ بِفَضْلِهِ في نَجاحِهِ.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5890965-41F4-07C7-9C7C-1D49C77FD091}"/>
              </a:ext>
            </a:extLst>
          </p:cNvPr>
          <p:cNvSpPr/>
          <p:nvPr/>
        </p:nvSpPr>
        <p:spPr>
          <a:xfrm>
            <a:off x="520302" y="1873724"/>
            <a:ext cx="7718119" cy="1326675"/>
          </a:xfrm>
          <a:prstGeom prst="roundRect">
            <a:avLst>
              <a:gd name="adj" fmla="val 2062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كانَ فَريدٌ تِلْميذًا مُجْتَهِدًا يُحِبُّ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ٱلرَّسْمَ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شَجَّعَ فَريدٌ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ٱلكاتِبَ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عَلَى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ٱلمُشارَكَةِ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ٱلمُسابَقَةِ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بَعْدَ أَنْ فازَ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ٱلكاتِبُ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ٱلمُسابَقَةِ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شَكَرَ فَريدًا عَلَى تَعاوُنِهِ وَمُساعَدَتِهِ لَهُ.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B970F69-1D8F-CF6F-CA44-363D7B642906}"/>
              </a:ext>
            </a:extLst>
          </p:cNvPr>
          <p:cNvSpPr/>
          <p:nvPr/>
        </p:nvSpPr>
        <p:spPr>
          <a:xfrm>
            <a:off x="8258930" y="2220686"/>
            <a:ext cx="493184" cy="5505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1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AE8D9879-CD33-27D1-DC95-4616FA8948C5}"/>
              </a:ext>
            </a:extLst>
          </p:cNvPr>
          <p:cNvSpPr/>
          <p:nvPr/>
        </p:nvSpPr>
        <p:spPr>
          <a:xfrm>
            <a:off x="8273595" y="3836016"/>
            <a:ext cx="493184" cy="5505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2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D1F2D65-84AC-1113-3CC1-2FD860AAC153}"/>
              </a:ext>
            </a:extLst>
          </p:cNvPr>
          <p:cNvSpPr/>
          <p:nvPr/>
        </p:nvSpPr>
        <p:spPr>
          <a:xfrm>
            <a:off x="8331065" y="5451346"/>
            <a:ext cx="493184" cy="5505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3</a:t>
            </a:r>
            <a:endParaRPr lang="fr-F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83264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B25A93-CB9E-9CE2-E669-98A8DA8AC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433" y="2004657"/>
            <a:ext cx="6192456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/>
              <a:t>أول هدية ج 1:</a:t>
            </a:r>
            <a:endParaRPr lang="ar-MA" sz="1600" dirty="0">
              <a:solidFill>
                <a:srgbClr val="424D7B"/>
              </a:solidFill>
            </a:endParaRP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</a:rPr>
              <a:t>الظاهرة اللغوية: الفعل الماضي (1)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BD22799-1DFC-C7A8-13F4-47E67297823A}"/>
              </a:ext>
            </a:extLst>
          </p:cNvPr>
          <p:cNvSpPr txBox="1"/>
          <p:nvPr/>
        </p:nvSpPr>
        <p:spPr>
          <a:xfrm>
            <a:off x="5853817" y="2376552"/>
            <a:ext cx="1132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02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قراءة</a:t>
            </a:r>
            <a:endParaRPr lang="ar-MA" sz="1600" b="1" dirty="0">
              <a:solidFill>
                <a:srgbClr val="424D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85858" y="225695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825CD0A6-FA26-CDD6-45F6-DB18A01A1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F5A595E-0649-8F0A-8E14-243D0553EE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0780" y="1024505"/>
            <a:ext cx="467547" cy="467547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348EBD1F-DACF-6704-947B-19FF5EB957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39433" y="2168812"/>
            <a:ext cx="716283" cy="71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280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درسنا اليوم هو الفعل الماضي. ستتعلمون كيف تصرفون الأفعال في الماضي.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CD00E1-A110-A693-4269-8F610D65B67A}"/>
              </a:ext>
            </a:extLst>
          </p:cNvPr>
          <p:cNvSpPr txBox="1"/>
          <p:nvPr/>
        </p:nvSpPr>
        <p:spPr>
          <a:xfrm>
            <a:off x="1888736" y="2828439"/>
            <a:ext cx="5833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اَلْفِعْلُ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ٱلْماضي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5485161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C3ABB-A2E7-AD9F-51AC-CD67649EE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D719C4-5905-EA4D-F01D-566F78EB0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 بأزمنة الفعل الثلاثة؟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DF120B-738F-DEB1-3E43-B8993AD64A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7D4A2A-2198-409F-5B9E-84EFB3AB4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448E84-0D61-E3A7-C9EC-9C5ABE3DC6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24152B-1F2F-9FC6-6698-D64BAAF450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2641130-8308-0553-B338-1F4944397D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7DA298-F229-6E00-CD23-A1248C40EE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4CBB90-209A-B0DE-9236-D31CB8329FB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20104A-3735-09E6-320B-12F7742BF35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AE0432F-AC5B-F958-7601-5FA3976D2137}"/>
              </a:ext>
            </a:extLst>
          </p:cNvPr>
          <p:cNvSpPr txBox="1"/>
          <p:nvPr/>
        </p:nvSpPr>
        <p:spPr>
          <a:xfrm>
            <a:off x="1888736" y="2828439"/>
            <a:ext cx="5833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أَزْمِنَةُ الْفِعْلِ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78A0F301-ED13-D8B5-2425-C1E7448A77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2042838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CE466-6C98-BFC0-1DAC-FE368ADCC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75089A-3B31-095A-A46E-3FABB1D81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يذكر: متى أستعمل الفعل في الماضي؟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AF90F7-A953-167F-9304-B98275F971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D17FB4-C822-0527-6DAF-300D40718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E2F28A-EA15-9CCB-FC8A-4A3D50E025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1F8650-75C0-EA76-EAA4-E82D426C1C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B38FF3-8490-0B14-6185-04462013A1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545715-4830-12DA-C4AE-EB015F593D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61C51F-55C1-6004-2DDC-7983DF8416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52E119-A3C2-AE14-76FD-370DB4D6F4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F30068D-0437-C167-8EE7-0BB58BD060AE}"/>
              </a:ext>
            </a:extLst>
          </p:cNvPr>
          <p:cNvSpPr txBox="1"/>
          <p:nvPr/>
        </p:nvSpPr>
        <p:spPr>
          <a:xfrm>
            <a:off x="1888736" y="2660489"/>
            <a:ext cx="5833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مَتى أَسْتَعْمِلُ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ٱلْماضي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55A1D2D-E1E8-27EF-73F9-44D24E7091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8594419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870C4-4091-59D5-953A-86610FE7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B3F42-A2A7-03ED-2ACA-260F6DE8B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معا.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D0EF41-00F1-022A-693F-DD85788EB5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EDA44B-F9B9-540D-1566-6A49404944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92D556-C900-21BD-C8B1-C5C261574B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02A72D9-4904-E542-B238-0C78A2DFEE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758CB0B-51E0-2AAA-B63D-21FE5C0E8F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AEE2CA-6940-EE60-A1E7-35A0C0B2E21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1CCFB1-4CEF-3FA0-5316-DA32228FD3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116F51-96BE-3B13-B628-49A09824C02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FD9E2815-0526-88DB-8B90-69B4AB960C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3C4C698-D05E-3608-CC95-E30D5D995891}"/>
              </a:ext>
            </a:extLst>
          </p:cNvPr>
          <p:cNvSpPr/>
          <p:nvPr/>
        </p:nvSpPr>
        <p:spPr>
          <a:xfrm>
            <a:off x="1328498" y="2156870"/>
            <a:ext cx="6680719" cy="19206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أَسْتَعْمِلُ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زَمَنِ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ٱلْماضي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لِلتَّعْبيرِ عَنْ حَدَثٍ وَقَعَ سابِقاً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وَٱنْتَهى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3629028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1ECEA-30BD-6447-AFBF-F648E3B85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الأمثلة التالية.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7D7911-2929-C5E8-B930-FC6B804621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5D8394-0DA0-C19F-A920-EE369A897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B75AE9-7322-8472-DCDB-D4F63AD706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1DCFAE-5CF6-AB50-D62E-169C8D5FAC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CAF9F80-8855-19F3-1A09-F632E93DF5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389BFF-5DE1-E377-77C4-C2AC2EF636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6819AC-AF1D-1E81-A4D0-F96FC4E0F03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DE5184-3057-4A1D-0030-2D4BA2F8069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50C50CD-7BE0-79A5-DD22-DB639DA71E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172F633-E0E2-E762-E0C6-7C2A09AC6EA2}"/>
              </a:ext>
            </a:extLst>
          </p:cNvPr>
          <p:cNvSpPr txBox="1"/>
          <p:nvPr/>
        </p:nvSpPr>
        <p:spPr>
          <a:xfrm>
            <a:off x="779107" y="1698579"/>
            <a:ext cx="75857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40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	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قَرَأْتُ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ٱلنَّصَّ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"أَوَّلُ هَدِيَّةٍ"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أَمْسِ. </a:t>
            </a:r>
          </a:p>
          <a:p>
            <a:pPr lvl="0" algn="r" rtl="1"/>
            <a:r>
              <a:rPr lang="ar-MA" sz="40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	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ساعَدَ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عِمادٌ صَديقَهُ</a:t>
            </a:r>
            <a:r>
              <a:rPr lang="ar-MA" sz="40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lvl="0" algn="r" rtl="1"/>
            <a:r>
              <a:rPr lang="ar-MA" sz="40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	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دَخَلْنا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قاعَةَ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ٱلدَّرْسِ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 قَليلٍ.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A1E64D3-282A-AB02-8886-A799FDFA7320}"/>
              </a:ext>
            </a:extLst>
          </p:cNvPr>
          <p:cNvSpPr/>
          <p:nvPr/>
        </p:nvSpPr>
        <p:spPr>
          <a:xfrm>
            <a:off x="6993292" y="4053043"/>
            <a:ext cx="1519998" cy="60712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قَرَأْتُ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FA3A3EC-7A22-AB50-3591-E16C2D26CBC0}"/>
              </a:ext>
            </a:extLst>
          </p:cNvPr>
          <p:cNvSpPr/>
          <p:nvPr/>
        </p:nvSpPr>
        <p:spPr>
          <a:xfrm>
            <a:off x="6993292" y="4887242"/>
            <a:ext cx="1519998" cy="60712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ساعَدَ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70723F4-7BFA-B988-2329-8B6066E75D69}"/>
              </a:ext>
            </a:extLst>
          </p:cNvPr>
          <p:cNvSpPr/>
          <p:nvPr/>
        </p:nvSpPr>
        <p:spPr>
          <a:xfrm>
            <a:off x="584056" y="4648694"/>
            <a:ext cx="5541490" cy="104649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أَفْعالٌ ماضِيَةٌ 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حَصَلَتْ سابِقاً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وَٱنْتَهَتْ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4139DCE4-2809-62E2-4B72-B1FC8DD3D15E}"/>
              </a:ext>
            </a:extLst>
          </p:cNvPr>
          <p:cNvSpPr/>
          <p:nvPr/>
        </p:nvSpPr>
        <p:spPr>
          <a:xfrm>
            <a:off x="6993292" y="5695185"/>
            <a:ext cx="1519998" cy="60712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دَخَلْنا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ccolade ouvrante 19">
            <a:extLst>
              <a:ext uri="{FF2B5EF4-FFF2-40B4-BE49-F238E27FC236}">
                <a16:creationId xmlns:a16="http://schemas.microsoft.com/office/drawing/2014/main" id="{7F1AF10E-97B1-D026-D75F-18BE34101D25}"/>
              </a:ext>
            </a:extLst>
          </p:cNvPr>
          <p:cNvSpPr/>
          <p:nvPr/>
        </p:nvSpPr>
        <p:spPr>
          <a:xfrm>
            <a:off x="6228183" y="4146034"/>
            <a:ext cx="470242" cy="2068901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017913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E75EE-DF85-08A9-FF06-1184FD9EE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0E68D1-652C-94D6-78AC-E08B540FD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تابعوا كيف سيصرف مجد الفعل "رسم" في الماضي.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AF6C2E-DBA8-42EB-E515-92CC16016D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0B117B-3094-BEDE-0D67-57C5D21B9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885487-D14E-EE50-EC6E-AAB0F8485D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A0F7C6-3B28-33DE-4593-FDC95B35ED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4882226-410C-61A4-2A25-671B1557B8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E67A3F-433B-A62D-B6AA-ABE2964617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7FA772-62A2-DC1C-64AA-D64693584C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E0DFD1-01CF-061F-D219-2C6AA0C84A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D833627-7533-41BB-7CE2-971BBC8A0C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1A8CB02-3A8C-40DD-1475-17A4F8F8058D}"/>
              </a:ext>
            </a:extLst>
          </p:cNvPr>
          <p:cNvSpPr/>
          <p:nvPr/>
        </p:nvSpPr>
        <p:spPr>
          <a:xfrm>
            <a:off x="1233490" y="3429000"/>
            <a:ext cx="7001731" cy="6797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تَصْريفُ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"رَسَمَ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2184302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C55D5-FC13-74FB-EA81-CB104E2EC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48255E-F0CB-F9E3-22A2-01DF4767F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الفيديو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F7D23C5-D917-FDEF-D04C-F02746FAE4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7CB7ED-577B-382F-A2FD-663723BD3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EF8600-FDED-1E5E-8E07-3FE7DF141B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330391-5507-0773-3323-C70059EF70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26E0856-2F4E-0421-6E8D-62DD771567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C8E5F6-4149-261C-5611-58BE6A80591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5B9657-861C-2E20-8E25-9C7BBBE0C97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ABFB29-93FD-A4C1-2758-2F92108361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4562D75-1EBE-2FA4-4CE8-C4C0B01E78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AR_N3_P3_SEM1_S5 (الفعل الماضي)">
            <a:hlinkClick r:id="" action="ppaction://media"/>
            <a:extLst>
              <a:ext uri="{FF2B5EF4-FFF2-40B4-BE49-F238E27FC236}">
                <a16:creationId xmlns:a16="http://schemas.microsoft.com/office/drawing/2014/main" id="{75E7FF1A-874B-1972-B054-AB4EDA4FC5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41114" y="1956812"/>
            <a:ext cx="8061772" cy="4534747"/>
          </a:xfrm>
          <a:prstGeom prst="rect">
            <a:avLst/>
          </a:prstGeom>
          <a:ln>
            <a:solidFill>
              <a:schemeClr val="bg2">
                <a:lumMod val="1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61243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82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91E92-BFFD-EDBE-B75A-C7AC75B58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51B87-AECD-7159-01B9-D2DB1FDD7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نصرف جماعة على السبورة الفعل "شَعَرَ".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94AFA5-8DA7-8086-396D-0DC0E63888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81AA326-3D66-B5F6-3494-3A3C9C04B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86A27F-33F3-8A25-9D4B-ACAA67B372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BA8FD1-57D9-220E-C029-A7276CF636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CCB348C-0983-F634-81F0-DA1626C3E3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495D40-C282-4097-9545-18B154D80F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A66129-3716-9FB3-160C-3DAB7BD2969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CC9E71-0D35-E7E8-0400-0E92E62909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CD3DC82-8420-0D77-7F3D-68AF2A72362B}"/>
              </a:ext>
            </a:extLst>
          </p:cNvPr>
          <p:cNvSpPr txBox="1"/>
          <p:nvPr/>
        </p:nvSpPr>
        <p:spPr>
          <a:xfrm>
            <a:off x="3826870" y="1181522"/>
            <a:ext cx="15115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شَعَرَ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BBE257D8-5B74-BF37-87C3-BB5F770A3C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29CFE94-AB57-A978-3684-411D1C4AAF63}"/>
              </a:ext>
            </a:extLst>
          </p:cNvPr>
          <p:cNvSpPr txBox="1"/>
          <p:nvPr/>
        </p:nvSpPr>
        <p:spPr>
          <a:xfrm>
            <a:off x="563699" y="1986682"/>
            <a:ext cx="3567076" cy="3963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أَنْتُما .........................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...........................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(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مُؤَ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أْنتمْ...........................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أَنْتُنَّ ......................... هُمْ ...........................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63A7178-8CF2-75FE-0600-4615BBDDB778}"/>
              </a:ext>
            </a:extLst>
          </p:cNvPr>
          <p:cNvSpPr txBox="1"/>
          <p:nvPr/>
        </p:nvSpPr>
        <p:spPr>
          <a:xfrm>
            <a:off x="2107559" y="5783508"/>
            <a:ext cx="4050645" cy="780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هُنَّ .........................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9F9A563-B218-2B43-7B75-56B46257E6F1}"/>
              </a:ext>
            </a:extLst>
          </p:cNvPr>
          <p:cNvSpPr txBox="1"/>
          <p:nvPr/>
        </p:nvSpPr>
        <p:spPr>
          <a:xfrm>
            <a:off x="5163070" y="2012519"/>
            <a:ext cx="3567076" cy="3986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    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شَعَرْتُ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بِالسَّعادَةِ.     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..........................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نَحْنُ........................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DEB9FD7-871D-5D7E-A7D0-BE59994AE1DE}"/>
              </a:ext>
            </a:extLst>
          </p:cNvPr>
          <p:cNvCxnSpPr>
            <a:cxnSpLocks/>
          </p:cNvCxnSpPr>
          <p:nvPr/>
        </p:nvCxnSpPr>
        <p:spPr>
          <a:xfrm>
            <a:off x="4572000" y="2108718"/>
            <a:ext cx="0" cy="36389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18144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2AC30-0B91-A5BE-C368-6F166343C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3EC030-DD39-D51F-72CC-39B2D3AD6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6071FE-C28F-67DB-9A86-A33E43A60D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C754A0-645B-365C-3EC6-9F8A1DC37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EEE44D-82CC-D12F-7EC1-C86E4472C7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BCFAC0-F133-FA93-74B3-ADC82DA3DA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E21458-A452-7017-E174-5B3265ABD9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C2B6EE-E89F-79F5-CE68-FD325A5F62B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25453B-A149-0C9D-48A2-90605A8474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1C33B3-BF00-CA87-2DC6-FE3C5399A16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B51F1A1-39F5-5C17-3704-354EE80F6101}"/>
              </a:ext>
            </a:extLst>
          </p:cNvPr>
          <p:cNvSpPr txBox="1"/>
          <p:nvPr/>
        </p:nvSpPr>
        <p:spPr>
          <a:xfrm>
            <a:off x="3980931" y="1181522"/>
            <a:ext cx="15115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شَعَرَ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C61BCE71-554C-EFB7-4970-A837E0EF9E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360D890-FB2C-1441-7349-D6632F05EA87}"/>
              </a:ext>
            </a:extLst>
          </p:cNvPr>
          <p:cNvSpPr txBox="1"/>
          <p:nvPr/>
        </p:nvSpPr>
        <p:spPr>
          <a:xfrm>
            <a:off x="413854" y="2012519"/>
            <a:ext cx="4251451" cy="3963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أَنْتُما   شَعَرْ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تُما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بِٱلسَّعادَةِ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    شَعَر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بِٱلسَّعادَةِ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هُما(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مُؤَ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شَعَرَ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بِٱلسَّعادَةِ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أَنْتُمْ      شَعَرْ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تُمْ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بِٱلسَّعادَةِ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أَنْتُنَّ     شَعَرْ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نّ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 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بِٱلسَّعادَةِ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هُمْ      شَعَر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بِٱلسَّعادَةِ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B712A30-3B0E-4A03-C0C1-A72AFD0EB833}"/>
              </a:ext>
            </a:extLst>
          </p:cNvPr>
          <p:cNvSpPr txBox="1"/>
          <p:nvPr/>
        </p:nvSpPr>
        <p:spPr>
          <a:xfrm>
            <a:off x="632373" y="5794412"/>
            <a:ext cx="4251451" cy="757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هُنَّ     شَعَرْ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بِٱلسَّعادَةِ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9E1684C-DFD3-5A53-F42C-FD8981794604}"/>
              </a:ext>
            </a:extLst>
          </p:cNvPr>
          <p:cNvSpPr txBox="1"/>
          <p:nvPr/>
        </p:nvSpPr>
        <p:spPr>
          <a:xfrm>
            <a:off x="5163070" y="2012519"/>
            <a:ext cx="3567076" cy="3963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 شَعَرْ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 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بِٱلسَّعادَةِ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بِٱلسَّعادَةِ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بِٱلسَّعادَةِ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   شَعَرَ 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بِٱلسَّعادَةِ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 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بِٱلسَّعادَةِ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ts val="5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 شَعَرْ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بِٱلسَّعادَةِ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48B2F59-181D-A595-D800-FF9648D245C8}"/>
              </a:ext>
            </a:extLst>
          </p:cNvPr>
          <p:cNvCxnSpPr>
            <a:cxnSpLocks/>
            <a:endCxn id="12" idx="3"/>
          </p:cNvCxnSpPr>
          <p:nvPr/>
        </p:nvCxnSpPr>
        <p:spPr>
          <a:xfrm>
            <a:off x="4824796" y="2105401"/>
            <a:ext cx="59028" cy="406796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9258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7FEDD-EF00-2D71-3F13-F7F9761FB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4A2ED05A-5698-7A53-6C66-5E7819CEF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 التعليمة رقم 1؟ من يوضح المطلوب في التعليمة؟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9971AE-8035-21B7-16C0-388037E20B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CBDC51-C7BC-62E3-D315-70315E097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582420-D5A8-D8C1-67D8-268501752E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FD40D5-1ECF-2F00-667C-C9C1098329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BB56A8-3B77-01A6-3AF1-CB44FBF122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61A775-3350-356B-353F-2FC0990269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5C46EC-12F7-56B3-3549-DFE23B3215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pic>
        <p:nvPicPr>
          <p:cNvPr id="5" name="Image 4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D010B0BF-C839-2881-A3EB-9AF2CBE863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0775" y="1937169"/>
            <a:ext cx="2840489" cy="3941118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FED15F3-68D8-D815-CB02-19FBAE7D1C5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DD6C137-6D2B-2C88-E254-AE6C65079F2F}"/>
              </a:ext>
            </a:extLst>
          </p:cNvPr>
          <p:cNvSpPr/>
          <p:nvPr/>
        </p:nvSpPr>
        <p:spPr>
          <a:xfrm>
            <a:off x="3487749" y="3591981"/>
            <a:ext cx="2840489" cy="7374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B724EB23-7C4D-FE3D-D4AD-602FDA583B36}"/>
              </a:ext>
            </a:extLst>
          </p:cNvPr>
          <p:cNvSpPr/>
          <p:nvPr/>
        </p:nvSpPr>
        <p:spPr>
          <a:xfrm>
            <a:off x="6328238" y="4263786"/>
            <a:ext cx="680051" cy="15425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A880CE0-7329-5EDC-1B40-0FBF01E97C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987516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FF743-187C-6879-6CE2-0B3DA5CE8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C4229CF-0CE4-978A-1206-D4FF572D9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 وضح لزميلك كيف أجبت. دقيقة واحدة.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DA7AE8-0271-6EF2-D296-FEB579B76E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24421F-62F5-7A7E-D060-4E62BC3FC7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8BF8B4-295E-6889-94D2-35B5FBD36F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43341E-9BC4-1335-89C8-EF80AB648B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CA6402C-2ACE-F33C-D54C-669C4B0307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51DF1F-6081-C9AD-33D8-634FA214F1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CC0892-B58C-408D-55BC-DA503520F2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F0099A-66E3-7E87-C5B6-66D73A6A48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F83467AB-77D4-8DAD-49E4-39C0F7BDE1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5" name="Image 4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2FD4FB6-767F-2AAA-60F4-D9A74F0847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0775" y="1937169"/>
            <a:ext cx="2840489" cy="3941118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F3F27B9-93AE-C5F6-46E3-E631A7398BBD}"/>
              </a:ext>
            </a:extLst>
          </p:cNvPr>
          <p:cNvSpPr/>
          <p:nvPr/>
        </p:nvSpPr>
        <p:spPr>
          <a:xfrm>
            <a:off x="3487749" y="3591981"/>
            <a:ext cx="2840489" cy="7374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34FEF9F5-4279-690E-487C-53DEE8C19448}"/>
              </a:ext>
            </a:extLst>
          </p:cNvPr>
          <p:cNvSpPr/>
          <p:nvPr/>
        </p:nvSpPr>
        <p:spPr>
          <a:xfrm>
            <a:off x="6328238" y="4263786"/>
            <a:ext cx="680051" cy="15425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00221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BC9C3-24C7-0958-9701-A83B4D14A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A8432FF-ADFB-5259-88A0-87F18F001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84" y="2400956"/>
            <a:ext cx="8080310" cy="2056087"/>
          </a:xfrm>
          <a:prstGeom prst="roundRect">
            <a:avLst>
              <a:gd name="adj" fmla="val 16667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E27CD0B8-E2BC-5FF1-6B19-0891FEF84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من يقرأ الجملة؟ من يحدد الفعل فيها؟ هل هو فعل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ماض؟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2CB404-2864-276C-33AF-5B5C5AC45D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5AB7BC-7ADA-6738-D84E-D9F62E4EA5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C5081F-36B7-97A6-B0E3-EF62212628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2464A2-6843-5546-544D-E73A11C779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F7C50E-BAA9-A772-6271-F0A691665C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A9AF0F-4A8E-0AA3-6723-F750251388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78C06B-E0DE-581E-5207-E457CF1ABDF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B60071-B9F6-8E29-E8E9-DF0921D3C57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26A317C1-C205-A96E-6804-96F8EFCFDA94}"/>
                  </a:ext>
                </a:extLst>
              </p14:cNvPr>
              <p14:cNvContentPartPr/>
              <p14:nvPr/>
            </p14:nvContentPartPr>
            <p14:xfrm rot="21449576">
              <a:off x="7756856" y="3127940"/>
              <a:ext cx="746108" cy="575836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26A317C1-C205-A96E-6804-96F8EFCFDA9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 rot="21449576">
                <a:off x="7737780" y="3108865"/>
                <a:ext cx="783899" cy="6136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7ED61474-83F1-24A9-7EA2-52B5676B99EB}"/>
                  </a:ext>
                </a:extLst>
              </p14:cNvPr>
              <p14:cNvContentPartPr/>
              <p14:nvPr/>
            </p14:nvContentPartPr>
            <p14:xfrm>
              <a:off x="8148252" y="3804211"/>
              <a:ext cx="366950" cy="56844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7ED61474-83F1-24A9-7EA2-52B5676B99E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29185" y="3785119"/>
                <a:ext cx="404724" cy="606264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57EC825-CF51-BB3B-4CDA-10F39E7CDE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10FFBEBE-381E-73A7-8713-7560DC8F26C8}"/>
                  </a:ext>
                </a:extLst>
              </p14:cNvPr>
              <p14:cNvContentPartPr/>
              <p14:nvPr/>
            </p14:nvContentPartPr>
            <p14:xfrm rot="21449576">
              <a:off x="4169566" y="3808110"/>
              <a:ext cx="634456" cy="575836"/>
            </p14:xfrm>
          </p:contentPart>
        </mc:Choice>
        <mc:Fallback xmlns=""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10FFBEBE-381E-73A7-8713-7560DC8F26C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 rot="21449576">
                <a:off x="4150493" y="3789035"/>
                <a:ext cx="672243" cy="6136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E60E46C0-1642-C9A0-6B1D-A2A40587096A}"/>
                  </a:ext>
                </a:extLst>
              </p14:cNvPr>
              <p14:cNvContentPartPr/>
              <p14:nvPr/>
            </p14:nvContentPartPr>
            <p14:xfrm rot="21449576">
              <a:off x="3294028" y="3127941"/>
              <a:ext cx="746108" cy="575836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E60E46C0-1642-C9A0-6B1D-A2A40587096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 rot="21449576">
                <a:off x="3274952" y="3108866"/>
                <a:ext cx="783899" cy="6136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84E652B4-51E5-70CE-9CBD-D6A1A8D30A4A}"/>
                  </a:ext>
                </a:extLst>
              </p14:cNvPr>
              <p14:cNvContentPartPr/>
              <p14:nvPr/>
            </p14:nvContentPartPr>
            <p14:xfrm rot="21449576">
              <a:off x="2303894" y="3812486"/>
              <a:ext cx="567613" cy="57583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84E652B4-51E5-70CE-9CBD-D6A1A8D30A4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 rot="21449576">
                <a:off x="2284818" y="3793411"/>
                <a:ext cx="605406" cy="613625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Signe de multiplication 24">
            <a:extLst>
              <a:ext uri="{FF2B5EF4-FFF2-40B4-BE49-F238E27FC236}">
                <a16:creationId xmlns:a16="http://schemas.microsoft.com/office/drawing/2014/main" id="{D26BBB94-CED2-325B-47B1-A8D59FE03E55}"/>
              </a:ext>
            </a:extLst>
          </p:cNvPr>
          <p:cNvSpPr/>
          <p:nvPr/>
        </p:nvSpPr>
        <p:spPr>
          <a:xfrm>
            <a:off x="793102" y="3804211"/>
            <a:ext cx="429208" cy="600114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Signe de multiplication 26">
            <a:extLst>
              <a:ext uri="{FF2B5EF4-FFF2-40B4-BE49-F238E27FC236}">
                <a16:creationId xmlns:a16="http://schemas.microsoft.com/office/drawing/2014/main" id="{1EBF535A-5E8F-B644-B99A-DA7EFC24A58C}"/>
              </a:ext>
            </a:extLst>
          </p:cNvPr>
          <p:cNvSpPr/>
          <p:nvPr/>
        </p:nvSpPr>
        <p:spPr>
          <a:xfrm>
            <a:off x="5469288" y="3049126"/>
            <a:ext cx="429208" cy="600114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2444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300B5-A6F4-C354-2BD6-3AAB4ED42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6184A81-D0C4-7CB4-6F0F-444D2F4D6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التمرين الثاني. من يقرأ التعليمة؟ أنجزوا بشكل فردي. أمامكم دقيقتان.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B422CE-6EF9-FB6F-03A0-036E7ED331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C2AE5FA-4CF4-B752-30B4-A08CC6DD9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CB7CCF-39AB-70B6-722A-C47194C87B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F56362-8E72-7AAC-D580-D72D4D2358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827E3D-2985-1B53-337B-45FA63C8BD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42EF88-ACA0-8907-1234-6B0E9B548C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FE08E7-A42F-7B6E-4BF7-17D57381176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465DA5-F6DD-BEAB-700D-4994798E708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2EBB7D4A-8746-1852-CB6C-036C390629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5" name="Image 4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BCF6A5F-683E-38B2-BF08-97923CA0E5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0775" y="1937169"/>
            <a:ext cx="2840489" cy="3941118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2E32E0A-F755-F2D2-0502-113789A3D9A9}"/>
              </a:ext>
            </a:extLst>
          </p:cNvPr>
          <p:cNvSpPr/>
          <p:nvPr/>
        </p:nvSpPr>
        <p:spPr>
          <a:xfrm>
            <a:off x="3500775" y="4369868"/>
            <a:ext cx="2840489" cy="7374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76180C13-F655-0DB5-433A-13825A21DC65}"/>
              </a:ext>
            </a:extLst>
          </p:cNvPr>
          <p:cNvSpPr/>
          <p:nvPr/>
        </p:nvSpPr>
        <p:spPr>
          <a:xfrm>
            <a:off x="6560132" y="4497052"/>
            <a:ext cx="680051" cy="24152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234636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211A3-6AF0-0C81-794D-78DE51E6C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0617739-2968-2708-3FBC-FCAD3124A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 تأكدوا من إجاباتكم.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745E8C-A8B2-99A5-3E9D-5FEA9564C8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9E3F9B-AF9F-8E2B-AE98-A1AEAC3D2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899A85-772F-7BCF-7109-941449AC54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AAE95F-8E47-64A1-53B6-673B45C7E4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A9F614A-C3B1-50A6-D6E9-12B7052AD1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373A71-CF03-1749-BDA3-57975D7EDD7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pic>
        <p:nvPicPr>
          <p:cNvPr id="11" name="Image 10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4BBFBEAC-92A7-4A18-569B-87EF97B988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4235" y="1935350"/>
            <a:ext cx="5875529" cy="2987299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97912F1-5A69-429B-B25F-81EE86F4034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C86C26-3222-52DE-8A2E-FCEAE7AFD7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FC2A54E6-69A4-5ECE-EE81-495CFC5C6B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B301728-E011-A14A-F0A9-E785BB08F65F}"/>
              </a:ext>
            </a:extLst>
          </p:cNvPr>
          <p:cNvSpPr txBox="1"/>
          <p:nvPr/>
        </p:nvSpPr>
        <p:spPr>
          <a:xfrm>
            <a:off x="5346570" y="2529634"/>
            <a:ext cx="14071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72F54A0-0E2A-F738-37F2-E5FD10BE0805}"/>
              </a:ext>
            </a:extLst>
          </p:cNvPr>
          <p:cNvSpPr txBox="1"/>
          <p:nvPr/>
        </p:nvSpPr>
        <p:spPr>
          <a:xfrm>
            <a:off x="5411342" y="3652701"/>
            <a:ext cx="14071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C7F53DC-0353-92AD-A0D4-F66BAC64A5F6}"/>
              </a:ext>
            </a:extLst>
          </p:cNvPr>
          <p:cNvSpPr txBox="1"/>
          <p:nvPr/>
        </p:nvSpPr>
        <p:spPr>
          <a:xfrm>
            <a:off x="5418978" y="3073516"/>
            <a:ext cx="14071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126BB42-35E0-845F-1648-23731F0289A0}"/>
              </a:ext>
            </a:extLst>
          </p:cNvPr>
          <p:cNvSpPr txBox="1"/>
          <p:nvPr/>
        </p:nvSpPr>
        <p:spPr>
          <a:xfrm>
            <a:off x="5411342" y="4196583"/>
            <a:ext cx="14071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أَنْتُما</a:t>
            </a:r>
          </a:p>
        </p:txBody>
      </p:sp>
    </p:spTree>
    <p:extLst>
      <p:ext uri="{BB962C8B-B14F-4D97-AF65-F5344CB8AC3E}">
        <p14:creationId xmlns:p14="http://schemas.microsoft.com/office/powerpoint/2010/main" val="41011310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B404A-B657-7B0F-60D5-74925D693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79AA8FE-6E35-19B3-05FD-B0C7B0BDE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التمرين الثالث. اكتبوا جملة فعلية بتركيب الكلمات.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يمر الأستاذ بين الصفوف ويصحح كتابيا.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6A7FC5-8890-A69E-A656-A814E5AC0D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69F087-5B21-EFCD-3243-4F46ADA04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9CBE59-8E5B-F8BE-D578-3041E10F3A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FAF8FC-9AD5-5D59-B566-657728BDF6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EF0C3D-1ED4-025C-B8A4-9A791E7DDD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850251-9761-C005-D704-566E3C9BA85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EFDCFC-3440-77AC-6F18-2C8D30B8965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9F120B-1F85-E6E7-8BE9-33286A66DF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07290E32-9801-52A0-813E-5D7749FA3F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0" name="Image 9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22BDDE1-4E4D-307B-D981-00AE8F4029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0775" y="1937169"/>
            <a:ext cx="2840489" cy="3941118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648042D-0415-89D9-8F52-1CE8D825A395}"/>
              </a:ext>
            </a:extLst>
          </p:cNvPr>
          <p:cNvSpPr/>
          <p:nvPr/>
        </p:nvSpPr>
        <p:spPr>
          <a:xfrm>
            <a:off x="3500775" y="5051002"/>
            <a:ext cx="2840489" cy="7374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FFB012BA-4036-37A4-4BD8-43B734C58DA9}"/>
              </a:ext>
            </a:extLst>
          </p:cNvPr>
          <p:cNvSpPr/>
          <p:nvPr/>
        </p:nvSpPr>
        <p:spPr>
          <a:xfrm>
            <a:off x="6457495" y="5178186"/>
            <a:ext cx="680051" cy="24152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631630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riddle 3">
            <a:hlinkClick r:id="" action="ppaction://media"/>
            <a:extLst>
              <a:ext uri="{FF2B5EF4-FFF2-40B4-BE49-F238E27FC236}">
                <a16:creationId xmlns:a16="http://schemas.microsoft.com/office/drawing/2014/main" id="{E3D1B4E6-B711-C2A8-D098-A9F7AE3BC8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E4D3D5-1DE2-25CA-737C-F4F429D691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 هذه الصور، ثم حددوا الشعور الذي تعبر عنه كل صورة. 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8EA4D4-E4CE-13CF-B1A5-7D2108F1D3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E3CA8B-A249-C66B-1FB4-F4A1ED41B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1751FB2-C23D-C114-FD6D-A224CF61D3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FC7982-D853-9454-8C08-815B67153B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50C73A2-B757-517B-6B2D-A1DF60C4E8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B8E820-CB64-3DC0-B625-F036E197E8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E72DA6-4A82-B033-AAE9-6575514F89E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E59ACD-B987-FCC6-CD16-499C2B30C3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3EDFC94C-14B2-C860-BD6D-4DA549812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5FD21599-AE01-C68F-8736-A14CEF6484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02" y="1090553"/>
            <a:ext cx="1669058" cy="166905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BAD51D-53FF-066F-B742-53E84CF9E5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5439" y="2136338"/>
            <a:ext cx="1838131" cy="1838131"/>
          </a:xfrm>
          <a:prstGeom prst="rect">
            <a:avLst/>
          </a:prstGeom>
        </p:spPr>
      </p:pic>
      <p:sp>
        <p:nvSpPr>
          <p:cNvPr id="7" name="AutoShape 4">
            <a:extLst>
              <a:ext uri="{FF2B5EF4-FFF2-40B4-BE49-F238E27FC236}">
                <a16:creationId xmlns:a16="http://schemas.microsoft.com/office/drawing/2014/main" id="{4EC5063F-CE1F-BA68-DCE3-4D8A69D769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B73BD9-2F8C-97C1-592F-C8DD532471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34273" y="2136338"/>
            <a:ext cx="1875453" cy="187545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7EC2F6BA-A542-5178-E148-DEF09E8DFE45}"/>
                  </a:ext>
                </a:extLst>
              </p14:cNvPr>
              <p14:cNvContentPartPr/>
              <p14:nvPr/>
            </p14:nvContentPartPr>
            <p14:xfrm>
              <a:off x="4860874" y="3899270"/>
              <a:ext cx="547200" cy="669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7EC2F6BA-A542-5178-E148-DEF09E8DFE4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98234" y="3836630"/>
                <a:ext cx="672840" cy="19260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Image 17">
            <a:extLst>
              <a:ext uri="{FF2B5EF4-FFF2-40B4-BE49-F238E27FC236}">
                <a16:creationId xmlns:a16="http://schemas.microsoft.com/office/drawing/2014/main" id="{D66E45C3-1E30-FA62-BA09-D8F9DA47688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7793" y="2127008"/>
            <a:ext cx="1847461" cy="184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9B722-85E8-D4EE-3796-DFF1219D5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525F01-E066-4B77-3734-81294B61B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نجيب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92A7AF8-F992-784D-D889-21AEF83142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051BAB7-0138-EEAB-1F26-D4124F71CC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148FFE6-60A4-134B-A57C-59BE1F1494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F2B019E-3FE5-9002-3988-3BED3B7937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2E2799B-1F25-8B9B-AECE-77C93D7F5EB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3D518A-C203-05D2-D57B-29EA60314AD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780900-5A58-1934-0439-E1D74DF26BE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0458BB-8EB7-22C9-51A8-9666AAE063E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1CAC5354-630C-FF4E-0B5F-AFB74CAEF9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82522D-6681-2B3B-2B63-09FA959B29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439" y="2136338"/>
            <a:ext cx="1838131" cy="1838131"/>
          </a:xfrm>
          <a:prstGeom prst="rect">
            <a:avLst/>
          </a:prstGeom>
        </p:spPr>
      </p:pic>
      <p:sp>
        <p:nvSpPr>
          <p:cNvPr id="7" name="AutoShape 4">
            <a:extLst>
              <a:ext uri="{FF2B5EF4-FFF2-40B4-BE49-F238E27FC236}">
                <a16:creationId xmlns:a16="http://schemas.microsoft.com/office/drawing/2014/main" id="{D076AD21-7031-B981-813E-7CC8BEC143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0BFA131-550A-B2A4-439D-C24B4A69EE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4273" y="2136338"/>
            <a:ext cx="1875453" cy="187545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BC018589-1766-2FD6-8921-FB217F562975}"/>
                  </a:ext>
                </a:extLst>
              </p14:cNvPr>
              <p14:cNvContentPartPr/>
              <p14:nvPr/>
            </p14:nvContentPartPr>
            <p14:xfrm>
              <a:off x="4860874" y="3899270"/>
              <a:ext cx="547200" cy="669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BC018589-1766-2FD6-8921-FB217F56297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797874" y="3836270"/>
                <a:ext cx="672840" cy="19260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Image 17">
            <a:extLst>
              <a:ext uri="{FF2B5EF4-FFF2-40B4-BE49-F238E27FC236}">
                <a16:creationId xmlns:a16="http://schemas.microsoft.com/office/drawing/2014/main" id="{DBF541F5-16D5-190B-B080-350DAF9E1C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7793" y="2127008"/>
            <a:ext cx="1847461" cy="184746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E411CD7-1147-03F8-48AE-D221857B24A0}"/>
              </a:ext>
            </a:extLst>
          </p:cNvPr>
          <p:cNvSpPr txBox="1"/>
          <p:nvPr/>
        </p:nvSpPr>
        <p:spPr>
          <a:xfrm>
            <a:off x="6328238" y="4208106"/>
            <a:ext cx="14255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اَلْفَرَحُ</a:t>
            </a:r>
            <a:endParaRPr lang="fr-FR" sz="44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17C40D-7A49-A001-41E8-76F7D1582915}"/>
              </a:ext>
            </a:extLst>
          </p:cNvPr>
          <p:cNvSpPr txBox="1"/>
          <p:nvPr/>
        </p:nvSpPr>
        <p:spPr>
          <a:xfrm>
            <a:off x="1378772" y="4117910"/>
            <a:ext cx="14255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اِنْدِهاشٌ</a:t>
            </a:r>
          </a:p>
          <a:p>
            <a:pPr algn="ctr"/>
            <a:r>
              <a:rPr lang="ar-MA" sz="44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تَفاجُؤٌ</a:t>
            </a:r>
            <a:endParaRPr lang="fr-FR" sz="44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B542B18-4ADA-CE91-30B6-855F191FF73A}"/>
              </a:ext>
            </a:extLst>
          </p:cNvPr>
          <p:cNvSpPr txBox="1"/>
          <p:nvPr/>
        </p:nvSpPr>
        <p:spPr>
          <a:xfrm>
            <a:off x="3986683" y="4208106"/>
            <a:ext cx="14255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اَلْغَضَبُ</a:t>
            </a:r>
            <a:endParaRPr lang="fr-FR" sz="44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68994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إنتاج كتابي</a:t>
            </a:r>
            <a:endParaRPr lang="fr-MA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236DE5-BAC2-AC9B-5CA4-266AE2C59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98" y="2071159"/>
            <a:ext cx="6354147" cy="2024979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079738" y="284728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التعبير عن المشاعر (1)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216274" y="2394660"/>
            <a:ext cx="1696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03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8AB9ABDC-FD2D-5C80-B0AD-BA2837B89F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492898" y="2265214"/>
            <a:ext cx="468000" cy="46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2C74D1-938E-FC22-5E2E-7F3CBBD4E0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5824" y="981396"/>
            <a:ext cx="524912" cy="52491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86C1CE-726D-E6BD-CDDD-D48A7557DB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011522" y="2265214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507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5B4F78-84AA-DA4B-AC1A-AFBD366DD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اليوم سنتعلم أساليب نستعملها للتعبير عن مشاعرنا.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2F6278-133F-328D-215E-EA36C2302D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38325E-0457-95F1-C1CE-E7BF05828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59D5F4-FDE9-4D5F-B8B4-A8F169ACC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2FA255-B87E-B67F-C2E2-A622E94889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A93A4B-7662-4B89-72A6-222C1AE9C9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4B435A-42A8-08D0-09CB-B6A067FD07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86199C-8EB7-F37C-AB3D-19E00BA3E7B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406D54-C80D-3BA8-CE1F-8DFF1C701F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DB9CFDA-07BA-A0AB-1F53-650EDBBE7C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E390C34-6412-0567-318C-4427B4FDA0AF}"/>
              </a:ext>
            </a:extLst>
          </p:cNvPr>
          <p:cNvSpPr txBox="1"/>
          <p:nvPr/>
        </p:nvSpPr>
        <p:spPr>
          <a:xfrm>
            <a:off x="2708476" y="299784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اَلْمَشاعِرُ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EE80500-CEDE-E5AE-6194-C996D7C63AE6}"/>
              </a:ext>
            </a:extLst>
          </p:cNvPr>
          <p:cNvSpPr txBox="1"/>
          <p:nvPr/>
        </p:nvSpPr>
        <p:spPr>
          <a:xfrm>
            <a:off x="1187179" y="1969169"/>
            <a:ext cx="1521297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اَلتَّعاطُفُ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776C0A-468C-B416-1A7D-5A6ED53CF566}"/>
              </a:ext>
            </a:extLst>
          </p:cNvPr>
          <p:cNvSpPr txBox="1"/>
          <p:nvPr/>
        </p:nvSpPr>
        <p:spPr>
          <a:xfrm>
            <a:off x="7286150" y="3829978"/>
            <a:ext cx="135193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اَلغَضَبُ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8561DBD-AEAA-A2D8-5837-8F2EA01E2DD2}"/>
              </a:ext>
            </a:extLst>
          </p:cNvPr>
          <p:cNvSpPr txBox="1"/>
          <p:nvPr/>
        </p:nvSpPr>
        <p:spPr>
          <a:xfrm>
            <a:off x="4847231" y="5059984"/>
            <a:ext cx="108698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اَلْحُزْنُ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587920E-A8BB-F9EA-F60A-7FA77BD93827}"/>
              </a:ext>
            </a:extLst>
          </p:cNvPr>
          <p:cNvSpPr txBox="1"/>
          <p:nvPr/>
        </p:nvSpPr>
        <p:spPr>
          <a:xfrm>
            <a:off x="1296955" y="4414753"/>
            <a:ext cx="1799298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اَلْخَوْفُ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8C7A6F8-3CE7-AA1D-AC56-46394D59BCC8}"/>
              </a:ext>
            </a:extLst>
          </p:cNvPr>
          <p:cNvSpPr txBox="1"/>
          <p:nvPr/>
        </p:nvSpPr>
        <p:spPr>
          <a:xfrm>
            <a:off x="5934215" y="1771492"/>
            <a:ext cx="1351935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اَلْفَرَحُ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9A491-5658-A7B9-564B-79E1CE2C0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9E773D-2D72-7903-A3E4-E34329B70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 موقفا عاشه وشعر فيه بالفرح؟  التعاطف؟ الغضب؟ الخوف؟ الحزن؟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D5D037-8200-D99C-BC99-220CE57EBE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AB9814-88CB-B6B1-53CF-953D722E50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6631C0-E321-B9FE-DBD6-7B9930E17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4BDF22-987D-082D-3107-ACCB8B1BBF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6969F9-FFED-7385-0C92-F3B83B4809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4D2657-0A70-B4CD-BBF3-3DCC5E4808C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1B91EC-955F-2959-241D-B70F1A3F0A1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540290-5AAA-9CAD-8DC1-28F6AFB72BE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C9AA369-1786-DD5D-D47E-4CE37D6D4C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7D3C10F-2226-5A5A-22F8-D04A8881AD71}"/>
              </a:ext>
            </a:extLst>
          </p:cNvPr>
          <p:cNvSpPr txBox="1"/>
          <p:nvPr/>
        </p:nvSpPr>
        <p:spPr>
          <a:xfrm>
            <a:off x="2708476" y="299784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اَلْمَشاعِرُ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E0A4E0E-19B2-193A-A9CB-F215ADC3103F}"/>
              </a:ext>
            </a:extLst>
          </p:cNvPr>
          <p:cNvSpPr txBox="1"/>
          <p:nvPr/>
        </p:nvSpPr>
        <p:spPr>
          <a:xfrm>
            <a:off x="1187179" y="1969169"/>
            <a:ext cx="1521297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اَلتَّعاطُفُ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01BE2AE-75F1-DA50-E141-CB6755BF9A4E}"/>
              </a:ext>
            </a:extLst>
          </p:cNvPr>
          <p:cNvSpPr txBox="1"/>
          <p:nvPr/>
        </p:nvSpPr>
        <p:spPr>
          <a:xfrm>
            <a:off x="7286150" y="3829978"/>
            <a:ext cx="135193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اَلغَضَبُ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8617C45-6B1E-D148-AF14-FF3D255ADB6B}"/>
              </a:ext>
            </a:extLst>
          </p:cNvPr>
          <p:cNvSpPr txBox="1"/>
          <p:nvPr/>
        </p:nvSpPr>
        <p:spPr>
          <a:xfrm>
            <a:off x="4847231" y="5059984"/>
            <a:ext cx="108698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اَلْحُزْنُ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5C3E033-CF1D-8A8F-E448-88546F902509}"/>
              </a:ext>
            </a:extLst>
          </p:cNvPr>
          <p:cNvSpPr txBox="1"/>
          <p:nvPr/>
        </p:nvSpPr>
        <p:spPr>
          <a:xfrm>
            <a:off x="1296955" y="4414753"/>
            <a:ext cx="1799298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اَلْخَوْفُ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C1BCC5E-28D5-B62E-0C06-6DE0C1256A93}"/>
              </a:ext>
            </a:extLst>
          </p:cNvPr>
          <p:cNvSpPr txBox="1"/>
          <p:nvPr/>
        </p:nvSpPr>
        <p:spPr>
          <a:xfrm>
            <a:off x="5934215" y="1771492"/>
            <a:ext cx="1351935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اَلْفَرَحُ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170277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BB86E-1FEF-6856-F080-4E0B23E41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0481F7-83F7-D27F-0090-793818274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تابعوا معي كيف سأعبر عن مشاعري في الموقف التالي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CCE0556-B3E6-EEE9-36B2-34F8D5A7C6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7CBA82-1770-90B6-CF7C-C5774A73CD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1A536EE-F838-2B24-D341-251E54B47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B3F9F5-83AA-ACC1-9E53-FBFDE2F928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73A5D51-59DA-E23F-E745-471ECFFE4A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C312F6-E9CE-4D9A-2D0E-5FDA94A9EE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D29B6A-208C-2387-0931-79E4F6A33D2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E8567F-16D9-F597-DCCA-EA13D2E0FB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0B54E1C-4C62-DDAA-B06D-7B129EC7C4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C74F2CC-32BF-C006-9A7A-B3EA8ACE128E}"/>
              </a:ext>
            </a:extLst>
          </p:cNvPr>
          <p:cNvSpPr txBox="1"/>
          <p:nvPr/>
        </p:nvSpPr>
        <p:spPr>
          <a:xfrm>
            <a:off x="1421269" y="2509793"/>
            <a:ext cx="6301461" cy="851297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أَحْصُلُ عَلى تَقْديرٍ جَيِّدٍ في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ٱلاِمْتِحانِ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9633900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52D50-1E29-7C13-0F05-4F14C3AFB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8BDC30-F00A-101F-2390-0DD21751C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أحدد الشعور المناسب للموقف. الشعور المناسب هو الفرح والسعادة.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BAD065-3734-A161-DA72-992EC1FC4F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2B5C39-7A0F-A5BC-F1DF-3C97A4E772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B313D8-A557-B4F8-544A-094F69CC0F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24D64C-CDA3-CF2D-9FC7-781A078E17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897AC55-2B94-2D30-12BF-CF360EB4E9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038E8C-AEA2-8CAD-E2CC-5C9A4174A8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580EBE-4F94-297D-9E6E-AF9F25D1CD1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6DEC3F-9EDF-CB90-051C-D1FEDB2D6E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0BE4A53-D218-8A90-3A47-F1863720D9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C7EDBB3-BC06-B1A2-4270-C9D0283D7A66}"/>
              </a:ext>
            </a:extLst>
          </p:cNvPr>
          <p:cNvSpPr txBox="1"/>
          <p:nvPr/>
        </p:nvSpPr>
        <p:spPr>
          <a:xfrm>
            <a:off x="1494331" y="2416487"/>
            <a:ext cx="6301461" cy="851297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أَحْصُلُ عَلى تَقْديرٍ جَيِّدٍ في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ٱلاِمْتِحانِ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B9A621B-7579-4E66-D1C4-4B280DF4FB6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296310" y="3364714"/>
            <a:ext cx="685543" cy="68554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9E6397E-23AC-01B3-4366-8D79E68661E7}"/>
              </a:ext>
            </a:extLst>
          </p:cNvPr>
          <p:cNvSpPr txBox="1"/>
          <p:nvPr/>
        </p:nvSpPr>
        <p:spPr>
          <a:xfrm>
            <a:off x="3390201" y="4147187"/>
            <a:ext cx="23635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اَلْفَرَحُ/ اَلسَّعادَةُ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11522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2BBA2-C029-2667-BCFE-029224CFC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D48BA2-8414-59DF-F319-3F2D84125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أعبر عن شعوري بالفرح باستعمال عبارات مثل: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1E050B-B11C-9EBB-5225-CCB5C81049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729331-A8E4-F57A-CE9A-DD699C51EB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8CB928-7EFD-24F2-3AAE-547BFE167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E8F93F-710D-E368-1DDC-DC7AB1A6A7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76A343F-D6CF-CE1A-F730-EE827AFBF3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7806A8-2F4E-3CF8-9AC9-F270C4753A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8175D5-1595-9121-2C57-D130AD69FA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F43523-EB8D-6FD7-32FE-4D61BFF45B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76D958F-1F0C-CBDA-C04D-1638B0C1DD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EBC9302-3233-2CE4-7CF4-1C078217483F}"/>
              </a:ext>
            </a:extLst>
          </p:cNvPr>
          <p:cNvSpPr txBox="1"/>
          <p:nvPr/>
        </p:nvSpPr>
        <p:spPr>
          <a:xfrm>
            <a:off x="1421269" y="1859516"/>
            <a:ext cx="6301461" cy="851297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أَحْصُلُ عَلى تَقْديرٍ جَيِّدٍ في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ٱلاِمْتِحانِ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B5ECFC1-F724-7A32-58E9-DE1BE876E1F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229227" y="2804374"/>
            <a:ext cx="685543" cy="68554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4458473-E325-03B7-6D83-CA40E2599D43}"/>
              </a:ext>
            </a:extLst>
          </p:cNvPr>
          <p:cNvSpPr txBox="1"/>
          <p:nvPr/>
        </p:nvSpPr>
        <p:spPr>
          <a:xfrm>
            <a:off x="3278234" y="3489917"/>
            <a:ext cx="23635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اَلْفَرَحُ/ اَلسَّعادَةُ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Bulle narrative : rectangle 13">
            <a:extLst>
              <a:ext uri="{FF2B5EF4-FFF2-40B4-BE49-F238E27FC236}">
                <a16:creationId xmlns:a16="http://schemas.microsoft.com/office/drawing/2014/main" id="{D0097BC6-03F2-5A76-F791-D54C2CB4FD5F}"/>
              </a:ext>
            </a:extLst>
          </p:cNvPr>
          <p:cNvSpPr/>
          <p:nvPr/>
        </p:nvSpPr>
        <p:spPr>
          <a:xfrm>
            <a:off x="1279944" y="4269021"/>
            <a:ext cx="6032732" cy="1776845"/>
          </a:xfrm>
          <a:custGeom>
            <a:avLst/>
            <a:gdLst>
              <a:gd name="csX0" fmla="*/ 0 w 6032732"/>
              <a:gd name="csY0" fmla="*/ 0 h 1776845"/>
              <a:gd name="csX1" fmla="*/ 3519094 w 6032732"/>
              <a:gd name="csY1" fmla="*/ 0 h 1776845"/>
              <a:gd name="csX2" fmla="*/ 4236848 w 6032732"/>
              <a:gd name="csY2" fmla="*/ -84649 h 1776845"/>
              <a:gd name="csX3" fmla="*/ 5027277 w 6032732"/>
              <a:gd name="csY3" fmla="*/ 0 h 1776845"/>
              <a:gd name="csX4" fmla="*/ 6032732 w 6032732"/>
              <a:gd name="csY4" fmla="*/ 0 h 1776845"/>
              <a:gd name="csX5" fmla="*/ 6032732 w 6032732"/>
              <a:gd name="csY5" fmla="*/ 296141 h 1776845"/>
              <a:gd name="csX6" fmla="*/ 6032732 w 6032732"/>
              <a:gd name="csY6" fmla="*/ 296141 h 1776845"/>
              <a:gd name="csX7" fmla="*/ 6032732 w 6032732"/>
              <a:gd name="csY7" fmla="*/ 740352 h 1776845"/>
              <a:gd name="csX8" fmla="*/ 6032732 w 6032732"/>
              <a:gd name="csY8" fmla="*/ 1776845 h 1776845"/>
              <a:gd name="csX9" fmla="*/ 5027277 w 6032732"/>
              <a:gd name="csY9" fmla="*/ 1776845 h 1776845"/>
              <a:gd name="csX10" fmla="*/ 3519094 w 6032732"/>
              <a:gd name="csY10" fmla="*/ 1776845 h 1776845"/>
              <a:gd name="csX11" fmla="*/ 3519094 w 6032732"/>
              <a:gd name="csY11" fmla="*/ 1776845 h 1776845"/>
              <a:gd name="csX12" fmla="*/ 0 w 6032732"/>
              <a:gd name="csY12" fmla="*/ 1776845 h 1776845"/>
              <a:gd name="csX13" fmla="*/ 0 w 6032732"/>
              <a:gd name="csY13" fmla="*/ 740352 h 1776845"/>
              <a:gd name="csX14" fmla="*/ 0 w 6032732"/>
              <a:gd name="csY14" fmla="*/ 296141 h 1776845"/>
              <a:gd name="csX15" fmla="*/ 0 w 6032732"/>
              <a:gd name="csY15" fmla="*/ 296141 h 1776845"/>
              <a:gd name="csX16" fmla="*/ 0 w 6032732"/>
              <a:gd name="csY16" fmla="*/ 0 h 17768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6032732" h="1776845" fill="none" extrusionOk="0">
                <a:moveTo>
                  <a:pt x="0" y="0"/>
                </a:moveTo>
                <a:cubicBezTo>
                  <a:pt x="1298302" y="-127532"/>
                  <a:pt x="2147119" y="16145"/>
                  <a:pt x="3519094" y="0"/>
                </a:cubicBezTo>
                <a:cubicBezTo>
                  <a:pt x="3677828" y="36941"/>
                  <a:pt x="3981789" y="-26111"/>
                  <a:pt x="4236848" y="-84649"/>
                </a:cubicBezTo>
                <a:cubicBezTo>
                  <a:pt x="4375274" y="-2164"/>
                  <a:pt x="4841934" y="16112"/>
                  <a:pt x="5027277" y="0"/>
                </a:cubicBezTo>
                <a:cubicBezTo>
                  <a:pt x="5309909" y="-30792"/>
                  <a:pt x="5614920" y="39424"/>
                  <a:pt x="6032732" y="0"/>
                </a:cubicBezTo>
                <a:cubicBezTo>
                  <a:pt x="6037048" y="93330"/>
                  <a:pt x="6056537" y="181492"/>
                  <a:pt x="6032732" y="296141"/>
                </a:cubicBezTo>
                <a:lnTo>
                  <a:pt x="6032732" y="296141"/>
                </a:lnTo>
                <a:cubicBezTo>
                  <a:pt x="5997849" y="405395"/>
                  <a:pt x="5996856" y="611167"/>
                  <a:pt x="6032732" y="740352"/>
                </a:cubicBezTo>
                <a:cubicBezTo>
                  <a:pt x="6097481" y="1063123"/>
                  <a:pt x="6009269" y="1303385"/>
                  <a:pt x="6032732" y="1776845"/>
                </a:cubicBezTo>
                <a:cubicBezTo>
                  <a:pt x="5645012" y="1842381"/>
                  <a:pt x="5167534" y="1833306"/>
                  <a:pt x="5027277" y="1776845"/>
                </a:cubicBezTo>
                <a:cubicBezTo>
                  <a:pt x="4744124" y="1701046"/>
                  <a:pt x="4138710" y="1776193"/>
                  <a:pt x="3519094" y="1776845"/>
                </a:cubicBezTo>
                <a:lnTo>
                  <a:pt x="3519094" y="1776845"/>
                </a:lnTo>
                <a:cubicBezTo>
                  <a:pt x="2887620" y="1695766"/>
                  <a:pt x="1013661" y="1778523"/>
                  <a:pt x="0" y="1776845"/>
                </a:cubicBezTo>
                <a:cubicBezTo>
                  <a:pt x="-78481" y="1629897"/>
                  <a:pt x="341" y="1226890"/>
                  <a:pt x="0" y="740352"/>
                </a:cubicBezTo>
                <a:cubicBezTo>
                  <a:pt x="-11254" y="554631"/>
                  <a:pt x="-15211" y="395656"/>
                  <a:pt x="0" y="296141"/>
                </a:cubicBezTo>
                <a:lnTo>
                  <a:pt x="0" y="296141"/>
                </a:lnTo>
                <a:cubicBezTo>
                  <a:pt x="-11009" y="241488"/>
                  <a:pt x="-16888" y="40725"/>
                  <a:pt x="0" y="0"/>
                </a:cubicBezTo>
                <a:close/>
              </a:path>
              <a:path w="6032732" h="1776845" stroke="0" extrusionOk="0">
                <a:moveTo>
                  <a:pt x="0" y="0"/>
                </a:moveTo>
                <a:cubicBezTo>
                  <a:pt x="704955" y="152125"/>
                  <a:pt x="2957370" y="14162"/>
                  <a:pt x="3519094" y="0"/>
                </a:cubicBezTo>
                <a:cubicBezTo>
                  <a:pt x="3594123" y="-23251"/>
                  <a:pt x="4136200" y="-51942"/>
                  <a:pt x="4236848" y="-84649"/>
                </a:cubicBezTo>
                <a:cubicBezTo>
                  <a:pt x="4429601" y="-3442"/>
                  <a:pt x="4845293" y="-8408"/>
                  <a:pt x="5027277" y="0"/>
                </a:cubicBezTo>
                <a:cubicBezTo>
                  <a:pt x="5315547" y="5601"/>
                  <a:pt x="5610648" y="-33542"/>
                  <a:pt x="6032732" y="0"/>
                </a:cubicBezTo>
                <a:cubicBezTo>
                  <a:pt x="6038108" y="37042"/>
                  <a:pt x="6006218" y="234449"/>
                  <a:pt x="6032732" y="296141"/>
                </a:cubicBezTo>
                <a:lnTo>
                  <a:pt x="6032732" y="296141"/>
                </a:lnTo>
                <a:cubicBezTo>
                  <a:pt x="6000794" y="496726"/>
                  <a:pt x="6060507" y="693085"/>
                  <a:pt x="6032732" y="740352"/>
                </a:cubicBezTo>
                <a:cubicBezTo>
                  <a:pt x="6089855" y="938301"/>
                  <a:pt x="5968150" y="1542431"/>
                  <a:pt x="6032732" y="1776845"/>
                </a:cubicBezTo>
                <a:cubicBezTo>
                  <a:pt x="5674400" y="1808167"/>
                  <a:pt x="5291569" y="1719765"/>
                  <a:pt x="5027277" y="1776845"/>
                </a:cubicBezTo>
                <a:cubicBezTo>
                  <a:pt x="4456069" y="1822103"/>
                  <a:pt x="3818065" y="1646021"/>
                  <a:pt x="3519094" y="1776845"/>
                </a:cubicBezTo>
                <a:lnTo>
                  <a:pt x="3519094" y="1776845"/>
                </a:lnTo>
                <a:cubicBezTo>
                  <a:pt x="2060370" y="1630839"/>
                  <a:pt x="705695" y="1693921"/>
                  <a:pt x="0" y="1776845"/>
                </a:cubicBezTo>
                <a:cubicBezTo>
                  <a:pt x="83622" y="1416148"/>
                  <a:pt x="34967" y="1238614"/>
                  <a:pt x="0" y="740352"/>
                </a:cubicBezTo>
                <a:cubicBezTo>
                  <a:pt x="-11177" y="610104"/>
                  <a:pt x="10810" y="440267"/>
                  <a:pt x="0" y="296141"/>
                </a:cubicBezTo>
                <a:lnTo>
                  <a:pt x="0" y="296141"/>
                </a:lnTo>
                <a:cubicBezTo>
                  <a:pt x="-26526" y="253049"/>
                  <a:pt x="22521" y="40337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2640294349">
                  <a:prstGeom prst="wedgeRectCallout">
                    <a:avLst>
                      <a:gd name="adj1" fmla="val 20231"/>
                      <a:gd name="adj2" fmla="val -54764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فَرِحْتُ كَثيراً – أَحْسَسْتُ بِٱلسَّعادَةِ – غَمَرَني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ٱلسُّرورُ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اِنْتابَني ... – شَعَرْتُ بِ ... – بَدَأَ قَلْبي يَخْفِقُ بِسُرْعَةٍ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584139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F7188-99FC-7A28-831F-1497DB93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A0FACE-3764-9B8A-9C24-D057FE886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ما قمت به. سأقرأ أولا.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F6671A-0458-97B2-DBF5-CD33444F43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B2665A-3569-5BA0-5704-A006B17A6F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3E8CA1-C63F-6549-33DF-F3941CB27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D1D8A3-B189-FC11-D8ED-F9384CD1F9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AC374C-628C-AA4C-D2ED-59030EEFC8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57D406-28E5-8320-335C-46D3B17056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188DBC-BF2C-1D67-B2C6-999E17A1A96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C1AEAF-D676-163B-3691-26BAE28D68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C51C0068-CA12-0BB8-7867-C8782191FE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CA88982-6B7C-72A8-7BEA-2115162598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187" y="2174432"/>
            <a:ext cx="7681626" cy="3330229"/>
          </a:xfrm>
          <a:prstGeom prst="rect">
            <a:avLst/>
          </a:prstGeom>
          <a:ln>
            <a:solidFill>
              <a:srgbClr val="0097B2"/>
            </a:solidFill>
          </a:ln>
        </p:spPr>
      </p:pic>
    </p:spTree>
    <p:extLst>
      <p:ext uri="{BB962C8B-B14F-4D97-AF65-F5344CB8AC3E}">
        <p14:creationId xmlns:p14="http://schemas.microsoft.com/office/powerpoint/2010/main" val="345150076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4571F-0ECF-2BE2-89EE-DB8A8ECDC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578BD2-5080-E228-45BE-BF0256D8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الآنَ جَماعيا، سنعبر عن الشعور المناسب في الموقف التالي. من يقرأ الموقف؟ ماذا سَنَفْعَلُ؟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F9F713-B8CC-44DB-716E-74BBF716BA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AEACD6-A846-D333-E4A3-59D4109476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1C6C0A-61BC-049B-43E5-A0E69DA199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F57028-8B66-728E-CEA5-181576C27B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B91D8C7-F7D9-26A4-2B65-F590C0DBB62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485DA2-FA89-9B4A-3F69-F6030CC48FA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7A473D-D7BC-973E-7EAF-D4E7B66EA8A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43C3AB-F81C-F335-E326-79D3A97942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8D3045B-A2EC-9918-FF40-DA4257C4F898}"/>
              </a:ext>
            </a:extLst>
          </p:cNvPr>
          <p:cNvSpPr txBox="1"/>
          <p:nvPr/>
        </p:nvSpPr>
        <p:spPr>
          <a:xfrm>
            <a:off x="2432959" y="2472471"/>
            <a:ext cx="3704489" cy="851297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أَرى مَشْهَداً مُخيفاً.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ECC3944-D429-6D94-48D1-EC88971351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2666516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A85AA-F563-5799-044E-6B2914C46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E9A3FA-E841-A707-9219-68D702844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نحدد الشعور المناسب للموقف. ما هو الشعور المناسب؟ - ماذا بعد ذلك؟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D6936E-B95B-CA0B-7B09-5003575527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264775-5BF6-EA17-AE16-36C8772CDE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F3D84B-8B48-29D9-7CFC-005E552613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1F1159-CBA2-99A6-9610-C5F4E02307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D15E03C-1AE5-C7F0-E88B-83BC66DBD3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A8CE6B-E6AD-F084-A641-AFCD241CA0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BCE69D-8FFE-F48C-D4A8-27BCDF8879B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C8DA11-E5AD-7115-B6FD-B440E221815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3E86C80-3FD3-D8A2-FA3F-B92882EE7B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6CC4F9F-5A80-938D-63FF-6FAF382E69B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296310" y="3364714"/>
            <a:ext cx="685543" cy="68554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7F3FA2C-0387-3FB9-2628-4BB72BF00B73}"/>
              </a:ext>
            </a:extLst>
          </p:cNvPr>
          <p:cNvSpPr txBox="1"/>
          <p:nvPr/>
        </p:nvSpPr>
        <p:spPr>
          <a:xfrm>
            <a:off x="3390201" y="4147187"/>
            <a:ext cx="23635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اَلْخَوْفُ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D5B8FF4-1A5C-4B9B-C663-7C0C205B802B}"/>
              </a:ext>
            </a:extLst>
          </p:cNvPr>
          <p:cNvSpPr txBox="1"/>
          <p:nvPr/>
        </p:nvSpPr>
        <p:spPr>
          <a:xfrm>
            <a:off x="2719755" y="2353311"/>
            <a:ext cx="3704489" cy="851297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أَرى مَشْهَداً مُخيفاً.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06592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3A58F-5E89-C3FE-B98E-99EFCA457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7BB739-32DD-BB66-C873-732D98517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أختار العبارات المناسبة للتعبير عن شعور الخوف.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E14FA2-DE67-188E-6FF5-07B119E071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9D93FC-0B75-8AE4-07EF-14A02F2E38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EE9BE75-ACD0-8073-D3F8-FECE203D82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0F7A6E0-1EC8-6F7F-227E-17C703D61F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D7A3C00-3E26-3CF8-4F9A-0724E1BF38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A82144-2A5F-9F15-C7B5-5D594F8FAE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360A7A-565C-793D-7A5C-7B27285496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D14739-8BFC-1BB1-B18A-64F492EC3F2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27E0C34-76C9-1F04-8962-EE4ADDD5D5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DE1DAE-69F2-843A-1368-F8FA63464E6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229227" y="2804374"/>
            <a:ext cx="685543" cy="68554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56A8AC5-F735-C3AA-0E3E-6517C0B80446}"/>
              </a:ext>
            </a:extLst>
          </p:cNvPr>
          <p:cNvSpPr txBox="1"/>
          <p:nvPr/>
        </p:nvSpPr>
        <p:spPr>
          <a:xfrm>
            <a:off x="3278234" y="3489917"/>
            <a:ext cx="23635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اَلْخَوْفُ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Bulle narrative : rectangle 13">
            <a:extLst>
              <a:ext uri="{FF2B5EF4-FFF2-40B4-BE49-F238E27FC236}">
                <a16:creationId xmlns:a16="http://schemas.microsoft.com/office/drawing/2014/main" id="{E4C68AAD-91B2-6B47-97C4-AC033E5C69C8}"/>
              </a:ext>
            </a:extLst>
          </p:cNvPr>
          <p:cNvSpPr/>
          <p:nvPr/>
        </p:nvSpPr>
        <p:spPr>
          <a:xfrm>
            <a:off x="1279943" y="4269021"/>
            <a:ext cx="7052293" cy="1776845"/>
          </a:xfrm>
          <a:custGeom>
            <a:avLst/>
            <a:gdLst>
              <a:gd name="csX0" fmla="*/ 0 w 7052293"/>
              <a:gd name="csY0" fmla="*/ 0 h 1776845"/>
              <a:gd name="csX1" fmla="*/ 4113838 w 7052293"/>
              <a:gd name="csY1" fmla="*/ 0 h 1776845"/>
              <a:gd name="csX2" fmla="*/ 4952896 w 7052293"/>
              <a:gd name="csY2" fmla="*/ -84649 h 1776845"/>
              <a:gd name="csX3" fmla="*/ 5876911 w 7052293"/>
              <a:gd name="csY3" fmla="*/ 0 h 1776845"/>
              <a:gd name="csX4" fmla="*/ 7052293 w 7052293"/>
              <a:gd name="csY4" fmla="*/ 0 h 1776845"/>
              <a:gd name="csX5" fmla="*/ 7052293 w 7052293"/>
              <a:gd name="csY5" fmla="*/ 296141 h 1776845"/>
              <a:gd name="csX6" fmla="*/ 7052293 w 7052293"/>
              <a:gd name="csY6" fmla="*/ 296141 h 1776845"/>
              <a:gd name="csX7" fmla="*/ 7052293 w 7052293"/>
              <a:gd name="csY7" fmla="*/ 740352 h 1776845"/>
              <a:gd name="csX8" fmla="*/ 7052293 w 7052293"/>
              <a:gd name="csY8" fmla="*/ 1776845 h 1776845"/>
              <a:gd name="csX9" fmla="*/ 5876911 w 7052293"/>
              <a:gd name="csY9" fmla="*/ 1776845 h 1776845"/>
              <a:gd name="csX10" fmla="*/ 4113838 w 7052293"/>
              <a:gd name="csY10" fmla="*/ 1776845 h 1776845"/>
              <a:gd name="csX11" fmla="*/ 4113838 w 7052293"/>
              <a:gd name="csY11" fmla="*/ 1776845 h 1776845"/>
              <a:gd name="csX12" fmla="*/ 0 w 7052293"/>
              <a:gd name="csY12" fmla="*/ 1776845 h 1776845"/>
              <a:gd name="csX13" fmla="*/ 0 w 7052293"/>
              <a:gd name="csY13" fmla="*/ 740352 h 1776845"/>
              <a:gd name="csX14" fmla="*/ 0 w 7052293"/>
              <a:gd name="csY14" fmla="*/ 296141 h 1776845"/>
              <a:gd name="csX15" fmla="*/ 0 w 7052293"/>
              <a:gd name="csY15" fmla="*/ 296141 h 1776845"/>
              <a:gd name="csX16" fmla="*/ 0 w 7052293"/>
              <a:gd name="csY16" fmla="*/ 0 h 17768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7052293" h="1776845" fill="none" extrusionOk="0">
                <a:moveTo>
                  <a:pt x="0" y="0"/>
                </a:moveTo>
                <a:cubicBezTo>
                  <a:pt x="1728953" y="-127532"/>
                  <a:pt x="3198612" y="16145"/>
                  <a:pt x="4113838" y="0"/>
                </a:cubicBezTo>
                <a:cubicBezTo>
                  <a:pt x="4202110" y="-74948"/>
                  <a:pt x="4857892" y="-64481"/>
                  <a:pt x="4952896" y="-84649"/>
                </a:cubicBezTo>
                <a:cubicBezTo>
                  <a:pt x="5260544" y="-30772"/>
                  <a:pt x="5780423" y="3593"/>
                  <a:pt x="5876911" y="0"/>
                </a:cubicBezTo>
                <a:cubicBezTo>
                  <a:pt x="6031475" y="-29412"/>
                  <a:pt x="6645181" y="90316"/>
                  <a:pt x="7052293" y="0"/>
                </a:cubicBezTo>
                <a:cubicBezTo>
                  <a:pt x="7056609" y="93330"/>
                  <a:pt x="7076098" y="181492"/>
                  <a:pt x="7052293" y="296141"/>
                </a:cubicBezTo>
                <a:lnTo>
                  <a:pt x="7052293" y="296141"/>
                </a:lnTo>
                <a:cubicBezTo>
                  <a:pt x="7017410" y="405395"/>
                  <a:pt x="7016417" y="611167"/>
                  <a:pt x="7052293" y="740352"/>
                </a:cubicBezTo>
                <a:cubicBezTo>
                  <a:pt x="7117042" y="1063123"/>
                  <a:pt x="7028830" y="1303385"/>
                  <a:pt x="7052293" y="1776845"/>
                </a:cubicBezTo>
                <a:cubicBezTo>
                  <a:pt x="6674117" y="1802477"/>
                  <a:pt x="6405116" y="1863453"/>
                  <a:pt x="5876911" y="1776845"/>
                </a:cubicBezTo>
                <a:cubicBezTo>
                  <a:pt x="5187421" y="1901356"/>
                  <a:pt x="4308329" y="1934419"/>
                  <a:pt x="4113838" y="1776845"/>
                </a:cubicBezTo>
                <a:lnTo>
                  <a:pt x="4113838" y="1776845"/>
                </a:lnTo>
                <a:cubicBezTo>
                  <a:pt x="2679322" y="1695766"/>
                  <a:pt x="981218" y="1778523"/>
                  <a:pt x="0" y="1776845"/>
                </a:cubicBezTo>
                <a:cubicBezTo>
                  <a:pt x="-78481" y="1629897"/>
                  <a:pt x="341" y="1226890"/>
                  <a:pt x="0" y="740352"/>
                </a:cubicBezTo>
                <a:cubicBezTo>
                  <a:pt x="-11254" y="554631"/>
                  <a:pt x="-15211" y="395656"/>
                  <a:pt x="0" y="296141"/>
                </a:cubicBezTo>
                <a:lnTo>
                  <a:pt x="0" y="296141"/>
                </a:lnTo>
                <a:cubicBezTo>
                  <a:pt x="-11009" y="241488"/>
                  <a:pt x="-16888" y="40725"/>
                  <a:pt x="0" y="0"/>
                </a:cubicBezTo>
                <a:close/>
              </a:path>
              <a:path w="7052293" h="1776845" stroke="0" extrusionOk="0">
                <a:moveTo>
                  <a:pt x="0" y="0"/>
                </a:moveTo>
                <a:cubicBezTo>
                  <a:pt x="1059560" y="152125"/>
                  <a:pt x="3336531" y="14162"/>
                  <a:pt x="4113838" y="0"/>
                </a:cubicBezTo>
                <a:cubicBezTo>
                  <a:pt x="4369199" y="23714"/>
                  <a:pt x="4823734" y="-12651"/>
                  <a:pt x="4952896" y="-84649"/>
                </a:cubicBezTo>
                <a:cubicBezTo>
                  <a:pt x="5184808" y="-45459"/>
                  <a:pt x="5583813" y="26318"/>
                  <a:pt x="5876911" y="0"/>
                </a:cubicBezTo>
                <a:cubicBezTo>
                  <a:pt x="6118824" y="83173"/>
                  <a:pt x="6576707" y="-30345"/>
                  <a:pt x="7052293" y="0"/>
                </a:cubicBezTo>
                <a:cubicBezTo>
                  <a:pt x="7057669" y="37042"/>
                  <a:pt x="7025779" y="234449"/>
                  <a:pt x="7052293" y="296141"/>
                </a:cubicBezTo>
                <a:lnTo>
                  <a:pt x="7052293" y="296141"/>
                </a:lnTo>
                <a:cubicBezTo>
                  <a:pt x="7020355" y="496726"/>
                  <a:pt x="7080068" y="693085"/>
                  <a:pt x="7052293" y="740352"/>
                </a:cubicBezTo>
                <a:cubicBezTo>
                  <a:pt x="7109416" y="938301"/>
                  <a:pt x="6987711" y="1542431"/>
                  <a:pt x="7052293" y="1776845"/>
                </a:cubicBezTo>
                <a:cubicBezTo>
                  <a:pt x="6557895" y="1821146"/>
                  <a:pt x="6087532" y="1813544"/>
                  <a:pt x="5876911" y="1776845"/>
                </a:cubicBezTo>
                <a:cubicBezTo>
                  <a:pt x="5144999" y="1789955"/>
                  <a:pt x="4830963" y="1707818"/>
                  <a:pt x="4113838" y="1776845"/>
                </a:cubicBezTo>
                <a:lnTo>
                  <a:pt x="4113838" y="1776845"/>
                </a:lnTo>
                <a:cubicBezTo>
                  <a:pt x="2875974" y="1630839"/>
                  <a:pt x="2043264" y="1693921"/>
                  <a:pt x="0" y="1776845"/>
                </a:cubicBezTo>
                <a:cubicBezTo>
                  <a:pt x="83622" y="1416148"/>
                  <a:pt x="34967" y="1238614"/>
                  <a:pt x="0" y="740352"/>
                </a:cubicBezTo>
                <a:cubicBezTo>
                  <a:pt x="-11177" y="610104"/>
                  <a:pt x="10810" y="440267"/>
                  <a:pt x="0" y="296141"/>
                </a:cubicBezTo>
                <a:lnTo>
                  <a:pt x="0" y="296141"/>
                </a:lnTo>
                <a:cubicBezTo>
                  <a:pt x="-26526" y="253049"/>
                  <a:pt x="22521" y="40337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2640294349">
                  <a:prstGeom prst="wedgeRectCallout">
                    <a:avLst>
                      <a:gd name="adj1" fmla="val 20231"/>
                      <a:gd name="adj2" fmla="val -54764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لِلتَّعْبيرِ عَنِ </a:t>
            </a:r>
            <a:r>
              <a:rPr lang="ar-MA" sz="3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ٱلْخَوْفِ،أَسْتَعْمِل</a:t>
            </a:r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خِفْتُ كَثيراً– فَزِعْتُ– كادَ قَلْبي يَتَوَقَّفُ مِنَ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ٱلْخَوْفِ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اِنْتابَني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ٱلْخَوْفُ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...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CC46B01-AD1E-CE20-8098-9EA8BF64143D}"/>
              </a:ext>
            </a:extLst>
          </p:cNvPr>
          <p:cNvSpPr txBox="1"/>
          <p:nvPr/>
        </p:nvSpPr>
        <p:spPr>
          <a:xfrm>
            <a:off x="2525226" y="1870200"/>
            <a:ext cx="3704489" cy="851297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أَرى مَشْهَداً مُخيفاً.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50694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67161-F67E-CCFA-11D4-0A09574E0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380CAA-EC4A-43D3-3898-5D4850C7A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التمرين الأول على الصفحة 18. بشكل فردي صلوا بين كل موقف والشعور المناسب له. 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BB90E6-423A-9119-B4A0-5BB096411A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A8C344-118E-C60C-0853-8AE5217A2C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C546A2-B561-6E4F-5F7C-0F4340F323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32911C-8151-5B7F-9964-7F8233E0AC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FAA6D0-40CB-D78B-B6B1-D60804E60D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A56B69-A300-81E5-4F43-93F2D227E2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0A56D4-D2A5-7180-7207-D44A4A59A3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ECBFA7-6D3A-E2CB-3613-B24E5E6AFE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B353055-122A-8E11-4848-5166C64A03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8591" y="1964382"/>
            <a:ext cx="2773951" cy="3974263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1A973AB-221F-5EA7-2DA5-2C31D6A0F05C}"/>
              </a:ext>
            </a:extLst>
          </p:cNvPr>
          <p:cNvSpPr/>
          <p:nvPr/>
        </p:nvSpPr>
        <p:spPr>
          <a:xfrm>
            <a:off x="3446587" y="3844213"/>
            <a:ext cx="2569384" cy="111034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FD7E66DC-5DDC-72FC-FA39-DE0C9EF148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714274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2B552-04C0-1F40-2703-F11154FEF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304E5-FC55-8D9C-DFE1-68DC32D13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ثنائيات، تقاسموا إجاباتكم. أمامكم دقيقة واحدة. 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A829D9-0AD7-BEBE-D3EB-AEAEBF6EE2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486AC1-840A-8B65-F027-F7C09805AE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B24740-E384-8D77-0C01-29A59DABE5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477DA9-6669-BFBF-0E1B-38F888797A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2E89F17-F696-1409-93BA-5B11D10C1E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56D0AA-4B03-25FE-7EC5-861966EDABA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639BBF-99CC-BC1E-E0A3-1A083182C1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08C8DF-B90F-27BC-BD76-B42FD54DB7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5828C64-6A74-56E5-9E0E-F4FECF378D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3D9551F-1018-7B77-FD3D-6512A6FFFD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0408" y="2405784"/>
            <a:ext cx="6987844" cy="2903819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1465509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2F9AA-5F03-08C0-F4DD-D8D945787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8AA2E8-0630-F7C0-7898-FBFF6FE4C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الموقف الأول؟ ما الشعور المناسب له؟ 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7FC108-AD1E-55E3-4A43-3CB1179FBC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C45A18A-C239-C0B2-86FA-ABD3C20F4E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BFE3D54-835E-BDB4-2714-7A6E35EB6F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EE4AA42-F13F-8EDC-F883-4530807610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56C95A-45BC-2F79-D809-47FFC17F6C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9A8A00-BEB3-C6EB-E79F-B63E5599995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00AE4F-72B3-F715-A012-0525E93D54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B3DCA5-BA28-F5CE-FA44-83003A88780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B133E3FD-892F-CC5C-511F-79EC1361A8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104D34A-D1FC-9200-A8BB-A905B49AA0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0408" y="2405784"/>
            <a:ext cx="6987844" cy="2903819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6AFF4195-0761-FE66-D87A-57D10DC16A8F}"/>
              </a:ext>
            </a:extLst>
          </p:cNvPr>
          <p:cNvCxnSpPr>
            <a:cxnSpLocks/>
          </p:cNvCxnSpPr>
          <p:nvPr/>
        </p:nvCxnSpPr>
        <p:spPr>
          <a:xfrm flipH="1">
            <a:off x="2248678" y="3163078"/>
            <a:ext cx="1882097" cy="5411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623D8161-53A8-9B1F-8CEA-65B2F6B87B77}"/>
              </a:ext>
            </a:extLst>
          </p:cNvPr>
          <p:cNvCxnSpPr>
            <a:cxnSpLocks/>
          </p:cNvCxnSpPr>
          <p:nvPr/>
        </p:nvCxnSpPr>
        <p:spPr>
          <a:xfrm flipH="1" flipV="1">
            <a:off x="2246593" y="3163078"/>
            <a:ext cx="1910682" cy="5411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82EA40D-A007-B072-C57E-BF41E4314481}"/>
              </a:ext>
            </a:extLst>
          </p:cNvPr>
          <p:cNvCxnSpPr>
            <a:cxnSpLocks/>
          </p:cNvCxnSpPr>
          <p:nvPr/>
        </p:nvCxnSpPr>
        <p:spPr>
          <a:xfrm flipH="1">
            <a:off x="2248678" y="4282751"/>
            <a:ext cx="1882097" cy="5691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6A22B2F6-F671-C5DD-0533-AF3B8F80C2DF}"/>
              </a:ext>
            </a:extLst>
          </p:cNvPr>
          <p:cNvCxnSpPr>
            <a:cxnSpLocks/>
          </p:cNvCxnSpPr>
          <p:nvPr/>
        </p:nvCxnSpPr>
        <p:spPr>
          <a:xfrm flipH="1" flipV="1">
            <a:off x="2248678" y="4282751"/>
            <a:ext cx="1882097" cy="5691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4301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C5B73-8A4F-2FCC-7A3A-4A9C676AC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986CC1-1A5F-F0DD-1D6D-DE6A9908C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التمرين الثاني. من يقرأ التعليمة؟ أنجزوا بشكل فردي.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ED9DC3-43F2-C304-A764-652817EEE4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E15C965-6940-44EA-E9ED-D6884B23CB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1AC9B3-C090-49D3-2541-8FA443D22C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56622D-31D5-F8A1-96D6-D4C716B1CE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323462-CD0D-052B-CE3B-3FCDB64D6C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615DF1-6E2D-21A3-C84F-E65F0567C92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0CC134-BEAE-F729-6173-06971D1D430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B1E693-2BB6-0999-F480-2D677FF792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CA505986-4818-F5ED-328F-3B4450E463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CD98041-E5CD-68C1-74C8-C9A88A601D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8591" y="1964382"/>
            <a:ext cx="2773951" cy="3974263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08C108A-9FD3-90F9-7F1F-380DC6D410B7}"/>
              </a:ext>
            </a:extLst>
          </p:cNvPr>
          <p:cNvSpPr/>
          <p:nvPr/>
        </p:nvSpPr>
        <p:spPr>
          <a:xfrm>
            <a:off x="3430874" y="4991658"/>
            <a:ext cx="2569384" cy="72800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0303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B96D9-7B4A-B775-9F96-B6AB7DFE4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A46690-23B8-D91C-FD8A-CD8B65EE2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ثنائيات، تقاسموا إجاباتكم وراجعوها لتكون أفضل. أمامكم دقيقة واحدة.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0A3004-FB67-F1B3-FE31-53275B7558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211940-D699-5259-EB2D-FFCEA99ABD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8F393D-EA08-092F-2D3C-9D6E546D7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3B6603-946D-7CD5-79F5-E855B062A1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5E5F1A7-040B-3E90-5025-225E7667F2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B22C7E-B827-F890-8650-0ED2FFF9B30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93AE98-EE6A-25D2-196C-2E0A16140EC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EC5925-032E-6FEE-B66F-BF4AC44AAC3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F84E4A0A-D0FA-1C00-EF2C-05064CAECB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5CBD1E8-EB05-D73E-7811-251BD53A38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8591" y="1964382"/>
            <a:ext cx="2773951" cy="3974263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8608995-0551-7EBB-0CED-6960EA7F2309}"/>
              </a:ext>
            </a:extLst>
          </p:cNvPr>
          <p:cNvSpPr/>
          <p:nvPr/>
        </p:nvSpPr>
        <p:spPr>
          <a:xfrm>
            <a:off x="3430874" y="4991658"/>
            <a:ext cx="2569384" cy="72800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38381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210DA-ED80-E0D2-CA8D-7A6C80360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354B8C-208F-83FE-7230-AA872DFC0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إجابته؟ ما الشعور الذي عبرت عنه؟ هل تتفقون معه؟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5298B5-C0FF-40DE-75AE-1113151077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805775-164A-E92F-AB14-E2A9F08E78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541ED1-370E-ABD1-A3B6-FAFA11838A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D741D3-5ED4-B60A-F672-0821B49FDC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1E44C7-E2F1-474D-18F0-27763C160B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524DA2-09C8-4257-F0C2-13DDCAE3D2A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6E9DF1-D32B-7D30-3C9F-E1E265FAC0A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B95D24-F2AF-4E06-C3CD-796600DB0F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2" name="Image 11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D887A10-682D-FCF3-BD25-8034EA40A1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239" y="2392589"/>
            <a:ext cx="7732768" cy="2543305"/>
          </a:xfrm>
          <a:prstGeom prst="roundRect">
            <a:avLst>
              <a:gd name="adj" fmla="val 16667"/>
            </a:avLst>
          </a:prstGeom>
          <a:ln>
            <a:solidFill>
              <a:srgbClr val="0097B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C5A568F-5531-F5D5-691C-C059093EF4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9344097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2B050-47B4-59BA-4912-4869CA3E6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2B7387-BDE3-D5C9-91EB-103551B54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أجوبة أخرى. تأكدوا من إجاباتكم.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5F45C4-EE19-3C4F-B27B-33A826F6DC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59CF60-A201-F79F-DC93-7395275BE0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5D3728-46E3-B86E-C0F4-407F15BAF9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C35EA0D-619E-B1BE-F9B5-7CA2D79915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221F1F-9E7A-7799-9482-B9E1E9B563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796ECB-BFB3-A6C6-8340-5C636D9D942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F620D6-DC6E-F1FD-0E2A-29C4ED6CFFD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33B27F-3030-A079-ABE5-2CFDA01E3B0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2" name="Image 11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32A076EA-5AB3-329A-3515-8D519FD41C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239" y="2392589"/>
            <a:ext cx="7732768" cy="2543305"/>
          </a:xfrm>
          <a:prstGeom prst="roundRect">
            <a:avLst>
              <a:gd name="adj" fmla="val 16667"/>
            </a:avLst>
          </a:prstGeom>
          <a:ln>
            <a:solidFill>
              <a:srgbClr val="0097B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D19A3DF7-5C3A-9B71-386F-483456881E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120F997-5DF7-F3B3-3F1E-A6C0E415C2B3}"/>
              </a:ext>
            </a:extLst>
          </p:cNvPr>
          <p:cNvSpPr txBox="1"/>
          <p:nvPr/>
        </p:nvSpPr>
        <p:spPr>
          <a:xfrm>
            <a:off x="3224225" y="2738605"/>
            <a:ext cx="41156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غَضِبْتُ كثيراً</a:t>
            </a:r>
            <a:endParaRPr lang="ar-MA" sz="28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857072-D00D-ADC5-17B2-5EC097955A31}"/>
              </a:ext>
            </a:extLst>
          </p:cNvPr>
          <p:cNvSpPr txBox="1"/>
          <p:nvPr/>
        </p:nvSpPr>
        <p:spPr>
          <a:xfrm>
            <a:off x="3377712" y="3236845"/>
            <a:ext cx="41156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خَفَقَ قَلْبي خَوْفاً</a:t>
            </a:r>
            <a:endParaRPr lang="ar-MA" sz="28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851D20F-35C6-F377-CCAB-1501D833FE5E}"/>
              </a:ext>
            </a:extLst>
          </p:cNvPr>
          <p:cNvSpPr txBox="1"/>
          <p:nvPr/>
        </p:nvSpPr>
        <p:spPr>
          <a:xfrm>
            <a:off x="3377712" y="3730952"/>
            <a:ext cx="41156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اِنْتابَني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ٱلْحُزْنُ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8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4864E8-A042-7BF4-3E1A-4B955136EAD9}"/>
              </a:ext>
            </a:extLst>
          </p:cNvPr>
          <p:cNvSpPr txBox="1"/>
          <p:nvPr/>
        </p:nvSpPr>
        <p:spPr>
          <a:xfrm>
            <a:off x="3403629" y="4193525"/>
            <a:ext cx="41156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سُرِرْتُ جِدّاً</a:t>
            </a:r>
            <a:endParaRPr lang="ar-MA" sz="28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55038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87759"/>
            <a:ext cx="323674" cy="3236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9D932-DE38-11BF-B401-F30AEF68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55BFBF4-8CF8-BA9C-A7AC-D2820A0FA39E}"/>
              </a:ext>
            </a:extLst>
          </p:cNvPr>
          <p:cNvSpPr/>
          <p:nvPr/>
        </p:nvSpPr>
        <p:spPr>
          <a:xfrm>
            <a:off x="580445" y="1786785"/>
            <a:ext cx="7736619" cy="33020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أَسْتَعْمِلُ الْفِعْلَ في الْماضي .......................................................</a:t>
            </a:r>
          </a:p>
          <a:p>
            <a:pPr algn="just" rtl="1"/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في حِصَّةِ </a:t>
            </a:r>
            <a:r>
              <a:rPr lang="ar-MA" sz="36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ٱلتَّعْبيرِ</a:t>
            </a:r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ٱلْكِتابِيِّ</a:t>
            </a:r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، تَدَرَّبْنا عَلى ..........................................</a:t>
            </a:r>
          </a:p>
          <a:p>
            <a:pPr algn="just" rtl="1"/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وَنَتَّبِعُ الْخُطْواتِ التّالِيَةَ ...............................................................</a:t>
            </a:r>
            <a:endParaRPr lang="fr-FR" sz="36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113DA2-72A0-A048-8F03-C662BD113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تَعَلَّمْتم في هَذِهِ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ٱلْحِصَّةِ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01ECCC-2DAD-F559-C698-C6905300DC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CA6D53-E295-7F5A-B1D9-49B319F5C1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3D430D-8778-A2F0-3BC1-D213E92A13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A2DE97-664A-49AF-026B-722606F87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A90063-411B-A056-370A-00E9FBB352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8AC3-ED70-18E3-F0E3-3A48A39EE4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D7540A-531B-2067-37A0-19E62CF206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2AB03-3359-286D-FF88-E1E6675AE25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A85F3D0-6842-784F-01C7-A2C3CA5D6A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28781092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A8B06-064A-4F49-D478-5C408E347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CF7C2-BC32-DAB5-CFA7-41A8B23DB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الواجب المنزلي على الصفحة 19.</a:t>
            </a:r>
            <a:endParaRPr lang="fr-FR" sz="18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69072E-E587-AD84-E5FA-6FD098B2F2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1D746A-1C15-D21D-8299-906AD8858F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2846CD-A6FD-F13F-C2EF-422487A968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3E745-1198-A79F-1E0F-16AAD8B10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499C328-C12E-A455-E6A0-72834E0587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97CC37-E8A5-9E4B-B42B-6A43239E31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3A1439-E048-7FB0-7FAC-E060ACEFCA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1F3E40-7C4E-654E-B300-BB7D2D9587D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C5CFE62-D002-C045-9B2B-C7AD5658F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5773" y="2054687"/>
            <a:ext cx="900000" cy="900000"/>
          </a:xfr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80E87B21-82BB-2B00-7E4A-1E82D2729F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5" name="Image 14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99D64539-D30C-5DA4-14A5-4E54F6CD06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0653" y="1709193"/>
            <a:ext cx="2849806" cy="3975509"/>
          </a:xfrm>
          <a:prstGeom prst="rect">
            <a:avLst/>
          </a:prstGeom>
          <a:ln>
            <a:solidFill>
              <a:srgbClr val="0097B2"/>
            </a:solidFill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7B8A5B5-71AD-3B82-BC65-A900579712DB}"/>
              </a:ext>
            </a:extLst>
          </p:cNvPr>
          <p:cNvSpPr/>
          <p:nvPr/>
        </p:nvSpPr>
        <p:spPr>
          <a:xfrm>
            <a:off x="3380653" y="2054688"/>
            <a:ext cx="2845120" cy="127634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16999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8206-865D-070C-9636-A9E66B6D6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B5DF3B-ACE5-D045-A430-1184D44E6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8">
            <a:extLst>
              <a:ext uri="{FF2B5EF4-FFF2-40B4-BE49-F238E27FC236}">
                <a16:creationId xmlns:a16="http://schemas.microsoft.com/office/drawing/2014/main" id="{2B2C81A4-E574-3042-9360-4B372AD5B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BD35591-0F6D-1E78-788C-F8CF366D81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C20E54-9FE7-8539-C396-E9F2154763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05F446-11D3-734A-E478-0C5C26251C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891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CD8A04-8428-8273-4E5A-ECA6DE674A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A9F635-9EC4-9D2C-28AC-EBFC5B0B4F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8DB25A-C90E-B43F-376F-A570E2BCCD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44009E-1E51-CA7C-8902-8B29914099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6DCF08-AFD3-58D4-89F1-88DFA8B4DB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8B29DC-2B84-9BC4-99EE-0CBA924B35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0710433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16345</TotalTime>
  <Words>1641</Words>
  <Application>Microsoft Office PowerPoint</Application>
  <PresentationFormat>Affichage à l'écran (4:3)</PresentationFormat>
  <Paragraphs>399</Paragraphs>
  <Slides>55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55</vt:i4>
      </vt:variant>
    </vt:vector>
  </HeadingPairs>
  <TitlesOfParts>
    <vt:vector size="73" baseType="lpstr">
      <vt:lpstr>Wingdings</vt:lpstr>
      <vt:lpstr>Microsoft Uighur</vt:lpstr>
      <vt:lpstr>Dosis SemiBold</vt:lpstr>
      <vt:lpstr>Modern Love</vt:lpstr>
      <vt:lpstr>Dosis ExtraBold</vt:lpstr>
      <vt:lpstr>Dosis</vt:lpstr>
      <vt:lpstr>Calibri Light</vt:lpstr>
      <vt:lpstr>Calibri</vt:lpstr>
      <vt:lpstr>Dosis Medium</vt:lpstr>
      <vt:lpstr>Arial</vt:lpstr>
      <vt:lpstr>Thème Office</vt:lpstr>
      <vt:lpstr>1_Thème Office</vt:lpstr>
      <vt:lpstr>1_01- نشاط اعتيادي</vt:lpstr>
      <vt:lpstr>1_04- قراءة/ كتابة</vt:lpstr>
      <vt:lpstr>05- اختتام الحصة</vt:lpstr>
      <vt:lpstr>2_05- افتتاح الحصة</vt:lpstr>
      <vt:lpstr>00_Env-Enseignant</vt:lpstr>
      <vt:lpstr>1_05- اختتام الحصة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بكم. سننطلق في حصة اللغة العربية.</vt:lpstr>
      <vt:lpstr>بداية من يقرأ شروط الحصول على نجمة التميز؟</vt:lpstr>
      <vt:lpstr>ضعوا اللوحة والكراسة في القمطر.</vt:lpstr>
      <vt:lpstr>نصحح الواجب ص 12. ما الرسم الصحيح للكلمة؟ لماذا؟</vt:lpstr>
      <vt:lpstr>نبدأ بنشاط "أستمع ثم أجيب". الآن سأسمعكم قصة صغيرة وبعدها سأطرح عليكم أسئلة. انصتوا جيدا.</vt:lpstr>
      <vt:lpstr>يسمع الأستاذ النص مرتين وشاشة العرض مفصولة عن الحاسوب.</vt:lpstr>
      <vt:lpstr>اكتبوا رقم الإجابة الصحيحة.</vt:lpstr>
      <vt:lpstr>ارفعوا ألواحكم. هل تتفقون مع هذه الإجابة؟</vt:lpstr>
      <vt:lpstr>من يعيد تقديم في جملة تامة؟</vt:lpstr>
      <vt:lpstr>اقرؤوا هذه الفقرات ثم حددوا رقم الفقرة التي تلخص النص الذي استمعتم له. </vt:lpstr>
      <vt:lpstr>قــــراءة</vt:lpstr>
      <vt:lpstr>درسنا اليوم هو الفعل الماضي. ستتعلمون كيف تصرفون الأفعال في الماضي.</vt:lpstr>
      <vt:lpstr>من يذكر بأزمنة الفعل الثلاثة؟</vt:lpstr>
      <vt:lpstr>من يذكر: متى أستعمل الفعل في الماضي؟</vt:lpstr>
      <vt:lpstr>نتذكر معا.</vt:lpstr>
      <vt:lpstr>نقرأ الأمثلة التالية.</vt:lpstr>
      <vt:lpstr>الآن تابعوا كيف سيصرف مجد الفعل "رسم" في الماضي. </vt:lpstr>
      <vt:lpstr>عرض الفيديو</vt:lpstr>
      <vt:lpstr>والآن نصرف جماعة على السبورة الفعل "شَعَرَ".</vt:lpstr>
      <vt:lpstr>من يقرأ؟</vt:lpstr>
      <vt:lpstr>من يقرأ التعليمة رقم 1؟ من يوضح المطلوب في التعليمة؟</vt:lpstr>
      <vt:lpstr>في ثنائيات وضح لزميلك كيف أجبت. دقيقة واحدة.</vt:lpstr>
      <vt:lpstr>نصحح جملة جملة. من يقرأ الجملة؟ من يحدد الفعل فيها؟ هل هو فعل ماض؟</vt:lpstr>
      <vt:lpstr>نمر إلى التمرين الثاني. من يقرأ التعليمة؟ أنجزوا بشكل فردي. أمامكم دقيقتان.</vt:lpstr>
      <vt:lpstr>نصحح جملة جملة.  تأكدوا من إجاباتكم.</vt:lpstr>
      <vt:lpstr>نمر إلى التمرين الثالث. اكتبوا جملة فعلية بتركيب الكلمات. يمر الأستاذ بين الصفوف ويصحح كتابيا.</vt:lpstr>
      <vt:lpstr>Présentation PowerPoint</vt:lpstr>
      <vt:lpstr>لاحظوا جيدا هذه الصور، ثم حددوا الشعور الذي تعبر عنه كل صورة. </vt:lpstr>
      <vt:lpstr>نجيب</vt:lpstr>
      <vt:lpstr>إنتاج كتابي</vt:lpstr>
      <vt:lpstr>في حصة الإنتاج الكتابي اليوم سنتعلم أساليب نستعملها للتعبير عن مشاعرنا.</vt:lpstr>
      <vt:lpstr>من يذكر موقفا عاشه وشعر فيه بالفرح؟  التعاطف؟ الغضب؟ الخوف؟ الحزن؟</vt:lpstr>
      <vt:lpstr>أحسنتم. تابعوا معي كيف سأعبر عن مشاعري في الموقف التالي </vt:lpstr>
      <vt:lpstr>أولا أحدد الشعور المناسب للموقف. الشعور المناسب هو الفرح والسعادة.</vt:lpstr>
      <vt:lpstr>أعبر عن شعوري بالفرح باستعمال عبارات مثل:</vt:lpstr>
      <vt:lpstr>نتذكر ما قمت به. سأقرأ أولا.</vt:lpstr>
      <vt:lpstr>الآنَ جَماعيا، سنعبر عن الشعور المناسب في الموقف التالي. من يقرأ الموقف؟ ماذا سَنَفْعَلُ؟</vt:lpstr>
      <vt:lpstr>أولا نحدد الشعور المناسب للموقف. ما هو الشعور المناسب؟ - ماذا بعد ذلك؟</vt:lpstr>
      <vt:lpstr>أختار العبارات المناسبة للتعبير عن شعور الخوف.</vt:lpstr>
      <vt:lpstr> خذوا التمرين الأول على الصفحة 18. بشكل فردي صلوا بين كل موقف والشعور المناسب له. </vt:lpstr>
      <vt:lpstr>في ثنائيات، تقاسموا إجاباتكم. أمامكم دقيقة واحدة. </vt:lpstr>
      <vt:lpstr>نصحح. من يقرأ الموقف الأول؟ ما الشعور المناسب له؟ </vt:lpstr>
      <vt:lpstr>نمر إلى التمرين الثاني. من يقرأ التعليمة؟ أنجزوا بشكل فردي. </vt:lpstr>
      <vt:lpstr>في ثنائيات، تقاسموا إجاباتكم وراجعوها لتكون أفضل. أمامكم دقيقة واحدة. </vt:lpstr>
      <vt:lpstr>نصحح. من يتقاسم إجابته؟ ما الشعور الذي عبرت عنه؟ هل تتفقون معه؟</vt:lpstr>
      <vt:lpstr>هذه أجوبة أخرى. تأكدوا من إجاباتكم.</vt:lpstr>
      <vt:lpstr>اختتام الحصة</vt:lpstr>
      <vt:lpstr>ماذا تَعَلَّمْتم في هَذِهِ ٱلْحِصَّةِ؟</vt:lpstr>
      <vt:lpstr>ضعوا علامة أمام الواجب المنزلي على الصفحة 19.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GENIE BENI MELLAL</dc:creator>
  <cp:lastModifiedBy>EL HAMDOUNI BTIHAJ</cp:lastModifiedBy>
  <cp:revision>152</cp:revision>
  <dcterms:created xsi:type="dcterms:W3CDTF">2023-09-20T21:35:22Z</dcterms:created>
  <dcterms:modified xsi:type="dcterms:W3CDTF">2026-01-31T18:54:39Z</dcterms:modified>
</cp:coreProperties>
</file>