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73"/>
  </p:notesMasterIdLst>
  <p:sldIdLst>
    <p:sldId id="2147482684" r:id="rId8"/>
    <p:sldId id="2147482617" r:id="rId9"/>
    <p:sldId id="2147482470" r:id="rId10"/>
    <p:sldId id="2147482516" r:id="rId11"/>
    <p:sldId id="2147482615" r:id="rId12"/>
    <p:sldId id="2147482639" r:id="rId13"/>
    <p:sldId id="2147482480" r:id="rId14"/>
    <p:sldId id="2134806929" r:id="rId15"/>
    <p:sldId id="2147482726" r:id="rId16"/>
    <p:sldId id="2147482481" r:id="rId17"/>
    <p:sldId id="2147482653" r:id="rId18"/>
    <p:sldId id="2147482632" r:id="rId19"/>
    <p:sldId id="2134806896" r:id="rId20"/>
    <p:sldId id="2147482685" r:id="rId21"/>
    <p:sldId id="2147482686" r:id="rId22"/>
    <p:sldId id="2147482687" r:id="rId23"/>
    <p:sldId id="2147482690" r:id="rId24"/>
    <p:sldId id="2147482691" r:id="rId25"/>
    <p:sldId id="2147482688" r:id="rId26"/>
    <p:sldId id="2147482689" r:id="rId27"/>
    <p:sldId id="2147482640" r:id="rId28"/>
    <p:sldId id="2134806145" r:id="rId29"/>
    <p:sldId id="2134806657" r:id="rId30"/>
    <p:sldId id="2147482348" r:id="rId31"/>
    <p:sldId id="2147482362" r:id="rId32"/>
    <p:sldId id="2147482695" r:id="rId33"/>
    <p:sldId id="2147482692" r:id="rId34"/>
    <p:sldId id="2147482696" r:id="rId35"/>
    <p:sldId id="2147482697" r:id="rId36"/>
    <p:sldId id="2147482727" r:id="rId37"/>
    <p:sldId id="2147482698" r:id="rId38"/>
    <p:sldId id="2147482728" r:id="rId39"/>
    <p:sldId id="2147482351" r:id="rId40"/>
    <p:sldId id="2147482660" r:id="rId41"/>
    <p:sldId id="2147482701" r:id="rId42"/>
    <p:sldId id="2147482702" r:id="rId43"/>
    <p:sldId id="2147482663" r:id="rId44"/>
    <p:sldId id="2147482664" r:id="rId45"/>
    <p:sldId id="2147482493" r:id="rId46"/>
    <p:sldId id="2147482703" r:id="rId47"/>
    <p:sldId id="2147482665" r:id="rId48"/>
    <p:sldId id="2134806880" r:id="rId49"/>
    <p:sldId id="2147482732" r:id="rId50"/>
    <p:sldId id="2147482666" r:id="rId51"/>
    <p:sldId id="2147482736" r:id="rId52"/>
    <p:sldId id="2147482737" r:id="rId53"/>
    <p:sldId id="2147482738" r:id="rId54"/>
    <p:sldId id="2147482705" r:id="rId55"/>
    <p:sldId id="2147482683" r:id="rId56"/>
    <p:sldId id="2147482730" r:id="rId57"/>
    <p:sldId id="2147482731" r:id="rId58"/>
    <p:sldId id="2147482707" r:id="rId59"/>
    <p:sldId id="2147482706" r:id="rId60"/>
    <p:sldId id="2134806866" r:id="rId61"/>
    <p:sldId id="2134806874" r:id="rId62"/>
    <p:sldId id="2147482735" r:id="rId63"/>
    <p:sldId id="2147482733" r:id="rId64"/>
    <p:sldId id="2147482734" r:id="rId65"/>
    <p:sldId id="2134806792" r:id="rId66"/>
    <p:sldId id="2147482677" r:id="rId67"/>
    <p:sldId id="2147482627" r:id="rId68"/>
    <p:sldId id="2134806939" r:id="rId69"/>
    <p:sldId id="2134806936" r:id="rId70"/>
    <p:sldId id="2147482629" r:id="rId71"/>
    <p:sldId id="2147482628" r:id="rId72"/>
  </p:sldIdLst>
  <p:sldSz cx="9144000" cy="6858000" type="screen4x3"/>
  <p:notesSz cx="6858000" cy="9144000"/>
  <p:embeddedFontLs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</p:embeddedFont>
    <p:embeddedFont>
      <p:font typeface="Dosis SemiBold" pitchFamily="2" charset="0"/>
      <p:regular r:id="rId78"/>
      <p:bold r:id="rId79"/>
    </p:embeddedFont>
    <p:embeddedFont>
      <p:font typeface="Microsoft Uighur" panose="02000000000000000000" pitchFamily="2" charset="-78"/>
      <p:regular r:id="rId80"/>
      <p:bold r:id="rId81"/>
    </p:embeddedFont>
    <p:embeddedFont>
      <p:font typeface="Modern Love" panose="04090805081005020601" pitchFamily="82" charset="0"/>
      <p:regular r:id="rId8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4E7FBD"/>
    <a:srgbClr val="936D93"/>
    <a:srgbClr val="ECF8FB"/>
    <a:srgbClr val="257390"/>
    <a:srgbClr val="424D7A"/>
    <a:srgbClr val="424D7B"/>
    <a:srgbClr val="10658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5" autoAdjust="0"/>
    <p:restoredTop sz="94673" autoAdjust="0"/>
  </p:normalViewPr>
  <p:slideViewPr>
    <p:cSldViewPr snapToGrid="0">
      <p:cViewPr varScale="1">
        <p:scale>
          <a:sx n="71" d="100"/>
          <a:sy n="71" d="100"/>
        </p:scale>
        <p:origin x="1090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viewProps" Target="viewProp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4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font" Target="fonts/font7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font" Target="fonts/font2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61" Type="http://schemas.openxmlformats.org/officeDocument/2006/relationships/slide" Target="slides/slide54.xml"/><Relationship Id="rId82" Type="http://schemas.openxmlformats.org/officeDocument/2006/relationships/font" Target="fonts/font9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0391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710233" y="3100065"/>
            <a:ext cx="716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40.png"/><Relationship Id="rId10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hdphoto" Target="../media/hdphoto6.wdp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4.gif"/><Relationship Id="rId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.png"/><Relationship Id="rId7" Type="http://schemas.openxmlformats.org/officeDocument/2006/relationships/image" Target="../media/image57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11" Type="http://schemas.openxmlformats.org/officeDocument/2006/relationships/image" Target="../media/image61.jpg"/><Relationship Id="rId5" Type="http://schemas.openxmlformats.org/officeDocument/2006/relationships/image" Target="../media/image36.png"/><Relationship Id="rId10" Type="http://schemas.openxmlformats.org/officeDocument/2006/relationships/image" Target="../media/image60.jpg"/><Relationship Id="rId4" Type="http://schemas.openxmlformats.org/officeDocument/2006/relationships/image" Target="../media/image35.png"/><Relationship Id="rId9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.png"/><Relationship Id="rId7" Type="http://schemas.openxmlformats.org/officeDocument/2006/relationships/image" Target="../media/image57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11" Type="http://schemas.openxmlformats.org/officeDocument/2006/relationships/image" Target="../media/image61.jpg"/><Relationship Id="rId5" Type="http://schemas.openxmlformats.org/officeDocument/2006/relationships/image" Target="../media/image36.png"/><Relationship Id="rId10" Type="http://schemas.openxmlformats.org/officeDocument/2006/relationships/image" Target="../media/image60.jpg"/><Relationship Id="rId4" Type="http://schemas.openxmlformats.org/officeDocument/2006/relationships/image" Target="../media/image35.png"/><Relationship Id="rId9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.png"/><Relationship Id="rId7" Type="http://schemas.openxmlformats.org/officeDocument/2006/relationships/image" Target="../media/image57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11" Type="http://schemas.openxmlformats.org/officeDocument/2006/relationships/image" Target="../media/image61.jpg"/><Relationship Id="rId5" Type="http://schemas.openxmlformats.org/officeDocument/2006/relationships/image" Target="../media/image36.png"/><Relationship Id="rId10" Type="http://schemas.openxmlformats.org/officeDocument/2006/relationships/image" Target="../media/image60.jpg"/><Relationship Id="rId4" Type="http://schemas.openxmlformats.org/officeDocument/2006/relationships/image" Target="../media/image35.png"/><Relationship Id="rId9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2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2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.png"/><Relationship Id="rId7" Type="http://schemas.openxmlformats.org/officeDocument/2006/relationships/image" Target="../media/image57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11" Type="http://schemas.openxmlformats.org/officeDocument/2006/relationships/image" Target="../media/image61.jpg"/><Relationship Id="rId5" Type="http://schemas.openxmlformats.org/officeDocument/2006/relationships/image" Target="../media/image36.png"/><Relationship Id="rId10" Type="http://schemas.openxmlformats.org/officeDocument/2006/relationships/image" Target="../media/image60.jpg"/><Relationship Id="rId4" Type="http://schemas.openxmlformats.org/officeDocument/2006/relationships/image" Target="../media/image35.png"/><Relationship Id="rId9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5.png"/><Relationship Id="rId7" Type="http://schemas.openxmlformats.org/officeDocument/2006/relationships/image" Target="../media/image57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11" Type="http://schemas.openxmlformats.org/officeDocument/2006/relationships/image" Target="../media/image61.jpg"/><Relationship Id="rId5" Type="http://schemas.openxmlformats.org/officeDocument/2006/relationships/image" Target="../media/image37.png"/><Relationship Id="rId10" Type="http://schemas.openxmlformats.org/officeDocument/2006/relationships/image" Target="../media/image60.jpg"/><Relationship Id="rId4" Type="http://schemas.openxmlformats.org/officeDocument/2006/relationships/image" Target="../media/image36.png"/><Relationship Id="rId9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5.png"/><Relationship Id="rId7" Type="http://schemas.openxmlformats.org/officeDocument/2006/relationships/image" Target="../media/image57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11" Type="http://schemas.openxmlformats.org/officeDocument/2006/relationships/image" Target="../media/image61.jpg"/><Relationship Id="rId5" Type="http://schemas.openxmlformats.org/officeDocument/2006/relationships/image" Target="../media/image37.png"/><Relationship Id="rId10" Type="http://schemas.openxmlformats.org/officeDocument/2006/relationships/image" Target="../media/image60.jpg"/><Relationship Id="rId4" Type="http://schemas.openxmlformats.org/officeDocument/2006/relationships/image" Target="../media/image36.png"/><Relationship Id="rId9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5.png"/><Relationship Id="rId7" Type="http://schemas.openxmlformats.org/officeDocument/2006/relationships/image" Target="../media/image57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11" Type="http://schemas.openxmlformats.org/officeDocument/2006/relationships/image" Target="../media/image61.jpg"/><Relationship Id="rId5" Type="http://schemas.openxmlformats.org/officeDocument/2006/relationships/image" Target="../media/image37.png"/><Relationship Id="rId10" Type="http://schemas.openxmlformats.org/officeDocument/2006/relationships/image" Target="../media/image60.jpg"/><Relationship Id="rId4" Type="http://schemas.openxmlformats.org/officeDocument/2006/relationships/image" Target="../media/image36.png"/><Relationship Id="rId9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5.png"/><Relationship Id="rId7" Type="http://schemas.openxmlformats.org/officeDocument/2006/relationships/image" Target="../media/image57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11" Type="http://schemas.openxmlformats.org/officeDocument/2006/relationships/image" Target="../media/image61.jpg"/><Relationship Id="rId5" Type="http://schemas.openxmlformats.org/officeDocument/2006/relationships/image" Target="../media/image37.png"/><Relationship Id="rId10" Type="http://schemas.openxmlformats.org/officeDocument/2006/relationships/image" Target="../media/image60.jpg"/><Relationship Id="rId4" Type="http://schemas.openxmlformats.org/officeDocument/2006/relationships/image" Target="../media/image36.png"/><Relationship Id="rId9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6.png"/><Relationship Id="rId21" Type="http://schemas.openxmlformats.org/officeDocument/2006/relationships/image" Target="../media/image41.png"/><Relationship Id="rId12" Type="http://schemas.openxmlformats.org/officeDocument/2006/relationships/image" Target="../media/image660.png"/><Relationship Id="rId17" Type="http://schemas.openxmlformats.org/officeDocument/2006/relationships/image" Target="../media/image35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110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23" Type="http://schemas.openxmlformats.org/officeDocument/2006/relationships/image" Target="../media/image65.png"/><Relationship Id="rId10" Type="http://schemas.openxmlformats.org/officeDocument/2006/relationships/image" Target="../media/image650.png"/><Relationship Id="rId19" Type="http://schemas.openxmlformats.org/officeDocument/2006/relationships/image" Target="../media/image37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0D397D8-4513-5246-E4FC-1F49ACBF2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85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الكتابي: (30د)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استثمار النص (50د)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إملاء (25د)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اليومِ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المعجم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041789BA-64BF-6314-FC3E-0A51F498C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9" b="6419"/>
          <a:stretch>
            <a:fillRect/>
          </a:stretch>
        </p:blipFill>
        <p:spPr>
          <a:xfrm>
            <a:off x="1470025" y="2862263"/>
            <a:ext cx="466725" cy="468312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E93A7909-D15F-8A7A-5FF6-07955D09A89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b="6394"/>
          <a:stretch>
            <a:fillRect/>
          </a:stretch>
        </p:blipFill>
        <p:spPr>
          <a:xfrm>
            <a:off x="1470025" y="4138613"/>
            <a:ext cx="466725" cy="468312"/>
          </a:xfrm>
          <a:prstGeom prst="rect">
            <a:avLst/>
          </a:prstGeom>
        </p:spPr>
      </p:pic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1555CFB2-9599-D58E-1A2A-FFD14595FAD3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النص: أول هدية ج 1،</a:t>
            </a:r>
          </a:p>
          <a:p>
            <a:pPr lvl="1">
              <a:buClrTx/>
            </a:pPr>
            <a:r>
              <a:rPr lang="ar-MA" dirty="0"/>
              <a:t>قراءات فردية</a:t>
            </a:r>
          </a:p>
          <a:p>
            <a:pPr lvl="1">
              <a:buClrTx/>
            </a:pPr>
            <a:r>
              <a:rPr lang="ar-MA" dirty="0"/>
              <a:t>استثمار النص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E43CC7B8-DCF9-DD4D-F675-05D3E09088AF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الهمزة المتوسطة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المعجم؛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القرائي "أول هدية الجزء 1"؛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89387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كتابة الهمزة المتوسطة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BF26-EDEF-B814-D64A-62A7A6C67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B840715-8A37-7EDA-2070-470D476A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7" y="1552632"/>
            <a:ext cx="6223821" cy="720000"/>
          </a:xfrm>
        </p:spPr>
        <p:txBody>
          <a:bodyPr/>
          <a:lstStyle/>
          <a:p>
            <a:r>
              <a:rPr lang="ar-MA" dirty="0"/>
              <a:t>افتتاح الحصة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C7D155-D303-AF66-4566-96626752B8D9}"/>
              </a:ext>
            </a:extLst>
          </p:cNvPr>
          <p:cNvGrpSpPr/>
          <p:nvPr/>
        </p:nvGrpSpPr>
        <p:grpSpPr>
          <a:xfrm>
            <a:off x="1887677" y="2851355"/>
            <a:ext cx="5368645" cy="1763587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A0E85D7-EF6D-1DCC-6222-A5CF0ED25D49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5681889-3B2D-85D8-051B-8CF1B5CA716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B16753-488C-E5D8-6FDB-05B164788F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7972" y="2904957"/>
            <a:ext cx="544953" cy="54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9F349FD-F66A-A515-4321-2E9074AEB765}"/>
              </a:ext>
            </a:extLst>
          </p:cNvPr>
          <p:cNvSpPr txBox="1"/>
          <p:nvPr/>
        </p:nvSpPr>
        <p:spPr>
          <a:xfrm>
            <a:off x="4492304" y="2885903"/>
            <a:ext cx="2152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23F4F91-9448-30E0-1766-8E16CF8002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808502" y="2756182"/>
            <a:ext cx="657527" cy="657527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8C263D1D-F33B-DE8B-06C1-8A4705AF7B28}"/>
              </a:ext>
            </a:extLst>
          </p:cNvPr>
          <p:cNvSpPr txBox="1">
            <a:spLocks/>
          </p:cNvSpPr>
          <p:nvPr/>
        </p:nvSpPr>
        <p:spPr>
          <a:xfrm>
            <a:off x="2033500" y="367232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توظيف مفردات المعجم</a:t>
            </a: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8D120050-6B72-397B-A748-285F8BC9A9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334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328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بتصحيح الواجب المنزلي. من يقرأ الجمل التي كتبها؟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3">
            <a:extLst>
              <a:ext uri="{FF2B5EF4-FFF2-40B4-BE49-F238E27FC236}">
                <a16:creationId xmlns:a16="http://schemas.microsoft.com/office/drawing/2014/main" id="{AC054553-10C4-188C-7472-37D7CB677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9647" y="2601001"/>
            <a:ext cx="828000" cy="82799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D2CF362-8B12-FD99-4BE0-3640A16DBA91}"/>
              </a:ext>
            </a:extLst>
          </p:cNvPr>
          <p:cNvSpPr txBox="1"/>
          <p:nvPr/>
        </p:nvSpPr>
        <p:spPr>
          <a:xfrm>
            <a:off x="2336383" y="2778176"/>
            <a:ext cx="3431979" cy="200054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النَّصَّ.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جُمَلا بِتَوْظيفِ:</a:t>
            </a:r>
          </a:p>
          <a:p>
            <a:pPr algn="ctr"/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اِشْتاقَ – اَلْأَسى - دَأَبَ 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F7935BCF-9A50-1C3F-502D-25DBBBD70E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035821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الكلمات البصرية. من يذكر بمعجم هذا الأسبوع؟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816443" y="2767914"/>
            <a:ext cx="56559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مُفْرَداتِ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endParaRPr lang="fr-FR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Espace réservé pour une image  9">
            <a:extLst>
              <a:ext uri="{FF2B5EF4-FFF2-40B4-BE49-F238E27FC236}">
                <a16:creationId xmlns:a16="http://schemas.microsoft.com/office/drawing/2014/main" id="{5F0C2BC2-E43C-4308-1A8D-CF70CC469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كلمات تعرفنا عليها هذا الأسبوع. ستتدربون على توظيفها. من يقرؤها؟</a:t>
            </a: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70491-EACD-BDFF-1E1F-21CAA32F03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E44E-1E3D-C08F-0CC5-CE727A4343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DE667A-EC83-6E70-16E3-DB653C7FA2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712B9-E33B-E261-713E-77EBC03029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CF0CDE-BA67-6D99-3CE2-65589294251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FC514-AA55-C0AD-CF93-57219B1A98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3A1282-1E18-22E0-67EF-B03ED7BEF9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E053AE62-ACD3-4072-D936-BEAC8DF7D0AA}"/>
              </a:ext>
            </a:extLst>
          </p:cNvPr>
          <p:cNvSpPr txBox="1"/>
          <p:nvPr/>
        </p:nvSpPr>
        <p:spPr>
          <a:xfrm>
            <a:off x="529863" y="2081135"/>
            <a:ext cx="8084273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أَسىً – حُبورٌ – شَوْقٌ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حُبٌّ – أُنْسٌ - عَبَثاً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lvl="0"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اَلْوَحْدَةُ –  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ِنْتابَ  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دَأَبَ –  اِسْتَعْجَلَ – تَعاطَفَ  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أَصَرَّ/ يُصِرُّ–  أَسَرَ/يَأْسِرُ – اِعْتَلى  – غَمَرَ/ يَغْمُرُ</a:t>
            </a:r>
          </a:p>
        </p:txBody>
      </p: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اكتبوا الكلمة المناسبة لإتمام الجملة.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4F068-7B31-70E7-7987-71578BD10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6;p154">
            <a:extLst>
              <a:ext uri="{FF2B5EF4-FFF2-40B4-BE49-F238E27FC236}">
                <a16:creationId xmlns:a16="http://schemas.microsoft.com/office/drawing/2014/main" id="{4DA61714-46E0-8228-1A1E-DD9D596160F7}"/>
              </a:ext>
            </a:extLst>
          </p:cNvPr>
          <p:cNvSpPr/>
          <p:nvPr/>
        </p:nvSpPr>
        <p:spPr>
          <a:xfrm>
            <a:off x="437823" y="4731948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BFBD9F-71ED-E959-C3B2-E34EDFAA4CA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F86258-6992-9DEC-A574-2A99D73A422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4" name="Google Shape;676;p154">
            <a:extLst>
              <a:ext uri="{FF2B5EF4-FFF2-40B4-BE49-F238E27FC236}">
                <a16:creationId xmlns:a16="http://schemas.microsoft.com/office/drawing/2014/main" id="{521166EA-E1A1-D3FB-657A-E8AAD4D945BE}"/>
              </a:ext>
            </a:extLst>
          </p:cNvPr>
          <p:cNvSpPr/>
          <p:nvPr/>
        </p:nvSpPr>
        <p:spPr>
          <a:xfrm>
            <a:off x="437823" y="4731948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205;p183">
            <a:extLst>
              <a:ext uri="{FF2B5EF4-FFF2-40B4-BE49-F238E27FC236}">
                <a16:creationId xmlns:a16="http://schemas.microsoft.com/office/drawing/2014/main" id="{16F322F8-A041-23B0-C072-7D73D9DD281D}"/>
              </a:ext>
            </a:extLst>
          </p:cNvPr>
          <p:cNvSpPr txBox="1"/>
          <p:nvPr/>
        </p:nvSpPr>
        <p:spPr>
          <a:xfrm>
            <a:off x="437822" y="4849604"/>
            <a:ext cx="8084273" cy="923289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إِنَّ مَنْظَرَ </a:t>
            </a:r>
            <a:r>
              <a:rPr lang="ar-MA" sz="54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ٱلثُّلوجِ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5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عَلى ٱ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لْجِبالِ</a:t>
            </a:r>
            <a:r>
              <a:rPr lang="ar-MA" sz="5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ٱلْعُقولَ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410DFB3F-8EC5-8B31-D845-E3F2C1A56B0F}"/>
              </a:ext>
            </a:extLst>
          </p:cNvPr>
          <p:cNvSpPr txBox="1"/>
          <p:nvPr/>
        </p:nvSpPr>
        <p:spPr>
          <a:xfrm>
            <a:off x="415817" y="2435018"/>
            <a:ext cx="80842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اَلْأَسى – اَلْأُنْسُ – اِنْتابَني -  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يُصِرُّ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يَأْسِرُ - اِعْتَلى</a:t>
            </a: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41388-9A44-96A1-F7DD-F8E5B17F7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89740-895A-DFD3-5376-BF8353B9C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A41BF8-5D4A-BAA1-F8BF-C7AADBAD44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43080B-1C5E-50D0-4DB2-AA6F6D96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884CB0-53F6-F676-1872-B723908C0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70FF19-4C2F-416B-9624-BC6C91D5C2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D94DC0-4E3C-817F-2D90-939E40A96CE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39E7C8-6885-77D1-D8DF-A9619C2A523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6;p154">
            <a:extLst>
              <a:ext uri="{FF2B5EF4-FFF2-40B4-BE49-F238E27FC236}">
                <a16:creationId xmlns:a16="http://schemas.microsoft.com/office/drawing/2014/main" id="{A8DA6220-0733-3F0B-E0F7-023729BFB402}"/>
              </a:ext>
            </a:extLst>
          </p:cNvPr>
          <p:cNvSpPr/>
          <p:nvPr/>
        </p:nvSpPr>
        <p:spPr>
          <a:xfrm>
            <a:off x="437823" y="4731948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EF38D7-2400-13A4-55DB-2853E17CC84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C1916D-FAB9-AE22-3D4F-2E33CA6A552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E6D72FF-BDA7-E0F3-BC54-283AB75573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BC68084F-9178-CE94-BC04-CB1803B1C2D9}"/>
              </a:ext>
            </a:extLst>
          </p:cNvPr>
          <p:cNvSpPr txBox="1"/>
          <p:nvPr/>
        </p:nvSpPr>
        <p:spPr>
          <a:xfrm>
            <a:off x="437822" y="4849604"/>
            <a:ext cx="8084273" cy="923289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إِنَّ مَنْظَرَ </a:t>
            </a:r>
            <a:r>
              <a:rPr lang="ar-MA" sz="54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ٱلثُّلوجِ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5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عَلى ٱ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لْجِبالِ</a:t>
            </a:r>
            <a:r>
              <a:rPr lang="ar-MA" sz="5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ٱلْعُقولَ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0CBB5A9-4A42-0101-4653-AC7FE8B849F6}"/>
              </a:ext>
            </a:extLst>
          </p:cNvPr>
          <p:cNvSpPr txBox="1"/>
          <p:nvPr/>
        </p:nvSpPr>
        <p:spPr>
          <a:xfrm>
            <a:off x="2250417" y="4757230"/>
            <a:ext cx="1249867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6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يَأْسِرُ</a:t>
            </a:r>
            <a:endParaRPr lang="fr-FR" sz="6000" dirty="0">
              <a:solidFill>
                <a:srgbClr val="FF0000"/>
              </a:solidFill>
            </a:endParaRPr>
          </a:p>
        </p:txBody>
      </p:sp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D8725D97-2C01-BA0A-775F-D3FDD577B897}"/>
              </a:ext>
            </a:extLst>
          </p:cNvPr>
          <p:cNvSpPr txBox="1"/>
          <p:nvPr/>
        </p:nvSpPr>
        <p:spPr>
          <a:xfrm>
            <a:off x="415817" y="2435018"/>
            <a:ext cx="80842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اَلْأَسى – اَلْأُنْسُ – اِنْتابَني -  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يُصِرُّ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يَأْسِرُ - اِعْتَلى</a:t>
            </a:r>
          </a:p>
        </p:txBody>
      </p:sp>
    </p:spTree>
    <p:extLst>
      <p:ext uri="{BB962C8B-B14F-4D97-AF65-F5344CB8AC3E}">
        <p14:creationId xmlns:p14="http://schemas.microsoft.com/office/powerpoint/2010/main" val="20660240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9BC82-E92C-3545-4A6F-7057BD7CB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EC9455-580F-020D-4D14-BA8D551F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المناسبة لإتمامها.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BA0F4C-4765-7FF6-882A-9957EC0346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04BD38-B14A-12E4-6150-D659B67DFC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01ABCB-17EB-D45B-1BB4-372E418735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F2D928-36E4-AC15-DD80-0CC9AC4B83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F4528D-3388-E72E-79FC-01A48EED14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64A57B-F6B8-4AD5-8E1B-797FA7C6DC5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28BA45-19EA-F8B2-2584-FD653FDB5CB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6;p154">
            <a:extLst>
              <a:ext uri="{FF2B5EF4-FFF2-40B4-BE49-F238E27FC236}">
                <a16:creationId xmlns:a16="http://schemas.microsoft.com/office/drawing/2014/main" id="{5CA34FD2-4408-E4A2-9907-01334A013501}"/>
              </a:ext>
            </a:extLst>
          </p:cNvPr>
          <p:cNvSpPr/>
          <p:nvPr/>
        </p:nvSpPr>
        <p:spPr>
          <a:xfrm>
            <a:off x="437823" y="4731948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843F92-6608-FD1C-D422-B7CB1F635E0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24D9C99-B900-4A53-785D-9AA3045D51F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2B404D54-09C6-41ED-817E-C5645A3045C7}"/>
              </a:ext>
            </a:extLst>
          </p:cNvPr>
          <p:cNvSpPr txBox="1"/>
          <p:nvPr/>
        </p:nvSpPr>
        <p:spPr>
          <a:xfrm>
            <a:off x="529862" y="4941937"/>
            <a:ext cx="8084273" cy="830956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ٱلشُّعورُ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بِٱلْوَحْدَةِ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لَمّا أَلْزَمني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ٱلْمَرَضُ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ٱلْفِراشَ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8" name="Google Shape;1205;p183">
            <a:extLst>
              <a:ext uri="{FF2B5EF4-FFF2-40B4-BE49-F238E27FC236}">
                <a16:creationId xmlns:a16="http://schemas.microsoft.com/office/drawing/2014/main" id="{5F289587-7692-3FBD-AFC4-3CE75520296C}"/>
              </a:ext>
            </a:extLst>
          </p:cNvPr>
          <p:cNvSpPr txBox="1"/>
          <p:nvPr/>
        </p:nvSpPr>
        <p:spPr>
          <a:xfrm>
            <a:off x="415817" y="2435018"/>
            <a:ext cx="80842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اَلْأَسى – اَلْأُنْسُ – اِنْتابَني -  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يُصِرُّ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يَأْسِرُ - اِعْتَلى</a:t>
            </a:r>
          </a:p>
        </p:txBody>
      </p:sp>
    </p:spTree>
    <p:extLst>
      <p:ext uri="{BB962C8B-B14F-4D97-AF65-F5344CB8AC3E}">
        <p14:creationId xmlns:p14="http://schemas.microsoft.com/office/powerpoint/2010/main" val="170926541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A6155-0004-1321-B3D4-05DA68E4A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BC4CE-5612-8C60-420D-D92771120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BCE14C-5BF6-9809-091D-4E1A518CA1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34D88B-3A9B-7BE3-5AD0-3DB6D5ACBB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D370CA-E92D-7ED6-5108-CCCA49CC8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8189EA-5304-F1DF-B36E-9DF3D8F5B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778C8D5-1500-4A38-8DD5-3BEF59891B2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628A54-28A9-D6C2-239F-4E0EC0C4214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6;p154">
            <a:extLst>
              <a:ext uri="{FF2B5EF4-FFF2-40B4-BE49-F238E27FC236}">
                <a16:creationId xmlns:a16="http://schemas.microsoft.com/office/drawing/2014/main" id="{C8AA36FC-4A2D-C0D5-6F6B-4A0342C62626}"/>
              </a:ext>
            </a:extLst>
          </p:cNvPr>
          <p:cNvSpPr/>
          <p:nvPr/>
        </p:nvSpPr>
        <p:spPr>
          <a:xfrm>
            <a:off x="437823" y="4731948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56CF39E-DF34-C62A-8CA5-636C71B8221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C8D17AE-708D-030A-FF6B-7C181740EB0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2035C4D-782F-B039-D1D5-71ACD88522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FBDA5FC7-E731-77E0-408B-41E5CCE6AFB6}"/>
              </a:ext>
            </a:extLst>
          </p:cNvPr>
          <p:cNvSpPr txBox="1"/>
          <p:nvPr/>
        </p:nvSpPr>
        <p:spPr>
          <a:xfrm>
            <a:off x="529862" y="4941937"/>
            <a:ext cx="8084273" cy="830956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ٱلشُّعورُ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بِٱلْوَحْدَةِ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لَمّا أَلْزَمني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ٱلْمَرَضُ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ٱلْفِراشَ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794029-44D8-79CA-BD88-CDA570D80669}"/>
              </a:ext>
            </a:extLst>
          </p:cNvPr>
          <p:cNvSpPr txBox="1"/>
          <p:nvPr/>
        </p:nvSpPr>
        <p:spPr>
          <a:xfrm>
            <a:off x="6998613" y="4773387"/>
            <a:ext cx="179960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6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اِنْتابَني</a:t>
            </a:r>
            <a:endParaRPr lang="fr-FR" sz="6000" dirty="0">
              <a:solidFill>
                <a:srgbClr val="FF0000"/>
              </a:solidFill>
            </a:endParaRP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36A4043B-D003-0BED-2870-F0644AE40792}"/>
              </a:ext>
            </a:extLst>
          </p:cNvPr>
          <p:cNvSpPr txBox="1"/>
          <p:nvPr/>
        </p:nvSpPr>
        <p:spPr>
          <a:xfrm>
            <a:off x="415817" y="2435018"/>
            <a:ext cx="80842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اَلْأَسى – اَلْأُنْسُ – اِنْتابَني -  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يُصِرُّ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يَأْسِرُ - اِعْتَلى</a:t>
            </a:r>
          </a:p>
        </p:txBody>
      </p:sp>
    </p:spTree>
    <p:extLst>
      <p:ext uri="{BB962C8B-B14F-4D97-AF65-F5344CB8AC3E}">
        <p14:creationId xmlns:p14="http://schemas.microsoft.com/office/powerpoint/2010/main" val="4226471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0A785-A134-351D-7541-83536087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CA6FB-E242-A313-CD90-EA39FD047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المناسبة لإتمامها.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8BE4D1-07BF-D7C5-3338-ACF0CC89D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6B6556-F770-D5FB-E59E-E82F12A8E5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2D01F0-2571-F280-5DE6-0AB1FE2C97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006097-B06B-9C73-E286-74110B6450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4EF661-675F-7E1E-2EBC-1888FA80E2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A325893-9836-73AE-C58F-309352DF6A3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F5F9EE-3955-162D-5107-9CE1316D081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6;p154">
            <a:extLst>
              <a:ext uri="{FF2B5EF4-FFF2-40B4-BE49-F238E27FC236}">
                <a16:creationId xmlns:a16="http://schemas.microsoft.com/office/drawing/2014/main" id="{80EBC9B7-64A0-2B60-7742-D15D048AC3D8}"/>
              </a:ext>
            </a:extLst>
          </p:cNvPr>
          <p:cNvSpPr/>
          <p:nvPr/>
        </p:nvSpPr>
        <p:spPr>
          <a:xfrm>
            <a:off x="437823" y="4731948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7E026AE-4149-B63A-0B1B-2B4F13914E5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7BEBB8-2EEE-C40A-D28C-6E2E4466956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B29E896B-24E9-5B70-4E51-136C77489E24}"/>
              </a:ext>
            </a:extLst>
          </p:cNvPr>
          <p:cNvSpPr txBox="1"/>
          <p:nvPr/>
        </p:nvSpPr>
        <p:spPr>
          <a:xfrm>
            <a:off x="529862" y="4941937"/>
            <a:ext cx="8084273" cy="830956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ٱلتِّلْميذُ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عَلى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ٱلدّراسَةِ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رَغْمَ بُعْدِ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ٱلْمَدْرَسَةِ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8" name="Google Shape;1205;p183">
            <a:extLst>
              <a:ext uri="{FF2B5EF4-FFF2-40B4-BE49-F238E27FC236}">
                <a16:creationId xmlns:a16="http://schemas.microsoft.com/office/drawing/2014/main" id="{DC24F7C1-1934-A6BB-CD80-9099C9D706B4}"/>
              </a:ext>
            </a:extLst>
          </p:cNvPr>
          <p:cNvSpPr txBox="1"/>
          <p:nvPr/>
        </p:nvSpPr>
        <p:spPr>
          <a:xfrm>
            <a:off x="415817" y="2435018"/>
            <a:ext cx="80842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اَلْأَسى – اَلْأُنْسُ – اِنْتابَني -  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يُصِرُّ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يَأْسِرُ - اِعْتَلى</a:t>
            </a:r>
          </a:p>
        </p:txBody>
      </p:sp>
    </p:spTree>
    <p:extLst>
      <p:ext uri="{BB962C8B-B14F-4D97-AF65-F5344CB8AC3E}">
        <p14:creationId xmlns:p14="http://schemas.microsoft.com/office/powerpoint/2010/main" val="5816365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0DF1A-FA59-EFF5-67C9-69560CEED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35E03B-C754-1F39-1CE1-36E3388F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53A9C8-7949-9EEC-57B6-298E15DA9B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15B1EA-BB25-F703-5AB9-31C0C3F39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5A7C45-1E1C-B82E-5815-CA3A58EB1B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824B56-AA1E-BE05-F4D3-A8213AFBF1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F1146E-DA1C-2D1F-74F1-3F7A816930C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4EFC95-4450-AF61-DD3B-723B982F034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6;p154">
            <a:extLst>
              <a:ext uri="{FF2B5EF4-FFF2-40B4-BE49-F238E27FC236}">
                <a16:creationId xmlns:a16="http://schemas.microsoft.com/office/drawing/2014/main" id="{C8DB279A-25FF-76F1-9A07-BC999C20FBBB}"/>
              </a:ext>
            </a:extLst>
          </p:cNvPr>
          <p:cNvSpPr/>
          <p:nvPr/>
        </p:nvSpPr>
        <p:spPr>
          <a:xfrm>
            <a:off x="437823" y="4731948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F5D36EC-C1D6-B4D5-AB23-C812BD1E83D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2092BBE-428D-3B27-5B94-E5965191607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BFCCB80-F248-1361-24FE-93440386F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37B24E60-2E36-C24A-58F3-FF10099D0C2A}"/>
              </a:ext>
            </a:extLst>
          </p:cNvPr>
          <p:cNvSpPr txBox="1"/>
          <p:nvPr/>
        </p:nvSpPr>
        <p:spPr>
          <a:xfrm>
            <a:off x="529862" y="4941937"/>
            <a:ext cx="8084273" cy="830956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ٱلتِّلْميذُ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ٱلسُّؤالِ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لِيَفْهَمَ بِوُضوحٍ.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2B3B50B-8704-D60C-C05F-E76CBEFB8C9F}"/>
              </a:ext>
            </a:extLst>
          </p:cNvPr>
          <p:cNvSpPr txBox="1"/>
          <p:nvPr/>
        </p:nvSpPr>
        <p:spPr>
          <a:xfrm>
            <a:off x="6396907" y="4773387"/>
            <a:ext cx="1291919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6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أَصَرَّ</a:t>
            </a:r>
            <a:endParaRPr lang="fr-FR" sz="6000" dirty="0">
              <a:solidFill>
                <a:srgbClr val="FF0000"/>
              </a:solidFill>
            </a:endParaRPr>
          </a:p>
        </p:txBody>
      </p: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8F6DEE4A-61C6-EBBF-03C3-668DDE86F0B5}"/>
              </a:ext>
            </a:extLst>
          </p:cNvPr>
          <p:cNvSpPr txBox="1"/>
          <p:nvPr/>
        </p:nvSpPr>
        <p:spPr>
          <a:xfrm>
            <a:off x="415817" y="2435018"/>
            <a:ext cx="80842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اَلْأَسى – اَلْأُنْسُ – اِنْتابَني -  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يُصِرُّ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يَأْسِرُ - اِعْتَلى</a:t>
            </a:r>
          </a:p>
        </p:txBody>
      </p:sp>
    </p:spTree>
    <p:extLst>
      <p:ext uri="{BB962C8B-B14F-4D97-AF65-F5344CB8AC3E}">
        <p14:creationId xmlns:p14="http://schemas.microsoft.com/office/powerpoint/2010/main" val="225508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D6880-0992-A04D-EDB1-DA896C306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88EDB4-81A9-1ADC-A702-DFE51052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859EC7-F773-1700-7ADA-5939092785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AA8AA7-F2A3-83AD-C83A-07517DD562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203BF3-78BA-E847-B4C1-01FE6CC70F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8DBACC-5F52-CE88-F7F8-D471DF0847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D9D1B5-11A4-EA01-B401-AA10F052E7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A7E6C3-B84A-E9C5-732E-5437910A889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45B56C-851F-9517-F01A-1BE6D5ED7FD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6;p154">
            <a:extLst>
              <a:ext uri="{FF2B5EF4-FFF2-40B4-BE49-F238E27FC236}">
                <a16:creationId xmlns:a16="http://schemas.microsoft.com/office/drawing/2014/main" id="{5730CA8B-5111-9C51-B785-BAD0AAE8E742}"/>
              </a:ext>
            </a:extLst>
          </p:cNvPr>
          <p:cNvSpPr/>
          <p:nvPr/>
        </p:nvSpPr>
        <p:spPr>
          <a:xfrm>
            <a:off x="437823" y="4731948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9347175-CC9B-F906-85C3-C03D96A1AC6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BA8401A-6516-946C-78B7-C90C86D6E73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4" name="Google Shape;676;p154">
            <a:extLst>
              <a:ext uri="{FF2B5EF4-FFF2-40B4-BE49-F238E27FC236}">
                <a16:creationId xmlns:a16="http://schemas.microsoft.com/office/drawing/2014/main" id="{1DBBBBA3-BAA1-9505-498A-12840E588869}"/>
              </a:ext>
            </a:extLst>
          </p:cNvPr>
          <p:cNvSpPr/>
          <p:nvPr/>
        </p:nvSpPr>
        <p:spPr>
          <a:xfrm>
            <a:off x="437823" y="4731948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898ED875-18D0-0761-35DE-1FED049C4B61}"/>
              </a:ext>
            </a:extLst>
          </p:cNvPr>
          <p:cNvSpPr txBox="1"/>
          <p:nvPr/>
        </p:nvSpPr>
        <p:spPr>
          <a:xfrm>
            <a:off x="537807" y="4895770"/>
            <a:ext cx="8168369" cy="923289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 يُذْهِبُ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ٱلشُّعورَ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بِٱلْوَحْدَةِ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70D8CFBC-6C98-46E2-C836-B9645D2B9ED0}"/>
              </a:ext>
            </a:extLst>
          </p:cNvPr>
          <p:cNvSpPr txBox="1"/>
          <p:nvPr/>
        </p:nvSpPr>
        <p:spPr>
          <a:xfrm>
            <a:off x="415817" y="2435018"/>
            <a:ext cx="80842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اَلْأَسى – اَلْأُنْسُ – اِنْتابَني -  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يُصِرُّ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يَأْسِرُ - اِعْتَلى</a:t>
            </a:r>
          </a:p>
        </p:txBody>
      </p:sp>
    </p:spTree>
    <p:extLst>
      <p:ext uri="{BB962C8B-B14F-4D97-AF65-F5344CB8AC3E}">
        <p14:creationId xmlns:p14="http://schemas.microsoft.com/office/powerpoint/2010/main" val="94087718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8801B-D410-2346-CB30-D923A9641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7D28A-64BB-0300-2573-2AF40020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2ED36B-9CFF-5418-72AA-F5D01F8B1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86A9E0-FFEF-A26E-4EA2-3A323AD589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012618-4228-0A62-E97B-0C30F7A0B6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F96FFB-9EF8-4E85-E077-A5E5B47F61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DF85FF5-654B-7E17-75D3-C73126E1000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67AF19-7BFD-2228-A65A-7E349EAE22E6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6;p154">
            <a:extLst>
              <a:ext uri="{FF2B5EF4-FFF2-40B4-BE49-F238E27FC236}">
                <a16:creationId xmlns:a16="http://schemas.microsoft.com/office/drawing/2014/main" id="{56328A76-16E9-307A-6663-9A0A570AFE7D}"/>
              </a:ext>
            </a:extLst>
          </p:cNvPr>
          <p:cNvSpPr/>
          <p:nvPr/>
        </p:nvSpPr>
        <p:spPr>
          <a:xfrm>
            <a:off x="437823" y="4731948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EAEA187-9003-4BA8-05E8-D5E1622B2D3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17BBD-418B-C510-D64A-DC33831F6E0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168E1B-DEFF-C60B-586A-71BB0AEE1E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676BD89F-EBA3-AC8E-17F8-F6BE2D86C00C}"/>
              </a:ext>
            </a:extLst>
          </p:cNvPr>
          <p:cNvSpPr txBox="1"/>
          <p:nvPr/>
        </p:nvSpPr>
        <p:spPr>
          <a:xfrm>
            <a:off x="537807" y="4895770"/>
            <a:ext cx="8168369" cy="923289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 يُذْهِبُ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ٱلشُّعورَ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بِٱلْوَحْدَةِ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AB1A09-0B93-2255-68EB-523FEAD1B2D1}"/>
              </a:ext>
            </a:extLst>
          </p:cNvPr>
          <p:cNvSpPr txBox="1"/>
          <p:nvPr/>
        </p:nvSpPr>
        <p:spPr>
          <a:xfrm>
            <a:off x="5963215" y="4849582"/>
            <a:ext cx="1634647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6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اَلْأُنْسُ</a:t>
            </a:r>
            <a:endParaRPr lang="fr-FR" sz="6000" dirty="0">
              <a:solidFill>
                <a:srgbClr val="FF0000"/>
              </a:solidFill>
            </a:endParaRP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DC51B98A-6A2A-DBBC-6954-F898676FBA23}"/>
              </a:ext>
            </a:extLst>
          </p:cNvPr>
          <p:cNvSpPr txBox="1"/>
          <p:nvPr/>
        </p:nvSpPr>
        <p:spPr>
          <a:xfrm>
            <a:off x="415817" y="2435018"/>
            <a:ext cx="80842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اَلْأَسى – اَلْأُنْسُ – اِنْتابَني -  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يُصِرُّ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يَأْسِرُ - اِعْتَلى</a:t>
            </a:r>
          </a:p>
        </p:txBody>
      </p:sp>
    </p:spTree>
    <p:extLst>
      <p:ext uri="{BB962C8B-B14F-4D97-AF65-F5344CB8AC3E}">
        <p14:creationId xmlns:p14="http://schemas.microsoft.com/office/powerpoint/2010/main" val="24985203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0DEB7A0-B3DB-E9F3-18AC-1A1CBC74CEFD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B8B99-BAE2-A58D-C16C-03D00CB8F962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9364D8B-6E65-C499-9754-8EEC5D8E794E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000" b="1" dirty="0">
                <a:cs typeface="Microsoft Uighur" panose="02000000000000000000" pitchFamily="2" charset="-78"/>
              </a:rPr>
              <a:t>أول هدية ج 1: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43C13006-999D-BD48-9565-B878495E4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0025" y="2788388"/>
            <a:ext cx="715006" cy="7150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9A247-A51D-1153-27B4-EE454CC9BA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38380E8-1D79-37BC-9C87-F8E2ECD4BACE}"/>
              </a:ext>
            </a:extLst>
          </p:cNvPr>
          <p:cNvSpPr txBox="1"/>
          <p:nvPr/>
        </p:nvSpPr>
        <p:spPr>
          <a:xfrm>
            <a:off x="2729771" y="308427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424D7B"/>
                </a:solidFill>
              </a:rPr>
              <a:t>02 - </a:t>
            </a:r>
            <a:r>
              <a:rPr lang="ar-MA" sz="1800" dirty="0">
                <a:solidFill>
                  <a:srgbClr val="424D7B"/>
                </a:solidFill>
              </a:rPr>
              <a:t>قراءة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lettre, document&#10;&#10;Le contenu généré par l’IA peut être incorrect.">
            <a:extLst>
              <a:ext uri="{FF2B5EF4-FFF2-40B4-BE49-F238E27FC236}">
                <a16:creationId xmlns:a16="http://schemas.microsoft.com/office/drawing/2014/main" id="{D7D62F62-C77B-8149-43F9-EA79181121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2292" y="2277496"/>
            <a:ext cx="2498507" cy="351848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النص ص 13. نبدأ بتذكر معاني المفردات. ضعوا الكلمة المناسبة أمام كل تعريف.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E250CA-1CB4-C27C-CFAD-73F130478D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96195-F291-D651-5DCC-7E6183BC28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0925265-F643-62D9-CDF2-462AE2A8DB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4985E5-C546-028B-831D-FD29C2BC6600}"/>
              </a:ext>
            </a:extLst>
          </p:cNvPr>
          <p:cNvSpPr/>
          <p:nvPr/>
        </p:nvSpPr>
        <p:spPr>
          <a:xfrm>
            <a:off x="3732293" y="2566218"/>
            <a:ext cx="2498507" cy="5235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قراءة معبرة. أنصتوا لقراءة زميلكم. في كل مرة يقرأ اسم شعور ارفعوا أيديكم. 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texte, lettre, document&#10;&#10;Le contenu généré par l’IA peut être incorrect.">
            <a:extLst>
              <a:ext uri="{FF2B5EF4-FFF2-40B4-BE49-F238E27FC236}">
                <a16:creationId xmlns:a16="http://schemas.microsoft.com/office/drawing/2014/main" id="{329D694B-C3FF-47CF-EDB1-C3F4020639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2292" y="2277496"/>
            <a:ext cx="2498507" cy="351848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058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ستعيدون قراءة النص؛ في هذه المرة كلما قرأ صديقكم كلمة لا تفهمونها ارفعوا أيديكم لنشرحها.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530F0A5-FE1C-6AAB-A782-467E48481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lettre, document&#10;&#10;Le contenu généré par l’IA peut être incorrect.">
            <a:extLst>
              <a:ext uri="{FF2B5EF4-FFF2-40B4-BE49-F238E27FC236}">
                <a16:creationId xmlns:a16="http://schemas.microsoft.com/office/drawing/2014/main" id="{E5854CF2-C3F5-E9F2-AADE-C7AEE2A7A9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2292" y="2277496"/>
            <a:ext cx="2498507" cy="351848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A60A1-2008-21C2-D597-20217EE43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7F4AE2-DCA3-0D4F-8967-39B9AE6B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نسمي المعلومات التي ترد في النص بشكل غير مباشر؟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E4E17-0EBD-38D4-4FEA-663C3713E0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E67B9-6021-A247-C8E6-CAA07C1AF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44B4D1-99F1-39C2-236F-898EA1D1B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1C5B7B-C464-DB26-A4AD-B3CA4FB8E2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F00AF-CAFE-053A-CCF1-ABC3BE0680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47AC97-FFF6-6873-6364-F9A303473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79606C-D55F-5158-DC8A-5D07B51EBD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1009A7-D32A-142F-CB13-90315EFD47C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AE392B4-ABE1-C092-6283-4E07CCF46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BF001BA9-1D37-9381-1099-F83860ED60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8257" y="2171683"/>
            <a:ext cx="2851912" cy="285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9643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7858-A1F4-3F8E-AC5A-0E345AA6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D0D67-5A32-8D22-08E8-94B04401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4059BB-FC6F-4759-8CF4-D71CD4CED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FB3C-4FC4-35B2-9251-52CC34F9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770ED-C8BE-F194-F95F-5893FE73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D690E-F6E3-E7AC-C47F-AA0E2A41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F1A3AF-DF90-0D44-D0C5-426B7442B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65201C-6DC7-E8CA-F132-28E65B58EF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3DB34C-111C-18EF-36C5-3EB8E2290A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2B0AFB-C8BD-0E7B-625F-294F8A0409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D5F9DA4-4497-034F-D65F-904FDFCB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2427D0-B2C1-0BD5-2E71-5154F215F0A9}"/>
              </a:ext>
            </a:extLst>
          </p:cNvPr>
          <p:cNvSpPr txBox="1"/>
          <p:nvPr/>
        </p:nvSpPr>
        <p:spPr>
          <a:xfrm>
            <a:off x="540774" y="2654003"/>
            <a:ext cx="803295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اَلْمَعْلوماتُ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ٱلضِّمْنِيَّةُ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غَيْرُ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ٱلصَّريحَةِ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مَعْلوماتٌ تَرِدُ في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غَيْرِ مُباشِرٍ عَلى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يَسْتَنْتِجَها.</a:t>
            </a:r>
          </a:p>
        </p:txBody>
      </p:sp>
    </p:spTree>
    <p:extLst>
      <p:ext uri="{BB962C8B-B14F-4D97-AF65-F5344CB8AC3E}">
        <p14:creationId xmlns:p14="http://schemas.microsoft.com/office/powerpoint/2010/main" val="16132409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B9431-8BB9-3160-BCDD-3C2E27116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7E771DF5-9ABF-9222-7A0B-76868C6C3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818" y="1926540"/>
            <a:ext cx="2750815" cy="379142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312B9D69-D738-2357-A93A-5174F365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نواصل استثمار النص، خذوا ص 15. من يقرأ التعليمة 1؟ ما المطلوب؟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071B92-67D8-E30F-4BCF-FF097E3BE0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BFB9DB-591F-DF2D-FC95-98AD9AEBF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3805D9-5EF0-8830-D195-FDFF435E59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42B2BC-9B4C-242B-605C-ED4EB4FCA1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0FE377-FB95-32CA-480D-EA881A762C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16D1B4-DA43-F2B9-3CE7-C281AFF5BC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26E5D3-AFE4-FB43-16F5-88886599AA9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EAAC2F-D8E6-6C71-B87B-1591F4C1A9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B905776-EA3E-6BBC-2412-C39DF67B3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83214CD7-B3C3-7B9C-1E5A-77067EBB91D6}"/>
              </a:ext>
            </a:extLst>
          </p:cNvPr>
          <p:cNvSpPr/>
          <p:nvPr/>
        </p:nvSpPr>
        <p:spPr>
          <a:xfrm>
            <a:off x="6050169" y="3301181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43D1F4F-9EDB-00E3-E60A-24096778FDAB}"/>
              </a:ext>
            </a:extLst>
          </p:cNvPr>
          <p:cNvSpPr/>
          <p:nvPr/>
        </p:nvSpPr>
        <p:spPr>
          <a:xfrm>
            <a:off x="3180818" y="3244023"/>
            <a:ext cx="2754129" cy="11602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1198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CF75A-D4AB-A9AE-D41D-1DE91B4EA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90F131A-C4FF-D1F5-3304-C7172CA2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ما المطلوب بالضبط في السؤال؟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E27E65-C4A5-2023-5571-0A8CA4BC00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51DBC6-220C-2571-EB01-D5F805695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2233E5-303B-B356-F2DD-D6B6266B3E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874F1E-80C9-DB3F-D27D-BFF6EC93BF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C75431-CD0B-3A10-0803-45A58D9C0D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08E40-3CF3-C202-DE09-12508AF17B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847FD6-B108-57AA-ED79-42039B1088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309DFC-9706-6EF4-E754-B32C6E5F8D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3D6F053-350A-23CE-B0A0-D5570F56BE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1EBEA2D8-284D-83BF-2530-ED77886239B5}"/>
              </a:ext>
            </a:extLst>
          </p:cNvPr>
          <p:cNvSpPr/>
          <p:nvPr/>
        </p:nvSpPr>
        <p:spPr>
          <a:xfrm>
            <a:off x="8045844" y="2871019"/>
            <a:ext cx="488556" cy="20647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C695BB4-2ECE-F5C6-9905-2B0EDEBB38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342" y="2354614"/>
            <a:ext cx="6563875" cy="281715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5720223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5FC6D-0697-E73D-85BC-3FFEEB56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E4AC3A7-A61B-D0AA-ACA2-E764E1285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نبحث عن شيء كانت تحمله الأم عندما دخلت الغرفة. أجيبوا عن السؤال.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71492F-D056-98E1-3B43-96AF175C3B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7E182C-E8F0-E288-A69B-CDF88EE5B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F58151-290E-3B30-BDB3-1DF155DED8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88388-4C11-4884-E0BE-5EBA3E2896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739EAF-F67E-C436-0C5A-3D7A8FBD8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208526-B12F-9F76-9C15-D4C0173DC0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AD0D71-993B-5559-2F1B-E21DC0B228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791146-500A-5066-F49A-A2A78557E3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938A4EE4-52DD-7AB6-C6B1-E0A7123B8343}"/>
              </a:ext>
            </a:extLst>
          </p:cNvPr>
          <p:cNvSpPr/>
          <p:nvPr/>
        </p:nvSpPr>
        <p:spPr>
          <a:xfrm>
            <a:off x="8045844" y="2871019"/>
            <a:ext cx="488556" cy="20647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8FC0792-37BC-3FA2-3B9D-A2A784579D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5342" y="2354614"/>
            <a:ext cx="6563875" cy="281715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F34B90F-A207-EC87-7025-FAE3D44FFF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4921368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C4DCD-6090-94DA-F4FC-E1338B330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F34409-BC2F-6EAC-EA3F-FD6CA3463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هل هي معلومة صريحة أو ضمنية؟ لماذا؟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1AA226-DC66-E2C3-98D4-9821907A6F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AA553F-240A-51F5-87CD-A480A5718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D8E007-FABC-0794-9E40-BD2742BFEB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E945D7-3DC7-0499-8169-8BF58BA210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1AC72B-690E-0693-3929-C9A7AEB382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D6EC0F-5FB6-1A95-0079-326496EC904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206F83-C49B-858B-D6E9-F33984D638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7C4532-3D00-0373-9266-7FD812A0268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9101494D-B8C0-5A06-1B71-A336345A3B29}"/>
              </a:ext>
            </a:extLst>
          </p:cNvPr>
          <p:cNvSpPr/>
          <p:nvPr/>
        </p:nvSpPr>
        <p:spPr>
          <a:xfrm>
            <a:off x="8045844" y="2871019"/>
            <a:ext cx="488556" cy="20647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034748D-9F2B-99CF-E77E-0AA86CBF76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5342" y="2354614"/>
            <a:ext cx="6563875" cy="281715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71FE12C-B7F8-029F-E962-77129289BF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914917-BFA1-78CF-69AC-5EF0A6E273D7}"/>
              </a:ext>
            </a:extLst>
          </p:cNvPr>
          <p:cNvSpPr txBox="1"/>
          <p:nvPr/>
        </p:nvSpPr>
        <p:spPr>
          <a:xfrm>
            <a:off x="4941096" y="3647522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63686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B0D6D-DCF5-8B8C-7ACB-F9846DC6E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3C1E76F-CA02-987C-D7A8-9EEB59FBC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23" y="756000"/>
            <a:ext cx="704773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 من يجيب؟ ما المؤشرات الدالة على ذلك في النص؟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4881F-343A-42DE-DD53-DA378ABEBE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9A0253-D8B2-0509-004E-C6608CE14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A9BEA1-B644-3367-D212-569E079A6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FA958D-088D-32D4-5526-9CB1804505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4871A67-4283-2BFA-EDA7-FD8D2231B0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DEAEFC-69A6-26F6-2FF1-F5E97B8607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8189F4-952F-B989-9196-23241A69AD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A2947-69F9-EED0-7CBA-B1E8E083F7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04792DA-6442-5CF6-A122-96ADB5A7EA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DF5AFA-8380-37FA-CB45-CF24FD6753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342" y="2354614"/>
            <a:ext cx="6563875" cy="281715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3DBBC117-ECE1-4B83-0357-641EF777A8E3}"/>
              </a:ext>
            </a:extLst>
          </p:cNvPr>
          <p:cNvSpPr/>
          <p:nvPr/>
        </p:nvSpPr>
        <p:spPr>
          <a:xfrm>
            <a:off x="4650150" y="2910349"/>
            <a:ext cx="488556" cy="20647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01E61E-7301-7652-F98E-B8004D45BBE6}"/>
              </a:ext>
            </a:extLst>
          </p:cNvPr>
          <p:cNvSpPr txBox="1"/>
          <p:nvPr/>
        </p:nvSpPr>
        <p:spPr>
          <a:xfrm>
            <a:off x="4941096" y="3647522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810230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95B19-D44C-1884-7288-A88046EC2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C21D6B4-45A7-FA41-A0BF-F598B208B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23" y="756000"/>
            <a:ext cx="704773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يجيب بجملة تامة؟ صححوا.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F964D1-C76E-DDD3-4A8C-DC180B5C63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AE20CA-856F-E310-0DC4-7B43AF29B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77380A-60D2-5621-4F8C-4166123B28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F3A756-8BFF-35E7-2F0A-637D91EB6F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F5CFD90-0ED5-BE6E-F049-2BD3722B8D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AF4E0D-74F6-E0AD-EDFF-A4DAD4932C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30124A-4EEF-5932-9568-3A39045B0B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1D4C9B-9365-12B2-459F-EC57471042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F67B08A-6C4F-A0DA-4601-7DC16AFE81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21B89E-5DB9-DD34-04B8-7F2EF32911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342" y="2354614"/>
            <a:ext cx="6563875" cy="281715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3F084F2C-C365-1FFA-2000-9C6ED8E40B7B}"/>
              </a:ext>
            </a:extLst>
          </p:cNvPr>
          <p:cNvSpPr/>
          <p:nvPr/>
        </p:nvSpPr>
        <p:spPr>
          <a:xfrm>
            <a:off x="4650150" y="2910349"/>
            <a:ext cx="488556" cy="20647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D0EA405-3639-C425-0945-2DF341EE4F18}"/>
              </a:ext>
            </a:extLst>
          </p:cNvPr>
          <p:cNvSpPr txBox="1"/>
          <p:nvPr/>
        </p:nvSpPr>
        <p:spPr>
          <a:xfrm>
            <a:off x="4941096" y="3647522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4DDE0D-FA6B-3469-497A-6E2B28278C3E}"/>
              </a:ext>
            </a:extLst>
          </p:cNvPr>
          <p:cNvSpPr txBox="1"/>
          <p:nvPr/>
        </p:nvSpPr>
        <p:spPr>
          <a:xfrm>
            <a:off x="1537604" y="3703049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990973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41B9F-BB4F-5884-C33D-F39C26402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5D64DC3-C0A5-5C40-87FF-DB092BF4A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نواصل، من يقرأ الأسئلة؟ - أنجزوا ولا تنسوا وضع خط تحت المقطع الذي يثبت إجابتكم.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(8 دقائق)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4FCA1A-89BC-6538-8BDE-6CF13EDD76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63FA66-4E68-3FB7-61E5-BBD209ABF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B34A43-D1DE-C744-A378-E322FAFB42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ABEF2C-B978-A395-F1DB-520C54A4E7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593408-C2DE-FA32-CD5A-CD8D6EFD30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0B77F3-2421-10C8-F88E-821BC9C020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13722D-4133-11D5-8B5D-21D0E9AD9B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1EB28-E9C3-F824-7713-10F584A47B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09B2FACE-E747-8456-75ED-55B2654097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F72F086-859A-5428-117D-824415F475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818" y="1926540"/>
            <a:ext cx="2750815" cy="379142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12EE814E-F834-0C17-16B3-9CD4088AA39F}"/>
              </a:ext>
            </a:extLst>
          </p:cNvPr>
          <p:cNvSpPr/>
          <p:nvPr/>
        </p:nvSpPr>
        <p:spPr>
          <a:xfrm>
            <a:off x="6091317" y="4450933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09A58F5-C4CA-5B60-D6CC-00B63147BFCE}"/>
              </a:ext>
            </a:extLst>
          </p:cNvPr>
          <p:cNvSpPr/>
          <p:nvPr/>
        </p:nvSpPr>
        <p:spPr>
          <a:xfrm>
            <a:off x="3177504" y="4384565"/>
            <a:ext cx="2754129" cy="12001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258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419EE-3F58-8B24-9AFA-03B314D16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117C818-6BDE-F6C9-45A0-E758DCC8AA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C6C9DD-3284-7AEA-E891-A6DFBB4D9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17CD87-E3B9-B8EA-660D-5DF7BBB0A4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2AA5AF-E855-2214-C695-CA1B654F11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924EC4-BBC2-72CC-CFBC-7879D4F5A8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29B55-57EA-AAF7-C092-07BCD7884A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4146C9-FD7B-CAE9-7A7A-0AE5913560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78A068-EC7A-64B4-E2C0-22A774306F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4627F8D8-038B-26B9-9D1F-D207DD094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788" y="756000"/>
            <a:ext cx="711855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نصحح سؤالا بسؤال. كل من قدم جوابا يقرأ المقطع الذي يثبت إجابته في النص.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3FA7C04F-8B1A-69D1-44A9-14794E57A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140FE0-9636-BA65-AD20-7C9B409A1C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111" y="1881398"/>
            <a:ext cx="8219766" cy="413098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0B1DB34-6101-B103-EAEE-03115B0E80CF}"/>
              </a:ext>
            </a:extLst>
          </p:cNvPr>
          <p:cNvSpPr txBox="1"/>
          <p:nvPr/>
        </p:nvSpPr>
        <p:spPr>
          <a:xfrm>
            <a:off x="732784" y="2333193"/>
            <a:ext cx="76784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لِأَنَّها تَشْتاقُ لِمُلاقاةِ زُمَلائِها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وَٱلْخُروجِ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ٱلْوَحْدَةِ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تَشْعُرُ بِها.</a:t>
            </a:r>
            <a:endParaRPr lang="fr-FR" sz="3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0F66AAE-DD5B-F23D-B7C7-48498D974B9F}"/>
              </a:ext>
            </a:extLst>
          </p:cNvPr>
          <p:cNvSpPr txBox="1"/>
          <p:nvPr/>
        </p:nvSpPr>
        <p:spPr>
          <a:xfrm>
            <a:off x="294968" y="3300561"/>
            <a:ext cx="8445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اَلْأُمُّ تُطَمْئِنُ وَتُقَدِّمُ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ٱلدّواءَ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اَلْأَبُ يُحْضِرُ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ٱلْهَدايا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وَٱلأُخْتُ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تَحْكي قِصصاً رائِعَةً.</a:t>
            </a:r>
            <a:endParaRPr lang="fr-FR" sz="3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DB75082-CB23-ACFE-C208-C17EC7591BCD}"/>
              </a:ext>
            </a:extLst>
          </p:cNvPr>
          <p:cNvSpPr txBox="1"/>
          <p:nvPr/>
        </p:nvSpPr>
        <p:spPr>
          <a:xfrm>
            <a:off x="521111" y="5264153"/>
            <a:ext cx="8115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تُريدُ تَقْديمَ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ٱلْهَدايا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لَهُمْ لِتَشْكُرَهُمْ عَلى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ٱهْتِمامِهِمْ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بِها.</a:t>
            </a:r>
            <a:endParaRPr lang="fr-FR" sz="36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DC11C54-3A4F-8E50-9627-DC659A7BDD5A}"/>
              </a:ext>
            </a:extLst>
          </p:cNvPr>
          <p:cNvSpPr txBox="1"/>
          <p:nvPr/>
        </p:nvSpPr>
        <p:spPr>
          <a:xfrm>
            <a:off x="1703109" y="4320424"/>
            <a:ext cx="6671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كَانَتْ تَشْعُرُ عِنْدَما تَسْتَمِعُ لِقِصَصِ أُخْتِها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بِٱلْأُنْسِ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ٱلرّاحَةِ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861068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  <p:bldP spid="14" grpId="0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087D3-50FB-D2D5-58B0-B2874598F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7C6965C-C798-4ACD-9856-AEE413ABA0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8C684D-06D2-BAB0-9ED4-D28636360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6FCD23-214A-4D56-A005-939B801263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82ECBB-C199-B259-E45A-0A38A1447E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E66740-E79E-B500-5E34-C7E4A20EB3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D375CF-326C-0FB7-22E6-9C44168A65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FB3659-4B3B-10A4-4EB6-21476FA102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141951-C127-105B-1654-7DD88F21EC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CBD62BA5-244E-8CB1-8258-5F574C023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التعليمة؟ - ستجيبون شفهيا. دقيقة للتفكير.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B10BD5-66B6-14AE-0800-DA294EF55950}"/>
              </a:ext>
            </a:extLst>
          </p:cNvPr>
          <p:cNvSpPr txBox="1"/>
          <p:nvPr/>
        </p:nvSpPr>
        <p:spPr>
          <a:xfrm>
            <a:off x="1291666" y="1866255"/>
            <a:ext cx="6717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أَخْـتارُ قيمَتَيْنِ يُرَوِّجُهُما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بَيْنِ ما يَلي: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494F436B-D175-5475-FDC0-D87E34656E18}"/>
              </a:ext>
            </a:extLst>
          </p:cNvPr>
          <p:cNvSpPr/>
          <p:nvPr/>
        </p:nvSpPr>
        <p:spPr>
          <a:xfrm>
            <a:off x="7870183" y="2694088"/>
            <a:ext cx="561624" cy="63786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D84BDD21-B1BE-9853-62BB-C294930F71BC}"/>
              </a:ext>
            </a:extLst>
          </p:cNvPr>
          <p:cNvSpPr/>
          <p:nvPr/>
        </p:nvSpPr>
        <p:spPr>
          <a:xfrm>
            <a:off x="7895409" y="5404050"/>
            <a:ext cx="561624" cy="63786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AB3E5DAE-AD5F-789A-F575-0284923BECEC}"/>
              </a:ext>
            </a:extLst>
          </p:cNvPr>
          <p:cNvSpPr/>
          <p:nvPr/>
        </p:nvSpPr>
        <p:spPr>
          <a:xfrm>
            <a:off x="7900182" y="4494644"/>
            <a:ext cx="561624" cy="63786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39E9C9E3-F7B6-9D4F-D1F5-7A6997B695C3}"/>
              </a:ext>
            </a:extLst>
          </p:cNvPr>
          <p:cNvSpPr/>
          <p:nvPr/>
        </p:nvSpPr>
        <p:spPr>
          <a:xfrm>
            <a:off x="7870183" y="3590679"/>
            <a:ext cx="561624" cy="63786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CD7583B8-F2CD-800C-8F54-3C0CD29B79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87AC286C-5DCF-D94E-2EED-36B7675AC0F1}"/>
              </a:ext>
            </a:extLst>
          </p:cNvPr>
          <p:cNvSpPr txBox="1"/>
          <p:nvPr/>
        </p:nvSpPr>
        <p:spPr>
          <a:xfrm>
            <a:off x="1291666" y="4487270"/>
            <a:ext cx="6441289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اَلْإِصْرارُ عَلى قِراءَةِ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رَغْمَ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ٱلْمَرَضِ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90050F8-E67A-A063-026F-3CA4FD20ABFA}"/>
              </a:ext>
            </a:extLst>
          </p:cNvPr>
          <p:cNvSpPr txBox="1"/>
          <p:nvPr/>
        </p:nvSpPr>
        <p:spPr>
          <a:xfrm>
            <a:off x="1291666" y="3590679"/>
            <a:ext cx="6441287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اِحْتِرامُ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وَٱلْحُضورُ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تَأَخُّرٍ؛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289F3FE-A6DF-33BD-70B7-61098179547D}"/>
              </a:ext>
            </a:extLst>
          </p:cNvPr>
          <p:cNvSpPr txBox="1"/>
          <p:nvPr/>
        </p:nvSpPr>
        <p:spPr>
          <a:xfrm>
            <a:off x="1291666" y="2694088"/>
            <a:ext cx="6441287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أَهَمِّيَّةُ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ٱلتَّعاطُفِ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وَٱلتَّعاوُنِ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أَفْرادِ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9F683A0-2485-E91D-3E10-AACDC0AC1DAF}"/>
              </a:ext>
            </a:extLst>
          </p:cNvPr>
          <p:cNvSpPr txBox="1"/>
          <p:nvPr/>
        </p:nvSpPr>
        <p:spPr>
          <a:xfrm>
            <a:off x="1291667" y="5455669"/>
            <a:ext cx="6441286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تَقْديرُ جُهودِ مَنْ ساعَدَنا وَشُكْرُهُ عَلى ذلِكَ.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63826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24660-0685-C1E6-B9E1-499DDFE5C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55F3F39-81D7-B643-353F-533B8284E7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D0CF17-F1FD-628A-28F5-6A1BB7F67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D130D0-0E11-FC1D-C179-6FD29DEA3B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36F284-22FE-219B-703A-4573043BD3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595B2E-6E26-6C63-5167-BC6F042CFD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4BB4BB-8972-0A66-9B9A-97BB81B165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BE89A3-8B2A-A6A6-8979-0763A7C927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322306-E79C-5D48-ADD4-45226B4436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43B6F9DE-173E-1692-B3E4-389CA7F18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يقرأ القيمتين اللتين يروجهما النص؟</a:t>
            </a:r>
            <a:endParaRPr lang="fr-FR" sz="2400" dirty="0"/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B7894CFC-DC8A-01E3-3E82-EF11C63238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ACB7DB3-DD15-61AD-CDF1-B4AA9CD71556}"/>
              </a:ext>
            </a:extLst>
          </p:cNvPr>
          <p:cNvSpPr txBox="1"/>
          <p:nvPr/>
        </p:nvSpPr>
        <p:spPr>
          <a:xfrm>
            <a:off x="1291666" y="1866255"/>
            <a:ext cx="6717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يُرَوِّجُ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قيمَتَيْنِ هُما: 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335F3DBF-C00B-21A4-C703-757A3566D3C4}"/>
              </a:ext>
            </a:extLst>
          </p:cNvPr>
          <p:cNvSpPr/>
          <p:nvPr/>
        </p:nvSpPr>
        <p:spPr>
          <a:xfrm>
            <a:off x="7870183" y="2694088"/>
            <a:ext cx="561624" cy="63786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57D660CF-5AB1-0210-890A-3BD4DBB8EA19}"/>
              </a:ext>
            </a:extLst>
          </p:cNvPr>
          <p:cNvSpPr/>
          <p:nvPr/>
        </p:nvSpPr>
        <p:spPr>
          <a:xfrm>
            <a:off x="7895409" y="5404050"/>
            <a:ext cx="561624" cy="63786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83839D4D-E16B-0E9C-F4D3-294693EA980C}"/>
              </a:ext>
            </a:extLst>
          </p:cNvPr>
          <p:cNvSpPr/>
          <p:nvPr/>
        </p:nvSpPr>
        <p:spPr>
          <a:xfrm>
            <a:off x="7900182" y="4494644"/>
            <a:ext cx="561624" cy="63786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80CBBCDC-E6B1-CAD8-162C-1E6BB86CA8DE}"/>
              </a:ext>
            </a:extLst>
          </p:cNvPr>
          <p:cNvSpPr/>
          <p:nvPr/>
        </p:nvSpPr>
        <p:spPr>
          <a:xfrm>
            <a:off x="7870183" y="3590679"/>
            <a:ext cx="561624" cy="63786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638443A-1E1B-4B0E-30F4-9D8A37001C70}"/>
              </a:ext>
            </a:extLst>
          </p:cNvPr>
          <p:cNvSpPr txBox="1"/>
          <p:nvPr/>
        </p:nvSpPr>
        <p:spPr>
          <a:xfrm>
            <a:off x="1291666" y="4487270"/>
            <a:ext cx="6441289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اَلْإِصْرارُ عَلى قِراءَةِ </a:t>
            </a:r>
            <a:r>
              <a:rPr lang="ar-MA" sz="36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رَغْمَ </a:t>
            </a:r>
            <a:r>
              <a:rPr lang="ar-MA" sz="36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ٱلْمَرَضِ</a:t>
            </a: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5070FAD-BDA3-EE0D-9E67-27A0AA26D16D}"/>
              </a:ext>
            </a:extLst>
          </p:cNvPr>
          <p:cNvSpPr txBox="1"/>
          <p:nvPr/>
        </p:nvSpPr>
        <p:spPr>
          <a:xfrm>
            <a:off x="1291666" y="3590679"/>
            <a:ext cx="6441287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اِحْتِرامُ </a:t>
            </a:r>
            <a:r>
              <a:rPr lang="ar-MA" sz="36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وَٱلْحُضورُ</a:t>
            </a: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36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تَأَخُّرٍ؛</a:t>
            </a:r>
            <a:endParaRPr lang="fr-FR" sz="3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CE5468-FFF2-BC5A-8FF1-807073BAFF16}"/>
              </a:ext>
            </a:extLst>
          </p:cNvPr>
          <p:cNvSpPr txBox="1"/>
          <p:nvPr/>
        </p:nvSpPr>
        <p:spPr>
          <a:xfrm>
            <a:off x="1291666" y="2694088"/>
            <a:ext cx="6441287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أَهَمِّيَّةُ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ٱلتَّعاطُفِ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وَٱلتَّعاوُنِ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أَفْرادِ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DCF2DBA-D0D4-C27E-F4F4-AB36297D0294}"/>
              </a:ext>
            </a:extLst>
          </p:cNvPr>
          <p:cNvSpPr txBox="1"/>
          <p:nvPr/>
        </p:nvSpPr>
        <p:spPr>
          <a:xfrm>
            <a:off x="1291667" y="5455669"/>
            <a:ext cx="6441286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تَقْديرُ جُهودِ مَنْ ساعَدَنا وَشُكْرُهُ عَلى ذلِكَ.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1D320BB-DC2E-C4CC-0C86-B36D11E4C817}"/>
              </a:ext>
            </a:extLst>
          </p:cNvPr>
          <p:cNvSpPr txBox="1"/>
          <p:nvPr/>
        </p:nvSpPr>
        <p:spPr>
          <a:xfrm>
            <a:off x="7793757" y="2510327"/>
            <a:ext cx="7089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C458E5B-C5C8-4295-C77D-99C0F2C404CB}"/>
              </a:ext>
            </a:extLst>
          </p:cNvPr>
          <p:cNvSpPr txBox="1"/>
          <p:nvPr/>
        </p:nvSpPr>
        <p:spPr>
          <a:xfrm>
            <a:off x="7821726" y="5259215"/>
            <a:ext cx="70898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2750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94A1B-8D22-094A-EB02-887B28874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17CB498B-DEBA-601E-DA20-12E0E14A4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E769B81-E9C5-BB51-EB5C-34F214194D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34C614D-59D2-835B-0A58-90F51A4C2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34C922-8EB7-A8C6-5602-C1A9BC70DD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1E6D8C-4B4A-447A-AA03-6C2CFEDAD3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7F0151-AD63-3881-77E8-71432A4DE8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598B02-BE20-4B92-5BFA-DF121CC254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DF222D-CA9A-5B59-E476-728422DDF3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18FBAD-E74B-0FC7-D4B8-41922AF2D0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BF6EFE3C-4CFE-A776-E56C-6FED77752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الخلاصة التالية:</a:t>
            </a:r>
            <a:endParaRPr lang="fr-FR" sz="2000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5CFD6F-C5A1-4F5F-0994-0A445A4F2155}"/>
              </a:ext>
            </a:extLst>
          </p:cNvPr>
          <p:cNvSpPr txBox="1"/>
          <p:nvPr/>
        </p:nvSpPr>
        <p:spPr>
          <a:xfrm>
            <a:off x="747252" y="2371861"/>
            <a:ext cx="7855974" cy="255389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تَعَلَّمْتُ مِنَ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ٱلنَّصِّ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أَنَّ لِلْأُسْرَةِ دَوْراً مُهِمّاً خِلالَ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ٱلْأَوْقاتِ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ٱلصَّعْبَةِ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، كَما تَعَلَّمْتُ أَنْ أُقَدِّرَ جُهودَ مَنْ قَدَّمَ لي مُساعَدَةً وَأَنْ أَشْكُرَهُ عَلى ذلِكَ.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37914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 الأضداد. ما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مرادف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الكلمات التالية؟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9D0E74-5A07-7029-F91A-DD87F99B3B84}"/>
              </a:ext>
            </a:extLst>
          </p:cNvPr>
          <p:cNvSpPr txBox="1"/>
          <p:nvPr/>
        </p:nvSpPr>
        <p:spPr>
          <a:xfrm>
            <a:off x="1030184" y="2338521"/>
            <a:ext cx="6839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يَأْسِرُ </a:t>
            </a:r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= ..........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   أَصَرَّ = .................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حُبورٌ = ...............</a:t>
            </a: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C121DC-B22E-251E-4B26-FF3731648B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FAB04C-8E7A-4D8F-1A79-B3DB3A263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FF9BE5-4BA0-2461-F813-0E5AC34F7F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4DEE92-6A71-9031-84A3-CBF30AB11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660759-83ED-67FF-E59E-E1DA8BE847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D09F7-E41E-015D-A608-58E4C71400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B04C09-7468-BCC1-4E0E-F4D6872A1A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90763-FBD2-05F9-725F-9CE417966C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3568F77-6952-E777-BD3F-3A969F56A5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0D74F-41E1-252B-0088-CFD786CCF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070F65-7D8F-61B0-406F-449AC466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أجوبتكم. من يريد أن يقدم كلمة ومرادفها؟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662C654A-BF68-E80B-278E-0E6F49D770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7B4AE-842D-44BC-D598-BCC28D1781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FDCD4D-EF25-1133-BE6D-0EBA8B746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84A4AC-85F6-FCA1-1F76-4BF5D5AD4B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C8E7A4-437E-7FC2-D260-BEEA969E7A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035530-4D25-2D28-9712-8CC3E40FBA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E9DB0E-F944-39C9-6688-44E8303752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B3C57-7541-E14B-FC66-F7293D1A1B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466E69-8F87-4A2C-03CE-948C65E203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C8A146-4D4A-EBA0-F2A4-92F6AB22E44D}"/>
              </a:ext>
            </a:extLst>
          </p:cNvPr>
          <p:cNvSpPr txBox="1"/>
          <p:nvPr/>
        </p:nvSpPr>
        <p:spPr>
          <a:xfrm>
            <a:off x="1030184" y="2338521"/>
            <a:ext cx="6839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يَأْسِرُ </a:t>
            </a:r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= </a:t>
            </a:r>
            <a:r>
              <a:rPr lang="ar-MA" sz="5400" b="1" dirty="0">
                <a:solidFill>
                  <a:srgbClr val="C0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يَخْلُبُ – يَسْجُنُ.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   أَصَرَّ = </a:t>
            </a:r>
            <a:r>
              <a:rPr lang="ar-MA" sz="5400" b="1" dirty="0">
                <a:solidFill>
                  <a:srgbClr val="C0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أَلَحَّ – عَزَمَ.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حُبورٌ = </a:t>
            </a:r>
            <a:r>
              <a:rPr lang="ar-MA" sz="5400" b="1" dirty="0">
                <a:solidFill>
                  <a:srgbClr val="C0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فَرَحٌ – بَهْجَةٌ. </a:t>
            </a:r>
          </a:p>
        </p:txBody>
      </p:sp>
    </p:spTree>
    <p:extLst>
      <p:ext uri="{BB962C8B-B14F-4D97-AF65-F5344CB8AC3E}">
        <p14:creationId xmlns:p14="http://schemas.microsoft.com/office/powerpoint/2010/main" val="206663556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426A-FBB2-0E7D-E60E-5F11CF01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3589CC2-AEE9-7E82-FD2B-50CF31CD0FFF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15276E-52C1-F28B-F77D-4A017638B858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E6A1C0-65C9-1108-A1F3-081126ED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4488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BCC3B7A-32D5-469E-FBDB-9FA344B5AEA1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الهمزة المتوسطة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D949C7-CEE2-D12F-074D-7A61936FBE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64109-8DB6-3773-06C6-510978A8FE75}"/>
              </a:ext>
            </a:extLst>
          </p:cNvPr>
          <p:cNvSpPr txBox="1"/>
          <p:nvPr/>
        </p:nvSpPr>
        <p:spPr>
          <a:xfrm>
            <a:off x="2843059" y="296422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01 - إملاء</a:t>
            </a:r>
            <a:endParaRPr lang="fr-FR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0D0AE3AB-2C43-0A2C-2386-117182E245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342169" y="2847159"/>
            <a:ext cx="648000" cy="64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30E5C3-E0A6-874F-AF1E-B8F240C65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1770" y="1503424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271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BAD-5E93-BA63-09C7-E9B2C1C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E5C1594-B7AA-444C-A69D-8F0500A7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درس الإملاء. من يقرأ هذه الكلمات؟ ما الحرف المشترك بينها؟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D8F4E-A8BE-C075-1695-E53DB73D18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104D96-05E1-F5F0-AB24-DA84D4440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7AF509-EAE0-C64D-3C05-566680E0A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AF847-65B2-57FA-36BD-0FF456C3B1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C36F5-4682-DB4E-92D0-3E98584654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D732EF-AA09-688C-FA50-C5A1435EBF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D20846-F3C0-0CA7-4BA0-B50FF14E1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C4ED40-0079-DA46-40F7-F8DF1D6C41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A48FBD-0ABA-2C05-1289-DD94CD041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BC3C1A-C0B9-ABC1-F8EE-AC43523C0C1A}"/>
              </a:ext>
            </a:extLst>
          </p:cNvPr>
          <p:cNvSpPr txBox="1"/>
          <p:nvPr/>
        </p:nvSpPr>
        <p:spPr>
          <a:xfrm>
            <a:off x="6316260" y="2173637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مُ</a:t>
            </a:r>
            <a:r>
              <a:rPr lang="ar-MA" dirty="0">
                <a:solidFill>
                  <a:srgbClr val="FF0000"/>
                </a:solidFill>
              </a:rPr>
              <a:t>ؤَ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سَّسَةٌ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B86BAF-83D5-07FE-583A-7B097366974E}"/>
              </a:ext>
            </a:extLst>
          </p:cNvPr>
          <p:cNvSpPr txBox="1"/>
          <p:nvPr/>
        </p:nvSpPr>
        <p:spPr>
          <a:xfrm>
            <a:off x="365995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/>
              <a:t>يَ</a:t>
            </a:r>
            <a:r>
              <a:rPr lang="ar-MA" dirty="0">
                <a:solidFill>
                  <a:srgbClr val="FF0000"/>
                </a:solidFill>
              </a:rPr>
              <a:t>أْ</a:t>
            </a:r>
            <a:r>
              <a:rPr lang="ar-MA" dirty="0"/>
              <a:t>سِرُ 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3B66C2-479D-98E5-14A3-BDA08E5E88EE}"/>
              </a:ext>
            </a:extLst>
          </p:cNvPr>
          <p:cNvSpPr txBox="1"/>
          <p:nvPr/>
        </p:nvSpPr>
        <p:spPr>
          <a:xfrm>
            <a:off x="100364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سَ</a:t>
            </a:r>
            <a:r>
              <a:rPr lang="ar-MA" dirty="0">
                <a:solidFill>
                  <a:srgbClr val="FF0000"/>
                </a:solidFill>
              </a:rPr>
              <a:t>أ</a:t>
            </a:r>
            <a:r>
              <a:rPr lang="ar-MA" dirty="0"/>
              <a:t>َلَ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2460E5-825B-CA49-C0D7-F805654BAFE3}"/>
              </a:ext>
            </a:extLst>
          </p:cNvPr>
          <p:cNvSpPr txBox="1"/>
          <p:nvPr/>
        </p:nvSpPr>
        <p:spPr>
          <a:xfrm>
            <a:off x="4959558" y="3556005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ما</a:t>
            </a:r>
            <a:r>
              <a:rPr lang="ar-MA" dirty="0">
                <a:solidFill>
                  <a:srgbClr val="FF0000"/>
                </a:solidFill>
              </a:rPr>
              <a:t>ئِ</a:t>
            </a:r>
            <a:r>
              <a:rPr lang="ar-MA" dirty="0"/>
              <a:t>دَةٌ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5B55AF-F2BF-75A6-500E-3898DCF18B8A}"/>
              </a:ext>
            </a:extLst>
          </p:cNvPr>
          <p:cNvSpPr txBox="1"/>
          <p:nvPr/>
        </p:nvSpPr>
        <p:spPr>
          <a:xfrm>
            <a:off x="2298385" y="3583161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مِ</a:t>
            </a:r>
            <a:r>
              <a:rPr lang="ar-MA" dirty="0">
                <a:solidFill>
                  <a:srgbClr val="FF0000"/>
                </a:solidFill>
              </a:rPr>
              <a:t>ئ</a:t>
            </a:r>
            <a:r>
              <a:rPr lang="ar-MA" dirty="0"/>
              <a:t>ْذَنَةٌ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0E2563-270A-AEB0-0936-7E116ABEE883}"/>
              </a:ext>
            </a:extLst>
          </p:cNvPr>
          <p:cNvSpPr txBox="1"/>
          <p:nvPr/>
        </p:nvSpPr>
        <p:spPr>
          <a:xfrm>
            <a:off x="3659950" y="485707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 قِرا</a:t>
            </a:r>
            <a:r>
              <a:rPr lang="ar-MA" dirty="0">
                <a:solidFill>
                  <a:srgbClr val="FF0000"/>
                </a:solidFill>
              </a:rPr>
              <a:t>ءَ</a:t>
            </a:r>
            <a:r>
              <a:rPr lang="ar-MA" dirty="0"/>
              <a:t>ةٌ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467040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7A551-509F-7050-2978-6167C9A1A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F235A6D-2647-50D3-4694-B8383A54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كتبت الهمزة بالشكل نفسه في الكلمات؟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4BE950-34E1-E27C-0F2C-C51FDCCA3D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A31749-B720-3363-7001-28F664E164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39A96F-93F4-3A5B-DEE8-A0E020A550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692509-9376-9651-94FD-5C56A69C45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D133E2-24FB-26B2-8E4C-2CAEAD91A2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1E7E85-7755-C46D-D430-4DCF1143B1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D8CCCB-CBD4-623D-9AF0-4648774588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8969B3-F120-21B2-7FC2-608A98DC33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D8A541-2DA3-E785-6362-4DAA112C53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14C765A-81EE-F62D-ECF0-24B8E4953B84}"/>
              </a:ext>
            </a:extLst>
          </p:cNvPr>
          <p:cNvSpPr txBox="1"/>
          <p:nvPr/>
        </p:nvSpPr>
        <p:spPr>
          <a:xfrm>
            <a:off x="6316260" y="2173637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مُ</a:t>
            </a:r>
            <a:r>
              <a:rPr lang="ar-MA" dirty="0">
                <a:solidFill>
                  <a:srgbClr val="FF0000"/>
                </a:solidFill>
              </a:rPr>
              <a:t>ؤَ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سَّسَةٌ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D41F31-6187-CC8A-4957-FC54E6D3250F}"/>
              </a:ext>
            </a:extLst>
          </p:cNvPr>
          <p:cNvSpPr txBox="1"/>
          <p:nvPr/>
        </p:nvSpPr>
        <p:spPr>
          <a:xfrm>
            <a:off x="365995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/>
              <a:t>يَ</a:t>
            </a:r>
            <a:r>
              <a:rPr lang="ar-MA" dirty="0">
                <a:solidFill>
                  <a:srgbClr val="FF0000"/>
                </a:solidFill>
              </a:rPr>
              <a:t>أْ</a:t>
            </a:r>
            <a:r>
              <a:rPr lang="ar-MA" dirty="0"/>
              <a:t>سِرُ 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4454313-DA51-4DB9-BA7C-ABA13F568154}"/>
              </a:ext>
            </a:extLst>
          </p:cNvPr>
          <p:cNvSpPr txBox="1"/>
          <p:nvPr/>
        </p:nvSpPr>
        <p:spPr>
          <a:xfrm>
            <a:off x="100364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سَ</a:t>
            </a:r>
            <a:r>
              <a:rPr lang="ar-MA" dirty="0">
                <a:solidFill>
                  <a:srgbClr val="FF0000"/>
                </a:solidFill>
              </a:rPr>
              <a:t>أ</a:t>
            </a:r>
            <a:r>
              <a:rPr lang="ar-MA" dirty="0"/>
              <a:t>َلَ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7E2622-7055-A1FE-7D7C-C2D30C52F34F}"/>
              </a:ext>
            </a:extLst>
          </p:cNvPr>
          <p:cNvSpPr txBox="1"/>
          <p:nvPr/>
        </p:nvSpPr>
        <p:spPr>
          <a:xfrm>
            <a:off x="4959558" y="3556005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ما</a:t>
            </a:r>
            <a:r>
              <a:rPr lang="ar-MA" dirty="0">
                <a:solidFill>
                  <a:srgbClr val="FF0000"/>
                </a:solidFill>
              </a:rPr>
              <a:t>ئِ</a:t>
            </a:r>
            <a:r>
              <a:rPr lang="ar-MA" dirty="0"/>
              <a:t>دَةٌ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33249C7-0F13-7BD8-02AA-06D854330F1D}"/>
              </a:ext>
            </a:extLst>
          </p:cNvPr>
          <p:cNvSpPr txBox="1"/>
          <p:nvPr/>
        </p:nvSpPr>
        <p:spPr>
          <a:xfrm>
            <a:off x="2298385" y="3583161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مِ</a:t>
            </a:r>
            <a:r>
              <a:rPr lang="ar-MA" dirty="0">
                <a:solidFill>
                  <a:srgbClr val="FF0000"/>
                </a:solidFill>
              </a:rPr>
              <a:t>ئ</a:t>
            </a:r>
            <a:r>
              <a:rPr lang="ar-MA" dirty="0"/>
              <a:t>ْذَنَةٌ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B0A0640-8950-2D46-0209-5A51A17E108D}"/>
              </a:ext>
            </a:extLst>
          </p:cNvPr>
          <p:cNvSpPr txBox="1"/>
          <p:nvPr/>
        </p:nvSpPr>
        <p:spPr>
          <a:xfrm>
            <a:off x="3659950" y="485707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 قِرا</a:t>
            </a:r>
            <a:r>
              <a:rPr lang="ar-MA" dirty="0">
                <a:solidFill>
                  <a:srgbClr val="FF0000"/>
                </a:solidFill>
              </a:rPr>
              <a:t>ءَ</a:t>
            </a:r>
            <a:r>
              <a:rPr lang="ar-MA" dirty="0"/>
              <a:t>ةٌ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601087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سنتعلم كيف نرسم الهمزة المتوسطة بشكل صحيح. مستعدون؟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01C38BE-A533-36C1-C7BF-F49F14B577E7}"/>
              </a:ext>
            </a:extLst>
          </p:cNvPr>
          <p:cNvSpPr txBox="1"/>
          <p:nvPr/>
        </p:nvSpPr>
        <p:spPr>
          <a:xfrm>
            <a:off x="2124331" y="3015049"/>
            <a:ext cx="5030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ٱلْمُتَوَسِّطَةُ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59C9B-3B03-85D2-E204-C19C0E67D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9FF2260-9170-1C61-2054-C24C30B42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قبل ذلك، لا بد من أن تعرفوا أن الحركات ليس لها القوة نفسها.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FC0EC1-71C0-117A-51F0-4732F43914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3108C5-47A8-1F7C-B839-43349FD93E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683BCD-29DB-E8C2-8A59-13927CA5BD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3B8889-8657-4FB4-F2D8-4D0711F713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C7E556-C125-8D5A-A02E-CF89684130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6D70A5-6F0B-1A2B-2B2B-631A164847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603B78-B044-6C12-894C-746F2F0904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F492B25-CDD5-67EB-AF8E-45E796F52B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1C186A5-E479-F221-C534-B6E297F18B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7" name="Google Shape;104;p3">
            <a:extLst>
              <a:ext uri="{FF2B5EF4-FFF2-40B4-BE49-F238E27FC236}">
                <a16:creationId xmlns:a16="http://schemas.microsoft.com/office/drawing/2014/main" id="{64024E59-6923-A2F4-B251-146859FE1EA7}"/>
              </a:ext>
            </a:extLst>
          </p:cNvPr>
          <p:cNvGrpSpPr/>
          <p:nvPr/>
        </p:nvGrpSpPr>
        <p:grpSpPr>
          <a:xfrm>
            <a:off x="5193845" y="2139600"/>
            <a:ext cx="2832675" cy="3538661"/>
            <a:chOff x="2576053" y="1218506"/>
            <a:chExt cx="5125986" cy="4959054"/>
          </a:xfrm>
        </p:grpSpPr>
        <p:grpSp>
          <p:nvGrpSpPr>
            <p:cNvPr id="8" name="Google Shape;105;p3">
              <a:extLst>
                <a:ext uri="{FF2B5EF4-FFF2-40B4-BE49-F238E27FC236}">
                  <a16:creationId xmlns:a16="http://schemas.microsoft.com/office/drawing/2014/main" id="{C6DC2B13-29A8-8CE8-1EAE-7449E9F0C890}"/>
                </a:ext>
              </a:extLst>
            </p:cNvPr>
            <p:cNvGrpSpPr/>
            <p:nvPr/>
          </p:nvGrpSpPr>
          <p:grpSpPr>
            <a:xfrm>
              <a:off x="2576053" y="1218506"/>
              <a:ext cx="5125986" cy="4959054"/>
              <a:chOff x="10940412" y="738003"/>
              <a:chExt cx="3581400" cy="5187654"/>
            </a:xfrm>
          </p:grpSpPr>
          <p:sp>
            <p:nvSpPr>
              <p:cNvPr id="13" name="Google Shape;106;p3">
                <a:extLst>
                  <a:ext uri="{FF2B5EF4-FFF2-40B4-BE49-F238E27FC236}">
                    <a16:creationId xmlns:a16="http://schemas.microsoft.com/office/drawing/2014/main" id="{2F398CD4-AD5E-9B81-5C69-D1D53E71CEB3}"/>
                  </a:ext>
                </a:extLst>
              </p:cNvPr>
              <p:cNvSpPr/>
              <p:nvPr/>
            </p:nvSpPr>
            <p:spPr>
              <a:xfrm>
                <a:off x="10940412" y="738003"/>
                <a:ext cx="3581400" cy="5187654"/>
              </a:xfrm>
              <a:prstGeom prst="rect">
                <a:avLst/>
              </a:prstGeom>
              <a:solidFill>
                <a:srgbClr val="EFEFEF"/>
              </a:solidFill>
              <a:ln w="1905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" name="Google Shape;107;p3">
                <a:extLst>
                  <a:ext uri="{FF2B5EF4-FFF2-40B4-BE49-F238E27FC236}">
                    <a16:creationId xmlns:a16="http://schemas.microsoft.com/office/drawing/2014/main" id="{2687AEB4-3B7D-5A86-24CB-BD476AAA9A50}"/>
                  </a:ext>
                </a:extLst>
              </p:cNvPr>
              <p:cNvGrpSpPr/>
              <p:nvPr/>
            </p:nvGrpSpPr>
            <p:grpSpPr>
              <a:xfrm>
                <a:off x="11695222" y="988354"/>
                <a:ext cx="2223444" cy="1268178"/>
                <a:chOff x="6551079" y="1808154"/>
                <a:chExt cx="2223444" cy="1268178"/>
              </a:xfrm>
            </p:grpSpPr>
            <p:pic>
              <p:nvPicPr>
                <p:cNvPr id="29" name="Google Shape;108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521937BE-C19D-722D-CE1B-3DAB711A0A6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6551079" y="1872381"/>
                  <a:ext cx="641402" cy="7181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109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36F060EE-5C5B-0176-F194-926CB355D09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 flipH="1">
                  <a:off x="8133122" y="1872379"/>
                  <a:ext cx="641401" cy="7181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1" name="Google Shape;110;p3">
                  <a:extLst>
                    <a:ext uri="{FF2B5EF4-FFF2-40B4-BE49-F238E27FC236}">
                      <a16:creationId xmlns:a16="http://schemas.microsoft.com/office/drawing/2014/main" id="{DFEE2C29-81A2-872D-2DA8-B05A1CF716F7}"/>
                    </a:ext>
                  </a:extLst>
                </p:cNvPr>
                <p:cNvSpPr/>
                <p:nvPr/>
              </p:nvSpPr>
              <p:spPr>
                <a:xfrm>
                  <a:off x="6981952" y="1808154"/>
                  <a:ext cx="1307690" cy="1268178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18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100" dirty="0"/>
                </a:p>
              </p:txBody>
            </p:sp>
          </p:grpSp>
          <p:grpSp>
            <p:nvGrpSpPr>
              <p:cNvPr id="17" name="Google Shape;111;p3">
                <a:extLst>
                  <a:ext uri="{FF2B5EF4-FFF2-40B4-BE49-F238E27FC236}">
                    <a16:creationId xmlns:a16="http://schemas.microsoft.com/office/drawing/2014/main" id="{A0B70C8A-E6A2-D56F-9137-6640C1AA98A7}"/>
                  </a:ext>
                </a:extLst>
              </p:cNvPr>
              <p:cNvGrpSpPr/>
              <p:nvPr/>
            </p:nvGrpSpPr>
            <p:grpSpPr>
              <a:xfrm>
                <a:off x="11400784" y="2254781"/>
                <a:ext cx="2684514" cy="737680"/>
                <a:chOff x="5571637" y="2493179"/>
                <a:chExt cx="2684514" cy="737680"/>
              </a:xfrm>
            </p:grpSpPr>
            <p:pic>
              <p:nvPicPr>
                <p:cNvPr id="27" name="Google Shape;112;p3" descr="Une image contenant croquis, clipart, Dessin au trait, dessin&#10;&#10;Description générée automatiquement">
                  <a:extLst>
                    <a:ext uri="{FF2B5EF4-FFF2-40B4-BE49-F238E27FC236}">
                      <a16:creationId xmlns:a16="http://schemas.microsoft.com/office/drawing/2014/main" id="{6811A5A6-2B65-E5A9-6E0C-AD51AC1D9C1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7051546" y="2493179"/>
                  <a:ext cx="1204605" cy="7359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113;p3">
                  <a:extLst>
                    <a:ext uri="{FF2B5EF4-FFF2-40B4-BE49-F238E27FC236}">
                      <a16:creationId xmlns:a16="http://schemas.microsoft.com/office/drawing/2014/main" id="{CBE0A861-7B5F-1790-B7A8-4C69B7B1BB1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 flipH="1">
                  <a:off x="5571637" y="2493179"/>
                  <a:ext cx="1204604" cy="7376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" name="Google Shape;114;p3">
                <a:extLst>
                  <a:ext uri="{FF2B5EF4-FFF2-40B4-BE49-F238E27FC236}">
                    <a16:creationId xmlns:a16="http://schemas.microsoft.com/office/drawing/2014/main" id="{BCFE457A-647B-5F2B-9FBC-1549C94CA6FF}"/>
                  </a:ext>
                </a:extLst>
              </p:cNvPr>
              <p:cNvGrpSpPr/>
              <p:nvPr/>
            </p:nvGrpSpPr>
            <p:grpSpPr>
              <a:xfrm>
                <a:off x="11225931" y="3435389"/>
                <a:ext cx="3121331" cy="814167"/>
                <a:chOff x="6139399" y="3715169"/>
                <a:chExt cx="3121331" cy="814167"/>
              </a:xfrm>
            </p:grpSpPr>
            <p:pic>
              <p:nvPicPr>
                <p:cNvPr id="25" name="Google Shape;115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5EDF301B-9475-ECC7-66E2-753DBE4E0E6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139399" y="3726588"/>
                  <a:ext cx="139280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16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56F270F8-120E-4438-0AB4-4647D4FB594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 flipH="1">
                  <a:off x="7595699" y="3715169"/>
                  <a:ext cx="166503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" name="Google Shape;117;p3">
                <a:extLst>
                  <a:ext uri="{FF2B5EF4-FFF2-40B4-BE49-F238E27FC236}">
                    <a16:creationId xmlns:a16="http://schemas.microsoft.com/office/drawing/2014/main" id="{D1120BC3-CB16-0E44-A48A-9749732F366F}"/>
                  </a:ext>
                </a:extLst>
              </p:cNvPr>
              <p:cNvGrpSpPr/>
              <p:nvPr/>
            </p:nvGrpSpPr>
            <p:grpSpPr>
              <a:xfrm>
                <a:off x="11411209" y="4569632"/>
                <a:ext cx="2733110" cy="882632"/>
                <a:chOff x="5981959" y="4817282"/>
                <a:chExt cx="2733110" cy="882632"/>
              </a:xfrm>
            </p:grpSpPr>
            <p:pic>
              <p:nvPicPr>
                <p:cNvPr id="20" name="Google Shape;118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CEA69DE8-2ABE-DB20-C261-70EF27CBB92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4676214">
                  <a:off x="6078339" y="4720902"/>
                  <a:ext cx="667564" cy="8603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119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90946223-44B5-4FA4-F4C0-CF1E543B586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-7931620">
                  <a:off x="8036837" y="4804206"/>
                  <a:ext cx="592666" cy="7637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4" name="Google Shape;120;p3">
                  <a:extLst>
                    <a:ext uri="{FF2B5EF4-FFF2-40B4-BE49-F238E27FC236}">
                      <a16:creationId xmlns:a16="http://schemas.microsoft.com/office/drawing/2014/main" id="{1EEE760B-594E-A6D1-373C-A8166C85B2E9}"/>
                    </a:ext>
                  </a:extLst>
                </p:cNvPr>
                <p:cNvSpPr/>
                <p:nvPr/>
              </p:nvSpPr>
              <p:spPr>
                <a:xfrm>
                  <a:off x="6582218" y="4897167"/>
                  <a:ext cx="1445341" cy="802747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18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sz="1800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9" name="Google Shape;121;p3">
              <a:extLst>
                <a:ext uri="{FF2B5EF4-FFF2-40B4-BE49-F238E27FC236}">
                  <a16:creationId xmlns:a16="http://schemas.microsoft.com/office/drawing/2014/main" id="{F1402349-5119-0667-CF4E-71359BC7C876}"/>
                </a:ext>
              </a:extLst>
            </p:cNvPr>
            <p:cNvSpPr/>
            <p:nvPr/>
          </p:nvSpPr>
          <p:spPr>
            <a:xfrm>
              <a:off x="4220284" y="2709864"/>
              <a:ext cx="1871672" cy="1000374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18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اَلضَّمَّةُ</a:t>
              </a:r>
              <a:endParaRPr sz="1100" dirty="0"/>
            </a:p>
          </p:txBody>
        </p:sp>
        <p:sp>
          <p:nvSpPr>
            <p:cNvPr id="12" name="Google Shape;122;p3">
              <a:extLst>
                <a:ext uri="{FF2B5EF4-FFF2-40B4-BE49-F238E27FC236}">
                  <a16:creationId xmlns:a16="http://schemas.microsoft.com/office/drawing/2014/main" id="{7D6D8C74-E4DF-CE14-9D68-90D70A855B57}"/>
                </a:ext>
              </a:extLst>
            </p:cNvPr>
            <p:cNvSpPr/>
            <p:nvPr/>
          </p:nvSpPr>
          <p:spPr>
            <a:xfrm>
              <a:off x="4203207" y="3797028"/>
              <a:ext cx="1871672" cy="895056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1800" b="1" i="0" u="none" strike="noStrike" cap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اَلْفَتْحَةُ</a:t>
              </a:r>
              <a:endParaRPr sz="1100"/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30DCBB51-AD88-6995-05E3-B7C46AB5CB80}"/>
              </a:ext>
            </a:extLst>
          </p:cNvPr>
          <p:cNvSpPr txBox="1"/>
          <p:nvPr/>
        </p:nvSpPr>
        <p:spPr>
          <a:xfrm>
            <a:off x="1307863" y="1873757"/>
            <a:ext cx="3077871" cy="407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اَلْكَسْرَةُ هيَ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ٱلْأَقْوى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</a:p>
          <a:p>
            <a:pPr algn="r" rtl="1">
              <a:lnSpc>
                <a:spcPct val="150000"/>
              </a:lnSpc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تَتْبَعُها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ٱلضَّمَّةُ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</a:p>
          <a:p>
            <a:pPr algn="r" rtl="1">
              <a:lnSpc>
                <a:spcPct val="150000"/>
              </a:lnSpc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r" rtl="1">
              <a:lnSpc>
                <a:spcPct val="150000"/>
              </a:lnSpc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اَلسُّكونُ هُوَ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ٱلْأَضْعَفُ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428759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823EA-A4E8-2388-BD80-2D30BCCD5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2EA95F2-A7EA-E2E6-8885-1C61D4EC6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سؤال، من يقرأ؟ من يجيب؟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D212AE-1634-597B-6F49-9EA0F7EDB6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4D5D6A-5692-3257-19B4-F2266B659D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FC3ABB-AA9B-C8C4-66B4-82E7D5D25E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C648FD-312E-536A-549E-34B571AE50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2A4BCD-7313-FDA9-99A8-4682C2BDA5D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0919958-86D8-3694-DC87-CC0DF5F540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5319C3-1915-6882-134C-36DFF25BEE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0CF19E9-C2D4-7663-2BC1-AECEB0B0CF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C60623-CE4D-A2FB-2C14-CE38D1A5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7" name="Google Shape;104;p3">
            <a:extLst>
              <a:ext uri="{FF2B5EF4-FFF2-40B4-BE49-F238E27FC236}">
                <a16:creationId xmlns:a16="http://schemas.microsoft.com/office/drawing/2014/main" id="{F3F2492E-48BB-BD27-C154-F394AE73A747}"/>
              </a:ext>
            </a:extLst>
          </p:cNvPr>
          <p:cNvGrpSpPr/>
          <p:nvPr/>
        </p:nvGrpSpPr>
        <p:grpSpPr>
          <a:xfrm>
            <a:off x="5193845" y="2139600"/>
            <a:ext cx="2832675" cy="3538661"/>
            <a:chOff x="2576053" y="1218506"/>
            <a:chExt cx="5125986" cy="4959054"/>
          </a:xfrm>
        </p:grpSpPr>
        <p:grpSp>
          <p:nvGrpSpPr>
            <p:cNvPr id="8" name="Google Shape;105;p3">
              <a:extLst>
                <a:ext uri="{FF2B5EF4-FFF2-40B4-BE49-F238E27FC236}">
                  <a16:creationId xmlns:a16="http://schemas.microsoft.com/office/drawing/2014/main" id="{8ECC3EB3-96E2-A4C3-6DA3-E36F50582799}"/>
                </a:ext>
              </a:extLst>
            </p:cNvPr>
            <p:cNvGrpSpPr/>
            <p:nvPr/>
          </p:nvGrpSpPr>
          <p:grpSpPr>
            <a:xfrm>
              <a:off x="2576053" y="1218506"/>
              <a:ext cx="5125986" cy="4959054"/>
              <a:chOff x="10940412" y="738003"/>
              <a:chExt cx="3581400" cy="5187654"/>
            </a:xfrm>
          </p:grpSpPr>
          <p:sp>
            <p:nvSpPr>
              <p:cNvPr id="13" name="Google Shape;106;p3">
                <a:extLst>
                  <a:ext uri="{FF2B5EF4-FFF2-40B4-BE49-F238E27FC236}">
                    <a16:creationId xmlns:a16="http://schemas.microsoft.com/office/drawing/2014/main" id="{789D85DF-8236-6972-23C1-68AA8346079F}"/>
                  </a:ext>
                </a:extLst>
              </p:cNvPr>
              <p:cNvSpPr/>
              <p:nvPr/>
            </p:nvSpPr>
            <p:spPr>
              <a:xfrm>
                <a:off x="10940412" y="738003"/>
                <a:ext cx="3581400" cy="5187654"/>
              </a:xfrm>
              <a:prstGeom prst="rect">
                <a:avLst/>
              </a:prstGeom>
              <a:solidFill>
                <a:srgbClr val="EFEFEF"/>
              </a:solidFill>
              <a:ln w="1905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" name="Google Shape;107;p3">
                <a:extLst>
                  <a:ext uri="{FF2B5EF4-FFF2-40B4-BE49-F238E27FC236}">
                    <a16:creationId xmlns:a16="http://schemas.microsoft.com/office/drawing/2014/main" id="{0FB31D61-AC31-5B14-BE3C-AD45CE8CD248}"/>
                  </a:ext>
                </a:extLst>
              </p:cNvPr>
              <p:cNvGrpSpPr/>
              <p:nvPr/>
            </p:nvGrpSpPr>
            <p:grpSpPr>
              <a:xfrm>
                <a:off x="11695222" y="988354"/>
                <a:ext cx="2223444" cy="1268178"/>
                <a:chOff x="6551079" y="1808154"/>
                <a:chExt cx="2223444" cy="1268178"/>
              </a:xfrm>
            </p:grpSpPr>
            <p:pic>
              <p:nvPicPr>
                <p:cNvPr id="29" name="Google Shape;108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0C55702D-E0D6-EEC8-7B05-5B94CFCBCCC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6551079" y="1872381"/>
                  <a:ext cx="641402" cy="7181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109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F55D33B0-DCDD-625A-7D3A-25214AE3906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 flipH="1">
                  <a:off x="8133122" y="1872379"/>
                  <a:ext cx="641401" cy="7181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1" name="Google Shape;110;p3">
                  <a:extLst>
                    <a:ext uri="{FF2B5EF4-FFF2-40B4-BE49-F238E27FC236}">
                      <a16:creationId xmlns:a16="http://schemas.microsoft.com/office/drawing/2014/main" id="{66D7484E-A01B-C50C-5F2D-4B69DE607B7D}"/>
                    </a:ext>
                  </a:extLst>
                </p:cNvPr>
                <p:cNvSpPr/>
                <p:nvPr/>
              </p:nvSpPr>
              <p:spPr>
                <a:xfrm>
                  <a:off x="6981952" y="1808154"/>
                  <a:ext cx="1307690" cy="1268178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18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100" dirty="0"/>
                </a:p>
              </p:txBody>
            </p:sp>
          </p:grpSp>
          <p:grpSp>
            <p:nvGrpSpPr>
              <p:cNvPr id="17" name="Google Shape;111;p3">
                <a:extLst>
                  <a:ext uri="{FF2B5EF4-FFF2-40B4-BE49-F238E27FC236}">
                    <a16:creationId xmlns:a16="http://schemas.microsoft.com/office/drawing/2014/main" id="{EC4E46B9-555C-C946-9478-6B4DF44EA7CE}"/>
                  </a:ext>
                </a:extLst>
              </p:cNvPr>
              <p:cNvGrpSpPr/>
              <p:nvPr/>
            </p:nvGrpSpPr>
            <p:grpSpPr>
              <a:xfrm>
                <a:off x="11400784" y="2254781"/>
                <a:ext cx="2684514" cy="737680"/>
                <a:chOff x="5571637" y="2493179"/>
                <a:chExt cx="2684514" cy="737680"/>
              </a:xfrm>
            </p:grpSpPr>
            <p:pic>
              <p:nvPicPr>
                <p:cNvPr id="27" name="Google Shape;112;p3" descr="Une image contenant croquis, clipart, Dessin au trait, dessin&#10;&#10;Description générée automatiquement">
                  <a:extLst>
                    <a:ext uri="{FF2B5EF4-FFF2-40B4-BE49-F238E27FC236}">
                      <a16:creationId xmlns:a16="http://schemas.microsoft.com/office/drawing/2014/main" id="{52D76736-A31A-85B3-2570-68D11EB1B33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7051546" y="2493179"/>
                  <a:ext cx="1204605" cy="7359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113;p3">
                  <a:extLst>
                    <a:ext uri="{FF2B5EF4-FFF2-40B4-BE49-F238E27FC236}">
                      <a16:creationId xmlns:a16="http://schemas.microsoft.com/office/drawing/2014/main" id="{69DF8D25-CFFB-89AC-DC0C-F85115D9B29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 flipH="1">
                  <a:off x="5571637" y="2493179"/>
                  <a:ext cx="1204604" cy="7376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" name="Google Shape;114;p3">
                <a:extLst>
                  <a:ext uri="{FF2B5EF4-FFF2-40B4-BE49-F238E27FC236}">
                    <a16:creationId xmlns:a16="http://schemas.microsoft.com/office/drawing/2014/main" id="{47CFED1A-503E-9B88-750D-DE50FA976911}"/>
                  </a:ext>
                </a:extLst>
              </p:cNvPr>
              <p:cNvGrpSpPr/>
              <p:nvPr/>
            </p:nvGrpSpPr>
            <p:grpSpPr>
              <a:xfrm>
                <a:off x="11225931" y="3435389"/>
                <a:ext cx="3121331" cy="814167"/>
                <a:chOff x="6139399" y="3715169"/>
                <a:chExt cx="3121331" cy="814167"/>
              </a:xfrm>
            </p:grpSpPr>
            <p:pic>
              <p:nvPicPr>
                <p:cNvPr id="25" name="Google Shape;115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3301341B-885A-28D9-FDF0-EF2C031B1A4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139399" y="3726588"/>
                  <a:ext cx="139280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16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476E7437-0209-BCF8-5EE3-3125702FC37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 flipH="1">
                  <a:off x="7595699" y="3715169"/>
                  <a:ext cx="166503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" name="Google Shape;117;p3">
                <a:extLst>
                  <a:ext uri="{FF2B5EF4-FFF2-40B4-BE49-F238E27FC236}">
                    <a16:creationId xmlns:a16="http://schemas.microsoft.com/office/drawing/2014/main" id="{408F1C3E-277B-8AE6-3F91-F51519B8AAD4}"/>
                  </a:ext>
                </a:extLst>
              </p:cNvPr>
              <p:cNvGrpSpPr/>
              <p:nvPr/>
            </p:nvGrpSpPr>
            <p:grpSpPr>
              <a:xfrm>
                <a:off x="11411209" y="4569632"/>
                <a:ext cx="2733110" cy="882632"/>
                <a:chOff x="5981959" y="4817282"/>
                <a:chExt cx="2733110" cy="882632"/>
              </a:xfrm>
            </p:grpSpPr>
            <p:pic>
              <p:nvPicPr>
                <p:cNvPr id="20" name="Google Shape;118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6C8C2E75-C14A-860C-BCBD-A3EBB0EC72E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4676214">
                  <a:off x="6078339" y="4720902"/>
                  <a:ext cx="667564" cy="8603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119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893ED71B-5244-00FC-F207-0D5DEF172BD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-7931620">
                  <a:off x="8036837" y="4804206"/>
                  <a:ext cx="592666" cy="7637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4" name="Google Shape;120;p3">
                  <a:extLst>
                    <a:ext uri="{FF2B5EF4-FFF2-40B4-BE49-F238E27FC236}">
                      <a16:creationId xmlns:a16="http://schemas.microsoft.com/office/drawing/2014/main" id="{5E8B0CE0-85E2-3718-06FB-B9A940779FD0}"/>
                    </a:ext>
                  </a:extLst>
                </p:cNvPr>
                <p:cNvSpPr/>
                <p:nvPr/>
              </p:nvSpPr>
              <p:spPr>
                <a:xfrm>
                  <a:off x="6582218" y="4897167"/>
                  <a:ext cx="1445341" cy="802747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18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sz="1800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9" name="Google Shape;121;p3">
              <a:extLst>
                <a:ext uri="{FF2B5EF4-FFF2-40B4-BE49-F238E27FC236}">
                  <a16:creationId xmlns:a16="http://schemas.microsoft.com/office/drawing/2014/main" id="{6CEB599F-EF32-038F-D36C-96EC66072CEE}"/>
                </a:ext>
              </a:extLst>
            </p:cNvPr>
            <p:cNvSpPr/>
            <p:nvPr/>
          </p:nvSpPr>
          <p:spPr>
            <a:xfrm>
              <a:off x="4220284" y="2709864"/>
              <a:ext cx="1871672" cy="1000374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18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اَلضَّمَّةُ</a:t>
              </a:r>
              <a:endParaRPr sz="1100" dirty="0"/>
            </a:p>
          </p:txBody>
        </p:sp>
        <p:sp>
          <p:nvSpPr>
            <p:cNvPr id="12" name="Google Shape;122;p3">
              <a:extLst>
                <a:ext uri="{FF2B5EF4-FFF2-40B4-BE49-F238E27FC236}">
                  <a16:creationId xmlns:a16="http://schemas.microsoft.com/office/drawing/2014/main" id="{07555F71-ACA0-1273-2B97-07E30A2C954C}"/>
                </a:ext>
              </a:extLst>
            </p:cNvPr>
            <p:cNvSpPr/>
            <p:nvPr/>
          </p:nvSpPr>
          <p:spPr>
            <a:xfrm>
              <a:off x="4203207" y="3797028"/>
              <a:ext cx="1871672" cy="895056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1800" b="1" i="0" u="none" strike="noStrike" cap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اَلْفَتْحَةُ</a:t>
              </a:r>
              <a:endParaRPr sz="1100"/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8D5D457D-0952-FB87-C7A9-41842E402025}"/>
              </a:ext>
            </a:extLst>
          </p:cNvPr>
          <p:cNvSpPr txBox="1"/>
          <p:nvPr/>
        </p:nvSpPr>
        <p:spPr>
          <a:xfrm>
            <a:off x="730737" y="2656763"/>
            <a:ext cx="41013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 أَنَّ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تَنافَسَتْ مَعَ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ٱلْكَسْرَةِ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أَيُّهُما سَتَغْلِبُ؟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283292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4DEA-7A6C-F6CB-5F5B-0CF051A5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A84ABB1-9174-5D7C-1E65-15B2360B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أيضا الحروف التي تناسب كل حركة.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F25BDB-1EAD-ADF7-6553-75D3D0D1FE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98D790-CCCB-0378-F2C3-9AD277126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4F743-A03A-54BF-062D-95A387EDD2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40F49-8274-3BBA-F3F8-B503FCDF2D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49B82B-8E76-9D6B-8D4E-0CA75EDC25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59AC1E-1FB7-6E62-F3F5-1DF14EAD5E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EEBBCA-07E3-F656-EDDA-78D95C888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A15CCE-850E-2D20-EEF4-B9017F9382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311E5CA-A504-81CB-2944-6F011FBFA3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7" name="Google Shape;104;p3">
            <a:extLst>
              <a:ext uri="{FF2B5EF4-FFF2-40B4-BE49-F238E27FC236}">
                <a16:creationId xmlns:a16="http://schemas.microsoft.com/office/drawing/2014/main" id="{D03BBE15-F082-C723-2F77-FC3BE579C213}"/>
              </a:ext>
            </a:extLst>
          </p:cNvPr>
          <p:cNvGrpSpPr/>
          <p:nvPr/>
        </p:nvGrpSpPr>
        <p:grpSpPr>
          <a:xfrm>
            <a:off x="5193845" y="2139600"/>
            <a:ext cx="2832675" cy="3538661"/>
            <a:chOff x="2576053" y="1218506"/>
            <a:chExt cx="5125986" cy="4959054"/>
          </a:xfrm>
        </p:grpSpPr>
        <p:grpSp>
          <p:nvGrpSpPr>
            <p:cNvPr id="8" name="Google Shape;105;p3">
              <a:extLst>
                <a:ext uri="{FF2B5EF4-FFF2-40B4-BE49-F238E27FC236}">
                  <a16:creationId xmlns:a16="http://schemas.microsoft.com/office/drawing/2014/main" id="{58B1BA11-E409-D60E-9A96-464AC0B7CDE8}"/>
                </a:ext>
              </a:extLst>
            </p:cNvPr>
            <p:cNvGrpSpPr/>
            <p:nvPr/>
          </p:nvGrpSpPr>
          <p:grpSpPr>
            <a:xfrm>
              <a:off x="2576053" y="1218506"/>
              <a:ext cx="5125986" cy="4959054"/>
              <a:chOff x="10940412" y="738003"/>
              <a:chExt cx="3581400" cy="5187654"/>
            </a:xfrm>
          </p:grpSpPr>
          <p:sp>
            <p:nvSpPr>
              <p:cNvPr id="13" name="Google Shape;106;p3">
                <a:extLst>
                  <a:ext uri="{FF2B5EF4-FFF2-40B4-BE49-F238E27FC236}">
                    <a16:creationId xmlns:a16="http://schemas.microsoft.com/office/drawing/2014/main" id="{40BF221F-70EB-C54D-1D1F-6015F91D9906}"/>
                  </a:ext>
                </a:extLst>
              </p:cNvPr>
              <p:cNvSpPr/>
              <p:nvPr/>
            </p:nvSpPr>
            <p:spPr>
              <a:xfrm>
                <a:off x="10940412" y="738003"/>
                <a:ext cx="3581400" cy="5187654"/>
              </a:xfrm>
              <a:prstGeom prst="rect">
                <a:avLst/>
              </a:prstGeom>
              <a:solidFill>
                <a:srgbClr val="EFEFEF"/>
              </a:solidFill>
              <a:ln w="1905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" name="Google Shape;107;p3">
                <a:extLst>
                  <a:ext uri="{FF2B5EF4-FFF2-40B4-BE49-F238E27FC236}">
                    <a16:creationId xmlns:a16="http://schemas.microsoft.com/office/drawing/2014/main" id="{B1FBB453-035E-B159-57A5-959D4DCCDCE1}"/>
                  </a:ext>
                </a:extLst>
              </p:cNvPr>
              <p:cNvGrpSpPr/>
              <p:nvPr/>
            </p:nvGrpSpPr>
            <p:grpSpPr>
              <a:xfrm>
                <a:off x="11695222" y="988354"/>
                <a:ext cx="2223444" cy="1268178"/>
                <a:chOff x="6551079" y="1808154"/>
                <a:chExt cx="2223444" cy="1268178"/>
              </a:xfrm>
            </p:grpSpPr>
            <p:pic>
              <p:nvPicPr>
                <p:cNvPr id="29" name="Google Shape;108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F2F3D13E-A3D0-4CC7-F1B7-F85D95C69E7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6551079" y="1872381"/>
                  <a:ext cx="641402" cy="7181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109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71C4240E-923F-2C6A-4259-7081D92E8B3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 flipH="1">
                  <a:off x="8133122" y="1872379"/>
                  <a:ext cx="641401" cy="7181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1" name="Google Shape;110;p3">
                  <a:extLst>
                    <a:ext uri="{FF2B5EF4-FFF2-40B4-BE49-F238E27FC236}">
                      <a16:creationId xmlns:a16="http://schemas.microsoft.com/office/drawing/2014/main" id="{C3B04653-E4D0-FD85-3BAF-52F412CDC34C}"/>
                    </a:ext>
                  </a:extLst>
                </p:cNvPr>
                <p:cNvSpPr/>
                <p:nvPr/>
              </p:nvSpPr>
              <p:spPr>
                <a:xfrm>
                  <a:off x="6981952" y="1808154"/>
                  <a:ext cx="1307690" cy="1268178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18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100" dirty="0"/>
                </a:p>
              </p:txBody>
            </p:sp>
          </p:grpSp>
          <p:grpSp>
            <p:nvGrpSpPr>
              <p:cNvPr id="17" name="Google Shape;111;p3">
                <a:extLst>
                  <a:ext uri="{FF2B5EF4-FFF2-40B4-BE49-F238E27FC236}">
                    <a16:creationId xmlns:a16="http://schemas.microsoft.com/office/drawing/2014/main" id="{D647856C-D262-67B0-D3AE-49FADF1F177A}"/>
                  </a:ext>
                </a:extLst>
              </p:cNvPr>
              <p:cNvGrpSpPr/>
              <p:nvPr/>
            </p:nvGrpSpPr>
            <p:grpSpPr>
              <a:xfrm>
                <a:off x="11400784" y="2254781"/>
                <a:ext cx="2684514" cy="737680"/>
                <a:chOff x="5571637" y="2493179"/>
                <a:chExt cx="2684514" cy="737680"/>
              </a:xfrm>
            </p:grpSpPr>
            <p:pic>
              <p:nvPicPr>
                <p:cNvPr id="27" name="Google Shape;112;p3" descr="Une image contenant croquis, clipart, Dessin au trait, dessin&#10;&#10;Description générée automatiquement">
                  <a:extLst>
                    <a:ext uri="{FF2B5EF4-FFF2-40B4-BE49-F238E27FC236}">
                      <a16:creationId xmlns:a16="http://schemas.microsoft.com/office/drawing/2014/main" id="{FE6F53A4-754B-F762-5D7A-620E1FFC13E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7051546" y="2493179"/>
                  <a:ext cx="1204605" cy="7359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113;p3">
                  <a:extLst>
                    <a:ext uri="{FF2B5EF4-FFF2-40B4-BE49-F238E27FC236}">
                      <a16:creationId xmlns:a16="http://schemas.microsoft.com/office/drawing/2014/main" id="{3ED4F5AE-4438-7DDD-39ED-B5A1EE436D2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 flipH="1">
                  <a:off x="5571637" y="2493179"/>
                  <a:ext cx="1204604" cy="7376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" name="Google Shape;114;p3">
                <a:extLst>
                  <a:ext uri="{FF2B5EF4-FFF2-40B4-BE49-F238E27FC236}">
                    <a16:creationId xmlns:a16="http://schemas.microsoft.com/office/drawing/2014/main" id="{D493BA75-A8CC-8B90-7687-9E8EA92ADFD2}"/>
                  </a:ext>
                </a:extLst>
              </p:cNvPr>
              <p:cNvGrpSpPr/>
              <p:nvPr/>
            </p:nvGrpSpPr>
            <p:grpSpPr>
              <a:xfrm>
                <a:off x="11225931" y="3435389"/>
                <a:ext cx="3121331" cy="814167"/>
                <a:chOff x="6139399" y="3715169"/>
                <a:chExt cx="3121331" cy="814167"/>
              </a:xfrm>
            </p:grpSpPr>
            <p:pic>
              <p:nvPicPr>
                <p:cNvPr id="25" name="Google Shape;115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721E1007-4F7F-302C-B09F-8BB252C3F17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139399" y="3726588"/>
                  <a:ext cx="139280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16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8CD00F5C-C8F1-86BE-34FB-4AF82B15F4D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 flipH="1">
                  <a:off x="7595699" y="3715169"/>
                  <a:ext cx="166503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" name="Google Shape;117;p3">
                <a:extLst>
                  <a:ext uri="{FF2B5EF4-FFF2-40B4-BE49-F238E27FC236}">
                    <a16:creationId xmlns:a16="http://schemas.microsoft.com/office/drawing/2014/main" id="{E1D104EB-BA58-5A81-BFAA-160907944890}"/>
                  </a:ext>
                </a:extLst>
              </p:cNvPr>
              <p:cNvGrpSpPr/>
              <p:nvPr/>
            </p:nvGrpSpPr>
            <p:grpSpPr>
              <a:xfrm>
                <a:off x="11411209" y="4569632"/>
                <a:ext cx="2733110" cy="882632"/>
                <a:chOff x="5981959" y="4817282"/>
                <a:chExt cx="2733110" cy="882632"/>
              </a:xfrm>
            </p:grpSpPr>
            <p:pic>
              <p:nvPicPr>
                <p:cNvPr id="20" name="Google Shape;118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E534F3FB-4FC5-D3E9-AF23-B682CF04078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4676214">
                  <a:off x="6078339" y="4720902"/>
                  <a:ext cx="667564" cy="8603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119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8808A473-2B83-C18F-2C6C-D751ED4464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-7931620">
                  <a:off x="8036837" y="4804206"/>
                  <a:ext cx="592666" cy="7637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4" name="Google Shape;120;p3">
                  <a:extLst>
                    <a:ext uri="{FF2B5EF4-FFF2-40B4-BE49-F238E27FC236}">
                      <a16:creationId xmlns:a16="http://schemas.microsoft.com/office/drawing/2014/main" id="{46E44F7D-7D58-8B3A-F4A8-2725F738BEE3}"/>
                    </a:ext>
                  </a:extLst>
                </p:cNvPr>
                <p:cNvSpPr/>
                <p:nvPr/>
              </p:nvSpPr>
              <p:spPr>
                <a:xfrm>
                  <a:off x="6582218" y="4897167"/>
                  <a:ext cx="1445341" cy="802747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18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sz="1800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9" name="Google Shape;121;p3">
              <a:extLst>
                <a:ext uri="{FF2B5EF4-FFF2-40B4-BE49-F238E27FC236}">
                  <a16:creationId xmlns:a16="http://schemas.microsoft.com/office/drawing/2014/main" id="{2AC5594B-FB4D-6261-2209-579BD931A05B}"/>
                </a:ext>
              </a:extLst>
            </p:cNvPr>
            <p:cNvSpPr/>
            <p:nvPr/>
          </p:nvSpPr>
          <p:spPr>
            <a:xfrm>
              <a:off x="4220284" y="2709864"/>
              <a:ext cx="1871672" cy="1000374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18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اَلضَّمَّةُ</a:t>
              </a:r>
              <a:endParaRPr sz="1100" dirty="0"/>
            </a:p>
          </p:txBody>
        </p:sp>
        <p:sp>
          <p:nvSpPr>
            <p:cNvPr id="12" name="Google Shape;122;p3">
              <a:extLst>
                <a:ext uri="{FF2B5EF4-FFF2-40B4-BE49-F238E27FC236}">
                  <a16:creationId xmlns:a16="http://schemas.microsoft.com/office/drawing/2014/main" id="{F9296673-C6C3-E748-306B-AADC7BA496BF}"/>
                </a:ext>
              </a:extLst>
            </p:cNvPr>
            <p:cNvSpPr/>
            <p:nvPr/>
          </p:nvSpPr>
          <p:spPr>
            <a:xfrm>
              <a:off x="4203207" y="3797028"/>
              <a:ext cx="1871672" cy="895056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1800" b="1" i="0" u="none" strike="noStrike" cap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اَلْفَتْحَةُ</a:t>
              </a:r>
              <a:endParaRPr sz="1100"/>
            </a:p>
          </p:txBody>
        </p:sp>
      </p:grp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22DD3229-31CC-3B0A-FD5F-4EA83945EA68}"/>
              </a:ext>
            </a:extLst>
          </p:cNvPr>
          <p:cNvCxnSpPr/>
          <p:nvPr/>
        </p:nvCxnSpPr>
        <p:spPr>
          <a:xfrm flipH="1">
            <a:off x="3907884" y="2507226"/>
            <a:ext cx="121472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74A2EBDC-D929-AC8A-80ED-8AB41EB379B7}"/>
              </a:ext>
            </a:extLst>
          </p:cNvPr>
          <p:cNvCxnSpPr/>
          <p:nvPr/>
        </p:nvCxnSpPr>
        <p:spPr>
          <a:xfrm flipH="1">
            <a:off x="3861050" y="3429000"/>
            <a:ext cx="121472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CDC12EB2-5973-736A-FBC9-5B9524F16916}"/>
              </a:ext>
            </a:extLst>
          </p:cNvPr>
          <p:cNvCxnSpPr>
            <a:cxnSpLocks/>
          </p:cNvCxnSpPr>
          <p:nvPr/>
        </p:nvCxnSpPr>
        <p:spPr>
          <a:xfrm flipH="1">
            <a:off x="3988207" y="4267200"/>
            <a:ext cx="11307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690692B2-1D35-2E52-848F-3D6E02DE6FDE}"/>
              </a:ext>
            </a:extLst>
          </p:cNvPr>
          <p:cNvCxnSpPr/>
          <p:nvPr/>
        </p:nvCxnSpPr>
        <p:spPr>
          <a:xfrm flipH="1">
            <a:off x="3904194" y="5107858"/>
            <a:ext cx="121472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19C21948-6C03-C2E0-D27D-0FE4F337E063}"/>
              </a:ext>
            </a:extLst>
          </p:cNvPr>
          <p:cNvSpPr txBox="1"/>
          <p:nvPr/>
        </p:nvSpPr>
        <p:spPr>
          <a:xfrm>
            <a:off x="1693923" y="1936835"/>
            <a:ext cx="1927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ــــئــ    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ئــ</a:t>
            </a:r>
            <a:endParaRPr lang="fr-FR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7A8A701-C7BA-B49E-CFB9-61DDE31CF334}"/>
              </a:ext>
            </a:extLst>
          </p:cNvPr>
          <p:cNvSpPr txBox="1"/>
          <p:nvPr/>
        </p:nvSpPr>
        <p:spPr>
          <a:xfrm>
            <a:off x="1751865" y="2844038"/>
            <a:ext cx="1927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ؤ</a:t>
            </a:r>
            <a:endParaRPr lang="fr-FR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0EEE414-3910-2E75-088C-2EC9299E3F6C}"/>
              </a:ext>
            </a:extLst>
          </p:cNvPr>
          <p:cNvSpPr txBox="1"/>
          <p:nvPr/>
        </p:nvSpPr>
        <p:spPr>
          <a:xfrm>
            <a:off x="1776977" y="3676273"/>
            <a:ext cx="1927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endParaRPr lang="fr-FR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BF264CD-AE6B-4DA6-8D7E-A0BDD6DF675F}"/>
              </a:ext>
            </a:extLst>
          </p:cNvPr>
          <p:cNvSpPr txBox="1"/>
          <p:nvPr/>
        </p:nvSpPr>
        <p:spPr>
          <a:xfrm>
            <a:off x="1776977" y="4519292"/>
            <a:ext cx="1927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endParaRPr lang="fr-FR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3479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21975-3652-628A-6630-C0C676F9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87F7122-2AE6-90DE-85C8-FEF30D57E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انتبهوا. هذه كلمة تتضمن همزة في الوسط.  تابعوا كيف سأحدد شكل الهمزة فيها.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083267-1E3C-071A-8AD0-2B0A2CF61A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C93C6B-0A07-C573-6507-475D85D91C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482EEB-EAC1-FCB5-0BC6-93149406E9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86CC88-B668-D538-A8E8-9ECF0412D6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93C1F4-451D-F269-88C7-C2B40D4C79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392AA3B-8985-9743-1A63-5B2BEC6A1E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D7E685-8EEF-2247-A41C-3D2A1676F5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9838B13-8EF5-AA58-3475-218CB3221D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C223EF0-4054-1BCA-6649-4603F3B0A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D9F138-0292-3969-9CFE-7AA53C11DB0B}"/>
              </a:ext>
            </a:extLst>
          </p:cNvPr>
          <p:cNvSpPr txBox="1"/>
          <p:nvPr/>
        </p:nvSpPr>
        <p:spPr>
          <a:xfrm>
            <a:off x="2124331" y="3015049"/>
            <a:ext cx="50302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يُــ</a:t>
            </a:r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نِسُ</a:t>
            </a:r>
            <a:endParaRPr lang="fr-FR" sz="8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10C6F27-1723-896D-0A18-7F7C2AA256D5}"/>
              </a:ext>
            </a:extLst>
          </p:cNvPr>
          <p:cNvSpPr/>
          <p:nvPr/>
        </p:nvSpPr>
        <p:spPr>
          <a:xfrm>
            <a:off x="4805556" y="3352799"/>
            <a:ext cx="179399" cy="17698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3287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AD7AA-2E06-03F0-D406-3A0D05BD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4F7A69B-8679-DB33-BC69-1856B562A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أولا أحدد حركة الْهَمْزَةِ. حركة الهمزة هي السكون.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8E8F7B-5396-1D94-2F49-E4C524C54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47DCAB-1F10-9411-F146-FF94EAC006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2FC75-F414-45BD-07C6-48D3AD09B6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1EFD68-4DD6-3120-B7B6-23AABCCA99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B219D3-73E3-CE31-B556-1D946C6A0E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2F0762-035D-D1F0-9870-5A24C1DF11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AEB087-A109-49BE-0264-52068215CC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3B7AB6-64E2-9C9E-C7D0-F5D1B1A2A0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76715D-0F31-1CB5-2437-70A5671A61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35B27F5-5158-5B6E-0D8F-F6026B7C88B5}"/>
              </a:ext>
            </a:extLst>
          </p:cNvPr>
          <p:cNvSpPr txBox="1"/>
          <p:nvPr/>
        </p:nvSpPr>
        <p:spPr>
          <a:xfrm>
            <a:off x="853895" y="3431162"/>
            <a:ext cx="2303337" cy="7694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حَرَكَةُ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28DE21C-01DD-7758-D4DC-E7FE063A6331}"/>
              </a:ext>
            </a:extLst>
          </p:cNvPr>
          <p:cNvSpPr txBox="1"/>
          <p:nvPr/>
        </p:nvSpPr>
        <p:spPr>
          <a:xfrm>
            <a:off x="2124331" y="1941263"/>
            <a:ext cx="50302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يُــ</a:t>
            </a:r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نِسُ</a:t>
            </a:r>
            <a:endParaRPr lang="fr-FR" sz="8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BCED483-5F0C-E3CF-A13F-1F705D0B7F08}"/>
              </a:ext>
            </a:extLst>
          </p:cNvPr>
          <p:cNvSpPr/>
          <p:nvPr/>
        </p:nvSpPr>
        <p:spPr>
          <a:xfrm>
            <a:off x="4874382" y="2387816"/>
            <a:ext cx="179399" cy="17698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 : en arc 26">
            <a:extLst>
              <a:ext uri="{FF2B5EF4-FFF2-40B4-BE49-F238E27FC236}">
                <a16:creationId xmlns:a16="http://schemas.microsoft.com/office/drawing/2014/main" id="{A3AA4DD8-948F-2C8A-E172-4390EFBDC471}"/>
              </a:ext>
            </a:extLst>
          </p:cNvPr>
          <p:cNvCxnSpPr>
            <a:cxnSpLocks/>
            <a:endCxn id="9" idx="4"/>
          </p:cNvCxnSpPr>
          <p:nvPr/>
        </p:nvCxnSpPr>
        <p:spPr>
          <a:xfrm flipV="1">
            <a:off x="2974172" y="2564797"/>
            <a:ext cx="1989910" cy="1269569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114AF795-6E63-3CB8-4AB9-D47E480255D2}"/>
              </a:ext>
            </a:extLst>
          </p:cNvPr>
          <p:cNvSpPr txBox="1"/>
          <p:nvPr/>
        </p:nvSpPr>
        <p:spPr>
          <a:xfrm>
            <a:off x="1135464" y="5214450"/>
            <a:ext cx="1661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اَلسُّكونُ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7A67E46-91B4-C21E-83CE-8647CF4BD3D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45" y="4649045"/>
            <a:ext cx="550091" cy="55009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683207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388A8-1140-EDAD-55E7-D226900B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2E02DB-F68D-F28B-9B90-B24264AC0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ثانيا أحدد حركة الحرف قبلها أي حركة الياء. حركة الياء هي الضمة.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675B98-CFA9-90C5-29E3-7588110365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09D6A2-A17F-3239-6709-39CCECCFB2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2F69F1-E06D-5CA6-09F3-9F7EBA679C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F01D80-B697-289A-A0C2-1E357A6829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66E8F4-7C60-876A-C1D9-1E6AFB4940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31B177-09BD-21EE-B1FF-C98981C5AD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B38211-E2DB-F311-83AC-924FB8B285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3427EE8-48BD-AA80-5C06-3D8735BFA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722226-3C7A-05CF-F476-6328090FA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5897967-4F5E-911D-7980-1164D160B741}"/>
              </a:ext>
            </a:extLst>
          </p:cNvPr>
          <p:cNvSpPr txBox="1"/>
          <p:nvPr/>
        </p:nvSpPr>
        <p:spPr>
          <a:xfrm>
            <a:off x="853895" y="3431162"/>
            <a:ext cx="2303337" cy="7694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حَرَكَةُ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817338-5A9D-F975-1E96-36712EA6FFA7}"/>
              </a:ext>
            </a:extLst>
          </p:cNvPr>
          <p:cNvSpPr txBox="1"/>
          <p:nvPr/>
        </p:nvSpPr>
        <p:spPr>
          <a:xfrm>
            <a:off x="2200799" y="1920403"/>
            <a:ext cx="50302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يُــ</a:t>
            </a:r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نِسُ</a:t>
            </a:r>
            <a:endParaRPr lang="fr-FR" sz="8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4ADC01B-6879-68AE-7500-EDD83AFFA37D}"/>
              </a:ext>
            </a:extLst>
          </p:cNvPr>
          <p:cNvSpPr/>
          <p:nvPr/>
        </p:nvSpPr>
        <p:spPr>
          <a:xfrm>
            <a:off x="4874382" y="2387816"/>
            <a:ext cx="179399" cy="17698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D074AF1-1EAB-E378-2094-5D047168C197}"/>
              </a:ext>
            </a:extLst>
          </p:cNvPr>
          <p:cNvSpPr txBox="1"/>
          <p:nvPr/>
        </p:nvSpPr>
        <p:spPr>
          <a:xfrm>
            <a:off x="6065556" y="3374610"/>
            <a:ext cx="2748257" cy="7694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حَرَكَةُ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قَبْلَها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C21EA9E-0420-B2D8-5ACA-72EDAD80F7B1}"/>
              </a:ext>
            </a:extLst>
          </p:cNvPr>
          <p:cNvCxnSpPr>
            <a:cxnSpLocks/>
          </p:cNvCxnSpPr>
          <p:nvPr/>
        </p:nvCxnSpPr>
        <p:spPr>
          <a:xfrm flipH="1" flipV="1">
            <a:off x="5604387" y="2538879"/>
            <a:ext cx="1705269" cy="8602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 : en arc 26">
            <a:extLst>
              <a:ext uri="{FF2B5EF4-FFF2-40B4-BE49-F238E27FC236}">
                <a16:creationId xmlns:a16="http://schemas.microsoft.com/office/drawing/2014/main" id="{58552613-8D16-4321-A327-0FFAD83C7AF1}"/>
              </a:ext>
            </a:extLst>
          </p:cNvPr>
          <p:cNvCxnSpPr>
            <a:cxnSpLocks/>
            <a:endCxn id="9" idx="4"/>
          </p:cNvCxnSpPr>
          <p:nvPr/>
        </p:nvCxnSpPr>
        <p:spPr>
          <a:xfrm flipV="1">
            <a:off x="2974172" y="2564797"/>
            <a:ext cx="1989910" cy="1269569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A7711AF8-95A4-5624-702B-64E228BDAA48}"/>
              </a:ext>
            </a:extLst>
          </p:cNvPr>
          <p:cNvSpPr txBox="1"/>
          <p:nvPr/>
        </p:nvSpPr>
        <p:spPr>
          <a:xfrm>
            <a:off x="6787656" y="5214450"/>
            <a:ext cx="1661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اَلضَّمَّةُ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29E5BAE-E60A-7C67-5678-EB5757436A32}"/>
              </a:ext>
            </a:extLst>
          </p:cNvPr>
          <p:cNvSpPr txBox="1"/>
          <p:nvPr/>
        </p:nvSpPr>
        <p:spPr>
          <a:xfrm>
            <a:off x="1135464" y="5214450"/>
            <a:ext cx="1661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اَلسُّكونُ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0377188-894B-5C9D-38E1-19CC625C5D4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320092" y="4736970"/>
            <a:ext cx="550091" cy="55009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4" name="Image 3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5AB2B0-7964-5FFA-C051-3539021C390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45" y="4649045"/>
            <a:ext cx="550091" cy="55009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033837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185C0-6470-DE3B-49E9-5ACA3E409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438B224-21B4-5FA2-4BFD-724FD7D10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ثالثا أحدد الحركة الأقوى. لدي ضمة وسكون. أيهما أقوى؟ أه، إنها الضمة.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31DDC0-4958-AC7D-C284-2387F27DC5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F45961-4FB8-6525-D898-19E229C0AC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088A57-49B3-E7FF-C8CF-38DA372D02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FED8DE-5DE2-6DB8-56A3-4101CB7F02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08E607-C22E-AA05-0333-84ED64540A9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851C17-4124-B485-19C7-3941DE3AC4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5C2E1A-B000-1A1C-7478-4069F53F88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E692A8B-A92C-229A-9444-F8709925AD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49938C3-CAE3-5551-1B57-6F8D995458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7460FA5-7201-9B01-BA55-BBEB59CA35DC}"/>
              </a:ext>
            </a:extLst>
          </p:cNvPr>
          <p:cNvSpPr txBox="1"/>
          <p:nvPr/>
        </p:nvSpPr>
        <p:spPr>
          <a:xfrm>
            <a:off x="3922039" y="1539855"/>
            <a:ext cx="3267423" cy="110799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يُــ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نِسُ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45CE0F5-F5A7-FB96-1AD4-62844B3E670B}"/>
              </a:ext>
            </a:extLst>
          </p:cNvPr>
          <p:cNvSpPr/>
          <p:nvPr/>
        </p:nvSpPr>
        <p:spPr>
          <a:xfrm>
            <a:off x="5629721" y="1857117"/>
            <a:ext cx="179399" cy="17698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279B7FF-C1DE-8F6F-3389-ECA0466D5FDC}"/>
              </a:ext>
            </a:extLst>
          </p:cNvPr>
          <p:cNvSpPr txBox="1"/>
          <p:nvPr/>
        </p:nvSpPr>
        <p:spPr>
          <a:xfrm>
            <a:off x="6620033" y="3599563"/>
            <a:ext cx="1661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اَلضَّمَّةُ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691C229-F435-69C0-2C69-D526983ECBE6}"/>
              </a:ext>
            </a:extLst>
          </p:cNvPr>
          <p:cNvSpPr txBox="1"/>
          <p:nvPr/>
        </p:nvSpPr>
        <p:spPr>
          <a:xfrm>
            <a:off x="3922039" y="3603008"/>
            <a:ext cx="1661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اَلسُّكونُ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3" name="Google Shape;104;p3">
            <a:extLst>
              <a:ext uri="{FF2B5EF4-FFF2-40B4-BE49-F238E27FC236}">
                <a16:creationId xmlns:a16="http://schemas.microsoft.com/office/drawing/2014/main" id="{D0C97937-6DCA-4C22-745F-62EC6762C7E7}"/>
              </a:ext>
            </a:extLst>
          </p:cNvPr>
          <p:cNvGrpSpPr/>
          <p:nvPr/>
        </p:nvGrpSpPr>
        <p:grpSpPr>
          <a:xfrm>
            <a:off x="514134" y="1824968"/>
            <a:ext cx="2832675" cy="3538661"/>
            <a:chOff x="2576053" y="1218506"/>
            <a:chExt cx="5125986" cy="4959054"/>
          </a:xfrm>
        </p:grpSpPr>
        <p:grpSp>
          <p:nvGrpSpPr>
            <p:cNvPr id="16" name="Google Shape;105;p3">
              <a:extLst>
                <a:ext uri="{FF2B5EF4-FFF2-40B4-BE49-F238E27FC236}">
                  <a16:creationId xmlns:a16="http://schemas.microsoft.com/office/drawing/2014/main" id="{94D1A716-72E7-8FED-AC3D-43BF0848C4F0}"/>
                </a:ext>
              </a:extLst>
            </p:cNvPr>
            <p:cNvGrpSpPr/>
            <p:nvPr/>
          </p:nvGrpSpPr>
          <p:grpSpPr>
            <a:xfrm>
              <a:off x="2576053" y="1218506"/>
              <a:ext cx="5125986" cy="4959054"/>
              <a:chOff x="10940412" y="738003"/>
              <a:chExt cx="3581400" cy="5187654"/>
            </a:xfrm>
          </p:grpSpPr>
          <p:sp>
            <p:nvSpPr>
              <p:cNvPr id="21" name="Google Shape;106;p3">
                <a:extLst>
                  <a:ext uri="{FF2B5EF4-FFF2-40B4-BE49-F238E27FC236}">
                    <a16:creationId xmlns:a16="http://schemas.microsoft.com/office/drawing/2014/main" id="{467E2270-D895-CA80-98DB-A262D87CA804}"/>
                  </a:ext>
                </a:extLst>
              </p:cNvPr>
              <p:cNvSpPr/>
              <p:nvPr/>
            </p:nvSpPr>
            <p:spPr>
              <a:xfrm>
                <a:off x="10940412" y="738003"/>
                <a:ext cx="3581400" cy="5187654"/>
              </a:xfrm>
              <a:prstGeom prst="rect">
                <a:avLst/>
              </a:prstGeom>
              <a:solidFill>
                <a:srgbClr val="EFEFEF"/>
              </a:solidFill>
              <a:ln w="1905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" name="Google Shape;107;p3">
                <a:extLst>
                  <a:ext uri="{FF2B5EF4-FFF2-40B4-BE49-F238E27FC236}">
                    <a16:creationId xmlns:a16="http://schemas.microsoft.com/office/drawing/2014/main" id="{349FA98B-5579-6D42-D2A4-8EDE953BE982}"/>
                  </a:ext>
                </a:extLst>
              </p:cNvPr>
              <p:cNvGrpSpPr/>
              <p:nvPr/>
            </p:nvGrpSpPr>
            <p:grpSpPr>
              <a:xfrm>
                <a:off x="11695222" y="988354"/>
                <a:ext cx="2223444" cy="1268178"/>
                <a:chOff x="6551079" y="1808154"/>
                <a:chExt cx="2223444" cy="1268178"/>
              </a:xfrm>
            </p:grpSpPr>
            <p:pic>
              <p:nvPicPr>
                <p:cNvPr id="40" name="Google Shape;108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E2DE2146-5943-FEEB-CEAC-024C5CBA4E3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6551079" y="1872381"/>
                  <a:ext cx="641402" cy="7181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1" name="Google Shape;109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A211569C-727D-56C9-9224-7858577FC12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 flipH="1">
                  <a:off x="8133122" y="1872379"/>
                  <a:ext cx="641401" cy="7181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2" name="Google Shape;110;p3">
                  <a:extLst>
                    <a:ext uri="{FF2B5EF4-FFF2-40B4-BE49-F238E27FC236}">
                      <a16:creationId xmlns:a16="http://schemas.microsoft.com/office/drawing/2014/main" id="{E438B87A-8A38-C52F-48FA-BEBC23F1B268}"/>
                    </a:ext>
                  </a:extLst>
                </p:cNvPr>
                <p:cNvSpPr/>
                <p:nvPr/>
              </p:nvSpPr>
              <p:spPr>
                <a:xfrm>
                  <a:off x="6981952" y="1808154"/>
                  <a:ext cx="1307690" cy="1268178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18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100" dirty="0"/>
                </a:p>
              </p:txBody>
            </p:sp>
          </p:grpSp>
          <p:grpSp>
            <p:nvGrpSpPr>
              <p:cNvPr id="25" name="Google Shape;111;p3">
                <a:extLst>
                  <a:ext uri="{FF2B5EF4-FFF2-40B4-BE49-F238E27FC236}">
                    <a16:creationId xmlns:a16="http://schemas.microsoft.com/office/drawing/2014/main" id="{CBBCCD3E-A1DD-D565-2453-4E4E62C787E1}"/>
                  </a:ext>
                </a:extLst>
              </p:cNvPr>
              <p:cNvGrpSpPr/>
              <p:nvPr/>
            </p:nvGrpSpPr>
            <p:grpSpPr>
              <a:xfrm>
                <a:off x="11400784" y="2254781"/>
                <a:ext cx="2684514" cy="737680"/>
                <a:chOff x="5571637" y="2493179"/>
                <a:chExt cx="2684514" cy="737680"/>
              </a:xfrm>
            </p:grpSpPr>
            <p:pic>
              <p:nvPicPr>
                <p:cNvPr id="38" name="Google Shape;112;p3" descr="Une image contenant croquis, clipart, Dessin au trait, dessin&#10;&#10;Description générée automatiquement">
                  <a:extLst>
                    <a:ext uri="{FF2B5EF4-FFF2-40B4-BE49-F238E27FC236}">
                      <a16:creationId xmlns:a16="http://schemas.microsoft.com/office/drawing/2014/main" id="{6DFE8757-1841-658A-6D72-0CDBE0151FD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7051546" y="2493179"/>
                  <a:ext cx="1204605" cy="7359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9" name="Google Shape;113;p3">
                  <a:extLst>
                    <a:ext uri="{FF2B5EF4-FFF2-40B4-BE49-F238E27FC236}">
                      <a16:creationId xmlns:a16="http://schemas.microsoft.com/office/drawing/2014/main" id="{C0A7BCFF-92FE-E284-BEE1-B60371B1035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 flipH="1">
                  <a:off x="5571637" y="2493179"/>
                  <a:ext cx="1204604" cy="7376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6" name="Google Shape;114;p3">
                <a:extLst>
                  <a:ext uri="{FF2B5EF4-FFF2-40B4-BE49-F238E27FC236}">
                    <a16:creationId xmlns:a16="http://schemas.microsoft.com/office/drawing/2014/main" id="{6441A82C-D86B-6022-5EB6-B5558023F3DE}"/>
                  </a:ext>
                </a:extLst>
              </p:cNvPr>
              <p:cNvGrpSpPr/>
              <p:nvPr/>
            </p:nvGrpSpPr>
            <p:grpSpPr>
              <a:xfrm>
                <a:off x="11225931" y="3435389"/>
                <a:ext cx="3121331" cy="814167"/>
                <a:chOff x="6139399" y="3715169"/>
                <a:chExt cx="3121331" cy="814167"/>
              </a:xfrm>
            </p:grpSpPr>
            <p:pic>
              <p:nvPicPr>
                <p:cNvPr id="36" name="Google Shape;115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A69C61C3-AEA8-9666-6F75-7351014883D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139399" y="3726588"/>
                  <a:ext cx="139280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" name="Google Shape;116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8273328C-A31D-23A7-2A6B-F02CDBB565A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 flipH="1">
                  <a:off x="7595699" y="3715169"/>
                  <a:ext cx="166503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8" name="Google Shape;117;p3">
                <a:extLst>
                  <a:ext uri="{FF2B5EF4-FFF2-40B4-BE49-F238E27FC236}">
                    <a16:creationId xmlns:a16="http://schemas.microsoft.com/office/drawing/2014/main" id="{939604DC-168D-C2B2-C584-CC60A8DA4BF4}"/>
                  </a:ext>
                </a:extLst>
              </p:cNvPr>
              <p:cNvGrpSpPr/>
              <p:nvPr/>
            </p:nvGrpSpPr>
            <p:grpSpPr>
              <a:xfrm>
                <a:off x="11411209" y="4569632"/>
                <a:ext cx="2733110" cy="882632"/>
                <a:chOff x="5981959" y="4817282"/>
                <a:chExt cx="2733110" cy="882632"/>
              </a:xfrm>
            </p:grpSpPr>
            <p:pic>
              <p:nvPicPr>
                <p:cNvPr id="29" name="Google Shape;118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85CF84FB-1631-A2F7-EF75-C20D393494C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4676214">
                  <a:off x="6078339" y="4720902"/>
                  <a:ext cx="667564" cy="8603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119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5DE06823-2B5A-C623-E137-4F1D438F4DA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-7931620">
                  <a:off x="8036837" y="4804206"/>
                  <a:ext cx="592666" cy="7637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5" name="Google Shape;120;p3">
                  <a:extLst>
                    <a:ext uri="{FF2B5EF4-FFF2-40B4-BE49-F238E27FC236}">
                      <a16:creationId xmlns:a16="http://schemas.microsoft.com/office/drawing/2014/main" id="{BD52B285-CC5A-A3E4-A65C-C51772DD954D}"/>
                    </a:ext>
                  </a:extLst>
                </p:cNvPr>
                <p:cNvSpPr/>
                <p:nvPr/>
              </p:nvSpPr>
              <p:spPr>
                <a:xfrm>
                  <a:off x="6582218" y="4897167"/>
                  <a:ext cx="1445341" cy="802747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18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sz="1800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7" name="Google Shape;121;p3">
              <a:extLst>
                <a:ext uri="{FF2B5EF4-FFF2-40B4-BE49-F238E27FC236}">
                  <a16:creationId xmlns:a16="http://schemas.microsoft.com/office/drawing/2014/main" id="{38099AA1-B34C-5052-8F50-3B453A7704E3}"/>
                </a:ext>
              </a:extLst>
            </p:cNvPr>
            <p:cNvSpPr/>
            <p:nvPr/>
          </p:nvSpPr>
          <p:spPr>
            <a:xfrm>
              <a:off x="4220284" y="2709864"/>
              <a:ext cx="1871672" cy="1000374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18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اَلضَّمَّةُ</a:t>
              </a:r>
              <a:endParaRPr sz="1100" dirty="0"/>
            </a:p>
          </p:txBody>
        </p:sp>
        <p:sp>
          <p:nvSpPr>
            <p:cNvPr id="20" name="Google Shape;122;p3">
              <a:extLst>
                <a:ext uri="{FF2B5EF4-FFF2-40B4-BE49-F238E27FC236}">
                  <a16:creationId xmlns:a16="http://schemas.microsoft.com/office/drawing/2014/main" id="{FA1E70D8-1F20-92FD-6D9F-193A65B7097C}"/>
                </a:ext>
              </a:extLst>
            </p:cNvPr>
            <p:cNvSpPr/>
            <p:nvPr/>
          </p:nvSpPr>
          <p:spPr>
            <a:xfrm>
              <a:off x="4203207" y="3797028"/>
              <a:ext cx="1871672" cy="895056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1800" b="1" i="0" u="none" strike="noStrike" cap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اَلْفَتْحَةُ</a:t>
              </a:r>
              <a:endParaRPr sz="1100"/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5C1D6C56-1146-F4AA-CB15-757C604705C0}"/>
              </a:ext>
            </a:extLst>
          </p:cNvPr>
          <p:cNvSpPr txBox="1"/>
          <p:nvPr/>
        </p:nvSpPr>
        <p:spPr>
          <a:xfrm>
            <a:off x="2986812" y="4339178"/>
            <a:ext cx="466779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اَلضَّمَّةُ </a:t>
            </a:r>
            <a:r>
              <a:rPr kumimoji="0" lang="ar-MA" sz="115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&gt;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اَلسُّكونُ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28CD7DF8-D87C-7A92-ED4F-87BA07A1F329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4752865" y="2284478"/>
            <a:ext cx="830826" cy="13185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9A91ADAD-5E17-BCBF-A05D-722DA1503C6F}"/>
              </a:ext>
            </a:extLst>
          </p:cNvPr>
          <p:cNvCxnSpPr>
            <a:cxnSpLocks/>
            <a:stCxn id="31" idx="0"/>
          </p:cNvCxnSpPr>
          <p:nvPr/>
        </p:nvCxnSpPr>
        <p:spPr>
          <a:xfrm flipH="1" flipV="1">
            <a:off x="6302477" y="2111100"/>
            <a:ext cx="1148382" cy="14884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AFA8397D-E584-56B3-C406-EF84DF3015B0}"/>
              </a:ext>
            </a:extLst>
          </p:cNvPr>
          <p:cNvSpPr/>
          <p:nvPr/>
        </p:nvSpPr>
        <p:spPr>
          <a:xfrm>
            <a:off x="878261" y="2835131"/>
            <a:ext cx="2108551" cy="7958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49BF7DF1-86B9-152D-D620-5E4D52934464}"/>
              </a:ext>
            </a:extLst>
          </p:cNvPr>
          <p:cNvSpPr/>
          <p:nvPr/>
        </p:nvSpPr>
        <p:spPr>
          <a:xfrm>
            <a:off x="853647" y="4428702"/>
            <a:ext cx="2108551" cy="7958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76200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0" grpId="0" animBg="1"/>
      <p:bldP spid="5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A3A4E-16CE-E45B-8AF2-A71104AE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707E111-281E-FF6A-D513-EF91FAC51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4" y="748424"/>
            <a:ext cx="7131108" cy="612000"/>
          </a:xfrm>
        </p:spPr>
        <p:txBody>
          <a:bodyPr>
            <a:normAutofit/>
          </a:bodyPr>
          <a:lstStyle/>
          <a:p>
            <a:pPr lvl="0" defTabSz="457200"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الحركة الأقوى هي الضمة. رابعا أكتب الهمزة على الحرف المناسب للضمة. ما هو؟ إنه الواو.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17BB57-25ED-ADBC-C3C2-8F4083AE8D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F64D2A3-0F16-1749-4676-3BE80F9B8F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F2B006-A7BC-55C8-572A-8DDF227892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ADA832-C26C-ED0D-03D8-55B0D223BE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E53AB2-BF60-81C7-F9C5-0A3B365C71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7A06AD9-4A3A-3DD6-A22F-CFE4E9E31D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65C6341-46A5-035B-C7D6-550897B9B7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0AFD541-19EE-FC5F-4119-E177AAC769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885391F-2DA2-F892-3FC6-BF1E17EDBC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76662E7-A8D3-90E7-C92F-A22311CF13B6}"/>
              </a:ext>
            </a:extLst>
          </p:cNvPr>
          <p:cNvSpPr txBox="1"/>
          <p:nvPr/>
        </p:nvSpPr>
        <p:spPr>
          <a:xfrm>
            <a:off x="2124331" y="2711692"/>
            <a:ext cx="50302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يُــ</a:t>
            </a:r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نِسُ</a:t>
            </a:r>
            <a:endParaRPr lang="fr-FR" sz="8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2DFCE95-080F-8DAE-671C-B64ACBBD4D68}"/>
              </a:ext>
            </a:extLst>
          </p:cNvPr>
          <p:cNvSpPr txBox="1"/>
          <p:nvPr/>
        </p:nvSpPr>
        <p:spPr>
          <a:xfrm>
            <a:off x="4254950" y="2644170"/>
            <a:ext cx="13168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9600" dirty="0">
                <a:solidFill>
                  <a:schemeClr val="accent1">
                    <a:lumMod val="50000"/>
                  </a:schemeClr>
                </a:solidFill>
              </a:rPr>
              <a:t>ــ</a:t>
            </a:r>
            <a:r>
              <a:rPr lang="ar-MA" sz="9600" dirty="0">
                <a:solidFill>
                  <a:srgbClr val="FF0000"/>
                </a:solidFill>
              </a:rPr>
              <a:t>ؤْ</a:t>
            </a:r>
            <a:endParaRPr lang="fr-FR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8813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3BB41-6427-9796-F442-B99F47F0F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FFDF6F9-2CE2-5069-7C56-7098035B9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خطوات كتابة الهمزة المتوسطة بشكل صحيح.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0B7F67-2B4F-F0BE-AA0F-355A3C2B05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3BC3BE-C50F-7E4B-8598-F33CDE979A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428341-6E3F-F848-9B6F-8385A139DD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9BCB52-721E-B949-F9FE-0BC6A6309C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D815A6-0DB0-68EE-0221-1935EE48F2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02AEED-24C5-3DA9-E051-BE646BAC4F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D4C3E05-5082-FE1F-CDD1-8495D738C1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C66DC73-5DA4-3BCB-2CBC-687E8F956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FED4CD8-FAFB-F627-B034-5B33678821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E21789D-7925-02A8-A422-C9B74BA724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025678"/>
            <a:ext cx="7558798" cy="376552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2313150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C316E-2704-522B-3F57-9B371577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0C3F047-F12B-A143-B25A-F1CEF6B8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دوركم  لتكتبوا كلمات تنتهي بتاء. خذوا ألواحكم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3" name="Espace réservé pour une image  11">
            <a:extLst>
              <a:ext uri="{FF2B5EF4-FFF2-40B4-BE49-F238E27FC236}">
                <a16:creationId xmlns:a16="http://schemas.microsoft.com/office/drawing/2014/main" id="{39DFA105-0D49-875F-936D-C3282EDC4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6730" y="1975011"/>
            <a:ext cx="3350539" cy="335053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A1C240D-9475-92A1-F25B-BAA179D6B8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5ED32A-8E39-1567-AD93-7BDA9948AF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87C6DD-F638-656B-3399-B49DA43F1A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55CC8A-265E-A4D0-364E-AF9160277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3BD5104-6816-378D-FBA6-C47FDFB5BA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B2FE3F-AE0D-9FC6-FC49-7AC2378692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4A8BC7F-F5C8-939D-5C70-FC8D63E0D0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CBAFF94-C5E7-F9CB-5BA3-1BA21F9535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C42CF-55C6-5D78-9C5E-436B3EB887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4087123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35495-27E5-67F1-1E0F-3DC57B4B8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A7B16AE-66F3-1346-B473-3803F30D3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نطق الكلمة، اكتبوا الهمزة بشكل صحيح. –ارفعوا الألواح عند الإشارة.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i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E499BC-116A-42AB-FFDA-B29F0B3B7B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9BC73-6469-3548-D301-44C4A3F1B4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CFC2CD-B5CC-6094-B264-53BE3C3F16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91A5A3-203A-9F91-B8E1-2BC222DE4D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52682EB-AEEE-809E-61B2-43149F0163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F60BA4-9D2A-8D1C-4E03-AAFE1EB92E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EE3A61-AB6C-0BE4-F1E7-343551FA6C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2D7067-0FF5-91EA-134D-C70F59D3E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A8FFF1C-FF63-9068-F08F-2600C71C38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10">
            <a:extLst>
              <a:ext uri="{FF2B5EF4-FFF2-40B4-BE49-F238E27FC236}">
                <a16:creationId xmlns:a16="http://schemas.microsoft.com/office/drawing/2014/main" id="{5DB1969B-D4D7-94D6-0AE2-5F51CB4BAB74}"/>
              </a:ext>
            </a:extLst>
          </p:cNvPr>
          <p:cNvSpPr txBox="1"/>
          <p:nvPr/>
        </p:nvSpPr>
        <p:spPr>
          <a:xfrm>
            <a:off x="905523" y="3377595"/>
            <a:ext cx="3649418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زَ</a:t>
            </a:r>
            <a:r>
              <a:rPr lang="ar-MA" sz="6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 ـ </a:t>
            </a:r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ــيـــــــــرٌ</a:t>
            </a:r>
            <a:r>
              <a:rPr lang="ar-MA" sz="6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 de texte 10">
            <a:extLst>
              <a:ext uri="{FF2B5EF4-FFF2-40B4-BE49-F238E27FC236}">
                <a16:creationId xmlns:a16="http://schemas.microsoft.com/office/drawing/2014/main" id="{B771D3D1-EF7C-6613-91F6-75405ED230B8}"/>
              </a:ext>
            </a:extLst>
          </p:cNvPr>
          <p:cNvSpPr txBox="1"/>
          <p:nvPr/>
        </p:nvSpPr>
        <p:spPr>
          <a:xfrm>
            <a:off x="2975771" y="3429000"/>
            <a:ext cx="751034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oogle Shape;104;p3">
            <a:extLst>
              <a:ext uri="{FF2B5EF4-FFF2-40B4-BE49-F238E27FC236}">
                <a16:creationId xmlns:a16="http://schemas.microsoft.com/office/drawing/2014/main" id="{DE5C256B-B2DF-AAAD-2059-8528630ED524}"/>
              </a:ext>
            </a:extLst>
          </p:cNvPr>
          <p:cNvGrpSpPr/>
          <p:nvPr/>
        </p:nvGrpSpPr>
        <p:grpSpPr>
          <a:xfrm>
            <a:off x="4634437" y="2147825"/>
            <a:ext cx="4313838" cy="3783461"/>
            <a:chOff x="2563572" y="1218506"/>
            <a:chExt cx="5473797" cy="4959054"/>
          </a:xfrm>
        </p:grpSpPr>
        <p:grpSp>
          <p:nvGrpSpPr>
            <p:cNvPr id="7" name="Google Shape;105;p3">
              <a:extLst>
                <a:ext uri="{FF2B5EF4-FFF2-40B4-BE49-F238E27FC236}">
                  <a16:creationId xmlns:a16="http://schemas.microsoft.com/office/drawing/2014/main" id="{86325FAD-9D09-75FC-9F14-54E505DB4560}"/>
                </a:ext>
              </a:extLst>
            </p:cNvPr>
            <p:cNvGrpSpPr/>
            <p:nvPr/>
          </p:nvGrpSpPr>
          <p:grpSpPr>
            <a:xfrm>
              <a:off x="2563572" y="1218506"/>
              <a:ext cx="5473797" cy="4959054"/>
              <a:chOff x="10931692" y="738003"/>
              <a:chExt cx="3824407" cy="5187654"/>
            </a:xfrm>
          </p:grpSpPr>
          <p:sp>
            <p:nvSpPr>
              <p:cNvPr id="11" name="Google Shape;106;p3">
                <a:extLst>
                  <a:ext uri="{FF2B5EF4-FFF2-40B4-BE49-F238E27FC236}">
                    <a16:creationId xmlns:a16="http://schemas.microsoft.com/office/drawing/2014/main" id="{477E66EA-2263-FE9D-826A-151C3A26F735}"/>
                  </a:ext>
                </a:extLst>
              </p:cNvPr>
              <p:cNvSpPr/>
              <p:nvPr/>
            </p:nvSpPr>
            <p:spPr>
              <a:xfrm>
                <a:off x="10940412" y="738003"/>
                <a:ext cx="3581400" cy="5187654"/>
              </a:xfrm>
              <a:prstGeom prst="rect">
                <a:avLst/>
              </a:prstGeom>
              <a:solidFill>
                <a:srgbClr val="EFEFEF"/>
              </a:solidFill>
              <a:ln w="1905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0" name="Google Shape;107;p3">
                <a:extLst>
                  <a:ext uri="{FF2B5EF4-FFF2-40B4-BE49-F238E27FC236}">
                    <a16:creationId xmlns:a16="http://schemas.microsoft.com/office/drawing/2014/main" id="{C9ADD140-F51F-A54D-AEA9-1AFAD75F1E0E}"/>
                  </a:ext>
                </a:extLst>
              </p:cNvPr>
              <p:cNvGrpSpPr/>
              <p:nvPr/>
            </p:nvGrpSpPr>
            <p:grpSpPr>
              <a:xfrm>
                <a:off x="11225931" y="1067645"/>
                <a:ext cx="2930216" cy="1043189"/>
                <a:chOff x="6081788" y="1887445"/>
                <a:chExt cx="2930216" cy="1043189"/>
              </a:xfrm>
            </p:grpSpPr>
            <p:pic>
              <p:nvPicPr>
                <p:cNvPr id="32" name="Google Shape;108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FBE74274-5039-1732-07BA-2DEDB3EEA8C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6081788" y="1937416"/>
                  <a:ext cx="641402" cy="7181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Google Shape;109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3F0203A9-FF3F-C225-EC92-17D7CDAFF88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 flipH="1">
                  <a:off x="8370603" y="1887445"/>
                  <a:ext cx="641401" cy="7181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4" name="Google Shape;110;p3">
                  <a:extLst>
                    <a:ext uri="{FF2B5EF4-FFF2-40B4-BE49-F238E27FC236}">
                      <a16:creationId xmlns:a16="http://schemas.microsoft.com/office/drawing/2014/main" id="{ACBC1319-2BB5-102B-CB57-B52D7E2EF70E}"/>
                    </a:ext>
                  </a:extLst>
                </p:cNvPr>
                <p:cNvSpPr/>
                <p:nvPr/>
              </p:nvSpPr>
              <p:spPr>
                <a:xfrm>
                  <a:off x="6577719" y="1920990"/>
                  <a:ext cx="1820693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r" rtl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2400" b="1" i="0" u="none" strike="noStrike" cap="none" dirty="0" err="1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اَلْكَسْرَةُ:</a:t>
                  </a:r>
                  <a:r>
                    <a:rPr lang="ar-MA" sz="2400" b="1" i="0" u="none" strike="noStrike" cap="none" dirty="0" err="1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ئ</a:t>
                  </a:r>
                  <a:r>
                    <a:rPr lang="ar-MA" sz="2400" b="1" i="0" u="none" strike="noStrike" cap="none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ـ - 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ــئــ</a:t>
                  </a:r>
                  <a:endParaRPr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1" name="Google Shape;111;p3">
                <a:extLst>
                  <a:ext uri="{FF2B5EF4-FFF2-40B4-BE49-F238E27FC236}">
                    <a16:creationId xmlns:a16="http://schemas.microsoft.com/office/drawing/2014/main" id="{780ADDA5-B0C0-2188-9078-9B66386B6E7E}"/>
                  </a:ext>
                </a:extLst>
              </p:cNvPr>
              <p:cNvGrpSpPr/>
              <p:nvPr/>
            </p:nvGrpSpPr>
            <p:grpSpPr>
              <a:xfrm>
                <a:off x="10956882" y="2186866"/>
                <a:ext cx="3555497" cy="804283"/>
                <a:chOff x="5127735" y="2425264"/>
                <a:chExt cx="3555497" cy="804283"/>
              </a:xfrm>
            </p:grpSpPr>
            <p:pic>
              <p:nvPicPr>
                <p:cNvPr id="30" name="Google Shape;112;p3" descr="Une image contenant croquis, clipart, Dessin au trait, dessin&#10;&#10;Description générée automatiquement">
                  <a:extLst>
                    <a:ext uri="{FF2B5EF4-FFF2-40B4-BE49-F238E27FC236}">
                      <a16:creationId xmlns:a16="http://schemas.microsoft.com/office/drawing/2014/main" id="{29B2487D-3B05-58F3-52A5-1E1972E8768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7478627" y="2425264"/>
                  <a:ext cx="1204605" cy="73597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Google Shape;113;p3">
                  <a:extLst>
                    <a:ext uri="{FF2B5EF4-FFF2-40B4-BE49-F238E27FC236}">
                      <a16:creationId xmlns:a16="http://schemas.microsoft.com/office/drawing/2014/main" id="{B0886912-DFC9-4F10-4DEF-A29EE653B37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 flipH="1">
                  <a:off x="5127735" y="2491867"/>
                  <a:ext cx="1204604" cy="7376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2" name="Google Shape;114;p3">
                <a:extLst>
                  <a:ext uri="{FF2B5EF4-FFF2-40B4-BE49-F238E27FC236}">
                    <a16:creationId xmlns:a16="http://schemas.microsoft.com/office/drawing/2014/main" id="{D62E853B-E84E-A1FC-55E4-16E5C5FB5AC4}"/>
                  </a:ext>
                </a:extLst>
              </p:cNvPr>
              <p:cNvGrpSpPr/>
              <p:nvPr/>
            </p:nvGrpSpPr>
            <p:grpSpPr>
              <a:xfrm>
                <a:off x="10931692" y="3402394"/>
                <a:ext cx="3824407" cy="836898"/>
                <a:chOff x="5845160" y="3682174"/>
                <a:chExt cx="3824407" cy="836898"/>
              </a:xfrm>
            </p:grpSpPr>
            <p:pic>
              <p:nvPicPr>
                <p:cNvPr id="28" name="Google Shape;115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5745FBDB-A09F-2508-9176-1345EDF4E9B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845160" y="3682174"/>
                  <a:ext cx="139280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116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A71FF1BB-4FC0-BD09-05E6-B3C671EE6A3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 flipH="1">
                  <a:off x="8004536" y="3716324"/>
                  <a:ext cx="166503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3" name="Google Shape;117;p3">
                <a:extLst>
                  <a:ext uri="{FF2B5EF4-FFF2-40B4-BE49-F238E27FC236}">
                    <a16:creationId xmlns:a16="http://schemas.microsoft.com/office/drawing/2014/main" id="{A151C164-1D69-801D-7A17-90A1B2BCF129}"/>
                  </a:ext>
                </a:extLst>
              </p:cNvPr>
              <p:cNvGrpSpPr/>
              <p:nvPr/>
            </p:nvGrpSpPr>
            <p:grpSpPr>
              <a:xfrm>
                <a:off x="11088651" y="4611905"/>
                <a:ext cx="3340092" cy="721332"/>
                <a:chOff x="5659401" y="4859555"/>
                <a:chExt cx="3340092" cy="721332"/>
              </a:xfrm>
            </p:grpSpPr>
            <p:pic>
              <p:nvPicPr>
                <p:cNvPr id="24" name="Google Shape;118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349DDF33-0DD1-090A-32D2-36D19F782FE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4676214">
                  <a:off x="5755781" y="4763175"/>
                  <a:ext cx="667564" cy="8603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119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25939540-1035-6780-0174-FA8B1028EF9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13668380">
                  <a:off x="8321261" y="4804210"/>
                  <a:ext cx="592666" cy="7637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7" name="Google Shape;120;p3">
                  <a:extLst>
                    <a:ext uri="{FF2B5EF4-FFF2-40B4-BE49-F238E27FC236}">
                      <a16:creationId xmlns:a16="http://schemas.microsoft.com/office/drawing/2014/main" id="{EB8D08C7-A2FB-E6E0-BD8A-DFF1518DB0B3}"/>
                    </a:ext>
                  </a:extLst>
                </p:cNvPr>
                <p:cNvSpPr/>
                <p:nvPr/>
              </p:nvSpPr>
              <p:spPr>
                <a:xfrm>
                  <a:off x="6533924" y="4941790"/>
                  <a:ext cx="1789288" cy="639097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24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r>
                    <a:rPr lang="ar-MA" sz="2400" b="1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: 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ء</a:t>
                  </a:r>
                  <a:endParaRPr sz="2400" b="1" i="0" u="none" strike="noStrike" cap="none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8" name="Google Shape;121;p3">
              <a:extLst>
                <a:ext uri="{FF2B5EF4-FFF2-40B4-BE49-F238E27FC236}">
                  <a16:creationId xmlns:a16="http://schemas.microsoft.com/office/drawing/2014/main" id="{A8691DF1-CBF4-49A7-DEEB-D7637FBC4313}"/>
                </a:ext>
              </a:extLst>
            </p:cNvPr>
            <p:cNvSpPr/>
            <p:nvPr/>
          </p:nvSpPr>
          <p:spPr>
            <a:xfrm>
              <a:off x="3902737" y="2644942"/>
              <a:ext cx="2530334" cy="965153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24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اَلضَّمَّةُ: </a:t>
              </a:r>
              <a:r>
                <a:rPr lang="ar-MA" sz="24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ؤ</a:t>
              </a:r>
              <a:endParaRPr dirty="0">
                <a:solidFill>
                  <a:srgbClr val="FF0000"/>
                </a:solidFill>
              </a:endParaRPr>
            </a:p>
          </p:txBody>
        </p:sp>
        <p:sp>
          <p:nvSpPr>
            <p:cNvPr id="9" name="Google Shape;122;p3">
              <a:extLst>
                <a:ext uri="{FF2B5EF4-FFF2-40B4-BE49-F238E27FC236}">
                  <a16:creationId xmlns:a16="http://schemas.microsoft.com/office/drawing/2014/main" id="{5E7413F8-475C-312A-C1C0-58EBB4C0ABFF}"/>
                </a:ext>
              </a:extLst>
            </p:cNvPr>
            <p:cNvSpPr/>
            <p:nvPr/>
          </p:nvSpPr>
          <p:spPr>
            <a:xfrm>
              <a:off x="3902736" y="3718871"/>
              <a:ext cx="2530335" cy="965153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24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اَلْفَتْحَةُ: </a:t>
              </a:r>
              <a:r>
                <a:rPr lang="ar-MA" sz="24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أ</a:t>
              </a:r>
              <a:endParaRPr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761073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97DA7-F742-3D54-F3EC-BCE66EDFC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4818103-6BD1-0FFE-89AD-DD9D3DB34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355F4F-41E3-EA67-0553-7051015B9E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670A7F-C671-BAAA-F391-5720F8F10D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08CC75-DBDA-B86D-BBBD-80397721E83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E426A5-013F-F58D-1019-46452C7AB2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D6B3704-B0DD-6957-AFDB-4B910EB94D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6363579-24D5-6A30-3C83-AA22A90D01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F52171-45A4-4034-734E-BC34443AAE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FFA19EE-0247-F9F7-1225-B9067CA403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AA0B0C5-3C47-B309-BA33-8160D886DE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10">
            <a:extLst>
              <a:ext uri="{FF2B5EF4-FFF2-40B4-BE49-F238E27FC236}">
                <a16:creationId xmlns:a16="http://schemas.microsoft.com/office/drawing/2014/main" id="{29A69283-8C8B-9572-64D3-85DFE7BE55BA}"/>
              </a:ext>
            </a:extLst>
          </p:cNvPr>
          <p:cNvSpPr txBox="1"/>
          <p:nvPr/>
        </p:nvSpPr>
        <p:spPr>
          <a:xfrm>
            <a:off x="905523" y="3377595"/>
            <a:ext cx="3649418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زَ</a:t>
            </a:r>
            <a:r>
              <a:rPr lang="ar-MA" sz="6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ــيـــــــــرٌ</a:t>
            </a:r>
            <a:r>
              <a:rPr lang="ar-MA" sz="6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 de texte 10">
            <a:extLst>
              <a:ext uri="{FF2B5EF4-FFF2-40B4-BE49-F238E27FC236}">
                <a16:creationId xmlns:a16="http://schemas.microsoft.com/office/drawing/2014/main" id="{E73F1B0C-C15E-FD1F-82E4-9557E85647B7}"/>
              </a:ext>
            </a:extLst>
          </p:cNvPr>
          <p:cNvSpPr txBox="1"/>
          <p:nvPr/>
        </p:nvSpPr>
        <p:spPr>
          <a:xfrm>
            <a:off x="3096844" y="3505139"/>
            <a:ext cx="403931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ئـــ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oogle Shape;104;p3">
            <a:extLst>
              <a:ext uri="{FF2B5EF4-FFF2-40B4-BE49-F238E27FC236}">
                <a16:creationId xmlns:a16="http://schemas.microsoft.com/office/drawing/2014/main" id="{A09FB445-3956-242A-AAD9-300FE416795C}"/>
              </a:ext>
            </a:extLst>
          </p:cNvPr>
          <p:cNvGrpSpPr/>
          <p:nvPr/>
        </p:nvGrpSpPr>
        <p:grpSpPr>
          <a:xfrm>
            <a:off x="4644273" y="2147825"/>
            <a:ext cx="4219034" cy="3783461"/>
            <a:chOff x="2576053" y="1218506"/>
            <a:chExt cx="5353501" cy="4959054"/>
          </a:xfrm>
        </p:grpSpPr>
        <p:grpSp>
          <p:nvGrpSpPr>
            <p:cNvPr id="7" name="Google Shape;105;p3">
              <a:extLst>
                <a:ext uri="{FF2B5EF4-FFF2-40B4-BE49-F238E27FC236}">
                  <a16:creationId xmlns:a16="http://schemas.microsoft.com/office/drawing/2014/main" id="{6E7D2BD6-C02B-030B-74CD-6E7A8E05762A}"/>
                </a:ext>
              </a:extLst>
            </p:cNvPr>
            <p:cNvGrpSpPr/>
            <p:nvPr/>
          </p:nvGrpSpPr>
          <p:grpSpPr>
            <a:xfrm>
              <a:off x="2576053" y="1218506"/>
              <a:ext cx="5353501" cy="4959054"/>
              <a:chOff x="10940412" y="738003"/>
              <a:chExt cx="3740359" cy="5187654"/>
            </a:xfrm>
          </p:grpSpPr>
          <p:sp>
            <p:nvSpPr>
              <p:cNvPr id="11" name="Google Shape;106;p3">
                <a:extLst>
                  <a:ext uri="{FF2B5EF4-FFF2-40B4-BE49-F238E27FC236}">
                    <a16:creationId xmlns:a16="http://schemas.microsoft.com/office/drawing/2014/main" id="{95C1460D-2976-BC73-2B12-F807920B392D}"/>
                  </a:ext>
                </a:extLst>
              </p:cNvPr>
              <p:cNvSpPr/>
              <p:nvPr/>
            </p:nvSpPr>
            <p:spPr>
              <a:xfrm>
                <a:off x="10940412" y="738003"/>
                <a:ext cx="3581400" cy="5187654"/>
              </a:xfrm>
              <a:prstGeom prst="rect">
                <a:avLst/>
              </a:prstGeom>
              <a:solidFill>
                <a:srgbClr val="EFEFEF"/>
              </a:solidFill>
              <a:ln w="1905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0" name="Google Shape;107;p3">
                <a:extLst>
                  <a:ext uri="{FF2B5EF4-FFF2-40B4-BE49-F238E27FC236}">
                    <a16:creationId xmlns:a16="http://schemas.microsoft.com/office/drawing/2014/main" id="{2E9945B7-B09F-C5A8-F6C5-0FF2E28E1D3C}"/>
                  </a:ext>
                </a:extLst>
              </p:cNvPr>
              <p:cNvGrpSpPr/>
              <p:nvPr/>
            </p:nvGrpSpPr>
            <p:grpSpPr>
              <a:xfrm>
                <a:off x="11225931" y="1067645"/>
                <a:ext cx="2930216" cy="1043189"/>
                <a:chOff x="6081788" y="1887445"/>
                <a:chExt cx="2930216" cy="1043189"/>
              </a:xfrm>
            </p:grpSpPr>
            <p:pic>
              <p:nvPicPr>
                <p:cNvPr id="32" name="Google Shape;108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B5DB2D1F-D9D1-A556-768B-DE6D45F74A8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6081788" y="1937416"/>
                  <a:ext cx="641402" cy="7181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Google Shape;109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FF8372AB-22C9-A38D-0250-0A44E282232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 flipH="1">
                  <a:off x="8370603" y="1887445"/>
                  <a:ext cx="641401" cy="7181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4" name="Google Shape;110;p3">
                  <a:extLst>
                    <a:ext uri="{FF2B5EF4-FFF2-40B4-BE49-F238E27FC236}">
                      <a16:creationId xmlns:a16="http://schemas.microsoft.com/office/drawing/2014/main" id="{B8EBB947-C2E0-076E-99AE-1CF3E086536F}"/>
                    </a:ext>
                  </a:extLst>
                </p:cNvPr>
                <p:cNvSpPr/>
                <p:nvPr/>
              </p:nvSpPr>
              <p:spPr>
                <a:xfrm>
                  <a:off x="6577719" y="1920990"/>
                  <a:ext cx="1820693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r" rtl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2400" b="1" i="0" u="none" strike="noStrike" cap="none" dirty="0" err="1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اَلْكَسْرَةُ:</a:t>
                  </a:r>
                  <a:r>
                    <a:rPr lang="ar-MA" sz="2400" b="1" i="0" u="none" strike="noStrike" cap="none" dirty="0" err="1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ئ</a:t>
                  </a:r>
                  <a:r>
                    <a:rPr lang="ar-MA" sz="2400" b="1" i="0" u="none" strike="noStrike" cap="none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ـ - 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ــئــ</a:t>
                  </a:r>
                  <a:endParaRPr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1" name="Google Shape;111;p3">
                <a:extLst>
                  <a:ext uri="{FF2B5EF4-FFF2-40B4-BE49-F238E27FC236}">
                    <a16:creationId xmlns:a16="http://schemas.microsoft.com/office/drawing/2014/main" id="{736932DF-160C-C182-CE19-7499B1A0AA54}"/>
                  </a:ext>
                </a:extLst>
              </p:cNvPr>
              <p:cNvGrpSpPr/>
              <p:nvPr/>
            </p:nvGrpSpPr>
            <p:grpSpPr>
              <a:xfrm>
                <a:off x="11122697" y="2116571"/>
                <a:ext cx="3257155" cy="764875"/>
                <a:chOff x="5293550" y="2354969"/>
                <a:chExt cx="3257155" cy="764875"/>
              </a:xfrm>
            </p:grpSpPr>
            <p:pic>
              <p:nvPicPr>
                <p:cNvPr id="30" name="Google Shape;112;p3" descr="Une image contenant croquis, clipart, Dessin au trait, dessin&#10;&#10;Description générée automatiquement">
                  <a:extLst>
                    <a:ext uri="{FF2B5EF4-FFF2-40B4-BE49-F238E27FC236}">
                      <a16:creationId xmlns:a16="http://schemas.microsoft.com/office/drawing/2014/main" id="{538B4E60-BC8A-AFBE-CF02-A3854194030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7346100" y="2383871"/>
                  <a:ext cx="1204605" cy="73597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Google Shape;113;p3">
                  <a:extLst>
                    <a:ext uri="{FF2B5EF4-FFF2-40B4-BE49-F238E27FC236}">
                      <a16:creationId xmlns:a16="http://schemas.microsoft.com/office/drawing/2014/main" id="{D9D6BA5C-F54F-0B96-0275-A0E27914880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 flipH="1">
                  <a:off x="5293550" y="2354969"/>
                  <a:ext cx="1204604" cy="7376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2" name="Google Shape;114;p3">
                <a:extLst>
                  <a:ext uri="{FF2B5EF4-FFF2-40B4-BE49-F238E27FC236}">
                    <a16:creationId xmlns:a16="http://schemas.microsoft.com/office/drawing/2014/main" id="{9BAF956B-800C-D29B-696D-7BD46FF9D92D}"/>
                  </a:ext>
                </a:extLst>
              </p:cNvPr>
              <p:cNvGrpSpPr/>
              <p:nvPr/>
            </p:nvGrpSpPr>
            <p:grpSpPr>
              <a:xfrm>
                <a:off x="11064136" y="3416411"/>
                <a:ext cx="3616635" cy="864500"/>
                <a:chOff x="5977604" y="3696191"/>
                <a:chExt cx="3616635" cy="864500"/>
              </a:xfrm>
            </p:grpSpPr>
            <p:pic>
              <p:nvPicPr>
                <p:cNvPr id="28" name="Google Shape;115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EF6A83BB-F85E-6052-DF79-9F1AF913BCC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977604" y="3696191"/>
                  <a:ext cx="139280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116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FA398F57-E855-2248-47AC-78F70F7DC8E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 flipH="1">
                  <a:off x="7929208" y="3757942"/>
                  <a:ext cx="1665031" cy="80274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3" name="Google Shape;117;p3">
                <a:extLst>
                  <a:ext uri="{FF2B5EF4-FFF2-40B4-BE49-F238E27FC236}">
                    <a16:creationId xmlns:a16="http://schemas.microsoft.com/office/drawing/2014/main" id="{99D41EEF-500D-D449-3F8D-AA26C6C7136B}"/>
                  </a:ext>
                </a:extLst>
              </p:cNvPr>
              <p:cNvGrpSpPr/>
              <p:nvPr/>
            </p:nvGrpSpPr>
            <p:grpSpPr>
              <a:xfrm>
                <a:off x="11158301" y="4608733"/>
                <a:ext cx="3270442" cy="724504"/>
                <a:chOff x="5729051" y="4856383"/>
                <a:chExt cx="3270442" cy="724504"/>
              </a:xfrm>
            </p:grpSpPr>
            <p:pic>
              <p:nvPicPr>
                <p:cNvPr id="24" name="Google Shape;118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BD478286-06B4-CDD9-21F4-7B44CC85B0B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4676214">
                  <a:off x="5825431" y="4760003"/>
                  <a:ext cx="667564" cy="8603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119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D3F9C949-C778-607A-5A26-8C16CE86024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13668380">
                  <a:off x="8321261" y="4804210"/>
                  <a:ext cx="592666" cy="7637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7" name="Google Shape;120;p3">
                  <a:extLst>
                    <a:ext uri="{FF2B5EF4-FFF2-40B4-BE49-F238E27FC236}">
                      <a16:creationId xmlns:a16="http://schemas.microsoft.com/office/drawing/2014/main" id="{9B63A39A-8520-48F1-C045-D25FFDD1C0C8}"/>
                    </a:ext>
                  </a:extLst>
                </p:cNvPr>
                <p:cNvSpPr/>
                <p:nvPr/>
              </p:nvSpPr>
              <p:spPr>
                <a:xfrm>
                  <a:off x="6533924" y="4941790"/>
                  <a:ext cx="1789288" cy="639097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24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r>
                    <a:rPr lang="ar-MA" sz="2400" b="1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: 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ء</a:t>
                  </a:r>
                  <a:endParaRPr sz="2400" b="1" i="0" u="none" strike="noStrike" cap="none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8" name="Google Shape;121;p3">
              <a:extLst>
                <a:ext uri="{FF2B5EF4-FFF2-40B4-BE49-F238E27FC236}">
                  <a16:creationId xmlns:a16="http://schemas.microsoft.com/office/drawing/2014/main" id="{B22DBDFC-3474-A65A-43BC-097B1C1252DE}"/>
                </a:ext>
              </a:extLst>
            </p:cNvPr>
            <p:cNvSpPr/>
            <p:nvPr/>
          </p:nvSpPr>
          <p:spPr>
            <a:xfrm>
              <a:off x="3902737" y="2644942"/>
              <a:ext cx="2530334" cy="965153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24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اَلضَّمَّةُ: </a:t>
              </a:r>
              <a:r>
                <a:rPr lang="ar-MA" sz="24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ؤ</a:t>
              </a:r>
              <a:endParaRPr dirty="0">
                <a:solidFill>
                  <a:srgbClr val="FF0000"/>
                </a:solidFill>
              </a:endParaRPr>
            </a:p>
          </p:txBody>
        </p:sp>
        <p:sp>
          <p:nvSpPr>
            <p:cNvPr id="9" name="Google Shape;122;p3">
              <a:extLst>
                <a:ext uri="{FF2B5EF4-FFF2-40B4-BE49-F238E27FC236}">
                  <a16:creationId xmlns:a16="http://schemas.microsoft.com/office/drawing/2014/main" id="{B92A8731-CD11-B1F9-7286-C0504B225F7F}"/>
                </a:ext>
              </a:extLst>
            </p:cNvPr>
            <p:cNvSpPr/>
            <p:nvPr/>
          </p:nvSpPr>
          <p:spPr>
            <a:xfrm>
              <a:off x="3902736" y="3718871"/>
              <a:ext cx="2530335" cy="965153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24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اَلْفَتْحَةُ: </a:t>
              </a:r>
              <a:r>
                <a:rPr lang="ar-MA" sz="24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أ</a:t>
              </a:r>
              <a:endParaRPr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02034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B5A2D-2206-1E96-CC4A-A0956B2BE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A4421CB-18CD-C11A-B6F1-096C2E31F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نطق الكلمة، اكتبوا الهمزة بشكل صحيح. –ارفعوا الألواح عند الإشارة.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i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BA031B-9D3B-D525-0D7D-0DFF3A14E3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3DC84D-197B-7AFA-003B-BC4520A604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F77C4C-6711-6144-3FA8-01B1837D9A2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EEE338-BD8A-E6B2-CEB4-0CB86AA245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B5E2FD4-A348-49E4-8D41-D32226AC9A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A6FEC7-86D4-07A7-45C4-FB4B04591A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96853AC-F39C-9B67-5562-6D142BC6C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491628-8C37-E8EB-380C-1A371B7A1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8EEBEA2-03BE-5029-A80F-3BC5CA130C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oogle Shape;104;p3">
            <a:extLst>
              <a:ext uri="{FF2B5EF4-FFF2-40B4-BE49-F238E27FC236}">
                <a16:creationId xmlns:a16="http://schemas.microsoft.com/office/drawing/2014/main" id="{EFFB781E-46F0-BAFD-05E3-3C69C66DB3B9}"/>
              </a:ext>
            </a:extLst>
          </p:cNvPr>
          <p:cNvGrpSpPr/>
          <p:nvPr/>
        </p:nvGrpSpPr>
        <p:grpSpPr>
          <a:xfrm>
            <a:off x="4634437" y="2147825"/>
            <a:ext cx="4313838" cy="3783461"/>
            <a:chOff x="2563572" y="1218506"/>
            <a:chExt cx="5473797" cy="4959054"/>
          </a:xfrm>
        </p:grpSpPr>
        <p:grpSp>
          <p:nvGrpSpPr>
            <p:cNvPr id="7" name="Google Shape;105;p3">
              <a:extLst>
                <a:ext uri="{FF2B5EF4-FFF2-40B4-BE49-F238E27FC236}">
                  <a16:creationId xmlns:a16="http://schemas.microsoft.com/office/drawing/2014/main" id="{95FA2674-DC3D-7D13-2CD6-00947AE16ADC}"/>
                </a:ext>
              </a:extLst>
            </p:cNvPr>
            <p:cNvGrpSpPr/>
            <p:nvPr/>
          </p:nvGrpSpPr>
          <p:grpSpPr>
            <a:xfrm>
              <a:off x="2563572" y="1218506"/>
              <a:ext cx="5473797" cy="4959054"/>
              <a:chOff x="10931692" y="738003"/>
              <a:chExt cx="3824407" cy="5187654"/>
            </a:xfrm>
          </p:grpSpPr>
          <p:sp>
            <p:nvSpPr>
              <p:cNvPr id="11" name="Google Shape;106;p3">
                <a:extLst>
                  <a:ext uri="{FF2B5EF4-FFF2-40B4-BE49-F238E27FC236}">
                    <a16:creationId xmlns:a16="http://schemas.microsoft.com/office/drawing/2014/main" id="{18294D9E-DF09-957B-0858-65DF1648D842}"/>
                  </a:ext>
                </a:extLst>
              </p:cNvPr>
              <p:cNvSpPr/>
              <p:nvPr/>
            </p:nvSpPr>
            <p:spPr>
              <a:xfrm>
                <a:off x="10940412" y="738003"/>
                <a:ext cx="3581400" cy="5187654"/>
              </a:xfrm>
              <a:prstGeom prst="rect">
                <a:avLst/>
              </a:prstGeom>
              <a:solidFill>
                <a:srgbClr val="EFEFEF"/>
              </a:solidFill>
              <a:ln w="1905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0" name="Google Shape;107;p3">
                <a:extLst>
                  <a:ext uri="{FF2B5EF4-FFF2-40B4-BE49-F238E27FC236}">
                    <a16:creationId xmlns:a16="http://schemas.microsoft.com/office/drawing/2014/main" id="{0A0CE8A7-F690-0DD6-EAF5-FE56677D1D2E}"/>
                  </a:ext>
                </a:extLst>
              </p:cNvPr>
              <p:cNvGrpSpPr/>
              <p:nvPr/>
            </p:nvGrpSpPr>
            <p:grpSpPr>
              <a:xfrm>
                <a:off x="11225931" y="1067645"/>
                <a:ext cx="2930216" cy="1043189"/>
                <a:chOff x="6081788" y="1887445"/>
                <a:chExt cx="2930216" cy="1043189"/>
              </a:xfrm>
            </p:grpSpPr>
            <p:pic>
              <p:nvPicPr>
                <p:cNvPr id="32" name="Google Shape;108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FE06F6C1-B937-2CFA-804C-12B074A6CF1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6081788" y="1937416"/>
                  <a:ext cx="641402" cy="7181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Google Shape;109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96E2EAB2-897D-59AB-0E78-766B12E7A51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 flipH="1">
                  <a:off x="8370603" y="1887445"/>
                  <a:ext cx="641401" cy="7181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4" name="Google Shape;110;p3">
                  <a:extLst>
                    <a:ext uri="{FF2B5EF4-FFF2-40B4-BE49-F238E27FC236}">
                      <a16:creationId xmlns:a16="http://schemas.microsoft.com/office/drawing/2014/main" id="{493B12FF-6CD8-DD4B-1E49-2EE17F2A0D0D}"/>
                    </a:ext>
                  </a:extLst>
                </p:cNvPr>
                <p:cNvSpPr/>
                <p:nvPr/>
              </p:nvSpPr>
              <p:spPr>
                <a:xfrm>
                  <a:off x="6577719" y="1920990"/>
                  <a:ext cx="1820693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r" rtl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2400" b="1" i="0" u="none" strike="noStrike" cap="none" dirty="0" err="1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اَلْكَسْرَةُ:</a:t>
                  </a:r>
                  <a:r>
                    <a:rPr lang="ar-MA" sz="2400" b="1" i="0" u="none" strike="noStrike" cap="none" dirty="0" err="1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ئ</a:t>
                  </a:r>
                  <a:r>
                    <a:rPr lang="ar-MA" sz="2400" b="1" i="0" u="none" strike="noStrike" cap="none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ـ - 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ــئــ</a:t>
                  </a:r>
                  <a:endParaRPr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1" name="Google Shape;111;p3">
                <a:extLst>
                  <a:ext uri="{FF2B5EF4-FFF2-40B4-BE49-F238E27FC236}">
                    <a16:creationId xmlns:a16="http://schemas.microsoft.com/office/drawing/2014/main" id="{F8372916-DF53-DFDA-E4DF-C618D606EFE1}"/>
                  </a:ext>
                </a:extLst>
              </p:cNvPr>
              <p:cNvGrpSpPr/>
              <p:nvPr/>
            </p:nvGrpSpPr>
            <p:grpSpPr>
              <a:xfrm>
                <a:off x="10956882" y="2186866"/>
                <a:ext cx="3555497" cy="804283"/>
                <a:chOff x="5127735" y="2425264"/>
                <a:chExt cx="3555497" cy="804283"/>
              </a:xfrm>
            </p:grpSpPr>
            <p:pic>
              <p:nvPicPr>
                <p:cNvPr id="30" name="Google Shape;112;p3" descr="Une image contenant croquis, clipart, Dessin au trait, dessin&#10;&#10;Description générée automatiquement">
                  <a:extLst>
                    <a:ext uri="{FF2B5EF4-FFF2-40B4-BE49-F238E27FC236}">
                      <a16:creationId xmlns:a16="http://schemas.microsoft.com/office/drawing/2014/main" id="{26AAB3B2-C1ED-A364-ACEA-5898960C053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7478627" y="2425264"/>
                  <a:ext cx="1204605" cy="73597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Google Shape;113;p3">
                  <a:extLst>
                    <a:ext uri="{FF2B5EF4-FFF2-40B4-BE49-F238E27FC236}">
                      <a16:creationId xmlns:a16="http://schemas.microsoft.com/office/drawing/2014/main" id="{1FCEBF26-B24F-83F0-EF93-2ED6E77271C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 flipH="1">
                  <a:off x="5127735" y="2491867"/>
                  <a:ext cx="1204604" cy="7376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2" name="Google Shape;114;p3">
                <a:extLst>
                  <a:ext uri="{FF2B5EF4-FFF2-40B4-BE49-F238E27FC236}">
                    <a16:creationId xmlns:a16="http://schemas.microsoft.com/office/drawing/2014/main" id="{21D69806-FC11-6295-3795-DAFD4BDBD5F1}"/>
                  </a:ext>
                </a:extLst>
              </p:cNvPr>
              <p:cNvGrpSpPr/>
              <p:nvPr/>
            </p:nvGrpSpPr>
            <p:grpSpPr>
              <a:xfrm>
                <a:off x="10931692" y="3402394"/>
                <a:ext cx="3824407" cy="836898"/>
                <a:chOff x="5845160" y="3682174"/>
                <a:chExt cx="3824407" cy="836898"/>
              </a:xfrm>
            </p:grpSpPr>
            <p:pic>
              <p:nvPicPr>
                <p:cNvPr id="28" name="Google Shape;115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7FEA70F1-DA74-D3C5-743B-4E7D551B4EE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845160" y="3682174"/>
                  <a:ext cx="139280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116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750C68F5-BA20-A1E4-2CB9-ABA12DD6C84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 flipH="1">
                  <a:off x="8004536" y="3716324"/>
                  <a:ext cx="166503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3" name="Google Shape;117;p3">
                <a:extLst>
                  <a:ext uri="{FF2B5EF4-FFF2-40B4-BE49-F238E27FC236}">
                    <a16:creationId xmlns:a16="http://schemas.microsoft.com/office/drawing/2014/main" id="{1F8CA14F-6E66-7020-DC58-C21B8CC48BDD}"/>
                  </a:ext>
                </a:extLst>
              </p:cNvPr>
              <p:cNvGrpSpPr/>
              <p:nvPr/>
            </p:nvGrpSpPr>
            <p:grpSpPr>
              <a:xfrm>
                <a:off x="11088651" y="4611905"/>
                <a:ext cx="3340092" cy="721332"/>
                <a:chOff x="5659401" y="4859555"/>
                <a:chExt cx="3340092" cy="721332"/>
              </a:xfrm>
            </p:grpSpPr>
            <p:pic>
              <p:nvPicPr>
                <p:cNvPr id="24" name="Google Shape;118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4E91FE6E-3571-BF7B-E81F-EC83E03FF2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4676214">
                  <a:off x="5755781" y="4763175"/>
                  <a:ext cx="667564" cy="8603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119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FF3AA0A1-F89C-CB1A-D689-DEF2E874DE1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13668380">
                  <a:off x="8321261" y="4804210"/>
                  <a:ext cx="592666" cy="7637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7" name="Google Shape;120;p3">
                  <a:extLst>
                    <a:ext uri="{FF2B5EF4-FFF2-40B4-BE49-F238E27FC236}">
                      <a16:creationId xmlns:a16="http://schemas.microsoft.com/office/drawing/2014/main" id="{7FFF440D-BCC1-7703-6B6E-E3373F9D8CB4}"/>
                    </a:ext>
                  </a:extLst>
                </p:cNvPr>
                <p:cNvSpPr/>
                <p:nvPr/>
              </p:nvSpPr>
              <p:spPr>
                <a:xfrm>
                  <a:off x="6533924" y="4941790"/>
                  <a:ext cx="1789288" cy="639097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24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r>
                    <a:rPr lang="ar-MA" sz="2400" b="1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: 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ء</a:t>
                  </a:r>
                  <a:endParaRPr sz="2400" b="1" i="0" u="none" strike="noStrike" cap="none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8" name="Google Shape;121;p3">
              <a:extLst>
                <a:ext uri="{FF2B5EF4-FFF2-40B4-BE49-F238E27FC236}">
                  <a16:creationId xmlns:a16="http://schemas.microsoft.com/office/drawing/2014/main" id="{9530828E-D0BC-FB31-00F1-C8F79333D901}"/>
                </a:ext>
              </a:extLst>
            </p:cNvPr>
            <p:cNvSpPr/>
            <p:nvPr/>
          </p:nvSpPr>
          <p:spPr>
            <a:xfrm>
              <a:off x="3902737" y="2644942"/>
              <a:ext cx="2530334" cy="965153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24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اَلضَّمَّةُ: </a:t>
              </a:r>
              <a:r>
                <a:rPr lang="ar-MA" sz="24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ؤ</a:t>
              </a:r>
              <a:endParaRPr dirty="0">
                <a:solidFill>
                  <a:srgbClr val="FF0000"/>
                </a:solidFill>
              </a:endParaRPr>
            </a:p>
          </p:txBody>
        </p:sp>
        <p:sp>
          <p:nvSpPr>
            <p:cNvPr id="9" name="Google Shape;122;p3">
              <a:extLst>
                <a:ext uri="{FF2B5EF4-FFF2-40B4-BE49-F238E27FC236}">
                  <a16:creationId xmlns:a16="http://schemas.microsoft.com/office/drawing/2014/main" id="{5C575634-C832-598A-D614-CA30124E47E1}"/>
                </a:ext>
              </a:extLst>
            </p:cNvPr>
            <p:cNvSpPr/>
            <p:nvPr/>
          </p:nvSpPr>
          <p:spPr>
            <a:xfrm>
              <a:off x="3902736" y="3718871"/>
              <a:ext cx="2530335" cy="965153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24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اَلْفَتْحَةُ: </a:t>
              </a:r>
              <a:r>
                <a:rPr lang="ar-MA" sz="24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أ</a:t>
              </a:r>
              <a:endParaRPr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Zone de texte 10">
            <a:extLst>
              <a:ext uri="{FF2B5EF4-FFF2-40B4-BE49-F238E27FC236}">
                <a16:creationId xmlns:a16="http://schemas.microsoft.com/office/drawing/2014/main" id="{EEF2B40E-703D-C430-8AE2-BD321E359DFB}"/>
              </a:ext>
            </a:extLst>
          </p:cNvPr>
          <p:cNvSpPr txBox="1"/>
          <p:nvPr/>
        </p:nvSpPr>
        <p:spPr>
          <a:xfrm>
            <a:off x="759834" y="3487878"/>
            <a:ext cx="3649418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مُــــــــ</a:t>
            </a:r>
            <a:r>
              <a:rPr kumimoji="0" lang="ar-MA" sz="6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kumimoji="0" lang="ar-MA" sz="6600" b="1" i="0" u="none" strike="noStrike" kern="1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ذِّنٌ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55E34FD-E014-3FE7-618F-08A1E1E4F9D7}"/>
              </a:ext>
            </a:extLst>
          </p:cNvPr>
          <p:cNvSpPr txBox="1"/>
          <p:nvPr/>
        </p:nvSpPr>
        <p:spPr>
          <a:xfrm>
            <a:off x="2584543" y="3385478"/>
            <a:ext cx="660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ـــــــــ</a:t>
            </a:r>
            <a:endParaRPr lang="fr-FR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975010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487F7-1A7A-2202-D964-BB031FA46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B7D34CE-7FF1-7251-78A7-3BFD301AF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56174E-CD6B-2E77-71AA-96F894FED3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12CD21-8002-D1E5-35D6-3C96A866D2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ECA491-075C-1F59-5246-6CE55CE3F0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64E069-BDAF-F760-D67C-CAC24E3665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B232D3D-F4AC-2ECD-0225-C496019577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D8088F-BE2E-F50F-08AD-DB75CE723B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9B84AAE-840E-F207-41B3-BA907A952C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517CE6-B802-AA69-0073-1D9B710204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85919FD-FC03-CE87-C834-D03D756D96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oogle Shape;104;p3">
            <a:extLst>
              <a:ext uri="{FF2B5EF4-FFF2-40B4-BE49-F238E27FC236}">
                <a16:creationId xmlns:a16="http://schemas.microsoft.com/office/drawing/2014/main" id="{A0FBAAEC-AEB9-1E49-4240-8CB640ABA732}"/>
              </a:ext>
            </a:extLst>
          </p:cNvPr>
          <p:cNvGrpSpPr/>
          <p:nvPr/>
        </p:nvGrpSpPr>
        <p:grpSpPr>
          <a:xfrm>
            <a:off x="4634437" y="2147825"/>
            <a:ext cx="4313838" cy="3783461"/>
            <a:chOff x="2563572" y="1218506"/>
            <a:chExt cx="5473797" cy="4959054"/>
          </a:xfrm>
        </p:grpSpPr>
        <p:grpSp>
          <p:nvGrpSpPr>
            <p:cNvPr id="7" name="Google Shape;105;p3">
              <a:extLst>
                <a:ext uri="{FF2B5EF4-FFF2-40B4-BE49-F238E27FC236}">
                  <a16:creationId xmlns:a16="http://schemas.microsoft.com/office/drawing/2014/main" id="{31B5D08F-737F-5499-1BDB-4C5BAB432626}"/>
                </a:ext>
              </a:extLst>
            </p:cNvPr>
            <p:cNvGrpSpPr/>
            <p:nvPr/>
          </p:nvGrpSpPr>
          <p:grpSpPr>
            <a:xfrm>
              <a:off x="2563572" y="1218506"/>
              <a:ext cx="5473797" cy="4959054"/>
              <a:chOff x="10931692" y="738003"/>
              <a:chExt cx="3824407" cy="5187654"/>
            </a:xfrm>
          </p:grpSpPr>
          <p:sp>
            <p:nvSpPr>
              <p:cNvPr id="11" name="Google Shape;106;p3">
                <a:extLst>
                  <a:ext uri="{FF2B5EF4-FFF2-40B4-BE49-F238E27FC236}">
                    <a16:creationId xmlns:a16="http://schemas.microsoft.com/office/drawing/2014/main" id="{728DFBAB-620E-C622-AF2E-A18F825B44A6}"/>
                  </a:ext>
                </a:extLst>
              </p:cNvPr>
              <p:cNvSpPr/>
              <p:nvPr/>
            </p:nvSpPr>
            <p:spPr>
              <a:xfrm>
                <a:off x="10940412" y="738003"/>
                <a:ext cx="3581400" cy="5187654"/>
              </a:xfrm>
              <a:prstGeom prst="rect">
                <a:avLst/>
              </a:prstGeom>
              <a:solidFill>
                <a:srgbClr val="EFEFEF"/>
              </a:solidFill>
              <a:ln w="1905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0" name="Google Shape;107;p3">
                <a:extLst>
                  <a:ext uri="{FF2B5EF4-FFF2-40B4-BE49-F238E27FC236}">
                    <a16:creationId xmlns:a16="http://schemas.microsoft.com/office/drawing/2014/main" id="{A043FC3E-758D-0261-87D4-085CBBDE1C5B}"/>
                  </a:ext>
                </a:extLst>
              </p:cNvPr>
              <p:cNvGrpSpPr/>
              <p:nvPr/>
            </p:nvGrpSpPr>
            <p:grpSpPr>
              <a:xfrm>
                <a:off x="11225931" y="1067645"/>
                <a:ext cx="2930216" cy="1043189"/>
                <a:chOff x="6081788" y="1887445"/>
                <a:chExt cx="2930216" cy="1043189"/>
              </a:xfrm>
            </p:grpSpPr>
            <p:pic>
              <p:nvPicPr>
                <p:cNvPr id="32" name="Google Shape;108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83DECBDA-5904-EC6F-94D2-141DC766A14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6081788" y="1937416"/>
                  <a:ext cx="641402" cy="7181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Google Shape;109;p3" descr="Une image contenant croquis, clipart, dessin, Dessin au trait&#10;&#10;Description générée automatiquement">
                  <a:extLst>
                    <a:ext uri="{FF2B5EF4-FFF2-40B4-BE49-F238E27FC236}">
                      <a16:creationId xmlns:a16="http://schemas.microsoft.com/office/drawing/2014/main" id="{94B868B8-170B-2229-3E61-160FFD70C6E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 flipH="1">
                  <a:off x="8370603" y="1887445"/>
                  <a:ext cx="641401" cy="7181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4" name="Google Shape;110;p3">
                  <a:extLst>
                    <a:ext uri="{FF2B5EF4-FFF2-40B4-BE49-F238E27FC236}">
                      <a16:creationId xmlns:a16="http://schemas.microsoft.com/office/drawing/2014/main" id="{0E68B6D6-43EA-306A-9E9A-B8FC848D3899}"/>
                    </a:ext>
                  </a:extLst>
                </p:cNvPr>
                <p:cNvSpPr/>
                <p:nvPr/>
              </p:nvSpPr>
              <p:spPr>
                <a:xfrm>
                  <a:off x="6577719" y="1920990"/>
                  <a:ext cx="1820693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r" rtl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2400" b="1" i="0" u="none" strike="noStrike" cap="none" dirty="0" err="1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اَلْكَسْرَةُ:</a:t>
                  </a:r>
                  <a:r>
                    <a:rPr lang="ar-MA" sz="2400" b="1" i="0" u="none" strike="noStrike" cap="none" dirty="0" err="1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ئ</a:t>
                  </a:r>
                  <a:r>
                    <a:rPr lang="ar-MA" sz="2400" b="1" i="0" u="none" strike="noStrike" cap="none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ـ - 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ــئــ</a:t>
                  </a:r>
                  <a:endParaRPr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1" name="Google Shape;111;p3">
                <a:extLst>
                  <a:ext uri="{FF2B5EF4-FFF2-40B4-BE49-F238E27FC236}">
                    <a16:creationId xmlns:a16="http://schemas.microsoft.com/office/drawing/2014/main" id="{AC14FB29-B849-908D-ED75-03208F2E153E}"/>
                  </a:ext>
                </a:extLst>
              </p:cNvPr>
              <p:cNvGrpSpPr/>
              <p:nvPr/>
            </p:nvGrpSpPr>
            <p:grpSpPr>
              <a:xfrm>
                <a:off x="10956882" y="2186866"/>
                <a:ext cx="3555497" cy="804283"/>
                <a:chOff x="5127735" y="2425264"/>
                <a:chExt cx="3555497" cy="804283"/>
              </a:xfrm>
            </p:grpSpPr>
            <p:pic>
              <p:nvPicPr>
                <p:cNvPr id="30" name="Google Shape;112;p3" descr="Une image contenant croquis, clipart, Dessin au trait, dessin&#10;&#10;Description générée automatiquement">
                  <a:extLst>
                    <a:ext uri="{FF2B5EF4-FFF2-40B4-BE49-F238E27FC236}">
                      <a16:creationId xmlns:a16="http://schemas.microsoft.com/office/drawing/2014/main" id="{DDFA20B8-6EB2-442C-CC83-2E21E2731AE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7478627" y="2425264"/>
                  <a:ext cx="1204605" cy="73597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Google Shape;113;p3">
                  <a:extLst>
                    <a:ext uri="{FF2B5EF4-FFF2-40B4-BE49-F238E27FC236}">
                      <a16:creationId xmlns:a16="http://schemas.microsoft.com/office/drawing/2014/main" id="{FE4EAFA2-1AB4-B5F7-BC57-FA35A5AE181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 flipH="1">
                  <a:off x="5127735" y="2491867"/>
                  <a:ext cx="1204604" cy="7376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2" name="Google Shape;114;p3">
                <a:extLst>
                  <a:ext uri="{FF2B5EF4-FFF2-40B4-BE49-F238E27FC236}">
                    <a16:creationId xmlns:a16="http://schemas.microsoft.com/office/drawing/2014/main" id="{6F257B85-BC28-21AC-9650-A24B6D284E40}"/>
                  </a:ext>
                </a:extLst>
              </p:cNvPr>
              <p:cNvGrpSpPr/>
              <p:nvPr/>
            </p:nvGrpSpPr>
            <p:grpSpPr>
              <a:xfrm>
                <a:off x="10931692" y="3402394"/>
                <a:ext cx="3824407" cy="836898"/>
                <a:chOff x="5845160" y="3682174"/>
                <a:chExt cx="3824407" cy="836898"/>
              </a:xfrm>
            </p:grpSpPr>
            <p:pic>
              <p:nvPicPr>
                <p:cNvPr id="28" name="Google Shape;115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7412D766-1850-79D8-DAD4-83C538541A8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845160" y="3682174"/>
                  <a:ext cx="139280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116;p3" descr="Une image contenant croquis, Dessin au trait, clipart, dessin&#10;&#10;Description générée automatiquement">
                  <a:extLst>
                    <a:ext uri="{FF2B5EF4-FFF2-40B4-BE49-F238E27FC236}">
                      <a16:creationId xmlns:a16="http://schemas.microsoft.com/office/drawing/2014/main" id="{C76CDCFA-9147-50D7-AC17-3C5599A8505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 flipH="1">
                  <a:off x="8004536" y="3716324"/>
                  <a:ext cx="1665031" cy="80274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3" name="Google Shape;117;p3">
                <a:extLst>
                  <a:ext uri="{FF2B5EF4-FFF2-40B4-BE49-F238E27FC236}">
                    <a16:creationId xmlns:a16="http://schemas.microsoft.com/office/drawing/2014/main" id="{F35B49FA-FF93-6BD1-B19D-1409667F35C2}"/>
                  </a:ext>
                </a:extLst>
              </p:cNvPr>
              <p:cNvGrpSpPr/>
              <p:nvPr/>
            </p:nvGrpSpPr>
            <p:grpSpPr>
              <a:xfrm>
                <a:off x="11088651" y="4611905"/>
                <a:ext cx="3340092" cy="721332"/>
                <a:chOff x="5659401" y="4859555"/>
                <a:chExt cx="3340092" cy="721332"/>
              </a:xfrm>
            </p:grpSpPr>
            <p:pic>
              <p:nvPicPr>
                <p:cNvPr id="24" name="Google Shape;118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2F76B4A4-B762-8C83-5683-81E0DF0A778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4676214">
                  <a:off x="5755781" y="4763175"/>
                  <a:ext cx="667564" cy="8603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119;p3" descr="Une image contenant croquis, ustensiles de cuisine, noir et blanc, illustration&#10;&#10;Description générée automatiquement">
                  <a:extLst>
                    <a:ext uri="{FF2B5EF4-FFF2-40B4-BE49-F238E27FC236}">
                      <a16:creationId xmlns:a16="http://schemas.microsoft.com/office/drawing/2014/main" id="{4C52BA45-08DF-0910-F0C3-864904716E4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 rot="13668380">
                  <a:off x="8321261" y="4804210"/>
                  <a:ext cx="592666" cy="7637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7" name="Google Shape;120;p3">
                  <a:extLst>
                    <a:ext uri="{FF2B5EF4-FFF2-40B4-BE49-F238E27FC236}">
                      <a16:creationId xmlns:a16="http://schemas.microsoft.com/office/drawing/2014/main" id="{69CD5E03-1E33-7551-1D36-48C9F31FF0AE}"/>
                    </a:ext>
                  </a:extLst>
                </p:cNvPr>
                <p:cNvSpPr/>
                <p:nvPr/>
              </p:nvSpPr>
              <p:spPr>
                <a:xfrm>
                  <a:off x="6533924" y="4941790"/>
                  <a:ext cx="1789288" cy="639097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rgbClr val="1C305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2400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r>
                    <a:rPr lang="ar-MA" sz="2400" b="1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: 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ء</a:t>
                  </a:r>
                  <a:endParaRPr sz="2400" b="1" i="0" u="none" strike="noStrike" cap="none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8" name="Google Shape;121;p3">
              <a:extLst>
                <a:ext uri="{FF2B5EF4-FFF2-40B4-BE49-F238E27FC236}">
                  <a16:creationId xmlns:a16="http://schemas.microsoft.com/office/drawing/2014/main" id="{CC48D75D-7362-8B65-3F6B-9000A1AA8F02}"/>
                </a:ext>
              </a:extLst>
            </p:cNvPr>
            <p:cNvSpPr/>
            <p:nvPr/>
          </p:nvSpPr>
          <p:spPr>
            <a:xfrm>
              <a:off x="3902737" y="2644942"/>
              <a:ext cx="2530334" cy="965153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24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اَلضَّمَّةُ: </a:t>
              </a:r>
              <a:r>
                <a:rPr lang="ar-MA" sz="24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ؤ</a:t>
              </a:r>
              <a:endParaRPr dirty="0">
                <a:solidFill>
                  <a:srgbClr val="FF0000"/>
                </a:solidFill>
              </a:endParaRPr>
            </a:p>
          </p:txBody>
        </p:sp>
        <p:sp>
          <p:nvSpPr>
            <p:cNvPr id="9" name="Google Shape;122;p3">
              <a:extLst>
                <a:ext uri="{FF2B5EF4-FFF2-40B4-BE49-F238E27FC236}">
                  <a16:creationId xmlns:a16="http://schemas.microsoft.com/office/drawing/2014/main" id="{71CA910F-727F-88F2-B242-7C80E2B454BE}"/>
                </a:ext>
              </a:extLst>
            </p:cNvPr>
            <p:cNvSpPr/>
            <p:nvPr/>
          </p:nvSpPr>
          <p:spPr>
            <a:xfrm>
              <a:off x="3902736" y="3718871"/>
              <a:ext cx="2530335" cy="965153"/>
            </a:xfrm>
            <a:prstGeom prst="ellipse">
              <a:avLst/>
            </a:prstGeom>
            <a:solidFill>
              <a:srgbClr val="C4E0B2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400"/>
                <a:buFont typeface="Calibri"/>
                <a:buNone/>
              </a:pPr>
              <a:r>
                <a:rPr lang="ar-MA" sz="24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اَلْفَتْحَةُ: </a:t>
              </a:r>
              <a:r>
                <a:rPr lang="ar-MA" sz="24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أ</a:t>
              </a:r>
              <a:endParaRPr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Zone de texte 10">
            <a:extLst>
              <a:ext uri="{FF2B5EF4-FFF2-40B4-BE49-F238E27FC236}">
                <a16:creationId xmlns:a16="http://schemas.microsoft.com/office/drawing/2014/main" id="{A423FAFD-F2F6-DD7D-40D4-023C547EA35A}"/>
              </a:ext>
            </a:extLst>
          </p:cNvPr>
          <p:cNvSpPr txBox="1"/>
          <p:nvPr/>
        </p:nvSpPr>
        <p:spPr>
          <a:xfrm>
            <a:off x="759834" y="3487878"/>
            <a:ext cx="3649418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مُــــــــ</a:t>
            </a:r>
            <a:r>
              <a:rPr kumimoji="0" lang="ar-MA" sz="6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ؤَ</a:t>
            </a:r>
            <a:r>
              <a:rPr kumimoji="0" lang="ar-MA" sz="6600" b="1" i="0" u="none" strike="noStrike" kern="1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ذِّنٌ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83212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0C7F-78A6-3716-81B7-3BDA5196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B90D6486-77D0-BF79-1D91-003F396A4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34" y="1976285"/>
            <a:ext cx="2543258" cy="351011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6F6DEE2-00BE-624A-96D8-B5722EC5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17. من يقرأ تعليمة النشاط "أنجز بمفردي"؟</a:t>
            </a:r>
            <a:r>
              <a:rPr lang="fr-FR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تنقل الكلمات على السبورة استعدادا للتصحيح.</a:t>
            </a:r>
            <a:endParaRPr lang="fr-FR" sz="2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D53B1D-428A-FD27-55CB-971379890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4483B-DDDB-FFA8-4C1F-6E63B53F9E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0E19D-A2C4-4F09-B897-190B55D8BF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A004-6D89-930B-6051-9C1A18E602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F39EF-26B4-B767-3C0D-579AA0075D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C4FDA-5E3E-0B0F-C156-C077EFDE59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7CAE3B-53FA-04B0-9B80-A83B55FF85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2D432-9199-702E-79C4-77F666660D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472ACC3C-02F5-F6D7-5AC7-2311941048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0EE3DD-B6B4-C49E-757E-3F79BA6D2C92}"/>
              </a:ext>
            </a:extLst>
          </p:cNvPr>
          <p:cNvSpPr/>
          <p:nvPr/>
        </p:nvSpPr>
        <p:spPr>
          <a:xfrm>
            <a:off x="3519434" y="4493344"/>
            <a:ext cx="2485072" cy="9930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3468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19DC3-A1D1-60B6-9CA9-7285A1CE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CF965-D3A3-88F5-FBC3-6A43AD652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كلمة.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يمر لرسم الهمزة في الكلمة الأولى؟ -هل أنتم متفقون؟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3ADEFE-15D6-2998-1AB3-1464BCD9AB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A76C261-F7B9-9D7E-A690-0BCC0AD4A4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EC2AB8-20A1-F374-453D-F3B1D90F45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224974-7A09-B70E-4010-3A40E67EF3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50B1B5-CD01-4EA8-3BDB-344699F124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88C36D-1E01-9333-9F1A-18867B845F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DF9EFF-2DBD-F2BF-C8EB-A973576B91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5C870E-A0D2-8AD2-2E6B-A307A4200B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75B9C2-B451-9148-C053-D1B625280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0CC463-185D-8AAC-BA79-69DE2DAD43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759" y="2392589"/>
            <a:ext cx="8392208" cy="284344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F6D8BE-9C9C-08FF-3737-F2FF59E6D859}"/>
              </a:ext>
            </a:extLst>
          </p:cNvPr>
          <p:cNvSpPr txBox="1"/>
          <p:nvPr/>
        </p:nvSpPr>
        <p:spPr>
          <a:xfrm>
            <a:off x="7305509" y="3193542"/>
            <a:ext cx="6619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ـــئْــ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18C115-D8F8-3103-2CB7-1B154C9D9638}"/>
              </a:ext>
            </a:extLst>
          </p:cNvPr>
          <p:cNvSpPr txBox="1"/>
          <p:nvPr/>
        </p:nvSpPr>
        <p:spPr>
          <a:xfrm>
            <a:off x="5105279" y="3193542"/>
            <a:ext cx="6619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ـــــــأَ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AF630AB-B0CE-E992-73CB-A2C075A8BA0D}"/>
              </a:ext>
            </a:extLst>
          </p:cNvPr>
          <p:cNvSpPr txBox="1"/>
          <p:nvPr/>
        </p:nvSpPr>
        <p:spPr>
          <a:xfrm>
            <a:off x="2995943" y="3193542"/>
            <a:ext cx="6619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ـــــؤ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0513F8-8506-2384-094C-FEB182AB34C8}"/>
              </a:ext>
            </a:extLst>
          </p:cNvPr>
          <p:cNvSpPr txBox="1"/>
          <p:nvPr/>
        </p:nvSpPr>
        <p:spPr>
          <a:xfrm>
            <a:off x="726543" y="3193541"/>
            <a:ext cx="6619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ــــــأَ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5123F1-8F9E-646A-FD8E-ADFE85038CF7}"/>
              </a:ext>
            </a:extLst>
          </p:cNvPr>
          <p:cNvSpPr txBox="1"/>
          <p:nvPr/>
        </p:nvSpPr>
        <p:spPr>
          <a:xfrm>
            <a:off x="7228025" y="4454406"/>
            <a:ext cx="6619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أَ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E9785EC-CCD7-AADD-2331-56E0FF7F8DF1}"/>
              </a:ext>
            </a:extLst>
          </p:cNvPr>
          <p:cNvSpPr txBox="1"/>
          <p:nvPr/>
        </p:nvSpPr>
        <p:spPr>
          <a:xfrm>
            <a:off x="5214137" y="4453110"/>
            <a:ext cx="6619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ؤَ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27769B-54A8-A2B1-A36F-3393A5C81C19}"/>
              </a:ext>
            </a:extLst>
          </p:cNvPr>
          <p:cNvSpPr txBox="1"/>
          <p:nvPr/>
        </p:nvSpPr>
        <p:spPr>
          <a:xfrm>
            <a:off x="3112412" y="4430042"/>
            <a:ext cx="6619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ــئْـ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986E8DB-6319-5F91-2EAF-83616E35EC32}"/>
              </a:ext>
            </a:extLst>
          </p:cNvPr>
          <p:cNvSpPr txBox="1"/>
          <p:nvPr/>
        </p:nvSpPr>
        <p:spPr>
          <a:xfrm>
            <a:off x="1010687" y="4430889"/>
            <a:ext cx="6619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ؤ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4506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  <p:bldP spid="16" grpId="0"/>
      <p:bldP spid="23" grpId="0"/>
      <p:bldP spid="2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723C90-FF25-0E3D-9101-8F0DFE30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D33841-EB83-5072-4C0E-B9226D4902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535E88-1A78-9810-D4A6-1DE67E523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E6C77-A1ED-2CEA-7701-D4C1FB5F8F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234D66-B96B-3D48-251E-A8EC0A10A7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15D68A-6F0D-8D0F-4A9E-15879F3B86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470E42-4A9E-3470-C597-86175E80DD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203791-2185-3A32-9DB2-E36D746C8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النشاط.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88992784-C123-4AD1-5148-3C8241654AFB}"/>
              </a:ext>
            </a:extLst>
          </p:cNvPr>
          <p:cNvSpPr/>
          <p:nvPr/>
        </p:nvSpPr>
        <p:spPr>
          <a:xfrm>
            <a:off x="6216892" y="3688469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4238" y="2085895"/>
            <a:ext cx="828000" cy="827999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B0AA81E9-D88B-28F0-3296-A4FF085ACF9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519434" y="1976285"/>
            <a:ext cx="2543258" cy="351011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73637C5-E548-425C-166F-5A6246E25E39}"/>
              </a:ext>
            </a:extLst>
          </p:cNvPr>
          <p:cNvSpPr/>
          <p:nvPr/>
        </p:nvSpPr>
        <p:spPr>
          <a:xfrm flipV="1">
            <a:off x="3625887" y="3522180"/>
            <a:ext cx="2359337" cy="9514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سأسألكم وأنتم تجيبون.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651E29-17A3-21D3-DCAE-EE98834DE62F}"/>
              </a:ext>
            </a:extLst>
          </p:cNvPr>
          <p:cNvSpPr txBox="1"/>
          <p:nvPr/>
        </p:nvSpPr>
        <p:spPr>
          <a:xfrm>
            <a:off x="1799303" y="2566219"/>
            <a:ext cx="63489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ٱلْقِيَمُ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تَعَلَّمْتَها مِنَ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"أَوَّلُ هَدِيَّةٍ"؟</a:t>
            </a:r>
          </a:p>
          <a:p>
            <a:pPr marL="285750" indent="-285750" algn="r" rtl="1"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نَرْسُمُ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ٱلْمُتَوَسِّطَةَ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صَحيحٍ؟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B52BAF84-E432-D2E6-AEE7-19C0B5747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21411</TotalTime>
  <Words>1917</Words>
  <Application>Microsoft Office PowerPoint</Application>
  <PresentationFormat>Affichage à l'écran (4:3)</PresentationFormat>
  <Paragraphs>477</Paragraphs>
  <Slides>65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65</vt:i4>
      </vt:variant>
    </vt:vector>
  </HeadingPairs>
  <TitlesOfParts>
    <vt:vector size="83" baseType="lpstr">
      <vt:lpstr>Wingdings</vt:lpstr>
      <vt:lpstr>Microsoft Uighur</vt:lpstr>
      <vt:lpstr>Dosis SemiBold</vt:lpstr>
      <vt:lpstr>Modern Love</vt:lpstr>
      <vt:lpstr>Dosis ExtraBold</vt:lpstr>
      <vt:lpstr>Calibri Light</vt:lpstr>
      <vt:lpstr>Dosis</vt:lpstr>
      <vt:lpstr>Calibri</vt:lpstr>
      <vt:lpstr>Dosis Medium</vt:lpstr>
      <vt:lpstr>Arial</vt:lpstr>
      <vt:lpstr>Aptos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اليومِ</vt:lpstr>
      <vt:lpstr>عند نهاية الحصة</vt:lpstr>
      <vt:lpstr>افتتاح الحصة</vt:lpstr>
      <vt:lpstr>مرحبا بكم. سننطلق في حصة اللغة العربية.</vt:lpstr>
      <vt:lpstr>ضعوا اللوحة والكراسة في القمطر.</vt:lpstr>
      <vt:lpstr>نبدأ بتصحيح الواجب المنزلي. من يقرأ الجمل التي كتبها؟</vt:lpstr>
      <vt:lpstr>سنتدرب اليوم على توظيف الكلمات البصرية. من يذكر بمعجم هذا الأسبوع؟</vt:lpstr>
      <vt:lpstr>هذه كلمات تعرفنا عليها هذا الأسبوع. ستتدربون على توظيفها. من يقرؤها؟</vt:lpstr>
      <vt:lpstr>خذوا ألواحكم.</vt:lpstr>
      <vt:lpstr>اكتبوا الكلمة المناسبة لإتمام الجملة. أمامكم 20 ثانية.</vt:lpstr>
      <vt:lpstr>من وجد الكلمة المناسبة لمعنى الجملة؟ ما رأيكم؟ - صححوا</vt:lpstr>
      <vt:lpstr>هذه جملة أخرى. اكتبوا الكلمة المناسبة لإتمامها. أمامكم 20 ثانية.</vt:lpstr>
      <vt:lpstr>من وجد الكلمة المناسبة لمعنى الجملة؟ ما رأيكم؟ - صححوا</vt:lpstr>
      <vt:lpstr>هذه جملة أخرى. اكتبوا الكلمة المناسبة لإتمامها. أمامكم 20 ثانية.</vt:lpstr>
      <vt:lpstr>من وجد الكلمة المناسبة لمعنى الجملة؟ ما رأيكم؟ - صححوا</vt:lpstr>
      <vt:lpstr>هذه جملة أخرى. أمامكم 20 ثانية.</vt:lpstr>
      <vt:lpstr>من وجد الكلمة المناسبة لمعنى الجملة؟ ما رأيكم؟ - صححوا</vt:lpstr>
      <vt:lpstr>قراءة</vt:lpstr>
      <vt:lpstr>خذوا النص ص 13. نبدأ بتذكر معاني المفردات. ضعوا الكلمة المناسبة أمام كل تعريف.</vt:lpstr>
      <vt:lpstr>سأعين من يقرأ قراءة معبرة. أنصتوا لقراءة زميلكم. في كل مرة يقرأ اسم شعور ارفعوا أيديكم. </vt:lpstr>
      <vt:lpstr>ستعيدون قراءة النص؛ في هذه المرة كلما قرأ صديقكم كلمة لا تفهمونها ارفعوا أيديكم لنشرحها. </vt:lpstr>
      <vt:lpstr>ماذا نسمي المعلومات التي ترد في النص بشكل غير مباشر؟</vt:lpstr>
      <vt:lpstr>نتذكر. من يقرأ؟</vt:lpstr>
      <vt:lpstr>نواصل استثمار النص، خذوا ص 15. من يقرأ التعليمة 1؟ ما المطلوب؟</vt:lpstr>
      <vt:lpstr>من يقرأ السؤال الأول؟ ما المطلوب بالضبط في السؤال؟</vt:lpstr>
      <vt:lpstr>نبحث عن شيء كانت تحمله الأم عندما دخلت الغرفة. أجيبوا عن السؤال.</vt:lpstr>
      <vt:lpstr>نصحح. هل هي معلومة صريحة أو ضمنية؟ لماذا؟</vt:lpstr>
      <vt:lpstr>من يقرأ السؤال الثاني؟  من يجيب؟ ما المؤشرات الدالة على ذلك في النص؟</vt:lpstr>
      <vt:lpstr>من يجيب بجملة تامة؟ صححوا.</vt:lpstr>
      <vt:lpstr>نواصل، من يقرأ الأسئلة؟ - أنجزوا ولا تنسوا وضع خط تحت المقطع الذي يثبت إجابتكم. (8 دقائق)</vt:lpstr>
      <vt:lpstr>انتهى الوقت. نصحح سؤالا بسؤال. كل من قدم جوابا يقرأ المقطع الذي يثبت إجابته في النص.</vt:lpstr>
      <vt:lpstr>من يقرأ التعليمة؟ - ستجيبون شفهيا. دقيقة للتفكير.</vt:lpstr>
      <vt:lpstr>نصحح. من يقرأ القيمتين اللتين يروجهما النص؟</vt:lpstr>
      <vt:lpstr>من يقرأ الخلاصة التالية:</vt:lpstr>
      <vt:lpstr>Présentation PowerPoint</vt:lpstr>
      <vt:lpstr>لعبة الأضداد. ما مرادف الكلمات التالية؟</vt:lpstr>
      <vt:lpstr>تأكدوا من أجوبتكم. من يريد أن يقدم كلمة ومرادفها؟</vt:lpstr>
      <vt:lpstr>إملاء</vt:lpstr>
      <vt:lpstr>نمر إلى درس الإملاء. من يقرأ هذه الكلمات؟ ما الحرف المشترك بينها؟</vt:lpstr>
      <vt:lpstr>هل كتبت الهمزة بالشكل نفسه في الكلمات؟</vt:lpstr>
      <vt:lpstr>في هذه الحصة سنتعلم كيف نرسم الهمزة المتوسطة بشكل صحيح. مستعدون؟</vt:lpstr>
      <vt:lpstr>قبل ذلك، لا بد من أن تعرفوا أن الحركات ليس لها القوة نفسها.</vt:lpstr>
      <vt:lpstr>سؤال، من يقرأ؟ من يجيب؟</vt:lpstr>
      <vt:lpstr>نتذكر أيضا الحروف التي تناسب كل حركة.</vt:lpstr>
      <vt:lpstr>انتبهوا. هذه كلمة تتضمن همزة في الوسط.  تابعوا كيف سأحدد شكل الهمزة فيها.</vt:lpstr>
      <vt:lpstr> أولا أحدد حركة الْهَمْزَةِ. حركة الهمزة هي السكون.</vt:lpstr>
      <vt:lpstr>ثانيا أحدد حركة الحرف قبلها أي حركة الياء. حركة الياء هي الضمة. </vt:lpstr>
      <vt:lpstr>ثالثا أحدد الحركة الأقوى. لدي ضمة وسكون. أيهما أقوى؟ أه، إنها الضمة.</vt:lpstr>
      <vt:lpstr> الحركة الأقوى هي الضمة. رابعا أكتب الهمزة على الحرف المناسب للضمة. ما هو؟ إنه الواو.</vt:lpstr>
      <vt:lpstr>نتذكر خطوات كتابة الهمزة المتوسطة بشكل صحيح.</vt:lpstr>
      <vt:lpstr>الآن، دوركم  لتكتبوا كلمات تنتهي بتاء. خذوا ألواحكم</vt:lpstr>
      <vt:lpstr>سأنطق الكلمة، اكتبوا الهمزة بشكل صحيح. –ارفعوا الألواح عند الإشارة.  يبرر المتعلمون اختياراتهم.</vt:lpstr>
      <vt:lpstr>صححوا.</vt:lpstr>
      <vt:lpstr>سأنطق الكلمة، اكتبوا الهمزة بشكل صحيح. –ارفعوا الألواح عند الإشارة.  يبرر المتعلمون اختياراتهم.</vt:lpstr>
      <vt:lpstr>صححوا</vt:lpstr>
      <vt:lpstr>خذوا كراساتكم على الصفحة 17. من يقرأ تعليمة النشاط "أنجز بمفردي"؟ -أنجزوا تنقل الكلمات على السبورة استعدادا للتصحيح.</vt:lpstr>
      <vt:lpstr>نصحح على السبورة كلمة كلمة.  من يمر لرسم الهمزة في الكلمة الأولى؟ -هل أنتم متفقون؟</vt:lpstr>
      <vt:lpstr>اختــتام الحــصة</vt:lpstr>
      <vt:lpstr>ضعوا علامة أمام النشاط. </vt:lpstr>
      <vt:lpstr>انتبهوا، سأسألكم وأنتم تجيبون.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GENIE BENI MELLAL</dc:creator>
  <cp:lastModifiedBy>EL HAMDOUNI BTIHAJ</cp:lastModifiedBy>
  <cp:revision>56</cp:revision>
  <dcterms:created xsi:type="dcterms:W3CDTF">2023-09-20T21:35:22Z</dcterms:created>
  <dcterms:modified xsi:type="dcterms:W3CDTF">2026-01-31T18:51:13Z</dcterms:modified>
</cp:coreProperties>
</file>