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6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90" r:id="rId7"/>
    <p:sldMasterId id="2147483814" r:id="rId8"/>
  </p:sldMasterIdLst>
  <p:notesMasterIdLst>
    <p:notesMasterId r:id="rId69"/>
  </p:notesMasterIdLst>
  <p:sldIdLst>
    <p:sldId id="2147482708" r:id="rId9"/>
    <p:sldId id="2147482617" r:id="rId10"/>
    <p:sldId id="2147482463" r:id="rId11"/>
    <p:sldId id="2147482698" r:id="rId12"/>
    <p:sldId id="2147482615" r:id="rId13"/>
    <p:sldId id="261" r:id="rId14"/>
    <p:sldId id="2147482699" r:id="rId15"/>
    <p:sldId id="2147482694" r:id="rId16"/>
    <p:sldId id="2147482610" r:id="rId17"/>
    <p:sldId id="2134806855" r:id="rId18"/>
    <p:sldId id="2147482709" r:id="rId19"/>
    <p:sldId id="2147482695" r:id="rId20"/>
    <p:sldId id="2134806857" r:id="rId21"/>
    <p:sldId id="2134806858" r:id="rId22"/>
    <p:sldId id="2134806859" r:id="rId23"/>
    <p:sldId id="2147482705" r:id="rId24"/>
    <p:sldId id="2134806145" r:id="rId25"/>
    <p:sldId id="2134806657" r:id="rId26"/>
    <p:sldId id="2147482341" r:id="rId27"/>
    <p:sldId id="2147482718" r:id="rId28"/>
    <p:sldId id="2147482729" r:id="rId29"/>
    <p:sldId id="2134806826" r:id="rId30"/>
    <p:sldId id="2147482730" r:id="rId31"/>
    <p:sldId id="2147482731" r:id="rId32"/>
    <p:sldId id="2147482732" r:id="rId33"/>
    <p:sldId id="2147482733" r:id="rId34"/>
    <p:sldId id="2134806714" r:id="rId35"/>
    <p:sldId id="2147482719" r:id="rId36"/>
    <p:sldId id="2147482631" r:id="rId37"/>
    <p:sldId id="2147482632" r:id="rId38"/>
    <p:sldId id="2147482633" r:id="rId39"/>
    <p:sldId id="2147482715" r:id="rId40"/>
    <p:sldId id="2147482726" r:id="rId41"/>
    <p:sldId id="2147482727" r:id="rId42"/>
    <p:sldId id="2147482728" r:id="rId43"/>
    <p:sldId id="2147482692" r:id="rId44"/>
    <p:sldId id="2147482697" r:id="rId45"/>
    <p:sldId id="2147482696" r:id="rId46"/>
    <p:sldId id="2134806882" r:id="rId47"/>
    <p:sldId id="2134806905" r:id="rId48"/>
    <p:sldId id="2134806886" r:id="rId49"/>
    <p:sldId id="2134806907" r:id="rId50"/>
    <p:sldId id="2147482634" r:id="rId51"/>
    <p:sldId id="2134806730" r:id="rId52"/>
    <p:sldId id="2134806732" r:id="rId53"/>
    <p:sldId id="2134806734" r:id="rId54"/>
    <p:sldId id="2134806687" r:id="rId55"/>
    <p:sldId id="2147482713" r:id="rId56"/>
    <p:sldId id="2134806903" r:id="rId57"/>
    <p:sldId id="2134806736" r:id="rId58"/>
    <p:sldId id="2147482714" r:id="rId59"/>
    <p:sldId id="2134806697" r:id="rId60"/>
    <p:sldId id="2147482483" r:id="rId61"/>
    <p:sldId id="2134806698" r:id="rId62"/>
    <p:sldId id="2147482484" r:id="rId63"/>
    <p:sldId id="2147482703" r:id="rId64"/>
    <p:sldId id="2134806712" r:id="rId65"/>
    <p:sldId id="2134806809" r:id="rId66"/>
    <p:sldId id="2147482525" r:id="rId67"/>
    <p:sldId id="2147482487" r:id="rId68"/>
  </p:sldIdLst>
  <p:sldSz cx="9144000" cy="6858000" type="screen4x3"/>
  <p:notesSz cx="6858000" cy="9144000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Dosis SemiBold" pitchFamily="2" charset="0"/>
      <p:bold r:id="rId74"/>
    </p:embeddedFont>
    <p:embeddedFont>
      <p:font typeface="Microsoft Uighur" panose="02000000000000000000" pitchFamily="2" charset="-78"/>
      <p:regular r:id="rId75"/>
      <p:bold r:id="rId76"/>
    </p:embeddedFont>
    <p:embeddedFont>
      <p:font typeface="Modern Love" panose="04090805081005020601" pitchFamily="82" charset="0"/>
      <p:regular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DEF2"/>
    <a:srgbClr val="424D7B"/>
    <a:srgbClr val="424D7A"/>
    <a:srgbClr val="424D7C"/>
    <a:srgbClr val="D6E9EA"/>
    <a:srgbClr val="414C78"/>
    <a:srgbClr val="47527D"/>
    <a:srgbClr val="0097B2"/>
    <a:srgbClr val="257390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91" autoAdjust="0"/>
    <p:restoredTop sz="94152" autoAdjust="0"/>
  </p:normalViewPr>
  <p:slideViewPr>
    <p:cSldViewPr snapToGrid="0">
      <p:cViewPr varScale="1">
        <p:scale>
          <a:sx n="71" d="100"/>
          <a:sy n="71" d="100"/>
        </p:scale>
        <p:origin x="904" y="24"/>
      </p:cViewPr>
      <p:guideLst/>
    </p:cSldViewPr>
  </p:slideViewPr>
  <p:outlineViewPr>
    <p:cViewPr>
      <p:scale>
        <a:sx n="33" d="100"/>
        <a:sy n="33" d="100"/>
      </p:scale>
      <p:origin x="0" y="-17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5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3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4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9.png"/><Relationship Id="rId9" Type="http://schemas.microsoft.com/office/2007/relationships/hdphoto" Target="../media/hdphoto2.wdp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4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44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13753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20946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4593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41279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315925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41237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40074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47411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04735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07649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4105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026931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79191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74140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63375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7884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40400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91812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549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311244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53686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70388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109005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62992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24392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9026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89727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34096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19101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8844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58146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72698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51334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16515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9266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4D8B0D0-F0C3-4FC3-94D6-BCF0D419E7BC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B07F95-A5D9-6530-5B60-EE210563FC7F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D43B28-22C3-9254-D1DD-41450AA77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9734" b="-9734"/>
          <a:stretch>
            <a:fillRect/>
          </a:stretch>
        </p:blipFill>
        <p:spPr>
          <a:xfrm>
            <a:off x="7551896" y="3045833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442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image" Target="../media/image5.bin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image" Target="../media/image5.bin"/><Relationship Id="rId3" Type="http://schemas.openxmlformats.org/officeDocument/2006/relationships/slideLayout" Target="../slideLayouts/slideLayout44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image" Target="../media/image13.png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image" Target="../media/image5.bin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5.bin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5.bin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84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776" r:id="rId13"/>
    <p:sldLayoutId id="2147483780" r:id="rId14"/>
    <p:sldLayoutId id="2147483783" r:id="rId15"/>
    <p:sldLayoutId id="2147483785" r:id="rId16"/>
    <p:sldLayoutId id="21474838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9" r:id="rId23"/>
    <p:sldLayoutId id="214748382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829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83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46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98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bin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12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37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1.png"/><Relationship Id="rId11" Type="http://schemas.openxmlformats.org/officeDocument/2006/relationships/image" Target="../media/image42.png"/><Relationship Id="rId5" Type="http://schemas.openxmlformats.org/officeDocument/2006/relationships/image" Target="../media/image10.png"/><Relationship Id="rId10" Type="http://schemas.openxmlformats.org/officeDocument/2006/relationships/image" Target="../media/image41.png"/><Relationship Id="rId4" Type="http://schemas.openxmlformats.org/officeDocument/2006/relationships/image" Target="../media/image9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43.png"/><Relationship Id="rId4" Type="http://schemas.openxmlformats.org/officeDocument/2006/relationships/image" Target="../media/image9.png"/><Relationship Id="rId9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1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9.png"/><Relationship Id="rId7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1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9.png"/><Relationship Id="rId7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1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0.png"/><Relationship Id="rId7" Type="http://schemas.openxmlformats.org/officeDocument/2006/relationships/image" Target="../media/image5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0.png"/><Relationship Id="rId7" Type="http://schemas.openxmlformats.org/officeDocument/2006/relationships/image" Target="../media/image5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2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9.png"/><Relationship Id="rId7" Type="http://schemas.openxmlformats.org/officeDocument/2006/relationships/image" Target="../media/image3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A439E19-DF08-1DA4-F3F5-4773B6822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53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100800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50د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cs typeface="Microsoft Uighur" panose="02000000000000000000" pitchFamily="2" charset="-78"/>
              </a:rPr>
              <a:t>طلاقة</a:t>
            </a:r>
            <a:endParaRPr lang="ar-MA" sz="1400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080804" y="2122576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أعظم هدية: استثمار المسموع: البنية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91470" y="3380220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43770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أول هدية : </a:t>
            </a: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- القراءات الفردية - الفهم العام</a:t>
            </a:r>
            <a:endParaRPr lang="a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792628" y="469277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3991" r="-13991"/>
          <a:stretch>
            <a:fillRect/>
          </a:stretch>
        </p:blipFill>
        <p:spPr>
          <a:xfrm>
            <a:off x="6837747" y="3460950"/>
            <a:ext cx="543600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8594" y="4530539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CE038F1-3031-9A55-FFEB-2CA19C25971E}"/>
              </a:ext>
            </a:extLst>
          </p:cNvPr>
          <p:cNvSpPr txBox="1"/>
          <p:nvPr/>
        </p:nvSpPr>
        <p:spPr>
          <a:xfrm>
            <a:off x="2031507" y="1277419"/>
            <a:ext cx="5343834" cy="4789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lvl="0" algn="ctr" rtl="1">
              <a:lnSpc>
                <a:spcPts val="2075"/>
              </a:lnSpc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4704" y="3485626"/>
            <a:ext cx="7309083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8704" y="4651010"/>
            <a:ext cx="7309083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864704" y="2347228"/>
            <a:ext cx="7309083" cy="1159702"/>
            <a:chOff x="1331545" y="2851205"/>
            <a:chExt cx="6696000" cy="115970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 للحكاية (اعظم هدية) من خلال استثمار بنيتها.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970213" y="3820421"/>
            <a:ext cx="5708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من خلال قراءة النص (أول هدية - الجزء 1).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916885" y="499134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الإجابة عن أسئلة الفهم العام للنص (أول هدية - الجزء 1).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871099" y="1674962"/>
            <a:ext cx="5664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530F7CB5-5560-06D5-0210-29AE45957E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74A5595D-D906-45AF-FC9E-A8131D6981B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77A7B2-7CEA-EEF4-5B50-9E5D7ECC665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057EBA-0069-5F62-B4B0-D1027BF3A7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47FA7F-6258-3F54-0165-368FFEE96B7A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A8642B-82B8-9CD0-F584-A952B6BD79A3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A73F86-B4C4-5D4F-9C55-27AAFB50874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3DADB7-00B8-D444-4AA6-AA9DAB374D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03D7EB-E6BD-CBFA-5EA1-707EB3C62E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1644-07CF-37D6-53C0-D24BEC60B7B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1AA2E7-2C2B-8204-6C0F-6B63249086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90965" y="2796004"/>
            <a:ext cx="4500000" cy="105576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D66242-61D0-2046-67BC-EEFE30E13A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104635" y="1980402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55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3369D17B-499D-FE8F-8507-BA4B00F2F414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6480F55F-E6DA-06BB-3AC1-AB8D0B6F7201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9B27830-D2B3-9394-93A3-46FEB38CBD27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3B21481-A768-96F5-0ADF-905807E95B9F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FBE072-0FC5-F4B9-D829-F3A556B303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B9F752B1-844D-698C-D264-30D3A4615C7A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خَوْفٍ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40B1C0-E046-4530-484F-57A7E509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واللوحة في القمطر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1F93A2-A436-9059-A5F4-4AFEAD337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F5CC6C-1936-91B9-8DA0-704D0B2DA3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DEC37-3353-0C71-87A9-93C1580F27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5D07C8-FDF9-DBFD-1499-B750599268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2997C1-525F-F9A4-910A-85AF18A176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260ED-DC48-D878-D842-5B574F74D5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F11FB5-8C43-D81E-F51B-2C2491C1D8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A3A4-978B-3C86-FAFB-1E139779F6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4A1F0-BBD0-39D5-29D2-2C66D917F5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0988A-12DC-539E-521A-AA8DA4A289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B307175D-BCFD-890A-2509-A88A0DD4C91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2031" y="1604001"/>
            <a:ext cx="6480000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5037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5812F-8387-C7EE-7AB5-49FA68D2B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E1459DF-8C5E-A74C-979E-C6E9A15B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12. سأتحقق من إنجازكم للواجب المنزلي. من يقرأ الجمل التي ركبها؟ </a:t>
            </a:r>
            <a:endParaRPr lang="fr-FR" sz="2400" dirty="0"/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CA5C58-F23E-7D0E-CF95-7A7D76AAC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10EA66-49A4-0982-246A-0675386C7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54956D-8C9A-935E-DD37-72E79321B8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F07D17-1F6E-2065-2582-97F53EB9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1F82A3-55F2-E0C1-075F-8B7CCC92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222347-946B-2827-2404-1FD1AF346C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2E40D0-3365-128C-D624-1C01750879E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5B6FFF-3F96-C681-90F2-E4B4A7DCE11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C47961-7C44-3461-746F-85A259E1F9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CD5C2674-EA89-7356-1DA0-BC5C46DF5D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8053" y="1943628"/>
            <a:ext cx="2704529" cy="3913833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454642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261A-71BA-1835-F87E-5691EE58B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2C65424-6FC0-D36D-1EF7-CD382EC7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قراءة فقرة بدقة وسرعة. نتذكر شروط القراءة بطلاقة.</a:t>
            </a:r>
            <a:endParaRPr lang="fr-FR" sz="2400" dirty="0"/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2F1D88-0E7E-95A9-C573-BA05E8E432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FC99D1-5F47-5CD9-DCA7-6E4FFE1BA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F9FF3F-2424-12E2-4941-874931B92B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0A2079-A1FD-3346-293C-D6E7E8DCBD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7B17F6-946F-2A6E-FFF2-471DF9791E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C5BBB0-5CB5-1341-6782-E9B667AEEB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E1127B-AABC-1B55-0462-1C1014044D8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C8144-3116-D46A-B2E8-07365F6CA2F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7B110A-2969-C4E1-134B-827BEDFFAD4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B284DC8-938E-F826-777C-6132214F2DC0}"/>
              </a:ext>
            </a:extLst>
          </p:cNvPr>
          <p:cNvGrpSpPr/>
          <p:nvPr/>
        </p:nvGrpSpPr>
        <p:grpSpPr>
          <a:xfrm>
            <a:off x="1044180" y="1905506"/>
            <a:ext cx="6693273" cy="3805103"/>
            <a:chOff x="1044180" y="1905506"/>
            <a:chExt cx="6693273" cy="3805103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08850A4-6FE2-0177-939B-C927C65BE111}"/>
                </a:ext>
              </a:extLst>
            </p:cNvPr>
            <p:cNvSpPr txBox="1"/>
            <p:nvPr/>
          </p:nvSpPr>
          <p:spPr>
            <a:xfrm>
              <a:off x="1134784" y="1905506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أَنْطِقُ ٱلْكَلِماتِ بِشَكْلٍ صَحيحٍ؛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BA2A377-0D12-E040-CB27-6B0713D7B315}"/>
                </a:ext>
              </a:extLst>
            </p:cNvPr>
            <p:cNvSpPr txBox="1"/>
            <p:nvPr/>
          </p:nvSpPr>
          <p:spPr>
            <a:xfrm>
              <a:off x="1044180" y="2669305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أَسْتَرْسِلُ بِوَصْلِ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ٱلْكَلِماتِ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بَعْضها بِبَعْضٍ؛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B62ED59-D39D-6646-B5D2-3928B9701A30}"/>
                </a:ext>
              </a:extLst>
            </p:cNvPr>
            <p:cNvSpPr txBox="1"/>
            <p:nvPr/>
          </p:nvSpPr>
          <p:spPr>
            <a:xfrm>
              <a:off x="1044180" y="3446085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لا أَنْطِقُ هَمْزَةَ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ٱلْوَصْلِ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وَسَطَ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ٱلْكَلامِ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؛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F9DF9A1-7BAA-7E8E-1DD9-FAFDC788321D}"/>
                </a:ext>
              </a:extLst>
            </p:cNvPr>
            <p:cNvSpPr txBox="1"/>
            <p:nvPr/>
          </p:nvSpPr>
          <p:spPr>
            <a:xfrm>
              <a:off x="1090103" y="4202921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أَلْتَزِمُ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ٱلْوَقْفَ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عِنْدَ عَلاماتِ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ٱلتَّرْقيمِ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C0456A6-01F8-2D8A-4EB8-38304C668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7453" y="2141004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3D5D72E-7AB3-B74E-47F2-8AF91925B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2904803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4872033-B3B8-7423-65A5-39BE1DC17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3681583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A90C354-E6CA-7EC5-7269-D5E4362CF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4438382"/>
              <a:ext cx="360000" cy="3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E41D21C-0B70-A0E3-9463-5CCECABFC62B}"/>
                </a:ext>
              </a:extLst>
            </p:cNvPr>
            <p:cNvSpPr txBox="1"/>
            <p:nvPr/>
          </p:nvSpPr>
          <p:spPr>
            <a:xfrm>
              <a:off x="1134784" y="4879612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أَقْرَأُ بِشَكْلٍ مُعَبِّرٍ.</a:t>
              </a:r>
              <a:endParaRPr 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4CDEBD6-4256-DA56-5ACD-935107338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5103682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1631246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9BBB8-12C9-E881-92A3-FC91A0FFE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F0CE261-B194-1D94-2290-621F50BBD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– انتبهوا كيف سأغير نبرة الصوت عند الاستفهام (السؤال)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97AD7C-A9CC-03F1-D59F-8807C50BDA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039BC6-902B-A84A-1B14-FC7F1EF22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02816E-9B9D-B479-75F4-A8256BA33C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09A457-AD48-CDAB-7AB9-338DAC908F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CAC74A-D44D-572B-8147-A7A6FA7C4C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3CFA42-5B11-BE7E-1970-2BFC5B1E7A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D0CA4D-AE7C-E0F0-4B08-83F810FC77A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7B3CC1-3F56-6D34-5532-C90B39E0F72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706C79-C7A9-F3DB-DBA8-7ED4E811EE1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9AB65D25-160F-38FC-EA9C-0671CF97F4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233" y="1704227"/>
            <a:ext cx="7632700" cy="4549775"/>
          </a:xfrm>
          <a:ln>
            <a:solidFill>
              <a:schemeClr val="tx2"/>
            </a:solidFill>
          </a:ln>
        </p:spPr>
        <p:txBody>
          <a:bodyPr/>
          <a:lstStyle/>
          <a:p>
            <a:pPr algn="just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مَساءٍ هادِئٍ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سَأَلَتْ لَيْلى أَباها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وَعَيْناها تَلْمَعانِ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بِٱلْفُضولِ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- أَبي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لَدَيْنا مَشاعِرُ كَثيرَةٌ وَمُخْتَلِفَةٌ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أَحْياناً أَشْعُرُ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بِٱلشَّوْقِ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ٱلْفَرَحِ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وَأَحْياناً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بِٱلْأَسى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ٱلْخَوْفِ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…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وَأَحْياناً أَغْضَبُ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اِبْتَسَمَ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قائِلًا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just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يَا لَيْلى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اَلْمَشاعِرُ جُزْءٌ مِنّا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تَنْبُتُ بِداخِلِنا لكِنَّها تَظْهَرُ في نَظَراتِنا وَكَلِماتِنا وَأَفْعالِنا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إِنَّها تَخْتَلِفُ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بِٱخْتِلافِ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ٱلْمَواقِفِ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وَٱلظُّروفِ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318124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6F057-C734-DA87-88FA-311E7447E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D8E65BD-5D29-844D-8844-B76990FD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07B5A0-83D3-526D-8D45-9FA9232E8E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CF8D1A-7F7A-AC5F-7E94-C78280B3E4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4E03F4-C056-D2CB-0BB2-77717A8338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61FDC5-B6BC-3F3B-0D62-9E26CC63EC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2C05C6-A7D9-3CA2-67A3-425FBBCA9A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42E715-0CFD-7FDD-22FF-E74F11E717B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D947D0-648F-1C0A-6720-2686C7683DA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15542A-F7C2-95D1-C8AF-7177485576F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0A785-237F-7A7F-44E9-8E7143C1A8A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644868-B666-96EA-50E9-C978A8628BB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B649A9-BBA0-D719-2955-8116D2549C07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4E39846-A63F-DEA9-1871-9FDA738B2C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5103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2DBBB-67B6-11C1-B0A9-5845957F4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D264A5-574A-6448-B28C-C402A06E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..........................................................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تجاوزها.</a:t>
            </a:r>
            <a:endParaRPr lang="fr-FR" sz="2000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AE298F1-606C-3C66-C739-CDF0DAC41D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211BB2-412F-3FAB-17D1-88D4FF89E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B9B361-FED3-4B53-2184-9F93F85C31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42489C-CF2B-CAEA-343F-F907F2285D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00F476-1C1C-B0CB-F1A2-4E6536AF37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0A99644-67A4-6E6D-6AD2-F246CAAE55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97791A-E5FF-1292-7822-177E28C268F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669CF1-6DE1-16B4-AA2C-508AE5A567D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3E3706-C910-248A-B7E3-9A6E7B87102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4CFB70-F433-703E-5952-EFDC0B7696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519" y="1764689"/>
            <a:ext cx="8144962" cy="458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3418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B9C6-A073-6747-4500-65019B63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7A7D616-17B0-7F4A-A3FE-1A0F8AD3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اليوم هم : ...............................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E6638D3-1A77-A6E5-3926-1F200573F2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97FED1-BE39-0A9D-EAC6-6676B8103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B2A166-2411-6912-1128-477E49312B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1803BA-16F8-D8FE-758B-6E291418FE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F66D5D-C22D-ABFE-EC0F-B4FA371157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634D5E-0505-AC0F-EE8B-345729ABA4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59A554-B827-5C78-7326-880F1396CA6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309A80-6A4B-64E3-2C1C-361676BAF81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0C74D-94A9-3F85-56EE-C209750B99B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8E5A48-8D30-E0AE-C48B-79132113F12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2B7E680-7195-DDA2-7D82-B4250B578558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65E0906-DEB6-71A1-6FEB-5B3F063B43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92465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أعظم هدية: استثمار البنية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383" y="1734816"/>
            <a:ext cx="576000" cy="576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569E3E-61DD-73F7-51E3-5A6CEC0DB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5805" y="987881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8C4709-908B-9C5B-D22D-DDD6A49824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084756" y="1930707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483AAA-1865-9F4E-862A-7DBD1098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في الحصة الماضية حكايةً جديدةً، من يذكرنا بعنوانها؟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CF0F615-446F-8119-6794-3F2A9E522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AF2EA6-7C88-FEF1-7C78-EE6D548E4F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C6F7C4-008D-6E11-5FD6-B5820B87D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D9078-2116-7FC8-AB2E-1418B92A2A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D1EFC-A4B9-F583-5A50-6582DCE53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533503-890C-D6F8-C32E-9594E72F29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8AF6E-170D-0BDB-C21D-4FFD1FCE64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9ED24-8B0E-ECAD-5524-BCA05181468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1F154-56FA-6CD2-EC90-95DE88F7B94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45763AA0-1A44-9257-C966-F11E76CD3B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1221" y="1481001"/>
            <a:ext cx="1669058" cy="1669058"/>
          </a:xfrm>
          <a:prstGeom prst="rect">
            <a:avLst/>
          </a:prstGeom>
        </p:spPr>
      </p:pic>
      <p:pic>
        <p:nvPicPr>
          <p:cNvPr id="6" name="Image 5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39871CCA-0C9B-6AD0-10F6-D42C23AFDC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3710" y="3429000"/>
            <a:ext cx="3122127" cy="2054942"/>
          </a:xfrm>
          <a:prstGeom prst="rect">
            <a:avLst/>
          </a:prstGeom>
        </p:spPr>
      </p:pic>
      <p:pic>
        <p:nvPicPr>
          <p:cNvPr id="7" name="Image 6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68575EA9-8D61-E674-E686-86D9601E69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378" y="3429000"/>
            <a:ext cx="3608998" cy="212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F7F75A9-0275-6042-B7C6-09952458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للحكاية.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0E0FEA-A1C0-F6B3-081C-DD54080476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4B89ABB-8B71-77FE-A5A6-D008B414B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78ADB2-8897-E8D9-EE3F-DCA0E28E7B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F629E9-6AE8-70F0-4FDB-8AF6AA5970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D5EAAE1-739A-9C1A-0900-522AA281EB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39F27C-37A8-E7A5-5B36-71716DCA49E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E11210-0D5D-F2FC-F11B-683FB7AD47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B057B-A4E2-8CFA-2E17-E12DF56D94D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Espace réservé pour une image  17">
            <a:extLst>
              <a:ext uri="{FF2B5EF4-FFF2-40B4-BE49-F238E27FC236}">
                <a16:creationId xmlns:a16="http://schemas.microsoft.com/office/drawing/2014/main" id="{8E1BD2F2-8995-C89F-5A64-717A174E09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900000" cy="900000"/>
          </a:xfrm>
        </p:spPr>
      </p:pic>
      <p:pic>
        <p:nvPicPr>
          <p:cNvPr id="2" name="WhatsApp Video 2026-01-31 at 11.26.35">
            <a:hlinkClick r:id="" action="ppaction://media"/>
            <a:extLst>
              <a:ext uri="{FF2B5EF4-FFF2-40B4-BE49-F238E27FC236}">
                <a16:creationId xmlns:a16="http://schemas.microsoft.com/office/drawing/2014/main" id="{56B4B433-3730-404E-4668-199763B658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96141" y="1914579"/>
            <a:ext cx="7778108" cy="437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1353-78D8-7C38-B433-B2FC3FA1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73144-5B79-FB43-8750-9B72E3C4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الحكاية؟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1DA022-027B-979A-B807-2BDFBC739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0D0A1A-390B-9115-DD6C-841775E31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3B795E-0099-1792-7084-154F049B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61B062-A6F9-747F-E357-B3F7608303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F9995EB-5858-505C-3CDC-BEADE7D91F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DC434-9DFA-6D7A-3F4E-DE0E528C945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77C842-9F90-2387-90D4-01614B5F690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204F4B-A5D2-8111-2110-9A900770282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D34F71-EA90-04D7-8E08-DDD2B2F440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7C4FC3B6-5225-197A-73FA-0B434606CB20}"/>
              </a:ext>
            </a:extLst>
          </p:cNvPr>
          <p:cNvGrpSpPr/>
          <p:nvPr/>
        </p:nvGrpSpPr>
        <p:grpSpPr>
          <a:xfrm>
            <a:off x="699519" y="2044483"/>
            <a:ext cx="7744961" cy="3021373"/>
            <a:chOff x="907822" y="2024605"/>
            <a:chExt cx="7744961" cy="302137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AA26D4E-52B0-EA23-80C9-D7EBC75E1873}"/>
                </a:ext>
              </a:extLst>
            </p:cNvPr>
            <p:cNvSpPr/>
            <p:nvPr/>
          </p:nvSpPr>
          <p:spPr>
            <a:xfrm>
              <a:off x="907822" y="3329060"/>
              <a:ext cx="200514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 وَمَكانُ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ٱلأَحْداثِ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5C73BD2-59F3-5152-A75B-CD14F2B7E1B2}"/>
                </a:ext>
              </a:extLst>
            </p:cNvPr>
            <p:cNvSpPr/>
            <p:nvPr/>
          </p:nvSpPr>
          <p:spPr>
            <a:xfrm>
              <a:off x="3922269" y="3846443"/>
              <a:ext cx="2000942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071646F-5DCA-0843-0468-1A47C73770E7}"/>
                </a:ext>
              </a:extLst>
            </p:cNvPr>
            <p:cNvSpPr/>
            <p:nvPr/>
          </p:nvSpPr>
          <p:spPr>
            <a:xfrm>
              <a:off x="4035287" y="2024605"/>
              <a:ext cx="1779104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0F813A1-7FD6-4DA6-C2EE-CD7E895C00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0393" y="2624373"/>
              <a:ext cx="2124894" cy="704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13F21D2-B8AF-59C6-7674-223434E340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2740" y="3224140"/>
              <a:ext cx="2099" cy="6223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A61B362-1ED2-6A86-63B6-B66A08D97B82}"/>
                </a:ext>
              </a:extLst>
            </p:cNvPr>
            <p:cNvSpPr/>
            <p:nvPr/>
          </p:nvSpPr>
          <p:spPr>
            <a:xfrm>
              <a:off x="6779832" y="3329059"/>
              <a:ext cx="187295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1CB47107-4AAF-F23B-1BC2-56E3ADABEBC6}"/>
                </a:ext>
              </a:extLst>
            </p:cNvPr>
            <p:cNvCxnSpPr>
              <a:cxnSpLocks/>
            </p:cNvCxnSpPr>
            <p:nvPr/>
          </p:nvCxnSpPr>
          <p:spPr>
            <a:xfrm>
              <a:off x="5814391" y="2624373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183801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0C33C-7120-7BFA-A2A4-1D7917F5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0657BA6-3AD8-B004-907B-813305E42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667E7C-EA9A-EA74-3C6C-45BFCA49C9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7E1C2C-3051-30BD-D1E3-D0976E64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8F21D2-9EAD-96D6-1F9D-DA0D25E819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1F2F87-484E-25CC-916C-1F2681A933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F04E6B0-8CFB-7887-8398-C3B3498023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76D0F3-9CC4-D89E-2DBE-FB4EF1D26EE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94EF09-8601-3E39-E5D5-431AF5616AA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6831EF-6374-1EBB-B8AE-52968874F8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9A439C9D-103E-CF20-13EE-9F63403D3F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27336274-7DFA-A0EF-F1F7-A3AE342823C7}"/>
              </a:ext>
            </a:extLst>
          </p:cNvPr>
          <p:cNvGrpSpPr/>
          <p:nvPr/>
        </p:nvGrpSpPr>
        <p:grpSpPr>
          <a:xfrm>
            <a:off x="413111" y="1536962"/>
            <a:ext cx="8322726" cy="4908992"/>
            <a:chOff x="621414" y="1517084"/>
            <a:chExt cx="8011253" cy="4908992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55E1912-0DF4-A3D1-1784-EEBF647FFACC}"/>
                </a:ext>
              </a:extLst>
            </p:cNvPr>
            <p:cNvSpPr/>
            <p:nvPr/>
          </p:nvSpPr>
          <p:spPr>
            <a:xfrm>
              <a:off x="621414" y="2821538"/>
              <a:ext cx="2401898" cy="230642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r>
                <a:rPr lang="ar-MA" sz="28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نِهايَةَ السَّنَةِ الدِّراسِيَّةِ – ذاتَ مَساءٍ</a:t>
              </a:r>
            </a:p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اَلْمَكانُ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في مَدْرَسَةِ الْقَرْيَةِ.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54C638E-18B2-76C7-3058-CE82500E21F2}"/>
                </a:ext>
              </a:extLst>
            </p:cNvPr>
            <p:cNvSpPr/>
            <p:nvPr/>
          </p:nvSpPr>
          <p:spPr>
            <a:xfrm>
              <a:off x="3183094" y="2650910"/>
              <a:ext cx="3458941" cy="377516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32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يَقْطَعُ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ٱلأَطْفالُ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مَسافةً طَويلَةً لِيَصِلوا إِلى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ٱلْمَدْرَسَةِ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؛</a:t>
              </a: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يُصِرُّ إِبْراهيمُ عَلى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ٱلدِّراسَةِ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بِجِدٍّ؛</a:t>
              </a: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فَرِحَ عِمادٌ عِنْدَما حَصَلَ إِبْراهيمُ على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ٱلْمُعَدَّلِ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الْأَوَّلِ؛</a:t>
              </a: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نَظَّمَتِ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ٱلْمَدْرَسَةُ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حَفْلاً عَلى شَرَفِ إِبْراهيمَ؛</a:t>
              </a: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....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42AAC85-864F-43BA-95AD-C0DE04110A85}"/>
                </a:ext>
              </a:extLst>
            </p:cNvPr>
            <p:cNvSpPr/>
            <p:nvPr/>
          </p:nvSpPr>
          <p:spPr>
            <a:xfrm>
              <a:off x="4015171" y="1517084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965624DF-E2FA-246D-2E04-0B72F9B7CC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90277" y="2116851"/>
              <a:ext cx="2124894" cy="704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CEF7FC8-3DE4-A80B-6CDD-FA6D81FEC971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>
              <a:off x="4904723" y="2345084"/>
              <a:ext cx="7842" cy="3058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BD79073-11E3-8F23-6DD3-F5323BDBF3BF}"/>
                </a:ext>
              </a:extLst>
            </p:cNvPr>
            <p:cNvSpPr/>
            <p:nvPr/>
          </p:nvSpPr>
          <p:spPr>
            <a:xfrm>
              <a:off x="6759716" y="2821537"/>
              <a:ext cx="1872951" cy="210940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إِبراهيمُ- عِمادٌ- اَلْأُسْتاذَةُ – باقي الأَصْدِقاءِ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69EC0475-A458-4C05-9FD1-B00F1B037170}"/>
                </a:ext>
              </a:extLst>
            </p:cNvPr>
            <p:cNvCxnSpPr>
              <a:cxnSpLocks/>
            </p:cNvCxnSpPr>
            <p:nvPr/>
          </p:nvCxnSpPr>
          <p:spPr>
            <a:xfrm>
              <a:off x="5794275" y="2116851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256947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DB682-2CF2-3827-A660-18244F3FD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F9F8CDE-3D6C-56D4-AC1F-B7F77CA33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62B0337-B1A5-26AB-6A48-5341920A20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BBCC83-44CF-2A48-9F89-80D8194417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77C7B58-3210-2DCD-1535-E693EC63AB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A7903A-EBF8-C29F-06F2-170570616B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19AF6E3-D16E-B3A0-3E10-0EB133DA03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2C4B59-DDAE-3713-8820-BB8DBF95D0B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8B2E28-2246-D2DF-0710-B4B6189DAC1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D33010-E182-AF88-D53D-6B51B9730CB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EB592F56-5760-7777-7A40-8D7BF93415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33FB04-20E7-3C83-2E28-D388FD74497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19467" y="2098734"/>
            <a:ext cx="3552282" cy="274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8556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11BEB-9327-68DB-8971-7F3545054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890C9DA-B3C7-E748-B04A-38B613D2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سأقدم لكم أحداثا وردت في الحكاية. أنتم تحددون الشخصية صاحبة الحدث.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E031322-EEFC-0D38-7656-FD3BF5E910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138B4F-6BAB-EE10-084E-BEFB1AF6D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5448CA-A170-06F6-AC85-E2CD80A9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89E6C7-FBB2-1188-9701-0A51603C7F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3602286-FF14-E479-04EC-D113CF3AB5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B5C83A-28DC-E6FD-2916-F1574EF1496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233B1C-F97B-F943-C0F2-0BB93F2D5C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133465-D1A7-5A0F-6D02-8465EB43EA3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3A47BA-018C-0846-4C6A-8A40C66D05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CA278E8-603C-CF76-79F4-794D294DDB38}"/>
              </a:ext>
            </a:extLst>
          </p:cNvPr>
          <p:cNvSpPr txBox="1"/>
          <p:nvPr/>
        </p:nvSpPr>
        <p:spPr>
          <a:xfrm>
            <a:off x="2295939" y="3700377"/>
            <a:ext cx="6275652" cy="7491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اِقْتَرَحَتْ تَنْظيمَ حَفْلٍ عَلى شَرَفِ إِبْراهيمَ.</a:t>
            </a:r>
            <a:endParaRPr lang="fr-FR" sz="3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7705F7-8D32-A64F-4DBE-14D34B023BD7}"/>
              </a:ext>
            </a:extLst>
          </p:cNvPr>
          <p:cNvSpPr txBox="1"/>
          <p:nvPr/>
        </p:nvSpPr>
        <p:spPr>
          <a:xfrm>
            <a:off x="2349693" y="2791757"/>
            <a:ext cx="6275653" cy="8172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يُصِرُّ عَلى </a:t>
            </a:r>
            <a:r>
              <a:rPr lang="ar-MA" sz="4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ٱلدِّراسَةِ</a:t>
            </a:r>
            <a:r>
              <a:rPr lang="ar-MA" sz="4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بِجِدٍّ.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96B649-6403-FDAD-4227-3ED7C51D32F1}"/>
              </a:ext>
            </a:extLst>
          </p:cNvPr>
          <p:cNvSpPr txBox="1"/>
          <p:nvPr/>
        </p:nvSpPr>
        <p:spPr>
          <a:xfrm>
            <a:off x="2349694" y="1883137"/>
            <a:ext cx="6275652" cy="7831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فَرِحَ عِنْدَما حَصَلَ صَديقُهُ على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ٱلْمُعَدَّلِ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ٱلْأَوَّلِ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AB6C63E-17AC-3F6A-A47B-A13E8E1D7945}"/>
              </a:ext>
            </a:extLst>
          </p:cNvPr>
          <p:cNvSpPr txBox="1"/>
          <p:nvPr/>
        </p:nvSpPr>
        <p:spPr>
          <a:xfrm>
            <a:off x="2295939" y="4632092"/>
            <a:ext cx="6275652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حَزِنَ لِأَنَّهُ لَمْ يَجِدْ هَدِيَّةً يُقَدِّمُها يَوْمَ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ٱلْحَفْلِ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BD6B301-F2CB-393F-4A08-07FD348A9213}"/>
              </a:ext>
            </a:extLst>
          </p:cNvPr>
          <p:cNvSpPr txBox="1"/>
          <p:nvPr/>
        </p:nvSpPr>
        <p:spPr>
          <a:xfrm>
            <a:off x="2295939" y="5563807"/>
            <a:ext cx="6275652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شَكَرَ أُسْتاذَتَهُ وَأَصْدِقاءَهُ عَلى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ٱلْهَدايا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FR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0F8084-A673-7274-4D08-ED6BE5D3C2F7}"/>
              </a:ext>
            </a:extLst>
          </p:cNvPr>
          <p:cNvSpPr txBox="1"/>
          <p:nvPr/>
        </p:nvSpPr>
        <p:spPr>
          <a:xfrm>
            <a:off x="572409" y="2713911"/>
            <a:ext cx="1325964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عِمادٌ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CC55D7-CCF7-0460-C61B-1A1A07E0E62D}"/>
              </a:ext>
            </a:extLst>
          </p:cNvPr>
          <p:cNvSpPr txBox="1"/>
          <p:nvPr/>
        </p:nvSpPr>
        <p:spPr>
          <a:xfrm>
            <a:off x="572408" y="3522197"/>
            <a:ext cx="1325965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إِبْراهيمُ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946B43-46BE-F4EF-8994-37CC7625356C}"/>
              </a:ext>
            </a:extLst>
          </p:cNvPr>
          <p:cNvSpPr txBox="1"/>
          <p:nvPr/>
        </p:nvSpPr>
        <p:spPr>
          <a:xfrm>
            <a:off x="572407" y="4330483"/>
            <a:ext cx="1325965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اَلْأُسْتاذَةُ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73941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7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6B774-BC58-E1F6-A39A-7E49DF1D5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83BE18B-C2E3-C9A0-8AC0-02588986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الجواب الصحيح. أين تقع المدرسة؟ - معكم 30 ثانية قبل رفع الألواح ومناقشة الأجوبة.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4AA2966-7541-02BE-6611-433A5FE365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F799A64-7817-4E8E-218A-256862E5C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3AC15C2-A99A-712D-FF39-845792AE26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0C24E6-F795-3DF6-910C-9A2645280B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F6042B2-DE9B-6601-622A-B686BA6DC9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174CC5-9529-DCDA-70C4-804C15D80DE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CA6B96-7FDE-62B8-3F4D-0669F2D2616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C541BAE-A085-3AC4-2838-D5417277C4F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5370A294-9316-E827-3F84-6935EA6C60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52E3727A-8AC6-DA0D-15EF-01B71ABBDBEA}"/>
              </a:ext>
            </a:extLst>
          </p:cNvPr>
          <p:cNvSpPr txBox="1"/>
          <p:nvPr/>
        </p:nvSpPr>
        <p:spPr>
          <a:xfrm>
            <a:off x="1177132" y="1506177"/>
            <a:ext cx="670261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5400" b="1" kern="0" dirty="0">
                <a:solidFill>
                  <a:srgbClr val="0070C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أَيْنَ تَقَعُ ٱلْمَدْرَسَةُ؟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1E3284A-899D-C5B3-30B2-C251CE65C8B4}"/>
              </a:ext>
            </a:extLst>
          </p:cNvPr>
          <p:cNvGrpSpPr/>
          <p:nvPr/>
        </p:nvGrpSpPr>
        <p:grpSpPr>
          <a:xfrm>
            <a:off x="2576946" y="4370508"/>
            <a:ext cx="4244948" cy="766916"/>
            <a:chOff x="3294830" y="2753032"/>
            <a:chExt cx="4343742" cy="76691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54C0FD9-1B4C-91B5-952A-B652AA497663}"/>
                </a:ext>
              </a:extLst>
            </p:cNvPr>
            <p:cNvSpPr/>
            <p:nvPr/>
          </p:nvSpPr>
          <p:spPr>
            <a:xfrm>
              <a:off x="3294830" y="2753032"/>
              <a:ext cx="3912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في وَسَطِ ٱلْمَدينَةِ.</a:t>
              </a: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61731EB-D968-79B5-9B99-475F4162BF54}"/>
                </a:ext>
              </a:extLst>
            </p:cNvPr>
            <p:cNvSpPr/>
            <p:nvPr/>
          </p:nvSpPr>
          <p:spPr>
            <a:xfrm>
              <a:off x="7098572" y="2848845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1BC17F5-236A-B068-5848-E96B0B56972C}"/>
              </a:ext>
            </a:extLst>
          </p:cNvPr>
          <p:cNvGrpSpPr/>
          <p:nvPr/>
        </p:nvGrpSpPr>
        <p:grpSpPr>
          <a:xfrm>
            <a:off x="2586660" y="3498146"/>
            <a:ext cx="4235234" cy="766916"/>
            <a:chOff x="3304770" y="2753032"/>
            <a:chExt cx="4333802" cy="76691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BD25AFA-8F11-1F6E-4D51-10E0638C5B4A}"/>
                </a:ext>
              </a:extLst>
            </p:cNvPr>
            <p:cNvSpPr/>
            <p:nvPr/>
          </p:nvSpPr>
          <p:spPr>
            <a:xfrm>
              <a:off x="3304770" y="2753032"/>
              <a:ext cx="390227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في أَعْلى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ٱلْجَبَلِ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814CBB3C-6B00-9DE9-663B-18DE05C4D533}"/>
                </a:ext>
              </a:extLst>
            </p:cNvPr>
            <p:cNvSpPr/>
            <p:nvPr/>
          </p:nvSpPr>
          <p:spPr>
            <a:xfrm>
              <a:off x="7098572" y="2851241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5E9F1D5-136F-AA82-28BF-450D0B3D3FB9}"/>
              </a:ext>
            </a:extLst>
          </p:cNvPr>
          <p:cNvGrpSpPr/>
          <p:nvPr/>
        </p:nvGrpSpPr>
        <p:grpSpPr>
          <a:xfrm>
            <a:off x="2576946" y="2625784"/>
            <a:ext cx="4261884" cy="766916"/>
            <a:chOff x="3304771" y="2753032"/>
            <a:chExt cx="4361072" cy="76691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384F52A-2706-DAB5-9FEE-7ACBFC1C0EF9}"/>
                </a:ext>
              </a:extLst>
            </p:cNvPr>
            <p:cNvSpPr/>
            <p:nvPr/>
          </p:nvSpPr>
          <p:spPr>
            <a:xfrm>
              <a:off x="3304771" y="2753032"/>
              <a:ext cx="390227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في أَسْفَلِ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ٱلْجَبَلِ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3909B5DA-C6DE-9489-4554-5151177F0613}"/>
                </a:ext>
              </a:extLst>
            </p:cNvPr>
            <p:cNvSpPr/>
            <p:nvPr/>
          </p:nvSpPr>
          <p:spPr>
            <a:xfrm>
              <a:off x="7125843" y="2886573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7506011-645D-0BEE-7209-1CB3AB9FCF99}"/>
              </a:ext>
            </a:extLst>
          </p:cNvPr>
          <p:cNvGrpSpPr/>
          <p:nvPr/>
        </p:nvGrpSpPr>
        <p:grpSpPr>
          <a:xfrm>
            <a:off x="2576795" y="5267954"/>
            <a:ext cx="4238524" cy="766916"/>
            <a:chOff x="3294829" y="2753032"/>
            <a:chExt cx="4337169" cy="76691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235C5EC-703B-0AF2-0C7C-546841A2D95B}"/>
                </a:ext>
              </a:extLst>
            </p:cNvPr>
            <p:cNvSpPr/>
            <p:nvPr/>
          </p:nvSpPr>
          <p:spPr>
            <a:xfrm>
              <a:off x="3294829" y="2753032"/>
              <a:ext cx="39122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بِجانِبِ ٱلْبَحْرِ.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80C8867-2ECB-3D35-FF61-B18FDF26359D}"/>
                </a:ext>
              </a:extLst>
            </p:cNvPr>
            <p:cNvSpPr/>
            <p:nvPr/>
          </p:nvSpPr>
          <p:spPr>
            <a:xfrm>
              <a:off x="7091998" y="2848853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997914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C9B67-0FB7-9363-A4AC-6AD32F887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1A20864-BBFD-39F4-E78F-0D220042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الجواب في جملة تامة؟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B675037-7538-9E1A-CCC1-557713D39B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73EAEA-A641-2802-5E91-7029801EC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DE045E9-AB5E-F402-CFA6-FA9DDBF357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932D5FB-044A-BB45-0A7A-6582763FD2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6180819-0C1D-F7E2-68AF-5D504A7856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7F8786-7C42-0201-A244-4AB75C752DA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1C146A-DA27-CA99-4114-52DF48FE11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3B46B9-1090-8AA5-53DD-080EF2074DF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8BD82F4-7181-EF3C-A605-7E550BD39747}"/>
              </a:ext>
            </a:extLst>
          </p:cNvPr>
          <p:cNvSpPr txBox="1"/>
          <p:nvPr/>
        </p:nvSpPr>
        <p:spPr>
          <a:xfrm>
            <a:off x="1177132" y="1506177"/>
            <a:ext cx="670261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5400" b="1" kern="0" dirty="0">
                <a:solidFill>
                  <a:srgbClr val="0070C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تَقَعُ </a:t>
            </a:r>
            <a:r>
              <a:rPr lang="ar-MA" sz="5400" b="1" kern="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ٱلْمَدْرَسَةُ</a:t>
            </a:r>
            <a:endParaRPr lang="ar-MA" sz="5400" b="1" kern="0" dirty="0">
              <a:solidFill>
                <a:srgbClr val="0070C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ADE4E8-13FF-6DC6-6D1C-1D77F9B20623}"/>
              </a:ext>
            </a:extLst>
          </p:cNvPr>
          <p:cNvGrpSpPr/>
          <p:nvPr/>
        </p:nvGrpSpPr>
        <p:grpSpPr>
          <a:xfrm>
            <a:off x="2576946" y="4370508"/>
            <a:ext cx="4244948" cy="766916"/>
            <a:chOff x="3294830" y="2753032"/>
            <a:chExt cx="4343742" cy="76691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9D16F32-9545-C96D-94F6-C19D353C5B3B}"/>
                </a:ext>
              </a:extLst>
            </p:cNvPr>
            <p:cNvSpPr/>
            <p:nvPr/>
          </p:nvSpPr>
          <p:spPr>
            <a:xfrm>
              <a:off x="3294830" y="2753032"/>
              <a:ext cx="3912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في وَسَطِ ٱلْمَدينَةِ.</a:t>
              </a: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3212774B-5D66-4A58-343C-C87FBC092705}"/>
                </a:ext>
              </a:extLst>
            </p:cNvPr>
            <p:cNvSpPr/>
            <p:nvPr/>
          </p:nvSpPr>
          <p:spPr>
            <a:xfrm>
              <a:off x="7098572" y="2848845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842BB693-80E2-08B7-F69D-2F14DF91DD30}"/>
              </a:ext>
            </a:extLst>
          </p:cNvPr>
          <p:cNvGrpSpPr/>
          <p:nvPr/>
        </p:nvGrpSpPr>
        <p:grpSpPr>
          <a:xfrm>
            <a:off x="2586660" y="3498146"/>
            <a:ext cx="4441156" cy="766916"/>
            <a:chOff x="3304770" y="2753032"/>
            <a:chExt cx="4544516" cy="76691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37D007D-B4B6-3778-F334-F251C8501479}"/>
                </a:ext>
              </a:extLst>
            </p:cNvPr>
            <p:cNvSpPr/>
            <p:nvPr/>
          </p:nvSpPr>
          <p:spPr>
            <a:xfrm>
              <a:off x="3304770" y="2753032"/>
              <a:ext cx="390227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في أَعْلى </a:t>
              </a:r>
              <a:r>
                <a:rPr kumimoji="0" lang="ar-MA" sz="5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ٱلْجَبَلِ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82FC5185-ABAD-3FE6-05F0-E59E45A6F6C3}"/>
                </a:ext>
              </a:extLst>
            </p:cNvPr>
            <p:cNvSpPr/>
            <p:nvPr/>
          </p:nvSpPr>
          <p:spPr>
            <a:xfrm>
              <a:off x="7098571" y="2851241"/>
              <a:ext cx="750715" cy="64305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6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63A8B5B-3E4A-C8E6-E468-BB7C4C63974D}"/>
              </a:ext>
            </a:extLst>
          </p:cNvPr>
          <p:cNvGrpSpPr/>
          <p:nvPr/>
        </p:nvGrpSpPr>
        <p:grpSpPr>
          <a:xfrm>
            <a:off x="2576946" y="2625784"/>
            <a:ext cx="4261884" cy="766916"/>
            <a:chOff x="3304771" y="2753032"/>
            <a:chExt cx="4361072" cy="76691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C100955-3A7E-ED74-B700-BBE3093B4E93}"/>
                </a:ext>
              </a:extLst>
            </p:cNvPr>
            <p:cNvSpPr/>
            <p:nvPr/>
          </p:nvSpPr>
          <p:spPr>
            <a:xfrm>
              <a:off x="3304771" y="2753032"/>
              <a:ext cx="390227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في أَسْفَلِ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ٱلْجَبَلِ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95CCD40-6AE0-C924-D3C2-0211D1B4DB4B}"/>
                </a:ext>
              </a:extLst>
            </p:cNvPr>
            <p:cNvSpPr/>
            <p:nvPr/>
          </p:nvSpPr>
          <p:spPr>
            <a:xfrm>
              <a:off x="7125843" y="2886573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87AB5FF-2479-896E-DFD6-B38D9F621CE5}"/>
              </a:ext>
            </a:extLst>
          </p:cNvPr>
          <p:cNvGrpSpPr/>
          <p:nvPr/>
        </p:nvGrpSpPr>
        <p:grpSpPr>
          <a:xfrm>
            <a:off x="2576795" y="5267954"/>
            <a:ext cx="4238524" cy="766916"/>
            <a:chOff x="3294829" y="2753032"/>
            <a:chExt cx="4337169" cy="76691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225C68F-7F0C-AEBD-6AFC-9C2D5BDFD5F3}"/>
                </a:ext>
              </a:extLst>
            </p:cNvPr>
            <p:cNvSpPr/>
            <p:nvPr/>
          </p:nvSpPr>
          <p:spPr>
            <a:xfrm>
              <a:off x="3294829" y="2753032"/>
              <a:ext cx="39122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بِجانِبِ ٱلْبَحْرِ.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D433B3B-B9DB-FE75-8624-90CE0E3D258E}"/>
                </a:ext>
              </a:extLst>
            </p:cNvPr>
            <p:cNvSpPr/>
            <p:nvPr/>
          </p:nvSpPr>
          <p:spPr>
            <a:xfrm>
              <a:off x="7091998" y="2848853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1887712E-069F-B8E2-3E9C-3C14C173E9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4117972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A733D-F487-6DB8-E633-77E0D9528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B22C6F3-1631-95CD-9D9B-970E5A61F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كان عماد معجبا بصديقه؟ - معكم 30 ثانية قبل رفع الألواح ومناقشة الأجوبة.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032457-AD53-AB2B-ACFB-168E9A16D6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164594E-3DF5-1674-FEEA-1CFCE942A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EB1277B-CFEC-4E85-3D75-DE0A344A0A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6260C88-7BE1-09F5-C37E-BDC62E8E13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6B2EC63-0ADA-9033-44E3-701469F02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994E07-0897-C329-1261-6C047205589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86E3F79-7CFB-F03B-7CEE-B22ED3DF852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56C291-1CD6-C04E-4228-42C69F31141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DEF89E87-1E75-70E8-5B55-05BD6C8C10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48C3CF5F-61FD-85A5-4A0D-1597C2E78D8E}"/>
              </a:ext>
            </a:extLst>
          </p:cNvPr>
          <p:cNvSpPr txBox="1"/>
          <p:nvPr/>
        </p:nvSpPr>
        <p:spPr>
          <a:xfrm>
            <a:off x="509193" y="1497557"/>
            <a:ext cx="736184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كانَ عِمادٌ مُعْجَباً بِصَديقِهِ إِبْراهيمَ؟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EEF07A-A012-9589-3167-E51BB2C63175}"/>
              </a:ext>
            </a:extLst>
          </p:cNvPr>
          <p:cNvGrpSpPr/>
          <p:nvPr/>
        </p:nvGrpSpPr>
        <p:grpSpPr>
          <a:xfrm>
            <a:off x="1502230" y="4406808"/>
            <a:ext cx="5784079" cy="766916"/>
            <a:chOff x="2114597" y="2753032"/>
            <a:chExt cx="5523975" cy="76691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506407ED-41BE-CD34-0772-1B7174BCFBAE}"/>
                </a:ext>
              </a:extLst>
            </p:cNvPr>
            <p:cNvSpPr/>
            <p:nvPr/>
          </p:nvSpPr>
          <p:spPr>
            <a:xfrm>
              <a:off x="2114597" y="2753032"/>
              <a:ext cx="50924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لِإِصْرارِهِ عَلى ٱلدِّراسَةِ رَغْمَ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ٱلظُّروفِ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ٱلصَّعْبَةِ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0407ABF6-23F0-A3B1-AFB7-E65AB4A386C5}"/>
                </a:ext>
              </a:extLst>
            </p:cNvPr>
            <p:cNvSpPr/>
            <p:nvPr/>
          </p:nvSpPr>
          <p:spPr>
            <a:xfrm>
              <a:off x="7098572" y="2848845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7C0ED03-91EA-9D26-BD2A-F31C3C9FD080}"/>
              </a:ext>
            </a:extLst>
          </p:cNvPr>
          <p:cNvGrpSpPr/>
          <p:nvPr/>
        </p:nvGrpSpPr>
        <p:grpSpPr>
          <a:xfrm>
            <a:off x="1502231" y="3534446"/>
            <a:ext cx="5784080" cy="766916"/>
            <a:chOff x="2114594" y="2753032"/>
            <a:chExt cx="5523978" cy="766916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BA11BA8B-F0F8-F626-C356-BE05F01BEDFD}"/>
                </a:ext>
              </a:extLst>
            </p:cNvPr>
            <p:cNvSpPr/>
            <p:nvPr/>
          </p:nvSpPr>
          <p:spPr>
            <a:xfrm>
              <a:off x="2114594" y="2753032"/>
              <a:ext cx="50924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تَلَقّى هَدايا كَثيرَةً.</a:t>
              </a: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293D52F8-423E-142A-B95E-CF137F3C1B85}"/>
                </a:ext>
              </a:extLst>
            </p:cNvPr>
            <p:cNvSpPr/>
            <p:nvPr/>
          </p:nvSpPr>
          <p:spPr>
            <a:xfrm>
              <a:off x="7098572" y="2851241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60FDA685-89B5-077D-420C-112A2B90387D}"/>
              </a:ext>
            </a:extLst>
          </p:cNvPr>
          <p:cNvGrpSpPr/>
          <p:nvPr/>
        </p:nvGrpSpPr>
        <p:grpSpPr>
          <a:xfrm>
            <a:off x="1502230" y="2662084"/>
            <a:ext cx="5801016" cy="766916"/>
            <a:chOff x="2124537" y="2753032"/>
            <a:chExt cx="5541306" cy="766916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52164E1-C0A7-0432-DCD7-84C65C605769}"/>
                </a:ext>
              </a:extLst>
            </p:cNvPr>
            <p:cNvSpPr/>
            <p:nvPr/>
          </p:nvSpPr>
          <p:spPr>
            <a:xfrm>
              <a:off x="2124537" y="2753032"/>
              <a:ext cx="50825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</a:t>
              </a: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هُ 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 ٱلأَوَّلَ في ٱلْمَدْرَسَةِ.</a:t>
              </a: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C73EAC58-4657-6DE6-FBAC-DF857C4E1553}"/>
                </a:ext>
              </a:extLst>
            </p:cNvPr>
            <p:cNvSpPr/>
            <p:nvPr/>
          </p:nvSpPr>
          <p:spPr>
            <a:xfrm>
              <a:off x="7125843" y="2886573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6E19DFA-2C53-16A6-87FC-6BBE58EB76AC}"/>
              </a:ext>
            </a:extLst>
          </p:cNvPr>
          <p:cNvGrpSpPr/>
          <p:nvPr/>
        </p:nvGrpSpPr>
        <p:grpSpPr>
          <a:xfrm>
            <a:off x="1502231" y="5304254"/>
            <a:ext cx="5777504" cy="766916"/>
            <a:chOff x="2561170" y="2753032"/>
            <a:chExt cx="5070828" cy="766916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2D6AF083-2F6A-9984-3BED-02B7BB83F093}"/>
                </a:ext>
              </a:extLst>
            </p:cNvPr>
            <p:cNvSpPr/>
            <p:nvPr/>
          </p:nvSpPr>
          <p:spPr>
            <a:xfrm>
              <a:off x="2561170" y="2753032"/>
              <a:ext cx="46458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يَسْكُنُ فِي قَرْيَةٍ بَعِيدَةٍ.</a:t>
              </a: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B09FBB5-0E37-F38C-136C-8093FBEFA435}"/>
                </a:ext>
              </a:extLst>
            </p:cNvPr>
            <p:cNvSpPr/>
            <p:nvPr/>
          </p:nvSpPr>
          <p:spPr>
            <a:xfrm>
              <a:off x="7091998" y="2848853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823693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AC642-E687-A069-6DDD-BAB25398A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16FC088-1E83-AB67-1862-F270F010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8" y="756000"/>
            <a:ext cx="6913347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الجواب في جملة تامة؟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7DEF232-4C09-19B5-5078-1DD8300885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032070-ECE8-DC31-7970-55D1955E3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43D22A-60E7-7881-8359-1ACD989F9A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B4C42C-6AEE-7AE3-8BC4-9E244736B9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A26CC2F-8B33-8134-E6B4-FB286DD946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55EF81-D41E-89D3-6E39-19BF72D0981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666A26-09BC-0EFB-1CAB-06C350E1A6F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A85419-20B5-B88E-9553-41B27EFAE05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39072E04-7091-5F1C-1751-8F74C01193E0}"/>
              </a:ext>
            </a:extLst>
          </p:cNvPr>
          <p:cNvSpPr txBox="1"/>
          <p:nvPr/>
        </p:nvSpPr>
        <p:spPr>
          <a:xfrm>
            <a:off x="509193" y="1497557"/>
            <a:ext cx="736184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كانَ عِمادٌ مُعْجَباً بِصَديقِهِ إِبْراهيمَ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5861E54-CB4C-6933-374F-30A92E2817F6}"/>
              </a:ext>
            </a:extLst>
          </p:cNvPr>
          <p:cNvGrpSpPr/>
          <p:nvPr/>
        </p:nvGrpSpPr>
        <p:grpSpPr>
          <a:xfrm>
            <a:off x="1502230" y="4406808"/>
            <a:ext cx="5784079" cy="766916"/>
            <a:chOff x="2114597" y="2753032"/>
            <a:chExt cx="5523975" cy="76691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C952713-81AB-71B5-A3C4-5E556B25220C}"/>
                </a:ext>
              </a:extLst>
            </p:cNvPr>
            <p:cNvSpPr/>
            <p:nvPr/>
          </p:nvSpPr>
          <p:spPr>
            <a:xfrm>
              <a:off x="2114597" y="2753032"/>
              <a:ext cx="50924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لِإِصْرارِهِ عَلى ٱلدِّراسَةِ رَغْمَ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ٱلظُّروفِ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ٱلصَّعْبَةِ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1F1098C3-05AA-0ACC-DCCC-085FBF5002E1}"/>
                </a:ext>
              </a:extLst>
            </p:cNvPr>
            <p:cNvSpPr/>
            <p:nvPr/>
          </p:nvSpPr>
          <p:spPr>
            <a:xfrm>
              <a:off x="7098572" y="2848845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B95FFB4-F711-19A6-61E7-E3952958CBDC}"/>
              </a:ext>
            </a:extLst>
          </p:cNvPr>
          <p:cNvGrpSpPr/>
          <p:nvPr/>
        </p:nvGrpSpPr>
        <p:grpSpPr>
          <a:xfrm>
            <a:off x="1502231" y="3534446"/>
            <a:ext cx="5784080" cy="766916"/>
            <a:chOff x="2114594" y="2753032"/>
            <a:chExt cx="5523978" cy="766916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348B042-1D1D-9B81-C54E-0D4F77DEF14A}"/>
                </a:ext>
              </a:extLst>
            </p:cNvPr>
            <p:cNvSpPr/>
            <p:nvPr/>
          </p:nvSpPr>
          <p:spPr>
            <a:xfrm>
              <a:off x="2114594" y="2753032"/>
              <a:ext cx="50924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chemeClr val="bg1">
                      <a:lumMod val="8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تَلَقّى هَدايا كَثيرَةً.</a:t>
              </a: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4F17F92-793C-F88F-4366-84D68E89DEB2}"/>
                </a:ext>
              </a:extLst>
            </p:cNvPr>
            <p:cNvSpPr/>
            <p:nvPr/>
          </p:nvSpPr>
          <p:spPr>
            <a:xfrm>
              <a:off x="7098572" y="2851241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7CF8C527-2CC4-7E1B-621F-B598C0106B54}"/>
              </a:ext>
            </a:extLst>
          </p:cNvPr>
          <p:cNvGrpSpPr/>
          <p:nvPr/>
        </p:nvGrpSpPr>
        <p:grpSpPr>
          <a:xfrm>
            <a:off x="1502230" y="2662084"/>
            <a:ext cx="5801016" cy="766916"/>
            <a:chOff x="2124537" y="2753032"/>
            <a:chExt cx="5541306" cy="766916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2BF5C047-2C8C-9F0C-85C6-311FDF9AFB1F}"/>
                </a:ext>
              </a:extLst>
            </p:cNvPr>
            <p:cNvSpPr/>
            <p:nvPr/>
          </p:nvSpPr>
          <p:spPr>
            <a:xfrm>
              <a:off x="2124537" y="2753032"/>
              <a:ext cx="50825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كانَ ٱلأَوَّلَ في ٱلْمَدْرَسَةِ.</a:t>
              </a: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35BAAA1E-2E4E-6A7C-E386-748486A3E097}"/>
                </a:ext>
              </a:extLst>
            </p:cNvPr>
            <p:cNvSpPr/>
            <p:nvPr/>
          </p:nvSpPr>
          <p:spPr>
            <a:xfrm>
              <a:off x="7125843" y="2886573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6C979D0C-912B-633A-77CC-885A43510356}"/>
              </a:ext>
            </a:extLst>
          </p:cNvPr>
          <p:cNvGrpSpPr/>
          <p:nvPr/>
        </p:nvGrpSpPr>
        <p:grpSpPr>
          <a:xfrm>
            <a:off x="1502231" y="5304254"/>
            <a:ext cx="5777504" cy="766916"/>
            <a:chOff x="2561170" y="2753032"/>
            <a:chExt cx="5070828" cy="766916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5D3AD93-108E-5B48-9DFF-918CA4ACD8A2}"/>
                </a:ext>
              </a:extLst>
            </p:cNvPr>
            <p:cNvSpPr/>
            <p:nvPr/>
          </p:nvSpPr>
          <p:spPr>
            <a:xfrm>
              <a:off x="2561170" y="2753032"/>
              <a:ext cx="46458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يَسْكُنُ فِي قَرْيَةٍ بَعِيدَةٍ.</a:t>
              </a: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8F37A0C-4453-6CB0-47F8-CA969EBDAC3D}"/>
                </a:ext>
              </a:extLst>
            </p:cNvPr>
            <p:cNvSpPr/>
            <p:nvPr/>
          </p:nvSpPr>
          <p:spPr>
            <a:xfrm>
              <a:off x="7091998" y="2848853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F9839D8-32DA-CCF7-C51E-A4182D717E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752066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2C733-EFA1-0CE0-F1EB-287DB863E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7190058-065B-FE47-8034-C7C325916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فكروا ثم اكتبوا رقم الإجابة الصحيحة.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93084A7-8C4E-9F44-3F32-E23F23FD49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81DD99-2B47-9552-7399-F09CA56B8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1BE4A70-28BB-45D3-4DFC-433463B253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C033EAC-C151-FAB6-9434-D598AC0F26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E862266-9218-DA69-C0AA-D4076DB52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62EE80-DCC4-97D7-B174-A0BFCC7F483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BC183F-86DB-2FA6-6CAC-21115A61F3B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EE8CD0-F211-CFF4-881A-DFE13371CC6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0E46B1-8FD9-CED9-9B9E-C1359B98B4D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1553B0B7-D4C4-E146-E4FF-5C2DD4A79924}"/>
              </a:ext>
            </a:extLst>
          </p:cNvPr>
          <p:cNvSpPr txBox="1"/>
          <p:nvPr/>
        </p:nvSpPr>
        <p:spPr>
          <a:xfrm>
            <a:off x="339637" y="1553267"/>
            <a:ext cx="816560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أَعْظَمُ هَدِيَّةٍ تَتَحَدَّثُ عَنْها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ٱلْحِكايَةِ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BAA9E0E-7E07-9646-901F-CAEE42358AEA}"/>
              </a:ext>
            </a:extLst>
          </p:cNvPr>
          <p:cNvGrpSpPr/>
          <p:nvPr/>
        </p:nvGrpSpPr>
        <p:grpSpPr>
          <a:xfrm>
            <a:off x="1192696" y="2616200"/>
            <a:ext cx="6343282" cy="3395374"/>
            <a:chOff x="2092227" y="2654509"/>
            <a:chExt cx="6343282" cy="339537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70D50B1-7F0C-5EF7-96E9-7DFA5089E402}"/>
                </a:ext>
              </a:extLst>
            </p:cNvPr>
            <p:cNvSpPr/>
            <p:nvPr/>
          </p:nvSpPr>
          <p:spPr>
            <a:xfrm>
              <a:off x="2092227" y="4385521"/>
              <a:ext cx="57241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عاوُنُ وَمَحَبَّةُ عِمادٍ لِإِبْراهيمَ.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A8B180-B63E-9C60-1115-9C9FD954703B}"/>
                </a:ext>
              </a:extLst>
            </p:cNvPr>
            <p:cNvSpPr/>
            <p:nvPr/>
          </p:nvSpPr>
          <p:spPr>
            <a:xfrm>
              <a:off x="2092227" y="3513159"/>
              <a:ext cx="57241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اَلْحَفْلُ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ٱلَّذي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نَظَّمَتْهُ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ٱلْمَدْرَسَةُ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169CE00-6662-4DCF-5C87-80E9A2D89E6E}"/>
                </a:ext>
              </a:extLst>
            </p:cNvPr>
            <p:cNvSpPr/>
            <p:nvPr/>
          </p:nvSpPr>
          <p:spPr>
            <a:xfrm>
              <a:off x="2092228" y="2654509"/>
              <a:ext cx="569528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اَلْهَدايا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ٱلْكَثيرَةُ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ٱلَّتي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أَحْضَرَها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ٱلْأَصْدِقاءُ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B0A9E6B-597D-1F04-5C9F-92E220F2D091}"/>
                </a:ext>
              </a:extLst>
            </p:cNvPr>
            <p:cNvSpPr/>
            <p:nvPr/>
          </p:nvSpPr>
          <p:spPr>
            <a:xfrm>
              <a:off x="2092227" y="5282967"/>
              <a:ext cx="57241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اَلْمُعَدَّلُ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ٱلَّذي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حَصَلَ عَلَيْهِ إِبْراهيمُ.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CC6F9F2-2BC1-CD91-E847-35243A4565EB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B89A259-38D1-151E-AE3C-55F63498A783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ECC0077-6705-2DF2-FB50-8312E75E210F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7C48551-FBF1-D1C5-D2FB-8ADE4C10E533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223870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C85BF-FA33-4103-133C-56FCF608D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3F1C3CA-73A0-ABF9-1D34-DB98A76F5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لماذا؟ من لديه اختيار آخر؟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04491C-0F85-DEF2-D46E-CC5B59232D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4788904-70E4-20F9-122E-B6AA0ADEE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245486E-F719-16D0-B3F7-BE7C4F9D9F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4AE8CA1-B129-59B7-B8F3-5989790F77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CF24118-1A58-D432-6A27-625B178FB9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67DE07-546A-E784-D778-B9E34C398C0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568095-4AE8-EA3F-AC47-31A32CA1C72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E8A0B7-230B-8C13-DA67-04030F85604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2C5B4BD5-40CC-C692-03D8-CA9FF1CA6665}"/>
              </a:ext>
            </a:extLst>
          </p:cNvPr>
          <p:cNvSpPr txBox="1"/>
          <p:nvPr/>
        </p:nvSpPr>
        <p:spPr>
          <a:xfrm>
            <a:off x="339637" y="1553267"/>
            <a:ext cx="816560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أَعْظَمُ هَدِيَّةٍ تَتَحَدَّثُ عَنْها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ٱلْحِكايَةِ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هِيَ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479214B-2E8E-886E-E615-D4DEFED13466}"/>
              </a:ext>
            </a:extLst>
          </p:cNvPr>
          <p:cNvGrpSpPr/>
          <p:nvPr/>
        </p:nvGrpSpPr>
        <p:grpSpPr>
          <a:xfrm>
            <a:off x="1192696" y="2616200"/>
            <a:ext cx="6343282" cy="3395374"/>
            <a:chOff x="2092227" y="2654509"/>
            <a:chExt cx="6343282" cy="339537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2D1742-E81B-42E4-2F3F-ACDE786E26B1}"/>
                </a:ext>
              </a:extLst>
            </p:cNvPr>
            <p:cNvSpPr/>
            <p:nvPr/>
          </p:nvSpPr>
          <p:spPr>
            <a:xfrm>
              <a:off x="2092227" y="4385521"/>
              <a:ext cx="57241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عاوُنُ عِمادٍ مَعَ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إِبْراه</a:t>
              </a: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يمَ وَمَحَبَّتُهُ لَهُ.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6ED7ADA-AF9A-729F-699F-999110179BAD}"/>
                </a:ext>
              </a:extLst>
            </p:cNvPr>
            <p:cNvSpPr/>
            <p:nvPr/>
          </p:nvSpPr>
          <p:spPr>
            <a:xfrm>
              <a:off x="2092227" y="3513159"/>
              <a:ext cx="57241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اَلْحَفْلُ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ٱلَّذي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نَظَّمَتْهُ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ٱلْمَدْرَسَةُ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4EA689A-D3EA-4C03-05E9-E0AAF921066B}"/>
                </a:ext>
              </a:extLst>
            </p:cNvPr>
            <p:cNvSpPr/>
            <p:nvPr/>
          </p:nvSpPr>
          <p:spPr>
            <a:xfrm>
              <a:off x="2092228" y="2654509"/>
              <a:ext cx="569528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اَلْهَدايا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ٱلْكَثيرَةُ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ٱلَّتي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أَحْضَرَها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ٱلْأَصْدِقاءُ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97030BF-FDB4-BF34-3E33-06D033DFD4A6}"/>
                </a:ext>
              </a:extLst>
            </p:cNvPr>
            <p:cNvSpPr/>
            <p:nvPr/>
          </p:nvSpPr>
          <p:spPr>
            <a:xfrm>
              <a:off x="2092227" y="5282967"/>
              <a:ext cx="57241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اَلْمُعَدَّلُ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ٱلَّذي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حَصَلَ عَلَيْهِ إِبْراهيمُ.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B6EDC8B-D07B-342A-4AE7-B3658D15EEF9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73C392D7-F1AE-0E2A-A479-B89F1D6A2909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53429EC-F1A2-7F5D-404C-D3D27371E6E8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D03174A-DDF3-8495-98D9-00DCB135F5E0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A9DD060C-6120-B5B1-A56A-6CE022A941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898" y="69379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7752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E07ED-E49F-4D91-82BA-3275D66C3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086EEFB-3424-9D70-6D97-19DDD534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11. سأعين من يقرأ التعليمة 2؟ أنجزوا. أمامكم دقيقتان.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755ED7-8C14-4C29-155D-931078AE9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36F087-B8C4-8906-71FD-5D49D963E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57A7E9-AFCC-3F16-4295-0461CDF53D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83DD7F-82B5-5E74-2150-06491ADCF7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56F97FA-A9E9-D46A-F75C-3AE84071D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591D8D-C01D-6909-5617-77BAF4FCFD2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761F4C-B3BF-A789-A2C3-F02B3DDF089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9874F0-9E53-4510-BDB2-DA234977A9A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3C1F1C-1DF5-6464-F2DF-DC0E2C8065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4F353DE4-9FE0-6714-BFF8-CDEDECFB884B}"/>
              </a:ext>
            </a:extLst>
          </p:cNvPr>
          <p:cNvSpPr/>
          <p:nvPr/>
        </p:nvSpPr>
        <p:spPr>
          <a:xfrm>
            <a:off x="6107975" y="4478885"/>
            <a:ext cx="718323" cy="20647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45795C11-E9CF-0991-DEB7-031DD160FA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3868" y="2050420"/>
            <a:ext cx="2871178" cy="3876091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F4B572-730D-8050-AB07-E80E2A2B7A21}"/>
              </a:ext>
            </a:extLst>
          </p:cNvPr>
          <p:cNvSpPr/>
          <p:nvPr/>
        </p:nvSpPr>
        <p:spPr>
          <a:xfrm>
            <a:off x="3071231" y="4323522"/>
            <a:ext cx="2871178" cy="7236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90347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EC47B-76C9-D7A2-63F8-8BB01D6A2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C774CE1-B9B0-52BD-5749-77C3D79C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السؤال الأول؟ من يجيب؟ هل أنتم متفقون؟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2C22404-0220-B4B3-DBB7-C016B4CEF7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B428BB-850E-4294-1A33-E7BAA6CB0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921F736-96B7-FB90-BF30-ED6B6D689E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1E9B7BC-A8BA-D01F-A68B-F19D85C94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475484B-1A8C-DE81-E954-E39D15FBB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BD3F2F-0C62-7D9B-E2A2-9B8897114AC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24B15E-4AD6-4C65-5B48-D99D1A84749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F9FE35-11C2-A8F3-8F6E-0F121622F14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116F9F09-0741-4D2A-6389-0DAE312582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898" y="693790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5EE74FD5-B29D-2A06-4DBE-BAB3D8AA31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518" y="2621209"/>
            <a:ext cx="7665770" cy="192097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8984417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4D3E7-C0E8-CC45-8A9E-53447E925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1978A1C-7996-49ED-D995-8867CF1F1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34D1975-1997-BA19-AC28-0AF8BF297B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E4A03C-C1DB-43A0-5208-C7459EC49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94E571-98A8-81EF-ED02-20D8129F0E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3331F6-08D6-C7A5-C654-BEEBF862EC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3FBB959-FBAE-128B-E3D2-4C1F110B57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7CEAD8-568D-4082-12BF-5434620AE2B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22CC18-4ECE-C496-468B-04831D88257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CF3287-FFB5-8B00-D1A1-9BD7256ED2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4DDE78-065A-B530-10A5-249C6C637D9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6B0B6084-7851-732E-09A7-670D11DDA8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518" y="2621209"/>
            <a:ext cx="7665770" cy="192097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A9575D6-4308-BE1A-6FFC-B398A002C8CA}"/>
              </a:ext>
            </a:extLst>
          </p:cNvPr>
          <p:cNvSpPr txBox="1"/>
          <p:nvPr/>
        </p:nvSpPr>
        <p:spPr>
          <a:xfrm>
            <a:off x="4694435" y="3795754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26058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AFD6A-7C15-972F-5A86-6134898D9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C3B7D3-925C-619F-C1F7-19814E5C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جميعا سنتابع حكايتنا غدا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129EED-41A8-3F4E-3D79-7438004CC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6B8803-B326-B0F3-1880-A5E0EF450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F11227-BEE2-6C35-7E1D-D50B14F1EC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B0CBA6-3A27-6430-36AA-9DFB49218C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F0D9B9-66D0-11B5-71E5-BA7A1CB33F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199878-2AD9-DE56-9985-767A2C6CF34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68ED65-5DB7-9690-8A25-CDD1FC4D32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B071F0-54AC-5927-E15C-4FCB527DEE0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342391-4930-2C92-CB08-ABE95480AB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7" name="Image 6" descr="Une image contenant Police, logo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FE51AC29-14A4-0070-D97F-E92BEBC1E5B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7E0CA"/>
              </a:clrFrom>
              <a:clrTo>
                <a:srgbClr val="E7E0C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2087" y="1709193"/>
            <a:ext cx="5188772" cy="370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66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4F50-646E-8DE8-F970-6CA9F9A4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E223D-F217-609E-5E92-40D9EB38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فسحة تربوية.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B98B08-2D9D-5E20-D419-2B486E871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8AC0EF-B566-D18F-FA7A-29B6DF2A67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oogle Shape;646;p152">
            <a:extLst>
              <a:ext uri="{FF2B5EF4-FFF2-40B4-BE49-F238E27FC236}">
                <a16:creationId xmlns:a16="http://schemas.microsoft.com/office/drawing/2014/main" id="{15158A1D-7ACB-69EE-9B0F-0E39B4DA0D3F}"/>
              </a:ext>
            </a:extLst>
          </p:cNvPr>
          <p:cNvGrpSpPr/>
          <p:nvPr/>
        </p:nvGrpSpPr>
        <p:grpSpPr>
          <a:xfrm>
            <a:off x="2144645" y="1786190"/>
            <a:ext cx="4863746" cy="1509340"/>
            <a:chOff x="1841956" y="2811974"/>
            <a:chExt cx="5272663" cy="3049297"/>
          </a:xfrm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DA9D1045-607B-6A3F-03A7-79026C6E73B9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648;p152">
                <a:extLst>
                  <a:ext uri="{FF2B5EF4-FFF2-40B4-BE49-F238E27FC236}">
                    <a16:creationId xmlns:a16="http://schemas.microsoft.com/office/drawing/2014/main" id="{EE3E954C-43CD-4019-70F4-DDC50C18CA75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49;p152">
                <a:extLst>
                  <a:ext uri="{FF2B5EF4-FFF2-40B4-BE49-F238E27FC236}">
                    <a16:creationId xmlns:a16="http://schemas.microsoft.com/office/drawing/2014/main" id="{D060E9B9-4CD3-E69F-E187-3D855A95C9F8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650;p152">
                <a:extLst>
                  <a:ext uri="{FF2B5EF4-FFF2-40B4-BE49-F238E27FC236}">
                    <a16:creationId xmlns:a16="http://schemas.microsoft.com/office/drawing/2014/main" id="{117D69DB-748B-1CCA-37DB-A90B24A63D77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51;p152">
                <a:extLst>
                  <a:ext uri="{FF2B5EF4-FFF2-40B4-BE49-F238E27FC236}">
                    <a16:creationId xmlns:a16="http://schemas.microsoft.com/office/drawing/2014/main" id="{E714CA40-5DEC-4B93-D9EF-0BDBCF0E5B6F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652;p152">
              <a:extLst>
                <a:ext uri="{FF2B5EF4-FFF2-40B4-BE49-F238E27FC236}">
                  <a16:creationId xmlns:a16="http://schemas.microsoft.com/office/drawing/2014/main" id="{6A0C684E-8A1A-A25E-C349-55D159AA8665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لُعْبَةُ ٱلْأَلْغازِ</a:t>
              </a:r>
              <a:endParaRPr kumimoji="0" sz="3200" b="1" i="0" u="none" strike="noStrike" kern="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53;p152">
              <a:extLst>
                <a:ext uri="{FF2B5EF4-FFF2-40B4-BE49-F238E27FC236}">
                  <a16:creationId xmlns:a16="http://schemas.microsoft.com/office/drawing/2014/main" id="{1D3AAF52-5CCA-60A6-390A-F8F32600D7F5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655;p152">
            <a:extLst>
              <a:ext uri="{FF2B5EF4-FFF2-40B4-BE49-F238E27FC236}">
                <a16:creationId xmlns:a16="http://schemas.microsoft.com/office/drawing/2014/main" id="{8879E5AE-2B0B-786F-7C7A-F0F27FCD3F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117" y="3749416"/>
            <a:ext cx="4130398" cy="268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CD5CADB-5C3D-4F8D-AC90-9D5C6D693263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0535754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8C29-0D28-FA15-030A-8EE2D8961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AC110-C93C-1549-71AB-2DC82ED9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اللغز. - أمامكم 30 ثانية لتقديم إجاباتكم. سنناقش أجوبتكم.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65772-DF79-5E77-8700-16C82C0E0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pic>
        <p:nvPicPr>
          <p:cNvPr id="16" name="Google Shape;672;p154" descr="Une image contenant orange&#10;&#10;Description générée automatiquement">
            <a:extLst>
              <a:ext uri="{FF2B5EF4-FFF2-40B4-BE49-F238E27FC236}">
                <a16:creationId xmlns:a16="http://schemas.microsoft.com/office/drawing/2014/main" id="{E16388B8-DD05-0E72-1043-94C086077C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722" y="4023461"/>
            <a:ext cx="1929809" cy="1929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6E06C7B7-9640-E372-2BE4-2C1A9B23CFB6}"/>
              </a:ext>
            </a:extLst>
          </p:cNvPr>
          <p:cNvGrpSpPr/>
          <p:nvPr/>
        </p:nvGrpSpPr>
        <p:grpSpPr>
          <a:xfrm>
            <a:off x="437823" y="1513677"/>
            <a:ext cx="8268353" cy="2568158"/>
            <a:chOff x="301246" y="3256148"/>
            <a:chExt cx="8268353" cy="1639702"/>
          </a:xfrm>
        </p:grpSpPr>
        <p:grpSp>
          <p:nvGrpSpPr>
            <p:cNvPr id="18" name="Google Shape;674;p154">
              <a:extLst>
                <a:ext uri="{FF2B5EF4-FFF2-40B4-BE49-F238E27FC236}">
                  <a16:creationId xmlns:a16="http://schemas.microsoft.com/office/drawing/2014/main" id="{7A723BBA-5BF1-D5F1-4B36-041658F6EB6C}"/>
                </a:ext>
              </a:extLst>
            </p:cNvPr>
            <p:cNvGrpSpPr/>
            <p:nvPr/>
          </p:nvGrpSpPr>
          <p:grpSpPr>
            <a:xfrm>
              <a:off x="301246" y="3256148"/>
              <a:ext cx="8268353" cy="1639702"/>
              <a:chOff x="-903973" y="4519498"/>
              <a:chExt cx="8268353" cy="2431829"/>
            </a:xfrm>
          </p:grpSpPr>
          <p:pic>
            <p:nvPicPr>
              <p:cNvPr id="27" name="Google Shape;675;p154">
                <a:extLst>
                  <a:ext uri="{FF2B5EF4-FFF2-40B4-BE49-F238E27FC236}">
                    <a16:creationId xmlns:a16="http://schemas.microsoft.com/office/drawing/2014/main" id="{0D895013-02F1-B37A-D600-BF4E0DF90725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 rot="-2314028">
                <a:off x="2706964" y="4775854"/>
                <a:ext cx="1046478" cy="6404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Google Shape;676;p154">
                <a:extLst>
                  <a:ext uri="{FF2B5EF4-FFF2-40B4-BE49-F238E27FC236}">
                    <a16:creationId xmlns:a16="http://schemas.microsoft.com/office/drawing/2014/main" id="{B25E02FD-F1C0-A085-279C-00AA1C1244CC}"/>
                  </a:ext>
                </a:extLst>
              </p:cNvPr>
              <p:cNvSpPr/>
              <p:nvPr/>
            </p:nvSpPr>
            <p:spPr>
              <a:xfrm>
                <a:off x="-903973" y="5096077"/>
                <a:ext cx="8268353" cy="1855250"/>
              </a:xfrm>
              <a:custGeom>
                <a:avLst/>
                <a:gdLst/>
                <a:ahLst/>
                <a:cxnLst/>
                <a:rect l="l" t="t" r="r" b="b"/>
                <a:pathLst>
                  <a:path w="8268353" h="1855250" extrusionOk="0">
                    <a:moveTo>
                      <a:pt x="0" y="398267"/>
                    </a:moveTo>
                    <a:cubicBezTo>
                      <a:pt x="32362" y="163699"/>
                      <a:pt x="166920" y="-12063"/>
                      <a:pt x="398267" y="0"/>
                    </a:cubicBezTo>
                    <a:cubicBezTo>
                      <a:pt x="764216" y="23726"/>
                      <a:pt x="937723" y="-10726"/>
                      <a:pt x="1152241" y="0"/>
                    </a:cubicBezTo>
                    <a:cubicBezTo>
                      <a:pt x="1366759" y="10726"/>
                      <a:pt x="1787184" y="34923"/>
                      <a:pt x="1980934" y="0"/>
                    </a:cubicBezTo>
                    <a:cubicBezTo>
                      <a:pt x="2174684" y="-34923"/>
                      <a:pt x="2370273" y="-7092"/>
                      <a:pt x="2734909" y="0"/>
                    </a:cubicBezTo>
                    <a:cubicBezTo>
                      <a:pt x="3099545" y="7092"/>
                      <a:pt x="3149586" y="-19254"/>
                      <a:pt x="3264728" y="0"/>
                    </a:cubicBezTo>
                    <a:cubicBezTo>
                      <a:pt x="3379870" y="19254"/>
                      <a:pt x="3561523" y="-18035"/>
                      <a:pt x="3794548" y="0"/>
                    </a:cubicBezTo>
                    <a:cubicBezTo>
                      <a:pt x="4027573" y="18035"/>
                      <a:pt x="4226900" y="-26241"/>
                      <a:pt x="4548523" y="0"/>
                    </a:cubicBezTo>
                    <a:cubicBezTo>
                      <a:pt x="4870146" y="26241"/>
                      <a:pt x="4894618" y="7809"/>
                      <a:pt x="5003625" y="0"/>
                    </a:cubicBezTo>
                    <a:cubicBezTo>
                      <a:pt x="5112632" y="-7809"/>
                      <a:pt x="5446490" y="-18854"/>
                      <a:pt x="5682881" y="0"/>
                    </a:cubicBezTo>
                    <a:cubicBezTo>
                      <a:pt x="5919272" y="18854"/>
                      <a:pt x="5995623" y="22220"/>
                      <a:pt x="6212701" y="0"/>
                    </a:cubicBezTo>
                    <a:cubicBezTo>
                      <a:pt x="6429779" y="-22220"/>
                      <a:pt x="6641546" y="-13833"/>
                      <a:pt x="6891957" y="0"/>
                    </a:cubicBezTo>
                    <a:cubicBezTo>
                      <a:pt x="7142368" y="13833"/>
                      <a:pt x="7587772" y="43389"/>
                      <a:pt x="7870086" y="0"/>
                    </a:cubicBezTo>
                    <a:cubicBezTo>
                      <a:pt x="8080489" y="33777"/>
                      <a:pt x="8288107" y="184220"/>
                      <a:pt x="8268353" y="398267"/>
                    </a:cubicBezTo>
                    <a:cubicBezTo>
                      <a:pt x="8278349" y="660955"/>
                      <a:pt x="8289518" y="807959"/>
                      <a:pt x="8268353" y="948799"/>
                    </a:cubicBezTo>
                    <a:cubicBezTo>
                      <a:pt x="8247188" y="1089639"/>
                      <a:pt x="8273867" y="1278515"/>
                      <a:pt x="8268353" y="1456983"/>
                    </a:cubicBezTo>
                    <a:cubicBezTo>
                      <a:pt x="8309697" y="1708150"/>
                      <a:pt x="8122158" y="1886001"/>
                      <a:pt x="7870086" y="1855250"/>
                    </a:cubicBezTo>
                    <a:cubicBezTo>
                      <a:pt x="7682967" y="1866033"/>
                      <a:pt x="7363880" y="1830719"/>
                      <a:pt x="7116112" y="1855250"/>
                    </a:cubicBezTo>
                    <a:cubicBezTo>
                      <a:pt x="6868344" y="1879781"/>
                      <a:pt x="6814021" y="1844037"/>
                      <a:pt x="6661010" y="1855250"/>
                    </a:cubicBezTo>
                    <a:cubicBezTo>
                      <a:pt x="6507999" y="1866463"/>
                      <a:pt x="6224475" y="1857118"/>
                      <a:pt x="5832317" y="1855250"/>
                    </a:cubicBezTo>
                    <a:cubicBezTo>
                      <a:pt x="5440159" y="1853382"/>
                      <a:pt x="5442169" y="1831936"/>
                      <a:pt x="5153061" y="1855250"/>
                    </a:cubicBezTo>
                    <a:cubicBezTo>
                      <a:pt x="4863953" y="1878564"/>
                      <a:pt x="4615469" y="1839791"/>
                      <a:pt x="4473805" y="1855250"/>
                    </a:cubicBezTo>
                    <a:cubicBezTo>
                      <a:pt x="4332141" y="1870709"/>
                      <a:pt x="4194355" y="1877197"/>
                      <a:pt x="4018703" y="1855250"/>
                    </a:cubicBezTo>
                    <a:cubicBezTo>
                      <a:pt x="3843051" y="1833303"/>
                      <a:pt x="3367117" y="1891563"/>
                      <a:pt x="3190010" y="1855250"/>
                    </a:cubicBezTo>
                    <a:cubicBezTo>
                      <a:pt x="3012903" y="1818937"/>
                      <a:pt x="2734954" y="1842927"/>
                      <a:pt x="2510754" y="1855250"/>
                    </a:cubicBezTo>
                    <a:cubicBezTo>
                      <a:pt x="2286554" y="1867573"/>
                      <a:pt x="2095170" y="1827583"/>
                      <a:pt x="1682061" y="1855250"/>
                    </a:cubicBezTo>
                    <a:cubicBezTo>
                      <a:pt x="1268952" y="1882917"/>
                      <a:pt x="1450827" y="1841055"/>
                      <a:pt x="1226960" y="1855250"/>
                    </a:cubicBezTo>
                    <a:cubicBezTo>
                      <a:pt x="1003093" y="1869445"/>
                      <a:pt x="680700" y="1826885"/>
                      <a:pt x="398267" y="1855250"/>
                    </a:cubicBezTo>
                    <a:cubicBezTo>
                      <a:pt x="212001" y="1817879"/>
                      <a:pt x="-23630" y="1719126"/>
                      <a:pt x="0" y="1456983"/>
                    </a:cubicBezTo>
                    <a:cubicBezTo>
                      <a:pt x="-4932" y="1292828"/>
                      <a:pt x="-5300" y="1090601"/>
                      <a:pt x="0" y="959386"/>
                    </a:cubicBezTo>
                    <a:cubicBezTo>
                      <a:pt x="5300" y="828171"/>
                      <a:pt x="22666" y="514544"/>
                      <a:pt x="0" y="398267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rgbClr val="96C7B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FFFFFF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AA1CBA21-05AC-40C1-465D-A6D6BC0D9102}"/>
                </a:ext>
              </a:extLst>
            </p:cNvPr>
            <p:cNvSpPr txBox="1"/>
            <p:nvPr/>
          </p:nvSpPr>
          <p:spPr>
            <a:xfrm>
              <a:off x="669590" y="3856419"/>
              <a:ext cx="7738921" cy="10021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914400" rtl="1">
                <a:buClr>
                  <a:srgbClr val="000000"/>
                </a:buClr>
                <a:buSzPts val="3200"/>
                <a:buFont typeface="Arial"/>
                <a:buNone/>
                <a:defRPr/>
              </a:pP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أَنا شُعورٌ يَجْعَلُ وَجْنَتَيْكَ تَحْمَرّانِ، وَلا تَسْتَطيعُ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ٱلنَّظَرَ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في عُيونِ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ٱلْآخَرينَ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، وَتَتَحَدَّثُ بِصَوْتٍ خافِتٍ. فَمَنْ أَنا؟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4D2F5454-09C3-297F-1D1C-D94848331B12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343911564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62B48-145F-40D6-211A-F1DF07DC9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A8212-F193-FABA-7CF6-7B2E18B1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الحل هو: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B7CDC5-CECB-4AC7-7E3B-EFC7EBBD70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grpSp>
        <p:nvGrpSpPr>
          <p:cNvPr id="6" name="Google Shape;714;p156">
            <a:extLst>
              <a:ext uri="{FF2B5EF4-FFF2-40B4-BE49-F238E27FC236}">
                <a16:creationId xmlns:a16="http://schemas.microsoft.com/office/drawing/2014/main" id="{8778B250-619B-E168-ACD5-73DA4527966D}"/>
              </a:ext>
            </a:extLst>
          </p:cNvPr>
          <p:cNvGrpSpPr/>
          <p:nvPr/>
        </p:nvGrpSpPr>
        <p:grpSpPr>
          <a:xfrm>
            <a:off x="2723536" y="2926839"/>
            <a:ext cx="3883228" cy="1310863"/>
            <a:chOff x="1841956" y="2811974"/>
            <a:chExt cx="5272663" cy="3049297"/>
          </a:xfrm>
        </p:grpSpPr>
        <p:grpSp>
          <p:nvGrpSpPr>
            <p:cNvPr id="15" name="Google Shape;715;p156">
              <a:extLst>
                <a:ext uri="{FF2B5EF4-FFF2-40B4-BE49-F238E27FC236}">
                  <a16:creationId xmlns:a16="http://schemas.microsoft.com/office/drawing/2014/main" id="{D6004410-3586-4F35-E61C-C1CACCD9C38E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716;p156">
                <a:extLst>
                  <a:ext uri="{FF2B5EF4-FFF2-40B4-BE49-F238E27FC236}">
                    <a16:creationId xmlns:a16="http://schemas.microsoft.com/office/drawing/2014/main" id="{A40DAE0B-EA1F-1B21-0412-605F90C4CF62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717;p156">
                <a:extLst>
                  <a:ext uri="{FF2B5EF4-FFF2-40B4-BE49-F238E27FC236}">
                    <a16:creationId xmlns:a16="http://schemas.microsoft.com/office/drawing/2014/main" id="{A2E5C288-7FE9-70AA-7FB4-02DBE872880C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718;p156">
                <a:extLst>
                  <a:ext uri="{FF2B5EF4-FFF2-40B4-BE49-F238E27FC236}">
                    <a16:creationId xmlns:a16="http://schemas.microsoft.com/office/drawing/2014/main" id="{1308288A-003F-7EEA-1E65-1B8827490101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719;p156">
                <a:extLst>
                  <a:ext uri="{FF2B5EF4-FFF2-40B4-BE49-F238E27FC236}">
                    <a16:creationId xmlns:a16="http://schemas.microsoft.com/office/drawing/2014/main" id="{9DF85AFE-CB97-FF82-F87E-56BCA1E692D4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" name="Google Shape;720;p156">
              <a:extLst>
                <a:ext uri="{FF2B5EF4-FFF2-40B4-BE49-F238E27FC236}">
                  <a16:creationId xmlns:a16="http://schemas.microsoft.com/office/drawing/2014/main" id="{B820A120-0A4D-40E9-5C8D-B0C8EFC12DA0}"/>
                </a:ext>
              </a:extLst>
            </p:cNvPr>
            <p:cNvSpPr/>
            <p:nvPr/>
          </p:nvSpPr>
          <p:spPr>
            <a:xfrm>
              <a:off x="2020218" y="3045212"/>
              <a:ext cx="4924405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algn="ctr" defTabSz="914400" rtl="1">
                <a:lnSpc>
                  <a:spcPct val="150000"/>
                </a:lnSpc>
                <a:buClr>
                  <a:srgbClr val="C00000"/>
                </a:buClr>
                <a:buSzPts val="2400"/>
                <a:buFont typeface="Arial"/>
                <a:buNone/>
                <a:defRPr/>
              </a:pPr>
              <a:r>
                <a:rPr lang="ar-MA" sz="4000" b="1" kern="0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اَلْخَجَلُ</a:t>
              </a:r>
              <a:endParaRPr sz="2400" b="1" kern="0" dirty="0">
                <a:solidFill>
                  <a:srgbClr val="106585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21;p156">
              <a:extLst>
                <a:ext uri="{FF2B5EF4-FFF2-40B4-BE49-F238E27FC236}">
                  <a16:creationId xmlns:a16="http://schemas.microsoft.com/office/drawing/2014/main" id="{A479850A-0623-81A5-A8E2-9FA0FECDE337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8622493-B650-E033-AA93-2D348D2DFE8A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4104675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54CDD42-3893-C732-36A5-E2DB703B5D31}"/>
              </a:ext>
            </a:extLst>
          </p:cNvPr>
          <p:cNvSpPr txBox="1">
            <a:spLocks/>
          </p:cNvSpPr>
          <p:nvPr/>
        </p:nvSpPr>
        <p:spPr>
          <a:xfrm>
            <a:off x="1803367" y="276677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أول هدية ج 1: التوقع والتحقق - القراءات الفردية - الفهم العام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9F6DAC9-67F0-7D2D-32C6-CE169331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74" y="934797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  <a:cs typeface="+mn-cs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E1C48270-DD59-B90E-D49C-EDD1DEC9FE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02828" y="1607448"/>
            <a:ext cx="715006" cy="7150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3E6ACB-36BF-BC3C-E5E3-541876314057}"/>
              </a:ext>
            </a:extLst>
          </p:cNvPr>
          <p:cNvSpPr txBox="1"/>
          <p:nvPr/>
        </p:nvSpPr>
        <p:spPr>
          <a:xfrm>
            <a:off x="5535561" y="1749132"/>
            <a:ext cx="1538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</a:t>
            </a:r>
            <a:endParaRPr lang="fr-FR" sz="3600" b="1" dirty="0">
              <a:solidFill>
                <a:srgbClr val="424D7B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3AD426-9CDF-04D8-EE49-8278ED678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5051" y="109856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37F3EA-D872-642C-BF7A-048A3AFFC7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9" r="-4369"/>
          <a:stretch>
            <a:fillRect/>
          </a:stretch>
        </p:blipFill>
        <p:spPr>
          <a:xfrm>
            <a:off x="7144396" y="1940644"/>
            <a:ext cx="900000" cy="8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3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85DAE-6FE1-F4C1-DD32-92522798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4567FB6-70DF-920E-B459-3F0F8DAA3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يمرض طفل، من يعتني به؟ كيف ذلك؟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FDC03C4-30A0-E76F-0F78-55188DE8D4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E6BA73-9DDE-7E93-F5A0-6E9D21A59A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1DD28D-1482-C99F-F9AC-BD4406924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8B6C7C-4395-1395-2A1A-27B3860263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9E1A22-3065-21D1-1E09-406C0AF74A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4AF7C1-2987-5A5E-B155-2B0D6939EB2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CF776D-EB5F-A60B-75D8-9451F128DDD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BA94C6-2C08-C7A7-F326-7416D7F78A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A3C076-77F4-4E38-A749-91697F6D50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6D17BA-B4F9-D5D3-0984-25CC04B43620}"/>
              </a:ext>
            </a:extLst>
          </p:cNvPr>
          <p:cNvSpPr txBox="1"/>
          <p:nvPr/>
        </p:nvSpPr>
        <p:spPr>
          <a:xfrm>
            <a:off x="2764976" y="2740808"/>
            <a:ext cx="34774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اَلْمَرَضُ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573890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6B56F-1A51-7D6D-2D4E-C9DC64EAE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70C0595-2140-8541-E673-54EE7DB25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سوف نقرأ نصا جديدا عنوانه "أول هدية ج 1".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D29EA1-8D52-CC0D-05CD-239D20BF7D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6F867C-27C0-F796-704D-25AC264E3E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044334-C14A-0627-92DF-B2C8C430A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F137CB-0307-1206-E0C2-75412D3029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EA1F20-D94F-FB76-D872-FFAACB3219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029352-90FB-B8E9-E93E-696D42FC5A6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33B54E-CFC4-2C7D-603B-0DB771F248A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D61BE6-65DF-01F6-27C3-CBE740851F0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06C522-BAB2-E5B8-2F31-BE352B0AA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 descr="Une image contenant texte, lettre, document&#10;&#10;Le contenu généré par l’IA peut être incorrect.">
            <a:extLst>
              <a:ext uri="{FF2B5EF4-FFF2-40B4-BE49-F238E27FC236}">
                <a16:creationId xmlns:a16="http://schemas.microsoft.com/office/drawing/2014/main" id="{D8521831-8248-4698-CF51-FBA2EAFEB6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6136" y="2181497"/>
            <a:ext cx="2050010" cy="288689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1537918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95A51-52ED-E0DB-9A6D-E9820604A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CCE4A02B-5034-E5D0-17A2-74FF04DCA73A}"/>
              </a:ext>
            </a:extLst>
          </p:cNvPr>
          <p:cNvSpPr txBox="1"/>
          <p:nvPr/>
        </p:nvSpPr>
        <p:spPr>
          <a:xfrm>
            <a:off x="1137163" y="2730748"/>
            <a:ext cx="68720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دَأَبَ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يَأْسِرُ – أَسْتَعْجِلُ – عَبَثاً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5F1B517B-FE52-1A46-A552-BDEF490A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نتعرف النص الجديد سنتعلم كلمات تساعدنا على فهمه.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A974313-88E1-5A56-BD68-8BA6340568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FAE6B2-B26E-538F-5395-C66853BAC6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744836-3E2F-4ED1-036A-57EC71B9A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0DF6647-1C3B-14A8-C260-C3B7798DE8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387965C-1EBA-8BDC-9BDB-5C7F73C9EF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2E71C1-B1F1-9EA5-1DCB-07830A76E18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FB1948-AFFD-E700-F534-7BB88059FC0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3056FB-CA1B-1B78-B8C7-A4A002F7AE4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066698-B3CC-6A99-BDA1-A23C0CBFD3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4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5D0BD3-C2F3-F77D-04F3-4B4DF8756E94}"/>
              </a:ext>
            </a:extLst>
          </p:cNvPr>
          <p:cNvSpPr/>
          <p:nvPr/>
        </p:nvSpPr>
        <p:spPr>
          <a:xfrm>
            <a:off x="1317026" y="3355884"/>
            <a:ext cx="650994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دَأَبَ (</a:t>
            </a:r>
            <a:r>
              <a:rPr kumimoji="0" lang="ar-MA" sz="36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عَلى فِعْلٍ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):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اِسْتَمَرَّ وَواظَبَ عَلَيْهِ.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33" y="74286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"دَأَبَ"؟ من يركب الكلمة في جملة؟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10633BB-F2DE-4428-6F34-5A722B9089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1177936" y="3182684"/>
            <a:ext cx="678812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يَأْسِرُني: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يَجْذِبُني إِلَيْهِ.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معنى "يأسِرُ"؟ (تلميذان) – من يركب الكلمة في جملة؟ 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D1F43D0-FF54-A284-7143-173D1B562A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0D25892-448C-4BEA-4765-0568EE2D52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9E3A260-B6EF-795B-D00B-C30B152453A2}"/>
              </a:ext>
            </a:extLst>
          </p:cNvPr>
          <p:cNvSpPr/>
          <p:nvPr/>
        </p:nvSpPr>
        <p:spPr>
          <a:xfrm>
            <a:off x="1221089" y="4368753"/>
            <a:ext cx="678812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أَسَرَ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يَأْسِرُ: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خَلَبَ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يَخْلُبُ.</a:t>
            </a:r>
          </a:p>
        </p:txBody>
      </p:sp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1793269" y="3150704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أَسْتَعْجِلُ: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أُريدُ وُقوعَ شَيْءٍ بِسُرْعَةٍ.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"أستعجل"؟ (تلميذان) – من يركب الكلمة في جملة؟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A50A7BD-42BE-C157-5328-53BAA82716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37C9EC5C-F135-1570-6103-8798A5DD5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306D6-8B94-980B-306B-4059F818F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F6685F8-F5C3-650B-685F-4C3046B9B84A}"/>
              </a:ext>
            </a:extLst>
          </p:cNvPr>
          <p:cNvSpPr/>
          <p:nvPr/>
        </p:nvSpPr>
        <p:spPr>
          <a:xfrm>
            <a:off x="1793269" y="3045542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عَبَثاً: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بِدونَ فائِدَةٍ، بِلا نَتيجَةٍ.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1ADB19F-3F09-EB3E-CC8D-4BE1FCF0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"عبثا"؟ (تلميذان) – من يركب الكلمة في جملة؟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B52DB04-5FD2-A09C-B065-26726215D6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F45BEA-9398-2333-D968-C0A35E9AF9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9354E0-7E93-2B87-BD27-6818028C0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5728F3-320A-290D-A2C9-5BD2F4D48A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0553A47-8704-25A9-AC85-2A42D41AF6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390959-9CA9-E155-3592-68D36C1CD51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3AD644-9761-960E-6DEB-5B59497EF94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290E17-BBB6-9172-A646-2627CB836E3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5326C1B9-7EAB-3319-4FFB-FA8021B434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0766945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948B3F7-82DC-17CC-1D89-14FD8FC84517}"/>
              </a:ext>
            </a:extLst>
          </p:cNvPr>
          <p:cNvSpPr txBox="1"/>
          <p:nvPr/>
        </p:nvSpPr>
        <p:spPr>
          <a:xfrm>
            <a:off x="2792831" y="1509074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أَوَّلُ هَدِيَّةٍ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ثنائيات، اقرؤوا العنوان ولاحظوا الصورة ثم اكتبوا توقعاتكم على الدفاتر.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244B02A-9C43-D1E1-95FE-CDCE9C8730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42F9465E-61C6-12BE-1BE5-EA7202D36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51" y="693939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6F2911-7D11-BD65-D2FC-9BD762363262}"/>
              </a:ext>
            </a:extLst>
          </p:cNvPr>
          <p:cNvSpPr txBox="1"/>
          <p:nvPr/>
        </p:nvSpPr>
        <p:spPr>
          <a:xfrm>
            <a:off x="4847975" y="3572047"/>
            <a:ext cx="38841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رُبَّما يَتَحَدَّثُ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.........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3" name="Image 2" descr="Une image contenant habits, garçon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466460-4034-32D5-99B5-06D608D13E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5894" y="2649727"/>
            <a:ext cx="3744639" cy="298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814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054DA-8075-DD0E-3658-20DF11542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BF7A9CF-7228-E64E-BE96-796B40AC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ليتقاسم معنا توقعه؟ ما الذي جعلكما تتوقعان ذلك؟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E688F2-0262-0E08-9942-225BDB5E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258082-C4A6-9E21-10D3-7FF2740B4A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5AD938-3E71-E45E-C673-7C5687C13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30B4CA-0463-D989-277D-14D124BB9D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F785688-2852-F869-FC05-FCB4C0CF4D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C699ED-D70D-F3E3-E595-3AB6AF5B5C7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DC9884-EF85-2E08-D96C-8543DA94AF8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FADF9-442F-32D7-E23B-9BFAC4BA131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DB168D5D-6C78-1AB6-446A-002CA2BBB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A0C516-38BA-146F-910A-4F6F57D45E1D}"/>
              </a:ext>
            </a:extLst>
          </p:cNvPr>
          <p:cNvSpPr txBox="1"/>
          <p:nvPr/>
        </p:nvSpPr>
        <p:spPr>
          <a:xfrm>
            <a:off x="2692417" y="1494244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أَوَّلُ هَدِيَّةٍ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habits, garçon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42D562-A70E-1F7B-1550-D270B9AC48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988" y="2421843"/>
            <a:ext cx="4322255" cy="344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7354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91225-63F5-0D0B-4B58-1433AF48B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D0C75F-D270-D34D-A919-243F3D4B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كلنا متحمسون لمعرفة من وافق مضمون النص. سنقرأ النص لنتحقق من توقعاتكم.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97E986-AC68-F5E4-D01E-77776AB4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87D3EE-A983-024F-07BC-11BBE58BE5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D6C643-F10C-DAE7-A8E3-8864B52E2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5F2DD63-FF33-543F-3874-F54D1EBFC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701AE1-9E40-5486-37C7-8363AD58E6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CC7D8D-9F7B-1F78-A1A7-09397A7F152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F61A65-B03E-3AA8-D4DD-AA22AB3B3B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C09088-6474-8640-F48E-A901E660BE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6ED632-64ED-E83A-6C9F-5ABA050C77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0C78B3-C94B-9BC9-0AA4-9017193CD638}"/>
              </a:ext>
            </a:extLst>
          </p:cNvPr>
          <p:cNvSpPr txBox="1"/>
          <p:nvPr/>
        </p:nvSpPr>
        <p:spPr>
          <a:xfrm>
            <a:off x="2692417" y="1494244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أَوَّلُ هَدِيَّةٍ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Image 7" descr="Une image contenant habits, garçon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A9DE39E-526A-BE94-4FAB-1CA1372341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0272" y="2766642"/>
            <a:ext cx="3635405" cy="289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0302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4FE1-AD84-6DB9-EEC9-C9C9E61D5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CA17707-0EB2-7E46-BBED-4C128DD58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92213"/>
            <a:ext cx="714163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13، سنقرأ النص" أول هدية" بشكل معبر عن المشاعر ومعاني النص.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C9039D-6104-2080-1A5F-EB1C8EF10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E64B83-BFCB-CD08-6563-813F408DD1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C7BD61-8CC2-E89C-01B5-D87056ED1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AF34D6-CA96-E7E4-2762-1602AC45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DA23121-3B90-8DBC-CC04-9C6A39CB10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40B7CB-A6B3-2B7E-FA33-9D849D798DF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60178F-3947-6231-31D3-E31782132C1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0A08E6-F3A0-28FD-6FA6-AE01D059736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F5F9F8-8147-023D-918D-BF66FF979C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8AA37F-33F4-8301-2CD0-15F89977AC1E}"/>
              </a:ext>
            </a:extLst>
          </p:cNvPr>
          <p:cNvSpPr txBox="1"/>
          <p:nvPr/>
        </p:nvSpPr>
        <p:spPr>
          <a:xfrm>
            <a:off x="3962016" y="2323170"/>
            <a:ext cx="46713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أَقْرَأُ قِراءَةً مُعَبِّرَةً؟</a:t>
            </a:r>
          </a:p>
          <a:p>
            <a:pPr algn="r" rtl="1"/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أَسْتَخْدِمُ نَبْرَةً وَصَوْتاً يُناسِبانِ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ٱلْمَعْنى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وٱلْمَشاعِرَ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مثالٌ: إِذا كانَتْ إِحْدى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ٱلشَّخْصِيّاتِ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غاضِبَةً أَقْرَأُ بِصَوْتٍ عالٍ يُعَبِّرُ عَنِ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-أَسْتَعْمِلُ تَعابيرَ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ٱلْوَجْهِ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وَحَرَكاتِ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ٱلْجَسَدِ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lettre, document&#10;&#10;Le contenu généré par l’IA peut être incorrect.">
            <a:extLst>
              <a:ext uri="{FF2B5EF4-FFF2-40B4-BE49-F238E27FC236}">
                <a16:creationId xmlns:a16="http://schemas.microsoft.com/office/drawing/2014/main" id="{AAFCD33C-9D78-90F4-CD15-33185079EA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1948" y="2464773"/>
            <a:ext cx="2050010" cy="288689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245205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0FA92-A09F-BAEE-44F5-03BBFB8F6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35226FC-9463-B954-3738-75FF5DB8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92213"/>
            <a:ext cx="714163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 تابعوا معي وأنتم تضعون أصابعكم تحت كل كلمة أقرؤها.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115C1D2-E02C-E863-AC10-5642CE746D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CA5825-BF8F-E4D6-DE7C-3A399019E4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4039A6-E0A0-C401-F8FF-B0507040F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54FBE7-EE33-77C8-C0FD-6DCC700DD6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94F5B3E-5187-6E1E-FF25-4D52233EC8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AC53AB-A8C2-9DF6-B942-420EAB84BEC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073C87-3F6F-1E6C-4046-7EE1F1496DF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7AD159-165F-4F9A-A78F-8E8C37391B0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F46109-1096-B10D-BFCF-76B5C01A5E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 descr="Une image contenant texte, lettre, document&#10;&#10;Le contenu généré par l’IA peut être incorrect.">
            <a:extLst>
              <a:ext uri="{FF2B5EF4-FFF2-40B4-BE49-F238E27FC236}">
                <a16:creationId xmlns:a16="http://schemas.microsoft.com/office/drawing/2014/main" id="{ACD75CBD-417B-DEDB-F945-7BF335E60A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9807" y="2211315"/>
            <a:ext cx="2325670" cy="327508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642380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C25188A-923B-DB4C-8B29-F889526EB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يقرأ؟– تابع(ي). -ارفعوا أيديكم حين تسمعون كلمة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CE5C3C6-C5AE-096F-6155-6F8FE7549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3D55E9-3FBF-BC37-45AE-ACF9EB7CA8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A902D2-2500-5AA4-D397-D3CD75DBB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803D5A-30C1-E1D5-3653-6912D3858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C1A1723-B288-0C5C-DB2B-4453D6CFE2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66B2066-C7FD-E60F-C29C-0020DDFAD9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C7421E-2D1F-693E-49DF-3AA1C8482AF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5E4EF2-EE66-EFDB-74F2-237E6D3C7E4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E935FC-108B-386A-A1E6-0FE85E1641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 descr="Une image contenant texte, lettre, document&#10;&#10;Le contenu généré par l’IA peut être incorrect.">
            <a:extLst>
              <a:ext uri="{FF2B5EF4-FFF2-40B4-BE49-F238E27FC236}">
                <a16:creationId xmlns:a16="http://schemas.microsoft.com/office/drawing/2014/main" id="{D1213A8D-05DA-7E8B-B558-7A60FDCD29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9807" y="2211315"/>
            <a:ext cx="2325670" cy="327508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322668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448F6-852D-CB49-7A2E-A51132FB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BC4EDDA-0FBA-1DAA-EF7B-6E1156730E73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000304A8-A32E-E141-B4E4-8708154B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هل توقعتم أن تتحدث الفتاة المريضة عن اهتمام الأخت والأم والأب بها؟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04999E5-D6F6-971A-40B5-4D39F8250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FEC77C-0CF7-00E2-2FC2-20F1B2CDD1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BCB581-5396-8B60-73C5-D6FE741305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C5122A-F79C-5D12-510A-15BFA22C5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8BBA14-8936-12D9-4757-542092F537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8BB87EF-EEF8-CA61-BB0E-2B5C98E8CF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24C4C8-1CCB-752F-6039-612DFA64236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14C40A-EF22-AE36-9081-0B42942C008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9F7769-7E90-A2E3-0F40-9DF0878FBD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 descr="Une image contenant texte, lettre, document&#10;&#10;Le contenu généré par l’IA peut être incorrect.">
            <a:extLst>
              <a:ext uri="{FF2B5EF4-FFF2-40B4-BE49-F238E27FC236}">
                <a16:creationId xmlns:a16="http://schemas.microsoft.com/office/drawing/2014/main" id="{A031CE9C-4C32-5D26-1495-E11C7FECA4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9807" y="2211315"/>
            <a:ext cx="2325670" cy="327508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8842386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C9D50-F1AC-1223-FE7A-EFB28DA5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E99FEE-6EE3-5B2C-D4FC-8B44C54D5949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8364B6E-45D6-8EC9-8504-C24198F1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هذا المقطع بشكل معبر؟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(الشخصية متحيرة  وتتساءل في الوقت نفسه)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D437E8B-DB04-22DB-2FB3-7DAEF7771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E229C7-3B5E-8F5D-A412-BC49D44ED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20BCFF-916C-33BF-5140-CAC14748B0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718095-4A7D-1D3D-9161-E2636CEBA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6EFE79-BD11-2EE2-B1F0-E2C0673073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99F452-C161-8890-A0F1-8E662690ED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C8FDAE-374C-0F5D-A156-A60A3D530FA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8A948E-4D35-1553-61DE-1904C66AD53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DBAEE-52F0-3247-E13A-876D51D280E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AB44D150-0B4E-2761-DCDF-C469E7E4B2CF}"/>
              </a:ext>
            </a:extLst>
          </p:cNvPr>
          <p:cNvSpPr txBox="1"/>
          <p:nvPr/>
        </p:nvSpPr>
        <p:spPr>
          <a:xfrm>
            <a:off x="796834" y="3003374"/>
            <a:ext cx="7550332" cy="1736601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لي أَنْ أُكافِئَ أَفْرادَ أُسْرَتي يا تُرى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ٱلْهَدايا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يُمْكِنُ أَنْ أُقَدِّمَها  إِلَيْهِمْ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684532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1283466" y="3003374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هِيَ شَخْصِيّاتُ النَّصِّ؟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93148B2-E596-A593-9FEF-97ED17E4F4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57549088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36C7-CD0D-CB10-D89F-22313680F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ED1D96-AE96-CBF9-3C68-459759F0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E01FC4-FDCD-DAA9-59D5-542FFDC8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A4231B-96D5-5D89-2322-5AE8E11B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AF1CCE-0091-B310-E6FC-97812EDBE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36A464-B1E1-9BAE-912E-B8539FCFE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53BF7-272F-8CF9-9B79-610E278DEC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AA55DA-1714-3F7A-297F-29BBD81574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BC62B-D6C3-26B5-2B8A-FD6CC4B32BA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C926A9-75A0-6F3A-E5ED-E06234B9FCA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C614FA3A-2F33-2102-4A20-14EA9D0C9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A0DB74EC-6041-6685-25B4-9D815AEBC6CC}"/>
              </a:ext>
            </a:extLst>
          </p:cNvPr>
          <p:cNvSpPr txBox="1"/>
          <p:nvPr/>
        </p:nvSpPr>
        <p:spPr>
          <a:xfrm>
            <a:off x="1283466" y="3003374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هِيَ شَخْصِيّاتُ النَّصِّ؟</a:t>
            </a:r>
          </a:p>
        </p:txBody>
      </p:sp>
    </p:spTree>
    <p:extLst>
      <p:ext uri="{BB962C8B-B14F-4D97-AF65-F5344CB8AC3E}">
        <p14:creationId xmlns:p14="http://schemas.microsoft.com/office/powerpoint/2010/main" val="52167099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2575EE0A-2E62-7C35-40CA-F9BA48936CA0}"/>
              </a:ext>
            </a:extLst>
          </p:cNvPr>
          <p:cNvSpPr txBox="1"/>
          <p:nvPr/>
        </p:nvSpPr>
        <p:spPr>
          <a:xfrm>
            <a:off x="1085710" y="2864819"/>
            <a:ext cx="7392368" cy="1736601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كَيْفَ كانَتِ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ٱلْأُخْتُ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تُؤْنِسُ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ٱلْفَتاةَ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ٱلْمَريضَةَ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خِلالَ فَتْرَةِ مَرَضِها؟</a:t>
            </a:r>
          </a:p>
        </p:txBody>
      </p:sp>
    </p:spTree>
    <p:extLst>
      <p:ext uri="{BB962C8B-B14F-4D97-AF65-F5344CB8AC3E}">
        <p14:creationId xmlns:p14="http://schemas.microsoft.com/office/powerpoint/2010/main" val="395762997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82171F1D-0DFB-74CB-7375-943B25642C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EF9AE782-2A63-9FD8-75A3-DA70C5307B8F}"/>
              </a:ext>
            </a:extLst>
          </p:cNvPr>
          <p:cNvSpPr txBox="1"/>
          <p:nvPr/>
        </p:nvSpPr>
        <p:spPr>
          <a:xfrm>
            <a:off x="1085710" y="2864819"/>
            <a:ext cx="7392368" cy="1736601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كَيْفَ كانَتِ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ٱلْأُخْتُ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تُؤْنِسُ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ٱلْفَتاةَ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ٱلْمَريضَةَ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خِلالَ فَتْرَةِ مَرَضِها؟</a:t>
            </a:r>
          </a:p>
        </p:txBody>
      </p:sp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850" y="198063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13CC5A-EF50-CD17-DBF6-57CFD760B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6223" y="9183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E0379B-FF5E-00FA-4BED-161CF6D4B07E}"/>
              </a:ext>
            </a:extLst>
          </p:cNvPr>
          <p:cNvSpPr/>
          <p:nvPr/>
        </p:nvSpPr>
        <p:spPr>
          <a:xfrm>
            <a:off x="845867" y="2415208"/>
            <a:ext cx="7643191" cy="30514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خِلالَ هذِهِ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تَعَلَّمْتُ كَلِماتٍ جَديدَةً هِيَ: 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ٱسْتَمَعْنا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لِلْحِكايَةِ وَتَعَرَّفْنا</a:t>
            </a:r>
            <a:r>
              <a:rPr lang="f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أَحْداثَها وَ..................... وَ................ 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.................................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نَشاطِ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قَرَأْنا نَصّاً .................................................... </a:t>
            </a:r>
            <a:endParaRPr lang="fr-FR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51EB76A-4CAF-A43C-3A88-68BCD33B44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96952060-4D5E-84C0-12DA-33996D2F7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كراساتكم ص 15. ضعوا العلامة أمام التمرين وأنجزوه في المنزل.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7F6C97F-1126-630B-5854-C2DB53C4A1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4004" y="1930578"/>
            <a:ext cx="1373063" cy="1373061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AF772C8-DCB6-47B9-22FE-6F0869D78F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F1E263-78D6-6D69-799B-4090E0DAE8C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B34CCCB9-19E2-D2B0-149A-8C0B701C9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4791" y="1918252"/>
            <a:ext cx="3104788" cy="431220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CCAA38F-4687-49AE-A26B-4C5D3FF3B8B6}"/>
              </a:ext>
            </a:extLst>
          </p:cNvPr>
          <p:cNvSpPr/>
          <p:nvPr/>
        </p:nvSpPr>
        <p:spPr>
          <a:xfrm>
            <a:off x="2974791" y="2389239"/>
            <a:ext cx="3091144" cy="914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44B50785-9E90-9AA8-C17E-50834B073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704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17361</TotalTime>
  <Words>1781</Words>
  <Application>Microsoft Office PowerPoint</Application>
  <PresentationFormat>Affichage à l'écran (4:3)</PresentationFormat>
  <Paragraphs>421</Paragraphs>
  <Slides>60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60</vt:i4>
      </vt:variant>
    </vt:vector>
  </HeadingPairs>
  <TitlesOfParts>
    <vt:vector size="78" baseType="lpstr">
      <vt:lpstr>Microsoft Uighur</vt:lpstr>
      <vt:lpstr>Wingdings</vt:lpstr>
      <vt:lpstr>Dosis SemiBold</vt:lpstr>
      <vt:lpstr>Modern Love</vt:lpstr>
      <vt:lpstr>Dosis ExtraBold</vt:lpstr>
      <vt:lpstr>Dosis</vt:lpstr>
      <vt:lpstr>Calibri Light</vt:lpstr>
      <vt:lpstr>Calibri</vt:lpstr>
      <vt:lpstr>Dosis Medium</vt:lpstr>
      <vt:lpstr>Arial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3_Env-Enseignant</vt:lpstr>
      <vt:lpstr>2_Thème Office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مرحبا بكم، سننطلق في حصة اللغة العربية.</vt:lpstr>
      <vt:lpstr>افتتاح الحصة</vt:lpstr>
      <vt:lpstr>قبل أن نبدأ حصة اليوم نتذكر شروط الحصول على نجمة التميز. </vt:lpstr>
      <vt:lpstr>ضعوا الكراسة واللوحة في القمطر</vt:lpstr>
      <vt:lpstr>خذوا الكراسة ص 12. سأتحقق من إنجازكم للواجب المنزلي. من يقرأ الجمل التي ركبها؟ </vt:lpstr>
      <vt:lpstr>نواصل التدرب على قراءة فقرة بدقة وسرعة. نتذكر شروط القراءة بطلاقة.</vt:lpstr>
      <vt:lpstr>سأقرأ – انتبهوا كيف سأغير نبرة الصوت عند الاستفهام (السؤال). </vt:lpstr>
      <vt:lpstr>الآن سنمر لتحدي الطلاقة. سأسحب  5أسماء أخر .</vt:lpstr>
      <vt:lpstr>أنادي على التلميذ الأول: .......................................................... تناقش الأخطاء بعد كل قراءة وتوضح كيفية تجاوزها.</vt:lpstr>
      <vt:lpstr>أبطال الطلاقة اليوم هم : ...............................</vt:lpstr>
      <vt:lpstr>Présentation PowerPoint</vt:lpstr>
      <vt:lpstr>تعرفنا في الحصة الماضية حكايةً جديدةً، من يذكرنا بعنوانها؟ </vt:lpstr>
      <vt:lpstr>نعيد الاستماع للحكاية. </vt:lpstr>
      <vt:lpstr>من يذكرنا بعناصر الحكاية؟ </vt:lpstr>
      <vt:lpstr>نتذكر جميعا.</vt:lpstr>
      <vt:lpstr>خذوا ألواحكم</vt:lpstr>
      <vt:lpstr>سأقدم لكم أحداثا وردت في الحكاية. أنتم تحددون الشخصية صاحبة الحدث.</vt:lpstr>
      <vt:lpstr>اكتبوا رقم الجواب الصحيح. أين تقع المدرسة؟ - معكم 30 ثانية قبل رفع الألواح ومناقشة الأجوبة.</vt:lpstr>
      <vt:lpstr>من يقدم الجواب في جملة تامة؟</vt:lpstr>
      <vt:lpstr>لماذا كان عماد معجبا بصديقه؟ - معكم 30 ثانية قبل رفع الألواح ومناقشة الأجوبة.</vt:lpstr>
      <vt:lpstr>من يقدم الجواب في جملة تامة؟</vt:lpstr>
      <vt:lpstr>من يقرأ؟ فكروا ثم اكتبوا رقم الإجابة الصحيحة.  </vt:lpstr>
      <vt:lpstr>من يجيب؟ لماذا؟ من لديه اختيار آخر؟ </vt:lpstr>
      <vt:lpstr>خذوا الصفحة 11. سأعين من يقرأ التعليمة 2؟ أنجزوا. أمامكم دقيقتان.</vt:lpstr>
      <vt:lpstr>سأعين من يقرأ السؤال الأول؟ من يجيب؟ هل أنتم متفقون؟</vt:lpstr>
      <vt:lpstr>انتبهوا للتصحيح.</vt:lpstr>
      <vt:lpstr>أحسنتم جميعا سنتابع حكايتنا غدا .</vt:lpstr>
      <vt:lpstr>فسحة تربوية.</vt:lpstr>
      <vt:lpstr>سأقرأ اللغز. - أمامكم 30 ثانية لتقديم إجاباتكم. سنناقش أجوبتكم. </vt:lpstr>
      <vt:lpstr>الحل هو: </vt:lpstr>
      <vt:lpstr>قراءة</vt:lpstr>
      <vt:lpstr>عندما يمرض طفل، من يعتني به؟ كيف ذلك؟ </vt:lpstr>
      <vt:lpstr>انتبهوا، سوف نقرأ نصا جديدا عنوانه "أول هدية ج 1".</vt:lpstr>
      <vt:lpstr>قبل أن نتعرف النص الجديد سنتعلم كلمات تساعدنا على فهمه. </vt:lpstr>
      <vt:lpstr>انتبهوا، من يقرأ معنى "دَأَبَ"؟ من يركب الكلمة في جملة؟ </vt:lpstr>
      <vt:lpstr>من يقرأ معنى "يأسِرُ"؟ (تلميذان) – من يركب الكلمة في جملة؟ </vt:lpstr>
      <vt:lpstr>من يقرأ معنى "أستعجل"؟ (تلميذان) – من يركب الكلمة في جملة؟ </vt:lpstr>
      <vt:lpstr>من يقرأ معنى "عبثا"؟ (تلميذان) – من يركب الكلمة في جملة؟ </vt:lpstr>
      <vt:lpstr>الآن، في  ثنائيات، اقرؤوا العنوان ولاحظوا الصورة ثم اكتبوا توقعاتكم على الدفاتر.</vt:lpstr>
      <vt:lpstr>سأعين ثنائيا ليتقاسم معنا توقعه؟ ما الذي جعلكما تتوقعان ذلك؟</vt:lpstr>
      <vt:lpstr>كلنا متحمسون لمعرفة من وافق مضمون النص. سنقرأ النص لنتحقق من توقعاتكم. </vt:lpstr>
      <vt:lpstr>خذوا الصفحة 13، سنقرأ النص" أول هدية" بشكل معبر عن المشاعر ومعاني النص.</vt:lpstr>
      <vt:lpstr>سأقرأ.  تابعوا معي وأنتم تضعون أصابعكم تحت كل كلمة أقرؤها.</vt:lpstr>
      <vt:lpstr>سأعين من يقرأ؟– تابع(ي). -ارفعوا أيديكم حين تسمعون كلمة لا تفهمونها. (15 دقيقة)</vt:lpstr>
      <vt:lpstr>نعود إلى توقعاتنا، هل توقعتم أن تتحدث الفتاة المريضة عن اهتمام الأخت والأم والأب بها؟ </vt:lpstr>
      <vt:lpstr>من يقرأ هذا المقطع بشكل معبر؟ (الشخصية متحيرة  وتتساءل في الوقت نفسه)</vt:lpstr>
      <vt:lpstr>من يقرأ السؤال الأول؟ عودوا إلى النص وابحثوا عن الجواب.</vt:lpstr>
      <vt:lpstr>من يتقاسم جوابه؟ </vt:lpstr>
      <vt:lpstr>من يقرأ السؤال الثاني؟  عودوا إلى النص وابحثوا عن الجواب.</vt:lpstr>
      <vt:lpstr>من يتقاسم جوابه؟ </vt:lpstr>
      <vt:lpstr>اختتام الحصة</vt:lpstr>
      <vt:lpstr>ماذا تعلمتم اليوم؟</vt:lpstr>
      <vt:lpstr>على كراساتكم ص 15. ضعوا العلامة أمام التمرين وأنجزوه في المنزل.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EL HAMDOUNI BTIHAJ</cp:lastModifiedBy>
  <cp:revision>135</cp:revision>
  <dcterms:created xsi:type="dcterms:W3CDTF">2023-09-20T21:35:22Z</dcterms:created>
  <dcterms:modified xsi:type="dcterms:W3CDTF">2026-01-31T18:46:19Z</dcterms:modified>
</cp:coreProperties>
</file>