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71"/>
  </p:notesMasterIdLst>
  <p:sldIdLst>
    <p:sldId id="2147482773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34806539" r:id="rId18"/>
    <p:sldId id="2147482774" r:id="rId19"/>
    <p:sldId id="2147482642" r:id="rId20"/>
    <p:sldId id="2134806904" r:id="rId21"/>
    <p:sldId id="2147482630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34806551" r:id="rId31"/>
    <p:sldId id="2134806552" r:id="rId32"/>
    <p:sldId id="2134806554" r:id="rId33"/>
    <p:sldId id="2147482726" r:id="rId34"/>
    <p:sldId id="2134806402" r:id="rId35"/>
    <p:sldId id="2134806894" r:id="rId36"/>
    <p:sldId id="2134806906" r:id="rId37"/>
    <p:sldId id="2147482766" r:id="rId38"/>
    <p:sldId id="2134808464" r:id="rId39"/>
    <p:sldId id="2134808465" r:id="rId40"/>
    <p:sldId id="2147482767" r:id="rId41"/>
    <p:sldId id="2134808467" r:id="rId42"/>
    <p:sldId id="2134808468" r:id="rId43"/>
    <p:sldId id="2147482760" r:id="rId44"/>
    <p:sldId id="2147482762" r:id="rId45"/>
    <p:sldId id="2147482475" r:id="rId46"/>
    <p:sldId id="2134806934" r:id="rId47"/>
    <p:sldId id="2134806936" r:id="rId48"/>
    <p:sldId id="2134806937" r:id="rId49"/>
    <p:sldId id="2134806940" r:id="rId50"/>
    <p:sldId id="2147482763" r:id="rId51"/>
    <p:sldId id="2134808471" r:id="rId52"/>
    <p:sldId id="2147482775" r:id="rId53"/>
    <p:sldId id="2147482750" r:id="rId54"/>
    <p:sldId id="2134808461" r:id="rId55"/>
    <p:sldId id="2147482777" r:id="rId56"/>
    <p:sldId id="2147482776" r:id="rId57"/>
    <p:sldId id="2147482768" r:id="rId58"/>
    <p:sldId id="2147482769" r:id="rId59"/>
    <p:sldId id="2147482771" r:id="rId60"/>
    <p:sldId id="2134808481" r:id="rId61"/>
    <p:sldId id="2147482779" r:id="rId62"/>
    <p:sldId id="2147482778" r:id="rId63"/>
    <p:sldId id="2147482772" r:id="rId64"/>
    <p:sldId id="2134806944" r:id="rId65"/>
    <p:sldId id="2147482752" r:id="rId66"/>
    <p:sldId id="2147482732" r:id="rId67"/>
    <p:sldId id="2134806532" r:id="rId68"/>
    <p:sldId id="2147482635" r:id="rId69"/>
    <p:sldId id="2147482534" r:id="rId70"/>
  </p:sldIdLst>
  <p:sldSz cx="9144000" cy="6858000" type="screen4x3"/>
  <p:notesSz cx="6858000" cy="9144000"/>
  <p:embeddedFontLst>
    <p:embeddedFont>
      <p:font typeface="Dosis" pitchFamily="2" charset="0"/>
      <p:regular r:id="rId72"/>
      <p:bold r:id="rId73"/>
    </p:embeddedFont>
    <p:embeddedFont>
      <p:font typeface="Dosis ExtraBold" pitchFamily="2" charset="0"/>
      <p:bold r:id="rId74"/>
    </p:embeddedFont>
    <p:embeddedFont>
      <p:font typeface="Dosis Medium" pitchFamily="2" charset="0"/>
      <p:regular r:id="rId75"/>
    </p:embeddedFont>
    <p:embeddedFont>
      <p:font typeface="Dosis SemiBold" pitchFamily="2" charset="0"/>
      <p:bold r:id="rId76"/>
    </p:embeddedFont>
    <p:embeddedFont>
      <p:font typeface="Microsoft Himalaya" panose="01010100010101010101" pitchFamily="2" charset="0"/>
      <p:regular r:id="rId77"/>
    </p:embeddedFont>
    <p:embeddedFont>
      <p:font typeface="Microsoft Uighur" panose="02000000000000000000" pitchFamily="2" charset="-78"/>
      <p:regular r:id="rId78"/>
      <p:bold r:id="rId79"/>
    </p:embeddedFont>
    <p:embeddedFont>
      <p:font typeface="Modern Love" panose="04090805081005020601" pitchFamily="82" charset="0"/>
      <p:regular r:id="rId80"/>
    </p:embeddedFont>
    <p:embeddedFont>
      <p:font typeface="Noto Sans Symbols" panose="020B0604020202020204" charset="0"/>
      <p:regular r:id="rId81"/>
      <p:bold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C"/>
    <a:srgbClr val="FCC871"/>
    <a:srgbClr val="FEE5BE"/>
    <a:srgbClr val="1D79BE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85" autoAdjust="0"/>
    <p:restoredTop sz="94750"/>
  </p:normalViewPr>
  <p:slideViewPr>
    <p:cSldViewPr snapToGrid="0">
      <p:cViewPr varScale="1">
        <p:scale>
          <a:sx n="71" d="100"/>
          <a:sy n="71" d="100"/>
        </p:scale>
        <p:origin x="706" y="28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viewProps" Target="view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4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0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4.png"/><Relationship Id="rId12" Type="http://schemas.openxmlformats.org/officeDocument/2006/relationships/image" Target="../media/image5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54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61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0.png"/><Relationship Id="rId7" Type="http://schemas.openxmlformats.org/officeDocument/2006/relationships/image" Target="../media/image4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svg"/><Relationship Id="rId18" Type="http://schemas.openxmlformats.org/officeDocument/2006/relationships/image" Target="../media/image74.png"/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svg"/><Relationship Id="rId2" Type="http://schemas.openxmlformats.org/officeDocument/2006/relationships/image" Target="../media/image34.png"/><Relationship Id="rId16" Type="http://schemas.openxmlformats.org/officeDocument/2006/relationships/image" Target="../media/image72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7.svg"/><Relationship Id="rId5" Type="http://schemas.openxmlformats.org/officeDocument/2006/relationships/image" Target="../media/image42.png"/><Relationship Id="rId15" Type="http://schemas.openxmlformats.org/officeDocument/2006/relationships/image" Target="../media/image71.svg"/><Relationship Id="rId10" Type="http://schemas.openxmlformats.org/officeDocument/2006/relationships/image" Target="../media/image66.png"/><Relationship Id="rId19" Type="http://schemas.openxmlformats.org/officeDocument/2006/relationships/image" Target="../media/image75.svg"/><Relationship Id="rId4" Type="http://schemas.openxmlformats.org/officeDocument/2006/relationships/image" Target="../media/image41.png"/><Relationship Id="rId9" Type="http://schemas.openxmlformats.org/officeDocument/2006/relationships/image" Target="../media/image65.svg"/><Relationship Id="rId1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svg"/><Relationship Id="rId18" Type="http://schemas.openxmlformats.org/officeDocument/2006/relationships/image" Target="../media/image74.png"/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svg"/><Relationship Id="rId2" Type="http://schemas.openxmlformats.org/officeDocument/2006/relationships/image" Target="../media/image34.png"/><Relationship Id="rId16" Type="http://schemas.openxmlformats.org/officeDocument/2006/relationships/image" Target="../media/image72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7.svg"/><Relationship Id="rId5" Type="http://schemas.openxmlformats.org/officeDocument/2006/relationships/image" Target="../media/image42.png"/><Relationship Id="rId15" Type="http://schemas.openxmlformats.org/officeDocument/2006/relationships/image" Target="../media/image71.svg"/><Relationship Id="rId10" Type="http://schemas.openxmlformats.org/officeDocument/2006/relationships/image" Target="../media/image66.png"/><Relationship Id="rId19" Type="http://schemas.openxmlformats.org/officeDocument/2006/relationships/image" Target="../media/image75.svg"/><Relationship Id="rId4" Type="http://schemas.openxmlformats.org/officeDocument/2006/relationships/image" Target="../media/image41.png"/><Relationship Id="rId9" Type="http://schemas.openxmlformats.org/officeDocument/2006/relationships/image" Target="../media/image65.svg"/><Relationship Id="rId1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77.png"/><Relationship Id="rId4" Type="http://schemas.microsoft.com/office/2007/relationships/hdphoto" Target="../media/hdphoto7.wd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7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50.png"/><Relationship Id="rId5" Type="http://schemas.openxmlformats.org/officeDocument/2006/relationships/image" Target="../media/image89.png"/><Relationship Id="rId4" Type="http://schemas.openxmlformats.org/officeDocument/2006/relationships/image" Target="../media/image41.png"/><Relationship Id="rId9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9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7D6-37DA-96E9-4D4A-FA55316F9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" b="365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91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 لوصف الطبيعة عبر الفصول الأربعة.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تاء مربوطة أو مبسوطة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40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74904" y="4507077"/>
            <a:ext cx="3914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باستعمال روابط العطف.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وجمل قصيرة  تتضمن تاء مربوطة أو مبسوطة.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EB4A67-0C8E-4140-53B9-7B54ABA80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63351" y="648000"/>
            <a:ext cx="828000" cy="82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CB847A9-F37F-132D-DCB4-155E666FA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EF7E62D-AB39-D82C-00AF-822F66CE9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9FED0D6-EF24-1622-D567-1DFC50776D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265A2E7-165F-1FCE-2226-EA893ACAC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881" y="11770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EF9F557-C570-0DCA-B081-9E24CB602B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246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C44195B-4403-0A79-EFE7-44BA05F9745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05A482F-4874-2EB6-36E3-8A276FFF24A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301CC-5A8D-2B3C-4911-D24F68E0A884}"/>
              </a:ext>
            </a:extLst>
          </p:cNvPr>
          <p:cNvSpPr>
            <a:spLocks/>
          </p:cNvSpPr>
          <p:nvPr/>
        </p:nvSpPr>
        <p:spPr>
          <a:xfrm>
            <a:off x="451765" y="130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816C81-C23F-5322-9FE4-84D5AB95618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04ABC6-AA5C-F72C-6F71-21CDAF11FF82}"/>
              </a:ext>
            </a:extLst>
          </p:cNvPr>
          <p:cNvSpPr>
            <a:spLocks/>
          </p:cNvSpPr>
          <p:nvPr/>
        </p:nvSpPr>
        <p:spPr>
          <a:xfrm>
            <a:off x="1856189" y="112734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8" name="Image 7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23B969E6-66F5-2615-345E-9F080EF385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028" y="1817013"/>
            <a:ext cx="3190828" cy="4439007"/>
          </a:xfrm>
          <a:prstGeom prst="rect">
            <a:avLst/>
          </a:prstGeom>
        </p:spPr>
      </p:pic>
      <p:grpSp>
        <p:nvGrpSpPr>
          <p:cNvPr id="9" name="Google Shape;2778;p84">
            <a:extLst>
              <a:ext uri="{FF2B5EF4-FFF2-40B4-BE49-F238E27FC236}">
                <a16:creationId xmlns:a16="http://schemas.microsoft.com/office/drawing/2014/main" id="{EF09C7F9-A8F4-2397-4487-8BADF2643643}"/>
              </a:ext>
            </a:extLst>
          </p:cNvPr>
          <p:cNvGrpSpPr/>
          <p:nvPr/>
        </p:nvGrpSpPr>
        <p:grpSpPr>
          <a:xfrm>
            <a:off x="6239625" y="4995575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0" name="Google Shape;2779;p84">
              <a:extLst>
                <a:ext uri="{FF2B5EF4-FFF2-40B4-BE49-F238E27FC236}">
                  <a16:creationId xmlns:a16="http://schemas.microsoft.com/office/drawing/2014/main" id="{2417072D-27FF-4F32-E201-1C87303A70B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780;p84">
              <a:extLst>
                <a:ext uri="{FF2B5EF4-FFF2-40B4-BE49-F238E27FC236}">
                  <a16:creationId xmlns:a16="http://schemas.microsoft.com/office/drawing/2014/main" id="{FBFF96F7-FF98-1946-F345-504C9E71BBD1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89063-772F-19E0-8BB0-85E1DACBA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62163587-166E-A3D6-B414-3375FFE42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7C2FE3-A3F8-A538-EEB3-DE1D5ADFA0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63351" y="648000"/>
            <a:ext cx="828000" cy="82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54B76AA-9980-FB5F-B8F2-9BBC7E1AE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0F42855-5724-1EF5-95E7-2F8CE482E0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2E0E258-D38B-CC4F-52DB-C0250F194C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15E2BCD-5DA6-9914-36FA-E777E212C1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881" y="11770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2278796-8A09-EB83-5D1F-A1E850ABC8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246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5F48028-87D8-BF9F-220F-BF0CD70C74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C272B2D-4630-2351-A9BD-D20D26D9E5D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C2CE04A-0469-EE08-4D16-E9D749CE93CC}"/>
              </a:ext>
            </a:extLst>
          </p:cNvPr>
          <p:cNvSpPr>
            <a:spLocks/>
          </p:cNvSpPr>
          <p:nvPr/>
        </p:nvSpPr>
        <p:spPr>
          <a:xfrm>
            <a:off x="451765" y="130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9E4388-80B1-9A00-E468-3B472830C6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2F95A1-A213-FA51-41D9-5E2868DEBA99}"/>
              </a:ext>
            </a:extLst>
          </p:cNvPr>
          <p:cNvSpPr>
            <a:spLocks/>
          </p:cNvSpPr>
          <p:nvPr/>
        </p:nvSpPr>
        <p:spPr>
          <a:xfrm>
            <a:off x="1856189" y="112734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E9996B5-1939-E41E-CF39-1EA4DED6FE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683" y="2055305"/>
            <a:ext cx="7868623" cy="433566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9AFADE5-FFDE-D2EB-1C0A-F038D49E96D4}"/>
              </a:ext>
            </a:extLst>
          </p:cNvPr>
          <p:cNvSpPr txBox="1"/>
          <p:nvPr/>
        </p:nvSpPr>
        <p:spPr>
          <a:xfrm>
            <a:off x="2674374" y="2782669"/>
            <a:ext cx="113071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أَلَذَّ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CD6616-9B70-A558-4DC1-CDA72121B7F0}"/>
              </a:ext>
            </a:extLst>
          </p:cNvPr>
          <p:cNvSpPr txBox="1"/>
          <p:nvPr/>
        </p:nvSpPr>
        <p:spPr>
          <a:xfrm>
            <a:off x="1078383" y="3725147"/>
            <a:ext cx="33954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تَمْلَأُ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ٱلْفَضاءَ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بِعَبيرِها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ٱلزَّكِيِّ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5D68D1-F492-9A78-C080-75B3D049CC85}"/>
              </a:ext>
            </a:extLst>
          </p:cNvPr>
          <p:cNvSpPr txBox="1"/>
          <p:nvPr/>
        </p:nvSpPr>
        <p:spPr>
          <a:xfrm>
            <a:off x="1078383" y="4667625"/>
            <a:ext cx="33954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ٱلطُّيورُ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أَعْشاشِها.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D5B1FC9-C380-4692-BDFA-101194FA094D}"/>
              </a:ext>
            </a:extLst>
          </p:cNvPr>
          <p:cNvSpPr txBox="1"/>
          <p:nvPr/>
        </p:nvSpPr>
        <p:spPr>
          <a:xfrm>
            <a:off x="1078383" y="5569545"/>
            <a:ext cx="33954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لَمْ تَدُمْ فَرْحَةُ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ٱلشَّجَرَةِ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6645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85BA800-A5F0-180B-EA12-AA530E1CD006}"/>
              </a:ext>
            </a:extLst>
          </p:cNvPr>
          <p:cNvSpPr/>
          <p:nvPr/>
        </p:nvSpPr>
        <p:spPr>
          <a:xfrm>
            <a:off x="123391" y="1924521"/>
            <a:ext cx="8751600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تَشْرُقُ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ساطِعَةً وَيَطولُ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يَذْهَبُ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لِيَسْبَحوا وَيَبْنوا قُصوراً مِنَ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تَنْضُجُ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ٱللَّذيذَةُ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كَٱلْمِشْمِشِ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وَٱلْخو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نَلْبَسُ مَلابِسَ خَفيفَةً وَنَشْرَبُ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وَٱلْعَصائِرَ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ٱلْبارِدَةَ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لِنَبْقى أَصِحّا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نَزورُ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ٱلْأَقارِبَ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وَنَسْتَمْتِعُ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بِٱلْعُطْلَةِ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ما أَجْمَلَ فَصْلَ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f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6A20001-FF47-7C65-C179-6B768F308C30}"/>
              </a:ext>
            </a:extLst>
          </p:cNvPr>
          <p:cNvSpPr/>
          <p:nvPr/>
        </p:nvSpPr>
        <p:spPr>
          <a:xfrm>
            <a:off x="123391" y="1924521"/>
            <a:ext cx="8751600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تَشْرُقُ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ساطِعَةً وَيَطولُ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يَذْهَبُ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لِيَسْبَحوا وَيَبْنوا قُصوراً مِنَ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تَنْضُجُ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ٱللَّذيذَةُ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كَٱلْمِشْمِشِ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وَٱلْخو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نَلْبَسُ مَلابِسَ خَفيفَةً وَنَشْرَبُ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وَٱلْعَصائِرَ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ٱلْبارِدَةَ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لِنَبْقى أَصِحّا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نَزورُ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ٱلْأَقارِبَ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وَنَسْتَمْتِعُ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بِٱلْعُطْلَةِ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ما أَجْمَلَ فَصْلَ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f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D1D576-FDAE-C629-E851-BF8589410E7D}"/>
              </a:ext>
            </a:extLst>
          </p:cNvPr>
          <p:cNvSpPr/>
          <p:nvPr/>
        </p:nvSpPr>
        <p:spPr>
          <a:xfrm>
            <a:off x="123391" y="1924521"/>
            <a:ext cx="8751600" cy="390639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تَشْرُقُ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ساطِعَةً وَيَطولُ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ٱلنَّها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يَذْهَبُ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ٱلشّاطِئِ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لِيَسْبَحوا وَيَبْنوا قُصوراً مِنَ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ٱلرَّمْ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تَنْضُجُ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ٱلْفَواكِهُ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ٱللَّذيذَةُ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كَٱلْمِشْمِشِ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وَٱلْخو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نَلْبَسُ مَلابِسَ خَفيفَةً وَنَشْرَبُ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وَٱلْعَصائِرَ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ٱلْبارِدَةَ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لِنَبْقى أَصِحّا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نَزورُ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ٱلْأَقارِبَ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وَنَسْتَمْتِعُ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بِٱلْعُطْلَةِ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ما أَجْمَلَ فَصْلَ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f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6411886" y="346036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ساطِعَ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ةٌ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3619653" y="3460367"/>
            <a:ext cx="248001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سَبَحْ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</a:t>
            </a: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810827" y="3460367"/>
            <a:ext cx="248001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لَذيذَ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ساطِعَ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ةٌ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ساطِعَةٌ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2617710" y="2924175"/>
            <a:ext cx="3916274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سَبَحْ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سَبَحْتُ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89BDA41-DF7E-6F8E-B18F-6CF61C2AB6FD}"/>
              </a:ext>
            </a:extLst>
          </p:cNvPr>
          <p:cNvSpPr/>
          <p:nvPr/>
        </p:nvSpPr>
        <p:spPr>
          <a:xfrm>
            <a:off x="3194606" y="2924175"/>
            <a:ext cx="2754788" cy="138973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لَذيذَ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E94A1C-E581-43B6-69A3-65E24FB2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393269-3D1F-E40F-CCAB-E8A757370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3A59B99-078D-7A18-6870-F2C940855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3C0524-5F61-8761-0891-7421653A88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C806430-0DD4-A2EB-9476-D95FFF9E63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7B7EEFA-F682-3074-6597-06E135F4C2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A98358C-C22A-56A3-18F5-A2A6496A5B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451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2FF451-A898-70EB-213C-47AD0AB2E3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1C77D1-4872-0054-C695-00887A9B2FA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33A10C5-2A75-6F08-5345-068D8B2F5E39}"/>
              </a:ext>
            </a:extLst>
          </p:cNvPr>
          <p:cNvSpPr>
            <a:spLocks/>
          </p:cNvSpPr>
          <p:nvPr/>
        </p:nvSpPr>
        <p:spPr>
          <a:xfrm>
            <a:off x="319193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081CC5-5887-C02B-F748-3B78AB41FF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E3CF1-6873-8CDC-AFFB-89A56DAA5B0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A2387-7F7E-A2ED-8034-BE35E7A4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7167F-44C1-3312-D28B-6018C86CB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33D302-0095-6787-B43D-F1FF22914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C8303F-9411-4594-7D58-F9E69C7591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8A38AC1-7F06-C422-A94C-3C10E5770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7AB4675-7A9E-1934-77CC-D669C53896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FEC6197-A24A-E41B-D53B-433BAC923A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20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EDA05E7-7C9A-30DA-1944-286110CBA12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5022BC-5201-ED4E-D041-40142B54910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0D488-1248-EB73-4EE9-044260306279}"/>
              </a:ext>
            </a:extLst>
          </p:cNvPr>
          <p:cNvSpPr>
            <a:spLocks/>
          </p:cNvSpPr>
          <p:nvPr/>
        </p:nvSpPr>
        <p:spPr>
          <a:xfrm>
            <a:off x="370379" y="1221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010F14-EE43-F6F1-83CB-F4608A8ED14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DA324-4A5A-1D2C-6345-708B96E0C4C0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MA" altLang="fr-FR" sz="18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جَديدَةٌ</a:t>
            </a:r>
            <a:endParaRPr lang="fr-FR" dirty="0"/>
          </a:p>
        </p:txBody>
      </p:sp>
      <p:pic>
        <p:nvPicPr>
          <p:cNvPr id="6" name="Google Shape;1379;p12">
            <a:extLst>
              <a:ext uri="{FF2B5EF4-FFF2-40B4-BE49-F238E27FC236}">
                <a16:creationId xmlns:a16="http://schemas.microsoft.com/office/drawing/2014/main" id="{2C629910-ECF9-69F5-749E-45E5AE90FB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F73850-EC82-411B-D542-F3955C8CFAA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193A4EB-6D1D-50AB-D28E-881339A9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3D55-9E73-51EC-D00F-5B9E2DB19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E42479B-A40E-3E6D-62DF-3576CE930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9820F7D-FC78-B516-F71B-20904709E4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B54AD50B-23C5-8352-5895-B2A142BD20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0AA6082-7ABF-CDE9-AE54-F79077E543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68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5890208-4A65-5016-15B7-2D161284F7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3694D74-7759-0CB5-CAF6-7695FA99AF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21A641-0BBB-2737-F297-504137C5DA6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E07D285-0F39-23E7-7DCD-7E73E2F657BF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F181A0D-6A45-0A20-DC90-39CB1B8B732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97A7652-3AB8-5C9F-A026-AE3C96FA53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42B194-3250-A197-E86E-435C8CB81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لَذيذَةٌ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889EC9-044C-E8C0-FCCB-4C37F5D5401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شجرة الخوخ انطلاقا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WhatsApp Video 2026-02-14 at 09.31.28">
            <a:hlinkClick r:id="" action="ppaction://media"/>
            <a:extLst>
              <a:ext uri="{FF2B5EF4-FFF2-40B4-BE49-F238E27FC236}">
                <a16:creationId xmlns:a16="http://schemas.microsoft.com/office/drawing/2014/main" id="{BC561FDA-FF05-311F-92E4-25CA6B67091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0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تَنَهَّدَتْ شَجَرَةُ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ٱلْخوخِ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حَزينَةً، وَهِيَ تَرى أَوْراقَها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تَتَطايَرُ في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لْهَواءِ. لَقَدْ حَلَّ فَصْلُ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لْخَريفِ.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9" name="Image 8" descr="Une image contenant dessin, peinture, 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FBBD081-DA71-1575-1E8B-FE349DA589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3608" y="2054362"/>
            <a:ext cx="5771425" cy="37008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 descr="Une image contenant dessin, peinture, 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B73AA4-FC1A-5EEE-FF4E-76BD2A07CF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3608" y="2054362"/>
            <a:ext cx="5771425" cy="37008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استمعوا. رَحَلَ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لسُّنونو وَتَرَكَ صَديقَتَهُ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لشَّجَرَةَ وَحيدَةً  تُصارِعُ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لْبَرْدَ، لَكِنَّ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لْأَطْفالَ صَنَعوا رَجُلَ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لثَّلْجِ يُؤْنِسُ وَحْدَتَها.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" name="Image 1" descr="Une image contenant bonhomme de neige, neige, sourire, Noël&#10;&#10;Le contenu généré par l’IA peut être incorrect.">
            <a:extLst>
              <a:ext uri="{FF2B5EF4-FFF2-40B4-BE49-F238E27FC236}">
                <a16:creationId xmlns:a16="http://schemas.microsoft.com/office/drawing/2014/main" id="{4B92641B-C053-3CAA-0ACE-B1C2376C43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2643" y="2054362"/>
            <a:ext cx="5526831" cy="37008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bonhomme de neige, neige, sourire, Noël&#10;&#10;Le contenu généré par l’IA peut être incorrect.">
            <a:extLst>
              <a:ext uri="{FF2B5EF4-FFF2-40B4-BE49-F238E27FC236}">
                <a16:creationId xmlns:a16="http://schemas.microsoft.com/office/drawing/2014/main" id="{594D2A36-DC74-503B-3FAE-5459477342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2643" y="2054362"/>
            <a:ext cx="5526831" cy="37008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حَزِنَت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ٱلشَّجَرَةُ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لِأَنَّ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صَديق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َها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ذابَ مَعَ قُدومِ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ٱلرَّبيعِ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لَكِنَّها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ٱ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بْتَسَمَتْ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مِنْ جَديدٍ، لِأَنَّ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ٱلطُّيور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عادَتِ لِتَبْنِيَ أَعْشاشَها عَلى أَغْصانِها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34CE8A10-E91A-F9E1-AE0D-01BF3A98C1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5940" y="2054362"/>
            <a:ext cx="5465417" cy="37008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64C9FB54-5F96-59C8-1A6A-2C56898A87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5940" y="2054362"/>
            <a:ext cx="5465417" cy="37008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  بأسلوبي الخاص. استمعوا. حَلَّ فَصْلُ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لصَّيْفِ،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أَثْمَرَت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ٱلشَّجَرَةُ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وَقَطَفَ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ٱلْخوخَ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وٱسْتَظَلّوا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بِظِلالِها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ٱلْوارِفَةِ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فَعاشَتِ سَعيدَةً بِمَنْ حَوْلِها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dessin humoristiqu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7D8E947E-3C40-89C1-332C-8AFC37913C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7696" y="2270092"/>
            <a:ext cx="4755776" cy="33115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dessin humoristique, dessin, Dessin d’enfant, Dessin animé&#10;&#10;Le contenu généré par l’IA peut être incorrect.">
            <a:extLst>
              <a:ext uri="{FF2B5EF4-FFF2-40B4-BE49-F238E27FC236}">
                <a16:creationId xmlns:a16="http://schemas.microsoft.com/office/drawing/2014/main" id="{A36EC445-EE13-39C3-6C74-B5A8CD29CC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7696" y="2270092"/>
            <a:ext cx="4755776" cy="33115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49 - صلوا المقطع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3F20FF-D3EA-20B5-F506-863864DDC1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233" y="2112133"/>
            <a:ext cx="7860407" cy="406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2369085-9E41-3F88-9100-D4805BAD1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33" y="2112133"/>
            <a:ext cx="7860407" cy="4061653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>
            <a:off x="3652423" y="4766534"/>
            <a:ext cx="3495137" cy="6055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>
            <a:off x="1724563" y="4766534"/>
            <a:ext cx="3799937" cy="6055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 flipH="1">
            <a:off x="3869191" y="4766534"/>
            <a:ext cx="1655309" cy="6055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 flipH="1">
            <a:off x="2246131" y="4766534"/>
            <a:ext cx="5118197" cy="6055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«حكاية شجرة الخوخ».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8" name="Image 7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E3886619-7BE0-FBD2-548C-CB7336DD8B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869" y="1570723"/>
            <a:ext cx="3350906" cy="513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1EE6CCCF-8A20-CD11-8570-2C0DE5A18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868" y="1570723"/>
            <a:ext cx="3381349" cy="5139825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3076426" y="1905000"/>
            <a:ext cx="3381349" cy="16097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44066D7A-CD9E-C585-84F1-5733BC0EE1B8}"/>
              </a:ext>
            </a:extLst>
          </p:cNvPr>
          <p:cNvSpPr/>
          <p:nvPr/>
        </p:nvSpPr>
        <p:spPr>
          <a:xfrm>
            <a:off x="5673538" y="3513105"/>
            <a:ext cx="367553" cy="417284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EE9D88C9-4149-B0E6-A997-10212888E1C8}"/>
              </a:ext>
            </a:extLst>
          </p:cNvPr>
          <p:cNvSpPr/>
          <p:nvPr/>
        </p:nvSpPr>
        <p:spPr>
          <a:xfrm>
            <a:off x="5673537" y="4028219"/>
            <a:ext cx="367553" cy="466164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AB44B069-A062-959F-DD3C-4F7AFE3857E2}"/>
              </a:ext>
            </a:extLst>
          </p:cNvPr>
          <p:cNvSpPr/>
          <p:nvPr/>
        </p:nvSpPr>
        <p:spPr>
          <a:xfrm>
            <a:off x="5680822" y="4615128"/>
            <a:ext cx="367553" cy="417285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Accolade fermante 14">
            <a:extLst>
              <a:ext uri="{FF2B5EF4-FFF2-40B4-BE49-F238E27FC236}">
                <a16:creationId xmlns:a16="http://schemas.microsoft.com/office/drawing/2014/main" id="{655FEBFA-00B3-02B6-A6CB-39386640F216}"/>
              </a:ext>
            </a:extLst>
          </p:cNvPr>
          <p:cNvSpPr/>
          <p:nvPr/>
        </p:nvSpPr>
        <p:spPr>
          <a:xfrm>
            <a:off x="5688106" y="5153158"/>
            <a:ext cx="367553" cy="368411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588A6C31-1221-F527-C060-93FBCA698B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757" y="1570723"/>
            <a:ext cx="3381349" cy="513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ذكر فيها  حزن الشجرة لرحيل صديقها السنونو؟ سجلوا رقم الفقرة على اللوحة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EF6EFD1-7F7D-C6D1-182B-4AF052E770B3}"/>
              </a:ext>
            </a:extLst>
          </p:cNvPr>
          <p:cNvGrpSpPr/>
          <p:nvPr/>
        </p:nvGrpSpPr>
        <p:grpSpPr>
          <a:xfrm>
            <a:off x="2366795" y="1650183"/>
            <a:ext cx="4410409" cy="5060365"/>
            <a:chOff x="2257425" y="1707733"/>
            <a:chExt cx="4410409" cy="5060365"/>
          </a:xfrm>
        </p:grpSpPr>
        <p:sp>
          <p:nvSpPr>
            <p:cNvPr id="3" name="Accolade fermante 2">
              <a:extLst>
                <a:ext uri="{FF2B5EF4-FFF2-40B4-BE49-F238E27FC236}">
                  <a16:creationId xmlns:a16="http://schemas.microsoft.com/office/drawing/2014/main" id="{F6593767-4A63-A4ED-4D0F-661A35A9C57A}"/>
                </a:ext>
              </a:extLst>
            </p:cNvPr>
            <p:cNvSpPr/>
            <p:nvPr/>
          </p:nvSpPr>
          <p:spPr>
            <a:xfrm>
              <a:off x="5712615" y="2694624"/>
              <a:ext cx="367553" cy="928147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Accolade fermante 4">
              <a:extLst>
                <a:ext uri="{FF2B5EF4-FFF2-40B4-BE49-F238E27FC236}">
                  <a16:creationId xmlns:a16="http://schemas.microsoft.com/office/drawing/2014/main" id="{DB0B864C-5915-DB58-F561-C2D3BEA03A66}"/>
                </a:ext>
              </a:extLst>
            </p:cNvPr>
            <p:cNvSpPr/>
            <p:nvPr/>
          </p:nvSpPr>
          <p:spPr>
            <a:xfrm>
              <a:off x="5722213" y="3688961"/>
              <a:ext cx="367553" cy="285162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Accolade fermante 5">
              <a:extLst>
                <a:ext uri="{FF2B5EF4-FFF2-40B4-BE49-F238E27FC236}">
                  <a16:creationId xmlns:a16="http://schemas.microsoft.com/office/drawing/2014/main" id="{6A2F6EC8-C3FB-26DE-5B06-CFAB95C050A2}"/>
                </a:ext>
              </a:extLst>
            </p:cNvPr>
            <p:cNvSpPr/>
            <p:nvPr/>
          </p:nvSpPr>
          <p:spPr>
            <a:xfrm>
              <a:off x="5722213" y="4045435"/>
              <a:ext cx="367553" cy="564227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Accolade fermante 6">
              <a:extLst>
                <a:ext uri="{FF2B5EF4-FFF2-40B4-BE49-F238E27FC236}">
                  <a16:creationId xmlns:a16="http://schemas.microsoft.com/office/drawing/2014/main" id="{A7BE05C0-D1B7-B195-D9CE-DC861047FFEA}"/>
                </a:ext>
              </a:extLst>
            </p:cNvPr>
            <p:cNvSpPr/>
            <p:nvPr/>
          </p:nvSpPr>
          <p:spPr>
            <a:xfrm>
              <a:off x="5732112" y="4700487"/>
              <a:ext cx="367553" cy="4216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Accolade fermante 7">
              <a:extLst>
                <a:ext uri="{FF2B5EF4-FFF2-40B4-BE49-F238E27FC236}">
                  <a16:creationId xmlns:a16="http://schemas.microsoft.com/office/drawing/2014/main" id="{0DC6A99A-0B90-E204-AB68-9E40E6F48B83}"/>
                </a:ext>
              </a:extLst>
            </p:cNvPr>
            <p:cNvSpPr/>
            <p:nvPr/>
          </p:nvSpPr>
          <p:spPr>
            <a:xfrm>
              <a:off x="5722212" y="5257051"/>
              <a:ext cx="367553" cy="31376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Accolade fermante 9">
              <a:extLst>
                <a:ext uri="{FF2B5EF4-FFF2-40B4-BE49-F238E27FC236}">
                  <a16:creationId xmlns:a16="http://schemas.microsoft.com/office/drawing/2014/main" id="{ED301E9E-3AF7-3C75-DC2F-4FB20D7E7468}"/>
                </a:ext>
              </a:extLst>
            </p:cNvPr>
            <p:cNvSpPr/>
            <p:nvPr/>
          </p:nvSpPr>
          <p:spPr>
            <a:xfrm>
              <a:off x="5722213" y="2252904"/>
              <a:ext cx="367553" cy="35990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Graphique 11" descr="Badge 1 contour">
              <a:extLst>
                <a:ext uri="{FF2B5EF4-FFF2-40B4-BE49-F238E27FC236}">
                  <a16:creationId xmlns:a16="http://schemas.microsoft.com/office/drawing/2014/main" id="{CCDC8981-B662-D7F9-4EBB-2A8C91C4E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83725" y="2252904"/>
              <a:ext cx="466900" cy="466900"/>
            </a:xfrm>
            <a:prstGeom prst="rect">
              <a:avLst/>
            </a:prstGeom>
          </p:spPr>
        </p:pic>
        <p:pic>
          <p:nvPicPr>
            <p:cNvPr id="14" name="Graphique 13" descr="Badge contour">
              <a:extLst>
                <a:ext uri="{FF2B5EF4-FFF2-40B4-BE49-F238E27FC236}">
                  <a16:creationId xmlns:a16="http://schemas.microsoft.com/office/drawing/2014/main" id="{754D57E9-3070-4263-B451-841369659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8237" y="2957666"/>
              <a:ext cx="473249" cy="473249"/>
            </a:xfrm>
            <a:prstGeom prst="rect">
              <a:avLst/>
            </a:prstGeom>
          </p:spPr>
        </p:pic>
        <p:pic>
          <p:nvPicPr>
            <p:cNvPr id="27" name="Graphique 26" descr="Badge 3 contour">
              <a:extLst>
                <a:ext uri="{FF2B5EF4-FFF2-40B4-BE49-F238E27FC236}">
                  <a16:creationId xmlns:a16="http://schemas.microsoft.com/office/drawing/2014/main" id="{D12D5604-6D3F-1003-4746-320A9F25C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94586" y="3598285"/>
              <a:ext cx="466900" cy="466900"/>
            </a:xfrm>
            <a:prstGeom prst="rect">
              <a:avLst/>
            </a:prstGeom>
          </p:spPr>
        </p:pic>
        <p:pic>
          <p:nvPicPr>
            <p:cNvPr id="29" name="Graphique 28" descr="Badge 4 contour">
              <a:extLst>
                <a:ext uri="{FF2B5EF4-FFF2-40B4-BE49-F238E27FC236}">
                  <a16:creationId xmlns:a16="http://schemas.microsoft.com/office/drawing/2014/main" id="{B2BBE05F-B5C7-618C-CABE-507CA9946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194586" y="4090924"/>
              <a:ext cx="473248" cy="473248"/>
            </a:xfrm>
            <a:prstGeom prst="rect">
              <a:avLst/>
            </a:prstGeom>
          </p:spPr>
        </p:pic>
        <p:pic>
          <p:nvPicPr>
            <p:cNvPr id="31" name="Graphique 30" descr="Badge 5 contour">
              <a:extLst>
                <a:ext uri="{FF2B5EF4-FFF2-40B4-BE49-F238E27FC236}">
                  <a16:creationId xmlns:a16="http://schemas.microsoft.com/office/drawing/2014/main" id="{8990068E-73AD-767B-A32D-EF14B1405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8238" y="4627433"/>
              <a:ext cx="473248" cy="473248"/>
            </a:xfrm>
            <a:prstGeom prst="rect">
              <a:avLst/>
            </a:prstGeom>
          </p:spPr>
        </p:pic>
        <p:pic>
          <p:nvPicPr>
            <p:cNvPr id="33" name="Graphique 32" descr="Badge 6 contour">
              <a:extLst>
                <a:ext uri="{FF2B5EF4-FFF2-40B4-BE49-F238E27FC236}">
                  <a16:creationId xmlns:a16="http://schemas.microsoft.com/office/drawing/2014/main" id="{70E23FDF-9292-AF6F-6339-B9FFF6DBA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177377" y="5163942"/>
              <a:ext cx="473248" cy="473248"/>
            </a:xfrm>
            <a:prstGeom prst="rect">
              <a:avLst/>
            </a:prstGeom>
          </p:spPr>
        </p:pic>
        <p:pic>
          <p:nvPicPr>
            <p:cNvPr id="4" name="Image 3" descr="Une image contenant texte, capture d’écran, livre&#10;&#10;Le contenu généré par l’IA peut être incorrect.">
              <a:extLst>
                <a:ext uri="{FF2B5EF4-FFF2-40B4-BE49-F238E27FC236}">
                  <a16:creationId xmlns:a16="http://schemas.microsoft.com/office/drawing/2014/main" id="{D3D446CB-58C9-C463-F15F-74EA16817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7425" y="1707733"/>
              <a:ext cx="3455947" cy="50603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الذي ورد فيه ما  يدل على أن ثمار الخوخ نضجت في فصل الصيف؟  ضعوا تحته سطرا.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181B70F-0660-0AA8-222D-D09B0E67633C}"/>
              </a:ext>
            </a:extLst>
          </p:cNvPr>
          <p:cNvGrpSpPr/>
          <p:nvPr/>
        </p:nvGrpSpPr>
        <p:grpSpPr>
          <a:xfrm>
            <a:off x="2366795" y="1650183"/>
            <a:ext cx="4410409" cy="5060365"/>
            <a:chOff x="2257425" y="1707733"/>
            <a:chExt cx="4410409" cy="5060365"/>
          </a:xfrm>
        </p:grpSpPr>
        <p:sp>
          <p:nvSpPr>
            <p:cNvPr id="17" name="Accolade fermante 16">
              <a:extLst>
                <a:ext uri="{FF2B5EF4-FFF2-40B4-BE49-F238E27FC236}">
                  <a16:creationId xmlns:a16="http://schemas.microsoft.com/office/drawing/2014/main" id="{6D2C6CD9-B94F-D222-9FF0-AC7665274D37}"/>
                </a:ext>
              </a:extLst>
            </p:cNvPr>
            <p:cNvSpPr/>
            <p:nvPr/>
          </p:nvSpPr>
          <p:spPr>
            <a:xfrm>
              <a:off x="5712615" y="2694624"/>
              <a:ext cx="367553" cy="928147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Accolade fermante 28">
              <a:extLst>
                <a:ext uri="{FF2B5EF4-FFF2-40B4-BE49-F238E27FC236}">
                  <a16:creationId xmlns:a16="http://schemas.microsoft.com/office/drawing/2014/main" id="{CCEF30CA-D35E-15B3-248E-67FBC264A47D}"/>
                </a:ext>
              </a:extLst>
            </p:cNvPr>
            <p:cNvSpPr/>
            <p:nvPr/>
          </p:nvSpPr>
          <p:spPr>
            <a:xfrm>
              <a:off x="5722213" y="3688961"/>
              <a:ext cx="367553" cy="285162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0" name="Accolade fermante 29">
              <a:extLst>
                <a:ext uri="{FF2B5EF4-FFF2-40B4-BE49-F238E27FC236}">
                  <a16:creationId xmlns:a16="http://schemas.microsoft.com/office/drawing/2014/main" id="{A4D6A106-8F45-E208-D752-E1757C5AAD9A}"/>
                </a:ext>
              </a:extLst>
            </p:cNvPr>
            <p:cNvSpPr/>
            <p:nvPr/>
          </p:nvSpPr>
          <p:spPr>
            <a:xfrm>
              <a:off x="5722213" y="4045435"/>
              <a:ext cx="367553" cy="564227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Accolade fermante 30">
              <a:extLst>
                <a:ext uri="{FF2B5EF4-FFF2-40B4-BE49-F238E27FC236}">
                  <a16:creationId xmlns:a16="http://schemas.microsoft.com/office/drawing/2014/main" id="{4F0AC090-3F3A-D948-6B50-D7DB79FF2B4E}"/>
                </a:ext>
              </a:extLst>
            </p:cNvPr>
            <p:cNvSpPr/>
            <p:nvPr/>
          </p:nvSpPr>
          <p:spPr>
            <a:xfrm>
              <a:off x="5732112" y="4700487"/>
              <a:ext cx="367553" cy="4216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Accolade fermante 31">
              <a:extLst>
                <a:ext uri="{FF2B5EF4-FFF2-40B4-BE49-F238E27FC236}">
                  <a16:creationId xmlns:a16="http://schemas.microsoft.com/office/drawing/2014/main" id="{87D3B031-14E6-0D0E-8D38-0CAD9A8DFB27}"/>
                </a:ext>
              </a:extLst>
            </p:cNvPr>
            <p:cNvSpPr/>
            <p:nvPr/>
          </p:nvSpPr>
          <p:spPr>
            <a:xfrm>
              <a:off x="5722212" y="5257051"/>
              <a:ext cx="367553" cy="313766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Accolade fermante 32">
              <a:extLst>
                <a:ext uri="{FF2B5EF4-FFF2-40B4-BE49-F238E27FC236}">
                  <a16:creationId xmlns:a16="http://schemas.microsoft.com/office/drawing/2014/main" id="{55A07EBD-BF8E-7FB6-64E5-51155869F242}"/>
                </a:ext>
              </a:extLst>
            </p:cNvPr>
            <p:cNvSpPr/>
            <p:nvPr/>
          </p:nvSpPr>
          <p:spPr>
            <a:xfrm>
              <a:off x="5722213" y="2252904"/>
              <a:ext cx="367553" cy="35990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4" name="Graphique 33" descr="Badge 1 contour">
              <a:extLst>
                <a:ext uri="{FF2B5EF4-FFF2-40B4-BE49-F238E27FC236}">
                  <a16:creationId xmlns:a16="http://schemas.microsoft.com/office/drawing/2014/main" id="{41B52820-5BB9-E98B-B1FC-8D1012C0C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83725" y="2252904"/>
              <a:ext cx="466900" cy="466900"/>
            </a:xfrm>
            <a:prstGeom prst="rect">
              <a:avLst/>
            </a:prstGeom>
          </p:spPr>
        </p:pic>
        <p:pic>
          <p:nvPicPr>
            <p:cNvPr id="35" name="Graphique 34" descr="Badge contour">
              <a:extLst>
                <a:ext uri="{FF2B5EF4-FFF2-40B4-BE49-F238E27FC236}">
                  <a16:creationId xmlns:a16="http://schemas.microsoft.com/office/drawing/2014/main" id="{ECCE2597-A9FA-5805-54B0-B605887AC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88237" y="2957666"/>
              <a:ext cx="473249" cy="473249"/>
            </a:xfrm>
            <a:prstGeom prst="rect">
              <a:avLst/>
            </a:prstGeom>
          </p:spPr>
        </p:pic>
        <p:pic>
          <p:nvPicPr>
            <p:cNvPr id="36" name="Graphique 35" descr="Badge 3 contour">
              <a:extLst>
                <a:ext uri="{FF2B5EF4-FFF2-40B4-BE49-F238E27FC236}">
                  <a16:creationId xmlns:a16="http://schemas.microsoft.com/office/drawing/2014/main" id="{F165624A-40EC-71B0-C698-F8CC43005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194586" y="3598285"/>
              <a:ext cx="466900" cy="466900"/>
            </a:xfrm>
            <a:prstGeom prst="rect">
              <a:avLst/>
            </a:prstGeom>
          </p:spPr>
        </p:pic>
        <p:pic>
          <p:nvPicPr>
            <p:cNvPr id="37" name="Graphique 36" descr="Badge 4 contour">
              <a:extLst>
                <a:ext uri="{FF2B5EF4-FFF2-40B4-BE49-F238E27FC236}">
                  <a16:creationId xmlns:a16="http://schemas.microsoft.com/office/drawing/2014/main" id="{F060F868-CC57-1E49-B3F2-FC11D711D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194586" y="4090924"/>
              <a:ext cx="473248" cy="473248"/>
            </a:xfrm>
            <a:prstGeom prst="rect">
              <a:avLst/>
            </a:prstGeom>
          </p:spPr>
        </p:pic>
        <p:pic>
          <p:nvPicPr>
            <p:cNvPr id="38" name="Graphique 37" descr="Badge 5 contour">
              <a:extLst>
                <a:ext uri="{FF2B5EF4-FFF2-40B4-BE49-F238E27FC236}">
                  <a16:creationId xmlns:a16="http://schemas.microsoft.com/office/drawing/2014/main" id="{296D4ED7-8CD1-7B99-3A38-F3403FF9D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188238" y="4627433"/>
              <a:ext cx="473248" cy="473248"/>
            </a:xfrm>
            <a:prstGeom prst="rect">
              <a:avLst/>
            </a:prstGeom>
          </p:spPr>
        </p:pic>
        <p:pic>
          <p:nvPicPr>
            <p:cNvPr id="39" name="Graphique 38" descr="Badge 6 contour">
              <a:extLst>
                <a:ext uri="{FF2B5EF4-FFF2-40B4-BE49-F238E27FC236}">
                  <a16:creationId xmlns:a16="http://schemas.microsoft.com/office/drawing/2014/main" id="{D52D0082-BD70-ECA7-E279-94166A4FA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177377" y="5163942"/>
              <a:ext cx="473248" cy="473248"/>
            </a:xfrm>
            <a:prstGeom prst="rect">
              <a:avLst/>
            </a:prstGeom>
          </p:spPr>
        </p:pic>
        <p:pic>
          <p:nvPicPr>
            <p:cNvPr id="40" name="Image 39" descr="Une image contenant texte, capture d’écran, livre&#10;&#10;Le contenu généré par l’IA peut être incorrect.">
              <a:extLst>
                <a:ext uri="{FF2B5EF4-FFF2-40B4-BE49-F238E27FC236}">
                  <a16:creationId xmlns:a16="http://schemas.microsoft.com/office/drawing/2014/main" id="{3BA95BEF-5779-1221-898E-BA9F07036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7425" y="1707733"/>
              <a:ext cx="3455947" cy="50603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اَلشَّجَرَةُ تَحَمَّلَتِ ٱلْعاصِفَةَ وَٱلْبَرْدَ وَسُقوطَ أَوْراقِها، وَلَمْ تَيْأَسْ، فَجاءَ ٱلرَّبيعُ وَأَزْهَرَتْ مِنْ جَديدٍ وَأَثْمَرَتْ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030B11D6-7964-D993-BD43-162D953FFD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14" y="1650183"/>
            <a:ext cx="3455947" cy="506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B9448-C1A0-6126-CB50-2A031DAF4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518EC9F-576C-F7A6-98F2-74F0B2E3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إِذا صَعُبَتْ عَلَيْكَ ٱلدِّراسَةُ أَوْ واجَهْتَ مُشْكِلَةً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كَيْفَ سَتَتَصَرَّفُ؟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52D9E3-C6AC-95F2-6277-93CBF44989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EF3B2-321E-23C3-E11A-70E48B190B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8D29D5-165E-EB1E-94AC-B13C296A74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124787E-B7D7-26CD-BF4C-50C7027F53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F0B67C-A577-77A9-E00A-21A6E5E55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2162883-E283-5D3A-2C1B-39E5BADDFB8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F9CE3C-FCF6-DCBC-E636-39E4F1B243B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1CA772-EDE5-AC2C-D98E-8B8AF6BF06C5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E14599-5303-7851-0E55-324F60B66F2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DCFC04-FE73-F9AA-4D7D-88766C969FD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7236AA-5220-1674-F09D-2FC3AC81A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BADD061E-9211-D17E-9C9B-A71D9E10C7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14" y="1650183"/>
            <a:ext cx="3455947" cy="506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5927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التعبير عن مشاهد متسلسلة باستعمال ورابط العطف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691148" y="3404190"/>
            <a:ext cx="514157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تاء مربوطة أو تاء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مبسوطة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 جمل لوصف شجرة الخوخ عبر الفصول باعتماد مشاهد. رتبوا المشاهد أولا.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D37151E-7B57-1CFC-1E91-32A34BC010BB}"/>
              </a:ext>
            </a:extLst>
          </p:cNvPr>
          <p:cNvGrpSpPr/>
          <p:nvPr/>
        </p:nvGrpSpPr>
        <p:grpSpPr>
          <a:xfrm>
            <a:off x="742905" y="2423537"/>
            <a:ext cx="7841776" cy="2967855"/>
            <a:chOff x="742905" y="2423537"/>
            <a:chExt cx="7841776" cy="2967855"/>
          </a:xfrm>
        </p:grpSpPr>
        <p:pic>
          <p:nvPicPr>
            <p:cNvPr id="5" name="Image 4" descr="Une image contenant dessin, illustration, Dessin d’enfant, peinture&#10;&#10;Le contenu généré par l’IA peut être incorrect.">
              <a:extLst>
                <a:ext uri="{FF2B5EF4-FFF2-40B4-BE49-F238E27FC236}">
                  <a16:creationId xmlns:a16="http://schemas.microsoft.com/office/drawing/2014/main" id="{A7881139-0B77-B281-8604-B34C9408F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2905" y="2423537"/>
              <a:ext cx="7841776" cy="2967855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C405249-6CCA-9231-9FBF-E8A0A8E58FF9}"/>
                </a:ext>
              </a:extLst>
            </p:cNvPr>
            <p:cNvSpPr/>
            <p:nvPr/>
          </p:nvSpPr>
          <p:spPr>
            <a:xfrm>
              <a:off x="2213738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EEEF68C-2653-A39A-CC18-3B6F7863D40D}"/>
                </a:ext>
              </a:extLst>
            </p:cNvPr>
            <p:cNvSpPr/>
            <p:nvPr/>
          </p:nvSpPr>
          <p:spPr>
            <a:xfrm>
              <a:off x="4220922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A4B23A2-59C2-8A3D-2E7E-F783C52C409A}"/>
                </a:ext>
              </a:extLst>
            </p:cNvPr>
            <p:cNvSpPr/>
            <p:nvPr/>
          </p:nvSpPr>
          <p:spPr>
            <a:xfrm>
              <a:off x="6099665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85C0A95-70F7-4382-3FAE-F898CDD45C98}"/>
                </a:ext>
              </a:extLst>
            </p:cNvPr>
            <p:cNvSpPr/>
            <p:nvPr/>
          </p:nvSpPr>
          <p:spPr>
            <a:xfrm>
              <a:off x="8084951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C18FE-B18C-EAE3-FBA2-89A2A9A2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DB5BE3-E435-AB3B-DBD8-187C8125F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308992-9B1B-8E3D-A37C-7203D132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EC28EF-3DF2-2D76-8828-15B3216C1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A4EE3D-B3D6-75C3-9140-A45D651BE0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92CBE0-5016-9572-BB14-4754B7D17E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069BD-A84F-E518-F6B6-EE24C049030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8DEC3-0782-3BEB-3711-2D4CAB9E4158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5DC953-81F3-551E-E63D-19D062C233D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5EF72D-0B71-F188-4A6E-8300A627D36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BD83D8F-5A87-AA40-1986-29A00399A26E}"/>
              </a:ext>
            </a:extLst>
          </p:cNvPr>
          <p:cNvGrpSpPr/>
          <p:nvPr/>
        </p:nvGrpSpPr>
        <p:grpSpPr>
          <a:xfrm>
            <a:off x="742905" y="2423537"/>
            <a:ext cx="7841776" cy="2967855"/>
            <a:chOff x="742905" y="2423537"/>
            <a:chExt cx="7841776" cy="2967855"/>
          </a:xfrm>
        </p:grpSpPr>
        <p:pic>
          <p:nvPicPr>
            <p:cNvPr id="5" name="Image 4" descr="Une image contenant dessin, illustration, Dessin d’enfant, peinture&#10;&#10;Le contenu généré par l’IA peut être incorrect.">
              <a:extLst>
                <a:ext uri="{FF2B5EF4-FFF2-40B4-BE49-F238E27FC236}">
                  <a16:creationId xmlns:a16="http://schemas.microsoft.com/office/drawing/2014/main" id="{74DAD3E5-488F-FB8D-5354-63E5C7F19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905" y="2423537"/>
              <a:ext cx="7841776" cy="2967855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79778A9-BC04-0488-D15E-8A3088790963}"/>
                </a:ext>
              </a:extLst>
            </p:cNvPr>
            <p:cNvSpPr/>
            <p:nvPr/>
          </p:nvSpPr>
          <p:spPr>
            <a:xfrm>
              <a:off x="2213738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ACA4"/>
                  </a:solidFill>
                </a:rPr>
                <a:t>1</a:t>
              </a:r>
              <a:endParaRPr lang="fr-MA" b="1" dirty="0">
                <a:solidFill>
                  <a:srgbClr val="00ACA4"/>
                </a:solidFill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F2F4FF7-247A-B34E-8DE2-6E00B5FABFB3}"/>
                </a:ext>
              </a:extLst>
            </p:cNvPr>
            <p:cNvSpPr/>
            <p:nvPr/>
          </p:nvSpPr>
          <p:spPr>
            <a:xfrm>
              <a:off x="4220922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ACA4"/>
                  </a:solidFill>
                </a:rPr>
                <a:t>4</a:t>
              </a:r>
              <a:endParaRPr lang="fr-MA" b="1" dirty="0">
                <a:solidFill>
                  <a:srgbClr val="00ACA4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2659209A-6684-0307-BB60-A2D1A536A9CE}"/>
                </a:ext>
              </a:extLst>
            </p:cNvPr>
            <p:cNvSpPr/>
            <p:nvPr/>
          </p:nvSpPr>
          <p:spPr>
            <a:xfrm>
              <a:off x="6099665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ACA4"/>
                  </a:solidFill>
                </a:rPr>
                <a:t>3</a:t>
              </a:r>
              <a:endParaRPr lang="fr-MA" b="1" dirty="0">
                <a:solidFill>
                  <a:srgbClr val="00ACA4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615CC45-34BE-FF91-3E1F-D3F9CFF963EC}"/>
                </a:ext>
              </a:extLst>
            </p:cNvPr>
            <p:cNvSpPr/>
            <p:nvPr/>
          </p:nvSpPr>
          <p:spPr>
            <a:xfrm>
              <a:off x="8084951" y="4795284"/>
              <a:ext cx="499730" cy="4890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AC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00ACA4"/>
                  </a:solidFill>
                </a:rPr>
                <a:t>2</a:t>
              </a:r>
              <a:endParaRPr lang="fr-MA" b="1" dirty="0">
                <a:solidFill>
                  <a:srgbClr val="00ACA4"/>
                </a:solidFill>
              </a:endParaRPr>
            </a:p>
          </p:txBody>
        </p:sp>
      </p:grp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28FB4-2AD8-F773-D90B-767D57C6C9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85960-F440-28D1-02A6-908B7A74C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E2020-9E63-0948-ECE0-A9E7AFB35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شجرة الخوخ في فصل الخريف؟ من يقرأ؟ من يعيد؟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9F4676-9DDC-C485-FDA0-419AFEFAA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406ECA-B38B-1250-A595-21302D713A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3589A75-8FD7-3546-913B-92C6E794B2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BC9B5A-74F2-BE7B-10F6-9771459A2D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BED237-1CCF-5443-0FFE-157546AC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EF1424-9681-FECA-C490-27FCC726B14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C193183-34F2-A4D4-A480-E06D0EF1E5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993622-4CD8-BC80-101C-9E829FDF2A2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2359C0-093D-BD39-A657-283639BF8909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998195-09EF-6EC4-FC82-02F39DD874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39F125-61C8-D5D6-2AC5-F8822FCE9BAA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Image 4" descr="Une image contenant dessin, clipart, peinture, art&#10;&#10;Le contenu généré par l’IA peut être incorrect.">
            <a:extLst>
              <a:ext uri="{FF2B5EF4-FFF2-40B4-BE49-F238E27FC236}">
                <a16:creationId xmlns:a16="http://schemas.microsoft.com/office/drawing/2014/main" id="{237C43A6-FC74-F40E-159C-E233D81561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5343" y="1981350"/>
            <a:ext cx="2489759" cy="291084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89AEEE5-DD63-0F3A-4BFF-44873C676395}"/>
              </a:ext>
            </a:extLst>
          </p:cNvPr>
          <p:cNvSpPr txBox="1"/>
          <p:nvPr/>
        </p:nvSpPr>
        <p:spPr>
          <a:xfrm>
            <a:off x="765545" y="5397543"/>
            <a:ext cx="7696382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.........، حَزِنَتْ شَجَرَةُ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لْخوخِ وَهِيَ تَرى .........عَلى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لْأَرْضِ.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4234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7 L -0.00069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2؟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6D7F7D-F7ED-B774-28B0-E5AD99BCBBFC}"/>
              </a:ext>
            </a:extLst>
          </p:cNvPr>
          <p:cNvSpPr txBox="1"/>
          <p:nvPr/>
        </p:nvSpPr>
        <p:spPr>
          <a:xfrm>
            <a:off x="1204794" y="5328367"/>
            <a:ext cx="6369788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لشِّتاءِ، .................وَ......................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bonhomme de neige, sourire, Noël, Visage humain&#10;&#10;Le contenu généré par l’IA peut être incorrect.">
            <a:extLst>
              <a:ext uri="{FF2B5EF4-FFF2-40B4-BE49-F238E27FC236}">
                <a16:creationId xmlns:a16="http://schemas.microsoft.com/office/drawing/2014/main" id="{D2F8FA4D-AF2C-20EB-4C69-C53A51C40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1832" y="2099848"/>
            <a:ext cx="2714718" cy="285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81481E-6 L -0.00069 0.1326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69E3-00D8-66A9-20EC-319BF8A7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F874CF-9972-0872-6095-AC1E8DA600A0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C2687E9F-B08B-ACDD-B74F-E8A8308D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3؟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35D1B1-8DDC-BBBF-A785-E0FF22BCFE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F76FA-6F0A-12F7-617C-23F3BCF22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BC539D-0A38-7426-329D-7D8610DBFA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A7E804A-9934-3684-7781-1E22E884D2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C430930-D85E-A76B-380B-55D3045A28D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D3F85A-D594-4E0B-5BD4-EB36A69EE49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AFB11F-7E1B-01A8-CA5E-DF7C77FF8982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FFD879-B29B-E4A0-3E29-E02DD38396F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FDA348B-53D3-0F25-47C5-065EB97B7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74F37-44F3-05E9-1973-E959D30ED4A9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538FEB-15BC-4C1B-85B3-3DBAF23E5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E9BD7F3-BEEB-A64A-6713-5BA10098BBF8}"/>
              </a:ext>
            </a:extLst>
          </p:cNvPr>
          <p:cNvSpPr txBox="1"/>
          <p:nvPr/>
        </p:nvSpPr>
        <p:spPr>
          <a:xfrm>
            <a:off x="1320185" y="5253690"/>
            <a:ext cx="6990516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................... ،تَفَتَّحَتِ ...................وَ.............................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dessin humoristique, dessin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CFE55188-1B3F-3BF7-D7F4-35889BDE44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3008" y="1934209"/>
            <a:ext cx="2452363" cy="29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11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-0.00069 0.1326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014F7-850E-21B9-BB10-3C6902CD2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7FFCBF-3A07-D6B9-72AF-CEE8627A99DE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A077B1-7498-FDB8-E938-B3B748551A4D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78A4B09-F781-55F9-5837-CA6541791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ترون في المشهد 4؟ من يصف بإكمال الجملة ؟ سأكتب الجملة على السبورة؛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15F82F-9C80-3E24-0740-8DC2CE3E7A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04C13F-2E48-C364-5CF1-B6E5160FC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10DFE6-8CF7-1A53-392F-91235CCACE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37E9C0-E03A-51E6-6D20-2173B498E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E51ABE-C014-0639-5B23-6D3AD1B4ACF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BC573F-5D75-C309-86F3-D7484F0217D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DE8E73-6E59-3FFE-73D0-C7D12122FB19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E9C245-088F-5AA5-BB1B-42D146A8293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0A2B918-A957-750F-55C0-F162AD993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4BB422-36B6-432F-DE88-051A280B899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E33684-414E-3415-981B-A4B67707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88D6FE0-FBC3-A47C-EC92-C76835696693}"/>
              </a:ext>
            </a:extLst>
          </p:cNvPr>
          <p:cNvSpPr txBox="1"/>
          <p:nvPr/>
        </p:nvSpPr>
        <p:spPr>
          <a:xfrm>
            <a:off x="1681227" y="4999487"/>
            <a:ext cx="6026242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لصَّيْفِ،........................................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dessin humoristique, dessin, Dessin animé, Dessin d’enfant&#10;&#10;Le contenu généré par l’IA peut être incorrect.">
            <a:extLst>
              <a:ext uri="{FF2B5EF4-FFF2-40B4-BE49-F238E27FC236}">
                <a16:creationId xmlns:a16="http://schemas.microsoft.com/office/drawing/2014/main" id="{A46CA77C-A1FE-097B-7AE2-074251C0B9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2098" y="2026357"/>
            <a:ext cx="2542427" cy="267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54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48148E-6 L -0.0007 0.132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56؛  اكتبوا أسماء الفصول تحت كل صورة؛ عبروا عن الصور في 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9FBF1C-B7A9-9D20-CEF8-272529C2B5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537" y="1558901"/>
            <a:ext cx="3365087" cy="515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663C1-A426-0F40-BD3D-0A683225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F65F64AA-5221-996F-B117-074075B9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 - عبروا عن كل صورة بجملة ثم ركبوها في 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35F70BC6-16AA-909B-52D0-7AEFADE428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04D35C-E50F-8703-95A4-158A80E6C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36710-0DFE-6DB3-7FA7-0614CFD83F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ADD5BA-6C15-1F8A-CC0A-FBE9D179B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951D4D-31D4-2AB5-C950-704167F39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026AA7-0BF9-9C23-AC29-64C1EE8AC7F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FDEC15-22BE-E576-6A03-EBF9BEE313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E62BA1-455D-82FD-76B7-4896B2F3C56A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C0A3-CB51-3BBF-C946-C517F08B95A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7CDEE8-5F90-A9D9-5F75-CCA1F0C1F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7A22B-9321-5EAA-648E-E0D7B647EE7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Image 4" descr="Une image contenant texte, arbre, plan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908913-EB6C-B52A-ABDE-34384ADE38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970" y="1903228"/>
            <a:ext cx="8340630" cy="4679948"/>
          </a:xfrm>
          <a:prstGeom prst="rect">
            <a:avLst/>
          </a:prstGeo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E1044B64-FC02-7ADC-E0FD-4D90A8104DF9}"/>
              </a:ext>
            </a:extLst>
          </p:cNvPr>
          <p:cNvSpPr/>
          <p:nvPr/>
        </p:nvSpPr>
        <p:spPr>
          <a:xfrm>
            <a:off x="6532477" y="4763607"/>
            <a:ext cx="1957395" cy="61646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فَصْلُ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لرَّبيعِ</a:t>
            </a: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E0E07A7-6545-F108-6898-905F6965A2CC}"/>
              </a:ext>
            </a:extLst>
          </p:cNvPr>
          <p:cNvSpPr/>
          <p:nvPr/>
        </p:nvSpPr>
        <p:spPr>
          <a:xfrm>
            <a:off x="4619438" y="4763607"/>
            <a:ext cx="1957395" cy="61646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فَصْلُ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لصَّيْفِ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50812AC-002C-BD91-F7ED-972DECC9CAEA}"/>
              </a:ext>
            </a:extLst>
          </p:cNvPr>
          <p:cNvSpPr/>
          <p:nvPr/>
        </p:nvSpPr>
        <p:spPr>
          <a:xfrm>
            <a:off x="2684220" y="4763607"/>
            <a:ext cx="1957395" cy="61646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فَصْلُ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لْخَريفِ</a:t>
            </a: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1763F51B-D4D7-4F75-260B-36BFCF37FEC9}"/>
              </a:ext>
            </a:extLst>
          </p:cNvPr>
          <p:cNvSpPr/>
          <p:nvPr/>
        </p:nvSpPr>
        <p:spPr>
          <a:xfrm>
            <a:off x="749004" y="4763607"/>
            <a:ext cx="1957395" cy="61646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فَصْلُ 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لشِّتاءِ</a:t>
            </a:r>
          </a:p>
        </p:txBody>
      </p:sp>
    </p:spTree>
    <p:extLst>
      <p:ext uri="{BB962C8B-B14F-4D97-AF65-F5344CB8AC3E}">
        <p14:creationId xmlns:p14="http://schemas.microsoft.com/office/powerpoint/2010/main" val="309701150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73C9-5E1E-7EAB-CB95-A592CCCF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0CAFEF6C-103A-BAE4-9C2A-BA9BDE0A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الفقرة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BDB4057C-9B93-EF31-18C3-4DBFF4CC1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98B33-2705-67C1-969A-CF71C07603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B9D7CF-E206-09AE-41A3-84ADE11173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DDD33B-5552-9B38-44AD-070D9094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809B4D-5BE0-DEBA-A5B7-C652514D2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89D3B6-FF1D-BA11-D3BC-B322D30173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E4CFDE-6391-7FC0-9D39-05F14AD62BE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1B1671-E9F4-2545-F4DF-8DDE626EB669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1EB961-BFC9-7E30-9879-306232A35C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608C6-D127-8329-2E29-381A52282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D8C1C1-AF60-7290-6160-091A2A7FFAB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27BF9531-7B48-795A-B086-4313983845D7}"/>
              </a:ext>
            </a:extLst>
          </p:cNvPr>
          <p:cNvSpPr/>
          <p:nvPr/>
        </p:nvSpPr>
        <p:spPr>
          <a:xfrm>
            <a:off x="305483" y="4349273"/>
            <a:ext cx="8458208" cy="61646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/>
            <a:endParaRPr lang="a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فَصْلِ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ٱلرَّبيعِ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تَفَتَّحَتِ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ٱلْأَزْهارُ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وَٱخْضَرَّتِ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ٱلشَّجَرَةُ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ثُمَّ أَتى فَصْلُ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ٱلصَّيْفِ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فَكَثُرَتِ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أَوْراقُ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ٱلْخَضْراءُ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ٱلْأَغْصانِ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وَفي فَصْلِ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خَريفِ تَسَاقَطَت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أَوْراقُها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ٱلصَّفْراءُ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وَأَخيراً حَلَّ فَصْلُ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ٱلشِّتاءِ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فَغَطَّتِ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ٱلثُّلوجُ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ٱلْأَغْصانَ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ٱلْعارِيَةَ</a:t>
            </a:r>
            <a:r>
              <a:rPr lang="ar-S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arbre, peinture, art, aquarelle&#10;&#10;Le contenu généré par l’IA peut être incorrect.">
            <a:extLst>
              <a:ext uri="{FF2B5EF4-FFF2-40B4-BE49-F238E27FC236}">
                <a16:creationId xmlns:a16="http://schemas.microsoft.com/office/drawing/2014/main" id="{6E4445B5-2804-4E7D-5716-C265A3087A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377" y="1788479"/>
            <a:ext cx="7239627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7865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55 ستكملون جملا  بكلمات تنتهي بتاء.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9BB4D3-AA4F-12E1-C918-CBA7BC4CF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 descr="Une image contenant texte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F386AFD8-232B-4E7E-44F7-FC52EABD9E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666" y="1943028"/>
            <a:ext cx="2713999" cy="428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أكملوا بالكلمة الصحيحة. من يقرأ الجملة الأولى؟ ما الكلمة الصحيحة؟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F492AF99-D326-7C55-62D7-727E12D137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387" y="2209332"/>
            <a:ext cx="7744812" cy="396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0A791EA-F416-4322-2827-B35350109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68" y="1806479"/>
            <a:ext cx="8340631" cy="4668749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7A32644-DF7B-D6B8-7B3E-00A6C49784D1}"/>
              </a:ext>
            </a:extLst>
          </p:cNvPr>
          <p:cNvSpPr txBox="1"/>
          <p:nvPr/>
        </p:nvSpPr>
        <p:spPr>
          <a:xfrm>
            <a:off x="3614949" y="4793703"/>
            <a:ext cx="1289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لْمَكْسُوَّةِ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9C350AA-D6F4-87CB-E85A-216EA50E0042}"/>
              </a:ext>
            </a:extLst>
          </p:cNvPr>
          <p:cNvSpPr txBox="1"/>
          <p:nvPr/>
        </p:nvSpPr>
        <p:spPr>
          <a:xfrm>
            <a:off x="5396448" y="3848465"/>
            <a:ext cx="1891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شَجَرَةُ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3A6C51-F5D3-4299-F804-1CB2C9218226}"/>
              </a:ext>
            </a:extLst>
          </p:cNvPr>
          <p:cNvSpPr txBox="1"/>
          <p:nvPr/>
        </p:nvSpPr>
        <p:spPr>
          <a:xfrm>
            <a:off x="5963987" y="5691441"/>
            <a:ext cx="1891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عادَتِ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النص بطلاقة.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510085" y="3796294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 descr="Une image contenant texte, capture d’écran, livre&#10;&#10;Le contenu généré par l’IA peut être incorrect.">
            <a:extLst>
              <a:ext uri="{FF2B5EF4-FFF2-40B4-BE49-F238E27FC236}">
                <a16:creationId xmlns:a16="http://schemas.microsoft.com/office/drawing/2014/main" id="{AAB9D4A3-CB8B-5C64-07B2-3140EA383B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14" y="1650183"/>
            <a:ext cx="3455947" cy="506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16481</TotalTime>
  <Words>1781</Words>
  <Application>Microsoft Office PowerPoint</Application>
  <PresentationFormat>Affichage à l'écran (4:3)</PresentationFormat>
  <Paragraphs>438</Paragraphs>
  <Slides>62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62</vt:i4>
      </vt:variant>
    </vt:vector>
  </HeadingPairs>
  <TitlesOfParts>
    <vt:vector size="82" baseType="lpstr">
      <vt:lpstr>Noto Sans Symbols</vt:lpstr>
      <vt:lpstr>Calibri Light</vt:lpstr>
      <vt:lpstr>Modern Love</vt:lpstr>
      <vt:lpstr>Dosis</vt:lpstr>
      <vt:lpstr>Arial</vt:lpstr>
      <vt:lpstr>Microsoft Himalaya</vt:lpstr>
      <vt:lpstr>Wingdings</vt:lpstr>
      <vt:lpstr>Microsoft Uighur</vt:lpstr>
      <vt:lpstr>Dosis SemiBold</vt:lpstr>
      <vt:lpstr>Dosis ExtraBold</vt:lpstr>
      <vt:lpstr>Dosis Medium</vt:lpstr>
      <vt:lpstr>Calibri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خذوا الواجب المنزلي. سأمر لأراقب إنجازاتكم </vt:lpstr>
      <vt:lpstr>صححوا.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 استماع وتحدث</vt:lpstr>
      <vt:lpstr> في هذه الحصة ستعيدون سرد حكاية شجرة الخوخ انطلاقا من مشاهد. استمعوا مجددا.</vt:lpstr>
      <vt:lpstr>سأسرد لكم المقطع الأول بأسلوبي الخاص. استمعوا. تَنَهَّدَتْ شَجَرَةُ ٱلْخوخِ حَزينَةً، وَهِيَ تَرى أَوْراقَها تَتَطايَرُ في ٱلْهَواءِ. لَقَدْ حَلَّ فَصْلُ ٱلْخَريفِ.</vt:lpstr>
      <vt:lpstr>من منكم يسرد المقطع الأول انطلاقا من المشهد؟</vt:lpstr>
      <vt:lpstr>سأسرد لكم المقطع الثاني بأسلوبي الخاص. استمعوا. رَحَلَ ٱلسُّنونو وَتَرَكَ صَديقَتَهُ ٱلشَّجَرَةَ وَحيدَةً  تُصارِعُ  ٱلْبَرْدَ، لَكِنَّ  ٱلْأَطْفالَ صَنَعوا رَجُلَ  ٱلثَّلْجِ يُؤْنِسُ وَحْدَتَها.</vt:lpstr>
      <vt:lpstr>من منكم يسرد المقطع الثاني انطلاقا من المشهد؟</vt:lpstr>
      <vt:lpstr>سأسرد لكم المقطع الثالث بأسلوبي الخاص. استمعوا. حَزِنَتِ ٱلشَّجَرَةُ لِأَنَّ صَديقَها ذابَ مَعَ قُدومِ ٱلرَّبيعِ. لَكِنَّها ٱبْتَسَمَتْ مِنْ جَديدٍ، لِأَنَّ ٱلطُّيورَ عادَتِ لِتَبْنِيَ أَعْشاشَها عَلى أَغْصانِها.</vt:lpstr>
      <vt:lpstr>من منكم يسرد المقطع الثالث انطلاقا من المشهد؟</vt:lpstr>
      <vt:lpstr>سأسرد لكم المقطع الأخير  بأسلوبي الخاص. استمعوا. حَلَّ فَصْلُ ٱلصَّيْفِ، أَثْمَرَتِ ٱلشَّجَرَةُ وَقَطَفَ ٱلْأَطْفالُ ٱلْخوخَ وٱسْتَظَلّوا  بِظِلالِها ٱلْوارِفَةِ، فَعاشَتِ سَعيدَةً بِمَنْ حَوْلِها.</vt:lpstr>
      <vt:lpstr>من منكم يسرد المقطع الأخير انطلاقا من المشهد؟</vt:lpstr>
      <vt:lpstr>الآن؛ خذوا الكراسات ص 49 - صلوا المقطع بموقعه من شريط الحكاية. </vt:lpstr>
      <vt:lpstr>من يقرأ المقاطع؟ صححوا. </vt:lpstr>
      <vt:lpstr>قراءة</vt:lpstr>
      <vt:lpstr>ننتقل الآن لقراءة نص «حكاية شجرة الخوخ».</vt:lpstr>
      <vt:lpstr>من يقرأ؟</vt:lpstr>
      <vt:lpstr>من يتابع؟</vt:lpstr>
      <vt:lpstr> ابحثوا عن الفقرة  التي ذكر فيها  حزن الشجرة لرحيل صديقها السنونو؟ سجلوا رقم الفقرة على اللوحة </vt:lpstr>
      <vt:lpstr>ما هو رقم الفقرة الذي ورد فيه ما  يدل على أن ثمار الخوخ نضجت في فصل الصيف؟  ضعوا تحته سطرا.</vt:lpstr>
      <vt:lpstr> اَلشَّجَرَةُ تَحَمَّلَتِ ٱلْعاصِفَةَ وَٱلْبَرْدَ وَسُقوطَ أَوْراقِها، وَلَمْ تَيْأَسْ، فَجاءَ ٱلرَّبيعُ وَأَزْهَرَتْ مِنْ جَديدٍ وَأَثْمَرَتْ. </vt:lpstr>
      <vt:lpstr>إِذا صَعُبَتْ عَلَيْكَ ٱلدِّراسَةُ أَوْ واجَهْتَ مُشْكِلَةً، كَيْفَ سَتَتَصَرَّفُ؟</vt:lpstr>
      <vt:lpstr>التعبير الكتابي/إملاء </vt:lpstr>
      <vt:lpstr>والآن ستتدربون على إنتاج  جمل لوصف شجرة الخوخ عبر الفصول باعتماد مشاهد. رتبوا المشاهد أولا.</vt:lpstr>
      <vt:lpstr>صححوا.</vt:lpstr>
      <vt:lpstr>من يصف شجرة الخوخ في فصل الخريف؟ من يقرأ؟ من يعيد؟</vt:lpstr>
      <vt:lpstr>ماذا ترون في المشهد 2؟ من يصف بإكمال الجملة ؟ سأكتب الجملة على السبورة؛ من يقرأ؟ من يعيد؟ </vt:lpstr>
      <vt:lpstr>ماذا ترون في المشهد 3؟ من يصف بإكمال الجملة ؟ سأكتب الجملة على السبورة؛ من يقرأ؟ من يعيد؟ </vt:lpstr>
      <vt:lpstr>ماذا ترون في المشهد 4؟ من يصف بإكمال الجملة ؟ سأكتب الجملة على السبورة؛ من يقرأ؟ من يعيد؟ </vt:lpstr>
      <vt:lpstr>خذوا كراساتكم ص 56؛  اكتبوا أسماء الفصول تحت كل صورة؛ عبروا عن الصور في فقرة.</vt:lpstr>
      <vt:lpstr>صححوا. من يقرأ؟ - عبروا عن كل صورة بجملة ثم ركبوها في فقرة.</vt:lpstr>
      <vt:lpstr>صححوا. من يقرأ الفقرة ؟ </vt:lpstr>
      <vt:lpstr>الآن؛ خذوا كراساتكم ص 55 ستكملون جملا  بكلمات تنتهي بتاء. </vt:lpstr>
      <vt:lpstr>من يقرأ الجمل؟ أكملوا بالكلمة الصحيحة. من يقرأ الجملة الأولى؟ ما الكلمة الصحيحة؟  </vt:lpstr>
      <vt:lpstr>صححوا. من يقرأ؟</vt:lpstr>
      <vt:lpstr>اختتام الحصة</vt:lpstr>
      <vt:lpstr>في المنزل، تدربوا على قراءة النص بطلاقة.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159</cp:revision>
  <dcterms:created xsi:type="dcterms:W3CDTF">2023-09-20T21:35:22Z</dcterms:created>
  <dcterms:modified xsi:type="dcterms:W3CDTF">2026-02-22T12:19:33Z</dcterms:modified>
</cp:coreProperties>
</file>