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67"/>
  </p:notesMasterIdLst>
  <p:sldIdLst>
    <p:sldId id="2147482773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34806539" r:id="rId18"/>
    <p:sldId id="2147482642" r:id="rId19"/>
    <p:sldId id="2134806904" r:id="rId20"/>
    <p:sldId id="2147482630" r:id="rId21"/>
    <p:sldId id="2134806541" r:id="rId22"/>
    <p:sldId id="2134806522" r:id="rId23"/>
    <p:sldId id="2134806543" r:id="rId24"/>
    <p:sldId id="2134806544" r:id="rId25"/>
    <p:sldId id="2134806542" r:id="rId26"/>
    <p:sldId id="2134806547" r:id="rId27"/>
    <p:sldId id="2134806548" r:id="rId28"/>
    <p:sldId id="2134806550" r:id="rId29"/>
    <p:sldId id="2134806551" r:id="rId30"/>
    <p:sldId id="2134806552" r:id="rId31"/>
    <p:sldId id="2134806554" r:id="rId32"/>
    <p:sldId id="2147482726" r:id="rId33"/>
    <p:sldId id="2134806402" r:id="rId34"/>
    <p:sldId id="2134806894" r:id="rId35"/>
    <p:sldId id="2134806906" r:id="rId36"/>
    <p:sldId id="2147482766" r:id="rId37"/>
    <p:sldId id="2134808464" r:id="rId38"/>
    <p:sldId id="2134808465" r:id="rId39"/>
    <p:sldId id="2147482767" r:id="rId40"/>
    <p:sldId id="2134808466" r:id="rId41"/>
    <p:sldId id="2134808467" r:id="rId42"/>
    <p:sldId id="2134808468" r:id="rId43"/>
    <p:sldId id="2147482760" r:id="rId44"/>
    <p:sldId id="2147482762" r:id="rId45"/>
    <p:sldId id="2147482475" r:id="rId46"/>
    <p:sldId id="2134806934" r:id="rId47"/>
    <p:sldId id="2134806936" r:id="rId48"/>
    <p:sldId id="2134806937" r:id="rId49"/>
    <p:sldId id="2134806940" r:id="rId50"/>
    <p:sldId id="2147482763" r:id="rId51"/>
    <p:sldId id="2134808471" r:id="rId52"/>
    <p:sldId id="2147482750" r:id="rId53"/>
    <p:sldId id="2134808461" r:id="rId54"/>
    <p:sldId id="2134808480" r:id="rId55"/>
    <p:sldId id="2147482768" r:id="rId56"/>
    <p:sldId id="2147482769" r:id="rId57"/>
    <p:sldId id="2134808481" r:id="rId58"/>
    <p:sldId id="2147482771" r:id="rId59"/>
    <p:sldId id="2147482772" r:id="rId60"/>
    <p:sldId id="2134806944" r:id="rId61"/>
    <p:sldId id="2147482752" r:id="rId62"/>
    <p:sldId id="2147482732" r:id="rId63"/>
    <p:sldId id="2134806532" r:id="rId64"/>
    <p:sldId id="2147482635" r:id="rId65"/>
    <p:sldId id="2147482534" r:id="rId66"/>
  </p:sldIdLst>
  <p:sldSz cx="9144000" cy="6858000" type="screen4x3"/>
  <p:notesSz cx="6858000" cy="9144000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</p:embeddedFont>
    <p:embeddedFont>
      <p:font typeface="Dosis SemiBold" pitchFamily="2" charset="0"/>
      <p:bold r:id="rId72"/>
    </p:embeddedFont>
    <p:embeddedFont>
      <p:font typeface="Microsoft Himalaya" panose="01010100010101010101" pitchFamily="2" charset="0"/>
      <p:regular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  <p:embeddedFont>
      <p:font typeface="Noto Sans Symbols" panose="020B0604020202020204" charset="0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CC871"/>
    <a:srgbClr val="FEE5BE"/>
    <a:srgbClr val="1D79BE"/>
    <a:srgbClr val="00ACA4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85" autoAdjust="0"/>
    <p:restoredTop sz="94750"/>
  </p:normalViewPr>
  <p:slideViewPr>
    <p:cSldViewPr snapToGrid="0">
      <p:cViewPr varScale="1">
        <p:scale>
          <a:sx n="71" d="100"/>
          <a:sy n="71" d="100"/>
        </p:scale>
        <p:origin x="706" y="28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1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7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ableStyles" Target="tableStyle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5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4.png"/><Relationship Id="rId12" Type="http://schemas.openxmlformats.org/officeDocument/2006/relationships/image" Target="../media/image5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53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60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svg"/><Relationship Id="rId1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svg"/><Relationship Id="rId2" Type="http://schemas.openxmlformats.org/officeDocument/2006/relationships/image" Target="../media/image34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svg"/><Relationship Id="rId5" Type="http://schemas.openxmlformats.org/officeDocument/2006/relationships/image" Target="../media/image42.png"/><Relationship Id="rId15" Type="http://schemas.openxmlformats.org/officeDocument/2006/relationships/image" Target="../media/image69.svg"/><Relationship Id="rId10" Type="http://schemas.openxmlformats.org/officeDocument/2006/relationships/image" Target="../media/image64.png"/><Relationship Id="rId4" Type="http://schemas.openxmlformats.org/officeDocument/2006/relationships/image" Target="../media/image41.png"/><Relationship Id="rId9" Type="http://schemas.openxmlformats.org/officeDocument/2006/relationships/image" Target="../media/image63.svg"/><Relationship Id="rId1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svg"/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12" Type="http://schemas.openxmlformats.org/officeDocument/2006/relationships/image" Target="../media/image65.svg"/><Relationship Id="rId17" Type="http://schemas.openxmlformats.org/officeDocument/2006/relationships/image" Target="../media/image70.png"/><Relationship Id="rId2" Type="http://schemas.openxmlformats.org/officeDocument/2006/relationships/image" Target="../media/image34.png"/><Relationship Id="rId16" Type="http://schemas.openxmlformats.org/officeDocument/2006/relationships/image" Target="../media/image69.sv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4.png"/><Relationship Id="rId5" Type="http://schemas.openxmlformats.org/officeDocument/2006/relationships/image" Target="../media/image42.png"/><Relationship Id="rId15" Type="http://schemas.openxmlformats.org/officeDocument/2006/relationships/image" Target="../media/image68.png"/><Relationship Id="rId10" Type="http://schemas.openxmlformats.org/officeDocument/2006/relationships/image" Target="../media/image63.svg"/><Relationship Id="rId4" Type="http://schemas.openxmlformats.org/officeDocument/2006/relationships/image" Target="../media/image41.png"/><Relationship Id="rId9" Type="http://schemas.openxmlformats.org/officeDocument/2006/relationships/image" Target="../media/image62.png"/><Relationship Id="rId14" Type="http://schemas.openxmlformats.org/officeDocument/2006/relationships/image" Target="../media/image67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74.png"/><Relationship Id="rId4" Type="http://schemas.microsoft.com/office/2007/relationships/hdphoto" Target="../media/hdphoto7.wdp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9.png"/><Relationship Id="rId5" Type="http://schemas.openxmlformats.org/officeDocument/2006/relationships/image" Target="../media/image83.png"/><Relationship Id="rId4" Type="http://schemas.openxmlformats.org/officeDocument/2006/relationships/image" Target="../media/image41.png"/><Relationship Id="rId9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8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C7786A3-C33B-8D5D-9B35-DF8C73CBF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9" b="366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0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تنظيم حصص الأسبوع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 لوصف الأنشطة اليومية بالقرية أو المدينة.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تاء مربوطة أو مبسوطة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40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74904" y="4507077"/>
            <a:ext cx="3914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باستعمال روابط العطف.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وجمل قصيرة  تتضمن تاء مربوطة أو مبسوطة.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EB4A67-0C8E-4140-53B9-7B54ABA80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63351" y="648000"/>
            <a:ext cx="828000" cy="82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CB847A9-F37F-132D-DCB4-155E666FA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EF7E62D-AB39-D82C-00AF-822F66CE94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9FED0D6-EF24-1622-D567-1DFC50776D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265A2E7-165F-1FCE-2226-EA893ACAC3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881" y="11770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EF9F557-C570-0DCA-B081-9E24CB602B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246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C44195B-4403-0A79-EFE7-44BA05F9745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05A482F-4874-2EB6-36E3-8A276FFF24A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301CC-5A8D-2B3C-4911-D24F68E0A884}"/>
              </a:ext>
            </a:extLst>
          </p:cNvPr>
          <p:cNvSpPr>
            <a:spLocks/>
          </p:cNvSpPr>
          <p:nvPr/>
        </p:nvSpPr>
        <p:spPr>
          <a:xfrm>
            <a:off x="451765" y="130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816C81-C23F-5322-9FE4-84D5AB95618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04ABC6-AA5C-F72C-6F71-21CDAF11FF82}"/>
              </a:ext>
            </a:extLst>
          </p:cNvPr>
          <p:cNvSpPr>
            <a:spLocks/>
          </p:cNvSpPr>
          <p:nvPr/>
        </p:nvSpPr>
        <p:spPr>
          <a:xfrm>
            <a:off x="1856189" y="112734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451E9AA2-9664-C079-ADF0-F013AE7DDD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042" y="1698479"/>
            <a:ext cx="3085589" cy="4732867"/>
          </a:xfrm>
          <a:prstGeom prst="rect">
            <a:avLst/>
          </a:prstGeom>
        </p:spPr>
      </p:pic>
      <p:grpSp>
        <p:nvGrpSpPr>
          <p:cNvPr id="5" name="Google Shape;2778;p84">
            <a:extLst>
              <a:ext uri="{FF2B5EF4-FFF2-40B4-BE49-F238E27FC236}">
                <a16:creationId xmlns:a16="http://schemas.microsoft.com/office/drawing/2014/main" id="{B239C658-4B2C-B788-2E8C-7869246A1FC8}"/>
              </a:ext>
            </a:extLst>
          </p:cNvPr>
          <p:cNvGrpSpPr/>
          <p:nvPr/>
        </p:nvGrpSpPr>
        <p:grpSpPr>
          <a:xfrm>
            <a:off x="3378304" y="2054255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6" name="Google Shape;2779;p84">
              <a:extLst>
                <a:ext uri="{FF2B5EF4-FFF2-40B4-BE49-F238E27FC236}">
                  <a16:creationId xmlns:a16="http://schemas.microsoft.com/office/drawing/2014/main" id="{6555424F-7100-3FC5-84F3-5C2DA35FAFC3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2780;p84">
              <a:extLst>
                <a:ext uri="{FF2B5EF4-FFF2-40B4-BE49-F238E27FC236}">
                  <a16:creationId xmlns:a16="http://schemas.microsoft.com/office/drawing/2014/main" id="{61A8F2E2-336E-499D-064D-20A6AB125F98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5BA800-A5F0-180B-EA12-AA530E1CD006}"/>
              </a:ext>
            </a:extLst>
          </p:cNvPr>
          <p:cNvSpPr/>
          <p:nvPr/>
        </p:nvSpPr>
        <p:spPr>
          <a:xfrm>
            <a:off x="641556" y="1858878"/>
            <a:ext cx="7860888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جاءَ فَصْلُ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اِصْفَرَّتِ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وَتَساقَطَتِ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ٱلْأَوْراقُ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خَرَجَ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ٱلْقَرَوِيّونَ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باكِ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قَطَفوا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ٱلْعِنَبَ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وَٱلتّينَ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وَجَمَعوا حَبّاتِ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ٱلزَّيْتون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ٱلنّاضِجَ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حَرَثَ ٱلْفَلاّحونَ ٱلْأَرْضَ وَزَرَعوا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سَقَوا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عادوا إِلى بُيوتِهِم مَساءً وَهُم سُعَداءُ بِعَمَلِهِ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7" y="841624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1B4FF6-ADCF-318D-2628-E673DC66BE69}"/>
              </a:ext>
            </a:extLst>
          </p:cNvPr>
          <p:cNvSpPr/>
          <p:nvPr/>
        </p:nvSpPr>
        <p:spPr>
          <a:xfrm>
            <a:off x="632373" y="1847741"/>
            <a:ext cx="7860888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جاءَ فَصْلُ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اِصْفَرَّتِ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وَتَساقَطَتِ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ٱلْأَوْراقُ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خَرَجَ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ٱلْقَرَوِيّونَ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باكِ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قَطَفوا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ٱلْعِنَبَ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وَٱلتّينَ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وَجَمَعوا حَبّاتِ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ٱلزَّيْتون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ٱلنّاضِجَ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حَرَثَ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ٱلْفَلاّحونَ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وَزَرَعوا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سَقَوا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عادوا إِلى بُيوتِهِم مَساءً وَهُم سُعَداءُ بِعَمَلِهِ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F08B0E8-725D-AEC4-E373-28870725A67B}"/>
              </a:ext>
            </a:extLst>
          </p:cNvPr>
          <p:cNvSpPr/>
          <p:nvPr/>
        </p:nvSpPr>
        <p:spPr>
          <a:xfrm>
            <a:off x="598279" y="1688548"/>
            <a:ext cx="7860888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جاءَ فَصْلُ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ٱلْخَري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اِصْفَرَّتِ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ٱلْأَشْجارُ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وَتَساقَطَتِ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ٱلْأَوْراقُ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خَرَجَ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ٱلْقَرَوِيّونَ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باكِ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قَطَفوا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ٱلْعِنَبَ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وَٱلتّينَ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وَجَمَعوا حَبّاتِ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ٱلزَّيْتون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ٱلنّاضِجَ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حَرَثَ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ٱلْفَلاّحونَ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وَزَرَعوا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ٱلْبُذورَ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سَقَوا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ٱلْحُقولَ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عادوا إِلى بُيوتِهِم مَساءً وَهُم سُعَداءُ بِعَمَلِهِ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6411886" y="346036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ناضِجَ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ةٌ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3619653" y="3460367"/>
            <a:ext cx="248001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حَبّا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تٌ</a:t>
            </a: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810827" y="3460367"/>
            <a:ext cx="248001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بُيو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ناضِجَ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ةٌ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ناضِجَةٌ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2617710" y="2924175"/>
            <a:ext cx="3916274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حَبّا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تٌ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حَبّاتٌ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89BDA41-DF7E-6F8E-B18F-6CF61C2AB6FD}"/>
              </a:ext>
            </a:extLst>
          </p:cNvPr>
          <p:cNvSpPr/>
          <p:nvPr/>
        </p:nvSpPr>
        <p:spPr>
          <a:xfrm>
            <a:off x="3194606" y="2924175"/>
            <a:ext cx="2754788" cy="138973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بُيو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E94A1C-E581-43B6-69A3-65E24FB2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393269-3D1F-E40F-CCAB-E8A757370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3A59B99-078D-7A18-6870-F2C940855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3C0524-5F61-8761-0891-7421653A88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C806430-0DD4-A2EB-9476-D95FFF9E63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7B7EEFA-F682-3074-6597-06E135F4C2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A98358C-C22A-56A3-18F5-A2A6496A5B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451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2FF451-A898-70EB-213C-47AD0AB2E3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1C77D1-4872-0054-C695-00887A9B2FA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33A10C5-2A75-6F08-5345-068D8B2F5E39}"/>
              </a:ext>
            </a:extLst>
          </p:cNvPr>
          <p:cNvSpPr>
            <a:spLocks/>
          </p:cNvSpPr>
          <p:nvPr/>
        </p:nvSpPr>
        <p:spPr>
          <a:xfrm>
            <a:off x="319193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081CC5-5887-C02B-F748-3B78AB41FF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1E3CF1-6873-8CDC-AFFB-89A56DAA5B0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A2387-7F7E-A2ED-8034-BE35E7A4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7167F-44C1-3312-D28B-6018C86CB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33D302-0095-6787-B43D-F1FF22914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C8303F-9411-4594-7D58-F9E69C7591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8A38AC1-7F06-C422-A94C-3C10E5770E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7AB4675-7A9E-1934-77CC-D669C53896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FEC6197-A24A-E41B-D53B-433BAC923A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20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EDA05E7-7C9A-30DA-1944-286110CBA12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5022BC-5201-ED4E-D041-40142B54910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0D488-1248-EB73-4EE9-044260306279}"/>
              </a:ext>
            </a:extLst>
          </p:cNvPr>
          <p:cNvSpPr>
            <a:spLocks/>
          </p:cNvSpPr>
          <p:nvPr/>
        </p:nvSpPr>
        <p:spPr>
          <a:xfrm>
            <a:off x="370379" y="1221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010F14-EE43-F6F1-83CB-F4608A8ED14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DA324-4A5A-1D2C-6345-708B96E0C4C0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MA" altLang="fr-FR" sz="18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جَديدَةٌ</a:t>
            </a:r>
            <a:endParaRPr lang="fr-FR" dirty="0"/>
          </a:p>
        </p:txBody>
      </p:sp>
      <p:pic>
        <p:nvPicPr>
          <p:cNvPr id="6" name="Google Shape;1379;p12">
            <a:extLst>
              <a:ext uri="{FF2B5EF4-FFF2-40B4-BE49-F238E27FC236}">
                <a16:creationId xmlns:a16="http://schemas.microsoft.com/office/drawing/2014/main" id="{2C629910-ECF9-69F5-749E-45E5AE90FB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F73850-EC82-411B-D542-F3955C8CFAA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193A4EB-6D1D-50AB-D28E-881339A9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3D55-9E73-51EC-D00F-5B9E2DB19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E42479B-A40E-3E6D-62DF-3576CE930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9820F7D-FC78-B516-F71B-20904709E4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54AD50B-23C5-8352-5895-B2A142BD20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0AA6082-7ABF-CDE9-AE54-F79077E543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68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5890208-4A65-5016-15B7-2D161284F7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23694D74-7759-0CB5-CAF6-7695FA99AF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21A641-0BBB-2737-F297-504137C5DA6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E07D285-0F39-23E7-7DCD-7E73E2F657BF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F181A0D-6A45-0A20-DC90-39CB1B8B732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97A7652-3AB8-5C9F-A026-AE3C96FA531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42B194-3250-A197-E86E-435C8CB81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بُيوتٌ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889EC9-044C-E8C0-FCCB-4C37F5D5401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حبة القمح انطلاقا من مشاهد 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8" name="WhatsApp Video 2026-02-14 at 09.31.29">
            <a:hlinkClick r:id="" action="ppaction://media"/>
            <a:extLst>
              <a:ext uri="{FF2B5EF4-FFF2-40B4-BE49-F238E27FC236}">
                <a16:creationId xmlns:a16="http://schemas.microsoft.com/office/drawing/2014/main" id="{2CDAEEB5-9020-A332-E2F4-9E8FAD11DE1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56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هَبَّ نَسيمٌ  عَلى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ٱلْمَزْرَعَةِ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وَتَساءَلَتْ حَبَّةُ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ٱلْقَمْحِ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عَنْ مَوْعِدِ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ٱلْحَصادِ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" name="Image 1" descr="Une image contenant plante, dessin, fl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87D076B-15C4-471A-5B4F-3A28573BB7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1815" y="2165784"/>
            <a:ext cx="4667647" cy="31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 descr="Une image contenant plante, dessin, fl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4448601-51C3-B14E-23DA-8646D40D14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1815" y="2165784"/>
            <a:ext cx="4667647" cy="31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طَمْأَنَتْها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ٱلصَّفْصافَةُ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ٱلْعَجوزُ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وَنَصَحَتْها أَلا تَسْتَعْجِلْ مَوْعِدَ الْحَصادِ وَأَنْ  تَسْتَمْتِعَ بِفَصْلِ الرَّبيعِ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حَتّى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تَنْضُجَ.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6E4C-5931-F83C-2210-7FCCA1D66D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4D8800-D77F-0B81-BAF5-989E50768C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370137-18F0-F7C6-1F66-7DDF8E0983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B40B06-1928-0192-5C77-FB7F7CCEFB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742243-D267-014D-4237-6286BAFBFC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92DC41-FDB1-FE06-3821-023F4E3017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150BE8-2359-7A9E-9289-A737F552731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7438E-24E3-FE8D-7064-B76DEAD8897F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2E286-19C8-AED8-F1A3-3A9B51C7D2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DF123-6D0A-CC3D-E473-1FF048AD49C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" name="Image 1" descr="Une image contenant Dessin animé, illustration, Animation, clipart&#10;&#10;Le contenu généré par l’IA peut être incorrect.">
            <a:extLst>
              <a:ext uri="{FF2B5EF4-FFF2-40B4-BE49-F238E27FC236}">
                <a16:creationId xmlns:a16="http://schemas.microsoft.com/office/drawing/2014/main" id="{9F56B074-8A43-FC0A-33F9-A603066210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7716" y="2094346"/>
            <a:ext cx="5132153" cy="352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Dessin animé, illustration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629FF6D-4E15-7C65-CCE7-F0AB708E6F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7716" y="2094346"/>
            <a:ext cx="5132153" cy="352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استمعوا. طمأنتها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الفزاعة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أيضا وأخبرتها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بأنها ستحميها من العصا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فير  إلى حين حلول فصل الصيف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 descr="Une image contenant dessin, chapeau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404C57EE-E465-2C83-C2D9-2652EF51CA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5964" y="2385824"/>
            <a:ext cx="4166557" cy="287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الآن رحلة حبة القمح خلال فصلي الربيع والصيف انطلاقا من المشاهد؟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66855F-A4BD-10FA-005F-5E24F40E7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75711F-C99D-B868-C59A-EEFF4994F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635FB-4053-F71E-5244-71C75108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9FB1A2-F493-F212-1F52-11C1160C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1BF27F-9457-D121-B517-FF4906CCCF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0C1E94-1E45-BC9E-F6D9-3188CB8E75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23782D-5A1E-2715-79C1-E19392EDDDE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697855-EC50-EAF6-53B3-6D2889B201A9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D76E0-3C14-1140-4442-0E67B10AEB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FDFDE-60E4-CF71-27F9-EACC2B3D956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 descr="Une image contenant plante, dessin, fl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F74CB9-224F-812F-31A1-906087FF94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365" y="1894191"/>
            <a:ext cx="3309360" cy="2099799"/>
          </a:xfrm>
          <a:prstGeom prst="roundRect">
            <a:avLst>
              <a:gd name="adj" fmla="val 10276"/>
            </a:avLst>
          </a:prstGeom>
        </p:spPr>
      </p:pic>
      <p:pic>
        <p:nvPicPr>
          <p:cNvPr id="8" name="Image 7" descr="Une image contenant dessin, peinture, plante, illustration&#10;&#10;Le contenu généré par l’IA peut être incorrect.">
            <a:extLst>
              <a:ext uri="{FF2B5EF4-FFF2-40B4-BE49-F238E27FC236}">
                <a16:creationId xmlns:a16="http://schemas.microsoft.com/office/drawing/2014/main" id="{98ACFB6C-391D-00E7-706C-B276FCDC2D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2641" y="3470281"/>
            <a:ext cx="3309359" cy="2099799"/>
          </a:xfrm>
          <a:prstGeom prst="roundRect">
            <a:avLst>
              <a:gd name="adj" fmla="val 10276"/>
            </a:avLst>
          </a:prstGeom>
        </p:spPr>
      </p:pic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AB44-2486-0957-0220-9D15DBB2C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EECAE-DFBB-46B9-5A45-8E43AF258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مثلي رحلة حبة القمح خلال فصلي الربيع والصيف : انطلاقا من المشاهد؟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2F7946-1FC9-3589-293C-5DD308F85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09D06C-0429-2A1B-F8AC-631D1AE837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6E2352-79F4-04B0-E6F7-4FFE01F22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715FD5-19DF-3DFE-349E-CD62140005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AA95FD8-B77B-1D26-0E52-22ED8A9B91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5FAD48-502B-7DA5-91BF-75750A14BC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1457B79-7E3E-3113-B9DE-E8531F8251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D66929-686A-E8C2-611D-B08BC32573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795E32-597E-2DDC-9CF2-0C377AF8780E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AE67DC-03FD-CE01-E0A6-75D0934FBEF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ECC2CC-13F1-8B03-99E2-1A34427EFFE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 descr="Une image contenant plante, dessin, fl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8A779D-A91E-1B13-72B2-A868506362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5365" y="1894191"/>
            <a:ext cx="3309360" cy="2099799"/>
          </a:xfrm>
          <a:prstGeom prst="roundRect">
            <a:avLst>
              <a:gd name="adj" fmla="val 10276"/>
            </a:avLst>
          </a:prstGeom>
        </p:spPr>
      </p:pic>
      <p:pic>
        <p:nvPicPr>
          <p:cNvPr id="5" name="Image 4" descr="Une image contenant dessin, peinture, plante, illustration&#10;&#10;Le contenu généré par l’IA peut être incorrect.">
            <a:extLst>
              <a:ext uri="{FF2B5EF4-FFF2-40B4-BE49-F238E27FC236}">
                <a16:creationId xmlns:a16="http://schemas.microsoft.com/office/drawing/2014/main" id="{DE15F5C8-AC18-A064-B5F2-E8741F1695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2641" y="3470281"/>
            <a:ext cx="3309359" cy="2099799"/>
          </a:xfrm>
          <a:prstGeom prst="roundRect">
            <a:avLst>
              <a:gd name="adj" fmla="val 10276"/>
            </a:avLst>
          </a:prstGeom>
        </p:spPr>
      </p:pic>
    </p:spTree>
    <p:extLst>
      <p:ext uri="{BB962C8B-B14F-4D97-AF65-F5344CB8AC3E}">
        <p14:creationId xmlns:p14="http://schemas.microsoft.com/office/powerpoint/2010/main" val="401738075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 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حلَّ فصل الصيف، نضجت حبة القمح، بدأ الفلاحون الحصاد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b="1" dirty="0"/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حُصدت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حبة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وحملت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المطحنة لتصير دقيقا ثم خبز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لذيذا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 descr="Une image contenant dessin, peinture, plante, illustration&#10;&#10;Le contenu généré par l’IA peut être incorrect.">
            <a:extLst>
              <a:ext uri="{FF2B5EF4-FFF2-40B4-BE49-F238E27FC236}">
                <a16:creationId xmlns:a16="http://schemas.microsoft.com/office/drawing/2014/main" id="{EED82B7A-45FD-3C5E-C474-005BB68B2D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2826" y="2470156"/>
            <a:ext cx="4861934" cy="2720969"/>
          </a:xfrm>
          <a:prstGeom prst="roundRect">
            <a:avLst>
              <a:gd name="adj" fmla="val 10276"/>
            </a:avLst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dessin, peinture, plante, illustration&#10;&#10;Le contenu généré par l’IA peut être incorrect.">
            <a:extLst>
              <a:ext uri="{FF2B5EF4-FFF2-40B4-BE49-F238E27FC236}">
                <a16:creationId xmlns:a16="http://schemas.microsoft.com/office/drawing/2014/main" id="{22432228-BC3A-6134-2B50-E9D2F68066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2826" y="2470156"/>
            <a:ext cx="4861934" cy="2720969"/>
          </a:xfrm>
          <a:prstGeom prst="roundRect">
            <a:avLst>
              <a:gd name="adj" fmla="val 10276"/>
            </a:avLst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37 - صلوا المقطع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C40F8-DD0A-D841-C281-899E7C9C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9CEF6C-3103-05A3-0381-D84B3C10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7889A8-B56F-2470-B706-01AA656810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6D523-2DC0-DA47-6FEA-304887449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EA04E0-013A-1080-2955-C96DF3F873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D50DF1-321C-9B9B-82A0-69BAA92780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19F29-B6C6-FC1A-B0BC-78D479A385A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9EB92-1E92-D3DC-DF89-1D3EE71C6D7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2FE0E2-30DE-5E2C-DD7B-1C8C7038D0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9E4BE-7F21-F4B3-2B05-9934DC463D23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CB20039-DB42-E4C1-F54F-3C745B23C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7759" y="2146154"/>
            <a:ext cx="7552067" cy="419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8EDD93-F3DF-55F3-077D-79584C7753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F3F30-EF1E-3D47-2C6C-920E11B90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C0AE1-AD0C-0A9F-FCA3-D2CF7DE775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0A179A-CC29-51B6-A32B-95016E882C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CADF23-FA49-2291-ACDC-829A8D089F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B7F70E-76A5-B4CB-E795-9C364613B6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E245FF-67E8-E6A8-1CA0-F1B7B85464A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E4F56-5C54-10B6-EB53-4AD6CEFA2FA2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25C43-C799-2D3F-3192-DA77F75AC1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26C37-2BB5-44DF-8A3A-A34A0AFDD7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09BC23F-A423-D036-594E-F88E73A557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7759" y="2146154"/>
            <a:ext cx="7552067" cy="4198361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>
            <a:off x="3891983" y="4829175"/>
            <a:ext cx="3432742" cy="5715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05FAC93-0EA0-D12E-37D6-C4EB12C3AE39}"/>
              </a:ext>
            </a:extLst>
          </p:cNvPr>
          <p:cNvCxnSpPr>
            <a:cxnSpLocks/>
          </p:cNvCxnSpPr>
          <p:nvPr/>
        </p:nvCxnSpPr>
        <p:spPr>
          <a:xfrm flipH="1">
            <a:off x="3869191" y="4829175"/>
            <a:ext cx="3455534" cy="5715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80E7485-B435-7F59-32E5-02584630F1CB}"/>
              </a:ext>
            </a:extLst>
          </p:cNvPr>
          <p:cNvCxnSpPr>
            <a:cxnSpLocks/>
          </p:cNvCxnSpPr>
          <p:nvPr/>
        </p:nvCxnSpPr>
        <p:spPr>
          <a:xfrm>
            <a:off x="5619750" y="4829175"/>
            <a:ext cx="0" cy="5715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C044CFC1-FFFF-28FB-547B-4D856B5AA57C}"/>
              </a:ext>
            </a:extLst>
          </p:cNvPr>
          <p:cNvCxnSpPr>
            <a:cxnSpLocks/>
          </p:cNvCxnSpPr>
          <p:nvPr/>
        </p:nvCxnSpPr>
        <p:spPr>
          <a:xfrm>
            <a:off x="2209801" y="4829175"/>
            <a:ext cx="0" cy="48577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«آن أوان الحصاد».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0C82631B-67FE-BC35-0943-CC42A98AA0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07" y="1698479"/>
            <a:ext cx="3360581" cy="485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659FC57A-310D-A5EE-53F7-AE700944D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07" y="1698479"/>
            <a:ext cx="3360581" cy="4855032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2887795" y="2276475"/>
            <a:ext cx="3381349" cy="5429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87C64E1-0498-AB6A-BEF4-413139074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040" y="1688548"/>
            <a:ext cx="3360581" cy="485503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12" name="Accolade fermante 11">
            <a:extLst>
              <a:ext uri="{FF2B5EF4-FFF2-40B4-BE49-F238E27FC236}">
                <a16:creationId xmlns:a16="http://schemas.microsoft.com/office/drawing/2014/main" id="{44066D7A-CD9E-C585-84F1-5733BC0EE1B8}"/>
              </a:ext>
            </a:extLst>
          </p:cNvPr>
          <p:cNvSpPr/>
          <p:nvPr/>
        </p:nvSpPr>
        <p:spPr>
          <a:xfrm>
            <a:off x="5726730" y="2869206"/>
            <a:ext cx="367553" cy="627531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EE9D88C9-4149-B0E6-A997-10212888E1C8}"/>
              </a:ext>
            </a:extLst>
          </p:cNvPr>
          <p:cNvSpPr/>
          <p:nvPr/>
        </p:nvSpPr>
        <p:spPr>
          <a:xfrm>
            <a:off x="5744624" y="3645794"/>
            <a:ext cx="367553" cy="627530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AB44B069-A062-959F-DD3C-4F7AFE3857E2}"/>
              </a:ext>
            </a:extLst>
          </p:cNvPr>
          <p:cNvSpPr/>
          <p:nvPr/>
        </p:nvSpPr>
        <p:spPr>
          <a:xfrm>
            <a:off x="5866395" y="5360707"/>
            <a:ext cx="367553" cy="411443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Accolade fermante 14">
            <a:extLst>
              <a:ext uri="{FF2B5EF4-FFF2-40B4-BE49-F238E27FC236}">
                <a16:creationId xmlns:a16="http://schemas.microsoft.com/office/drawing/2014/main" id="{655FEBFA-00B3-02B6-A6CB-39386640F216}"/>
              </a:ext>
            </a:extLst>
          </p:cNvPr>
          <p:cNvSpPr/>
          <p:nvPr/>
        </p:nvSpPr>
        <p:spPr>
          <a:xfrm>
            <a:off x="5776854" y="4395281"/>
            <a:ext cx="367553" cy="843469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عن الفقرة  التي نصحت فيها الصفصافة العجوز حبة القمح؟ سجلوا رقم الفقرة على اللوحة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7406FBE-7746-4583-ED06-120E011CAE0E}"/>
              </a:ext>
            </a:extLst>
          </p:cNvPr>
          <p:cNvGrpSpPr/>
          <p:nvPr/>
        </p:nvGrpSpPr>
        <p:grpSpPr>
          <a:xfrm>
            <a:off x="2902565" y="1606919"/>
            <a:ext cx="3801138" cy="4855032"/>
            <a:chOff x="2893040" y="1688548"/>
            <a:chExt cx="3801138" cy="4855032"/>
          </a:xfrm>
        </p:grpSpPr>
        <p:pic>
          <p:nvPicPr>
            <p:cNvPr id="4" name="Image 3" descr="Une image contenant texte&#10;&#10;Le contenu généré par l’IA peut être incorrect.">
              <a:extLst>
                <a:ext uri="{FF2B5EF4-FFF2-40B4-BE49-F238E27FC236}">
                  <a16:creationId xmlns:a16="http://schemas.microsoft.com/office/drawing/2014/main" id="{B51327D0-1958-763B-19CE-C2F0470A7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3040" y="1688548"/>
              <a:ext cx="3360581" cy="4855032"/>
            </a:xfrm>
            <a:prstGeom prst="rect">
              <a:avLst/>
            </a:prstGeom>
          </p:spPr>
        </p:pic>
        <p:sp>
          <p:nvSpPr>
            <p:cNvPr id="3" name="Accolade fermante 2">
              <a:extLst>
                <a:ext uri="{FF2B5EF4-FFF2-40B4-BE49-F238E27FC236}">
                  <a16:creationId xmlns:a16="http://schemas.microsoft.com/office/drawing/2014/main" id="{F6593767-4A63-A4ED-4D0F-661A35A9C57A}"/>
                </a:ext>
              </a:extLst>
            </p:cNvPr>
            <p:cNvSpPr/>
            <p:nvPr/>
          </p:nvSpPr>
          <p:spPr>
            <a:xfrm>
              <a:off x="5726730" y="2884715"/>
              <a:ext cx="367553" cy="62753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Accolade fermante 4">
              <a:extLst>
                <a:ext uri="{FF2B5EF4-FFF2-40B4-BE49-F238E27FC236}">
                  <a16:creationId xmlns:a16="http://schemas.microsoft.com/office/drawing/2014/main" id="{DB0B864C-5915-DB58-F561-C2D3BEA03A66}"/>
                </a:ext>
              </a:extLst>
            </p:cNvPr>
            <p:cNvSpPr/>
            <p:nvPr/>
          </p:nvSpPr>
          <p:spPr>
            <a:xfrm>
              <a:off x="5726730" y="3673612"/>
              <a:ext cx="367553" cy="63578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Accolade fermante 6">
              <a:extLst>
                <a:ext uri="{FF2B5EF4-FFF2-40B4-BE49-F238E27FC236}">
                  <a16:creationId xmlns:a16="http://schemas.microsoft.com/office/drawing/2014/main" id="{A7BE05C0-D1B7-B195-D9CE-DC861047FFEA}"/>
                </a:ext>
              </a:extLst>
            </p:cNvPr>
            <p:cNvSpPr/>
            <p:nvPr/>
          </p:nvSpPr>
          <p:spPr>
            <a:xfrm>
              <a:off x="5740016" y="4426299"/>
              <a:ext cx="367553" cy="82197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Accolade fermante 7">
              <a:extLst>
                <a:ext uri="{FF2B5EF4-FFF2-40B4-BE49-F238E27FC236}">
                  <a16:creationId xmlns:a16="http://schemas.microsoft.com/office/drawing/2014/main" id="{0DC6A99A-0B90-E204-AB68-9E40E6F48B83}"/>
                </a:ext>
              </a:extLst>
            </p:cNvPr>
            <p:cNvSpPr/>
            <p:nvPr/>
          </p:nvSpPr>
          <p:spPr>
            <a:xfrm>
              <a:off x="5740016" y="5409610"/>
              <a:ext cx="367553" cy="41016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Accolade fermante 9">
              <a:extLst>
                <a:ext uri="{FF2B5EF4-FFF2-40B4-BE49-F238E27FC236}">
                  <a16:creationId xmlns:a16="http://schemas.microsoft.com/office/drawing/2014/main" id="{ED301E9E-3AF7-3C75-DC2F-4FB20D7E7468}"/>
                </a:ext>
              </a:extLst>
            </p:cNvPr>
            <p:cNvSpPr/>
            <p:nvPr/>
          </p:nvSpPr>
          <p:spPr>
            <a:xfrm>
              <a:off x="5740016" y="2361925"/>
              <a:ext cx="367553" cy="41723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Graphique 11" descr="Badge 1 contour">
              <a:extLst>
                <a:ext uri="{FF2B5EF4-FFF2-40B4-BE49-F238E27FC236}">
                  <a16:creationId xmlns:a16="http://schemas.microsoft.com/office/drawing/2014/main" id="{CCDC8981-B662-D7F9-4EBB-2A8C91C4E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54904" y="2365944"/>
              <a:ext cx="466900" cy="466900"/>
            </a:xfrm>
            <a:prstGeom prst="rect">
              <a:avLst/>
            </a:prstGeom>
          </p:spPr>
        </p:pic>
        <p:pic>
          <p:nvPicPr>
            <p:cNvPr id="14" name="Graphique 13" descr="Badge contour">
              <a:extLst>
                <a:ext uri="{FF2B5EF4-FFF2-40B4-BE49-F238E27FC236}">
                  <a16:creationId xmlns:a16="http://schemas.microsoft.com/office/drawing/2014/main" id="{754D57E9-3070-4263-B451-841369659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65386" y="2955751"/>
              <a:ext cx="473249" cy="473249"/>
            </a:xfrm>
            <a:prstGeom prst="rect">
              <a:avLst/>
            </a:prstGeom>
          </p:spPr>
        </p:pic>
        <p:pic>
          <p:nvPicPr>
            <p:cNvPr id="27" name="Graphique 26" descr="Badge 3 contour">
              <a:extLst>
                <a:ext uri="{FF2B5EF4-FFF2-40B4-BE49-F238E27FC236}">
                  <a16:creationId xmlns:a16="http://schemas.microsoft.com/office/drawing/2014/main" id="{D12D5604-6D3F-1003-4746-320A9F25C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94586" y="3785357"/>
              <a:ext cx="466900" cy="466900"/>
            </a:xfrm>
            <a:prstGeom prst="rect">
              <a:avLst/>
            </a:prstGeom>
          </p:spPr>
        </p:pic>
        <p:pic>
          <p:nvPicPr>
            <p:cNvPr id="29" name="Graphique 28" descr="Badge 4 contour">
              <a:extLst>
                <a:ext uri="{FF2B5EF4-FFF2-40B4-BE49-F238E27FC236}">
                  <a16:creationId xmlns:a16="http://schemas.microsoft.com/office/drawing/2014/main" id="{B2BBE05F-B5C7-618C-CABE-507CA9946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194586" y="4544197"/>
              <a:ext cx="473248" cy="473248"/>
            </a:xfrm>
            <a:prstGeom prst="rect">
              <a:avLst/>
            </a:prstGeom>
          </p:spPr>
        </p:pic>
        <p:pic>
          <p:nvPicPr>
            <p:cNvPr id="31" name="Graphique 30" descr="Badge 5 contour">
              <a:extLst>
                <a:ext uri="{FF2B5EF4-FFF2-40B4-BE49-F238E27FC236}">
                  <a16:creationId xmlns:a16="http://schemas.microsoft.com/office/drawing/2014/main" id="{8990068E-73AD-767B-A32D-EF14B1405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220930" y="5315492"/>
              <a:ext cx="473248" cy="473248"/>
            </a:xfrm>
            <a:prstGeom prst="rect">
              <a:avLst/>
            </a:prstGeom>
          </p:spPr>
        </p:pic>
      </p:grpSp>
      <p:pic>
        <p:nvPicPr>
          <p:cNvPr id="35" name="Image 3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B7A5E8-9E58-A2B1-2812-F9F61EAB171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8BF3-88B7-16D5-7867-16D3C62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763EAE5-081B-9542-CC23-328E4DD4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رقم الفقرة الذي ورد فيه ما  يدل على أن الحبة تصير دقيقا في فصل الخريف؟  ضعوا تحته سطرا.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E074D3D-45C6-405A-69E8-6431C0C4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680363-F87F-48FB-5DA0-6A9D2A6D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811D60-2AF2-6016-91BA-221A3D25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4133C0-E5D5-2CF9-2E70-35E22B42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4CAAC-D15C-C2D3-62CA-1F3839EE8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8DE91C-0986-0C8A-866A-61BE96F08F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52F2B-6BB9-382C-35FC-7B4A911979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980887-B45D-0A7E-8258-F045CAAE4EC2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19DF11-6D80-D4F8-CAD4-C96CD5AA396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2D9EA-DAC9-CCAF-8433-AC5467D0289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2E6AF4-9020-2DCB-E337-82D4AC645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1D1E147-94AA-CA0F-346F-8E9B5AF06EF6}"/>
              </a:ext>
            </a:extLst>
          </p:cNvPr>
          <p:cNvGrpSpPr/>
          <p:nvPr/>
        </p:nvGrpSpPr>
        <p:grpSpPr>
          <a:xfrm>
            <a:off x="2902565" y="1606919"/>
            <a:ext cx="3801138" cy="4855032"/>
            <a:chOff x="2893040" y="1688548"/>
            <a:chExt cx="3801138" cy="4855032"/>
          </a:xfrm>
        </p:grpSpPr>
        <p:pic>
          <p:nvPicPr>
            <p:cNvPr id="17" name="Image 16" descr="Une image contenant texte&#10;&#10;Le contenu généré par l’IA peut être incorrect.">
              <a:extLst>
                <a:ext uri="{FF2B5EF4-FFF2-40B4-BE49-F238E27FC236}">
                  <a16:creationId xmlns:a16="http://schemas.microsoft.com/office/drawing/2014/main" id="{6055242D-58DB-6738-D2CC-371AE6B25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3040" y="1688548"/>
              <a:ext cx="3360581" cy="4855032"/>
            </a:xfrm>
            <a:prstGeom prst="rect">
              <a:avLst/>
            </a:prstGeom>
          </p:spPr>
        </p:pic>
        <p:sp>
          <p:nvSpPr>
            <p:cNvPr id="29" name="Accolade fermante 28">
              <a:extLst>
                <a:ext uri="{FF2B5EF4-FFF2-40B4-BE49-F238E27FC236}">
                  <a16:creationId xmlns:a16="http://schemas.microsoft.com/office/drawing/2014/main" id="{213E0EFF-0280-F777-7DB4-91F9EF455F93}"/>
                </a:ext>
              </a:extLst>
            </p:cNvPr>
            <p:cNvSpPr/>
            <p:nvPr/>
          </p:nvSpPr>
          <p:spPr>
            <a:xfrm>
              <a:off x="5726730" y="2884715"/>
              <a:ext cx="367553" cy="62753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Accolade fermante 29">
              <a:extLst>
                <a:ext uri="{FF2B5EF4-FFF2-40B4-BE49-F238E27FC236}">
                  <a16:creationId xmlns:a16="http://schemas.microsoft.com/office/drawing/2014/main" id="{9DE461AF-0771-DE9C-7CBA-73C16392C678}"/>
                </a:ext>
              </a:extLst>
            </p:cNvPr>
            <p:cNvSpPr/>
            <p:nvPr/>
          </p:nvSpPr>
          <p:spPr>
            <a:xfrm>
              <a:off x="5726730" y="3673612"/>
              <a:ext cx="367553" cy="63578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1" name="Accolade fermante 30">
              <a:extLst>
                <a:ext uri="{FF2B5EF4-FFF2-40B4-BE49-F238E27FC236}">
                  <a16:creationId xmlns:a16="http://schemas.microsoft.com/office/drawing/2014/main" id="{F4D430CE-1E94-3157-09C3-1DADD83D3763}"/>
                </a:ext>
              </a:extLst>
            </p:cNvPr>
            <p:cNvSpPr/>
            <p:nvPr/>
          </p:nvSpPr>
          <p:spPr>
            <a:xfrm>
              <a:off x="5740016" y="4426299"/>
              <a:ext cx="367553" cy="82197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Accolade fermante 31">
              <a:extLst>
                <a:ext uri="{FF2B5EF4-FFF2-40B4-BE49-F238E27FC236}">
                  <a16:creationId xmlns:a16="http://schemas.microsoft.com/office/drawing/2014/main" id="{91EF2133-AD9F-CFDF-C0C0-A5CAFE116563}"/>
                </a:ext>
              </a:extLst>
            </p:cNvPr>
            <p:cNvSpPr/>
            <p:nvPr/>
          </p:nvSpPr>
          <p:spPr>
            <a:xfrm>
              <a:off x="5740016" y="5409610"/>
              <a:ext cx="367553" cy="41016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Accolade fermante 32">
              <a:extLst>
                <a:ext uri="{FF2B5EF4-FFF2-40B4-BE49-F238E27FC236}">
                  <a16:creationId xmlns:a16="http://schemas.microsoft.com/office/drawing/2014/main" id="{A7AC08FB-6570-1519-2260-828AAE2C0CB6}"/>
                </a:ext>
              </a:extLst>
            </p:cNvPr>
            <p:cNvSpPr/>
            <p:nvPr/>
          </p:nvSpPr>
          <p:spPr>
            <a:xfrm>
              <a:off x="5740016" y="2361925"/>
              <a:ext cx="367553" cy="41723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4" name="Graphique 33" descr="Badge 1 contour">
              <a:extLst>
                <a:ext uri="{FF2B5EF4-FFF2-40B4-BE49-F238E27FC236}">
                  <a16:creationId xmlns:a16="http://schemas.microsoft.com/office/drawing/2014/main" id="{68FD49F2-E5E8-1429-8EBA-A8B7C293F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194586" y="2361925"/>
              <a:ext cx="466900" cy="466900"/>
            </a:xfrm>
            <a:prstGeom prst="rect">
              <a:avLst/>
            </a:prstGeom>
          </p:spPr>
        </p:pic>
        <p:pic>
          <p:nvPicPr>
            <p:cNvPr id="35" name="Graphique 34" descr="Badge contour">
              <a:extLst>
                <a:ext uri="{FF2B5EF4-FFF2-40B4-BE49-F238E27FC236}">
                  <a16:creationId xmlns:a16="http://schemas.microsoft.com/office/drawing/2014/main" id="{937DC70C-3FC9-C720-52EA-8640C0D11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194586" y="2961855"/>
              <a:ext cx="473249" cy="473249"/>
            </a:xfrm>
            <a:prstGeom prst="rect">
              <a:avLst/>
            </a:prstGeom>
          </p:spPr>
        </p:pic>
        <p:pic>
          <p:nvPicPr>
            <p:cNvPr id="36" name="Graphique 35" descr="Badge 3 contour">
              <a:extLst>
                <a:ext uri="{FF2B5EF4-FFF2-40B4-BE49-F238E27FC236}">
                  <a16:creationId xmlns:a16="http://schemas.microsoft.com/office/drawing/2014/main" id="{6FD8AF12-2753-0241-E735-071191940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194586" y="3785357"/>
              <a:ext cx="466900" cy="466900"/>
            </a:xfrm>
            <a:prstGeom prst="rect">
              <a:avLst/>
            </a:prstGeom>
          </p:spPr>
        </p:pic>
        <p:pic>
          <p:nvPicPr>
            <p:cNvPr id="37" name="Graphique 36" descr="Badge 4 contour">
              <a:extLst>
                <a:ext uri="{FF2B5EF4-FFF2-40B4-BE49-F238E27FC236}">
                  <a16:creationId xmlns:a16="http://schemas.microsoft.com/office/drawing/2014/main" id="{EC6DE583-D95C-77D2-6F60-E8FBE007C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194586" y="4544197"/>
              <a:ext cx="473248" cy="473248"/>
            </a:xfrm>
            <a:prstGeom prst="rect">
              <a:avLst/>
            </a:prstGeom>
          </p:spPr>
        </p:pic>
        <p:pic>
          <p:nvPicPr>
            <p:cNvPr id="38" name="Graphique 37" descr="Badge 5 contour">
              <a:extLst>
                <a:ext uri="{FF2B5EF4-FFF2-40B4-BE49-F238E27FC236}">
                  <a16:creationId xmlns:a16="http://schemas.microsoft.com/office/drawing/2014/main" id="{C7DA9B72-D419-5AA3-A9AD-8C2E6FD7B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220930" y="5315492"/>
              <a:ext cx="473248" cy="473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650224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74000"/>
            <a:ext cx="7148057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لو تَعَجَّلَتْ حَبَّةُ ٱلْقَمْحِ وَلَمْ تَصْبِرْ، ماذا كانَ سَيَحْدُثُ لَها؟</a:t>
            </a:r>
            <a:r>
              <a:rPr lang="ar-SA" b="1" dirty="0"/>
              <a:t> ما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ٱلدَّرْسُ ٱلَّذي تَعَلَّمْتَهُ مِنْ هذِهِ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ٱلْقِصَّةِ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876BE4-EBA9-664D-B729-9898B55EA7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 descr="Une image contenant plante, dessin, fl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275A8F-EC49-B8C9-9C71-472BE1569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8326" y="2399016"/>
            <a:ext cx="4243846" cy="2534934"/>
          </a:xfrm>
          <a:prstGeom prst="roundRect">
            <a:avLst>
              <a:gd name="adj" fmla="val 10276"/>
            </a:avLst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التعبير عن مشاهد باستعمال ورابط العطف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691148" y="3404190"/>
            <a:ext cx="514157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تاء مربوطة أو تاء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مبسوطة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 جمل لوصف أنشطة نقوم بها باعتماد مشاهد. سأبدأ أنا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Image 4" descr="Une image contenant habits, fille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0B6FC5-41CA-7FB0-74ED-3B321C5FE0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4749" y="2277032"/>
            <a:ext cx="3538088" cy="2997520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FD42C0FA-95D4-6D8D-4B15-771D816B94BB}"/>
              </a:ext>
            </a:extLst>
          </p:cNvPr>
          <p:cNvSpPr/>
          <p:nvPr/>
        </p:nvSpPr>
        <p:spPr>
          <a:xfrm>
            <a:off x="2704193" y="2084087"/>
            <a:ext cx="530246" cy="530246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6F91-A111-9DFC-EEE9-B995CC5FC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5A2803-4F7F-970E-1A20-C3766E978874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8B9F94-F1B9-5F26-DD42-36F3D3D90BC9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EB9C923D-12BC-0555-8816-65C795AA5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ما قمنا به باعتماد المشهد 1. أرى معلمة تودع تلاميذها. وأقرأ على السبورة عطلة صيفية سعيدة.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8718E1-0D79-DA3B-6ABC-6C37D75D42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F4DC6-17EB-7AD7-5080-44A00A3BCD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DA250B-7F88-032D-7D15-522E350DC4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093B9F0-4CE2-77CE-322D-D2122FAD0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A5499AF-FCE1-C6F9-2D65-DEA5A5D7AF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05EC17-3B57-E7B0-09F2-6921E42529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7E7489-D234-1A9D-5932-F7EEAFA84DE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B3BAAE-525C-DA9A-052D-0EA686AE025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B6992E-CD2F-918F-DE38-64F7E1454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E2EDAE0-F39C-13FB-6491-5CEFBBD4730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5EE494-4BAC-018F-0793-6DF5AAF2C6FC}"/>
              </a:ext>
            </a:extLst>
          </p:cNvPr>
          <p:cNvSpPr txBox="1"/>
          <p:nvPr/>
        </p:nvSpPr>
        <p:spPr>
          <a:xfrm>
            <a:off x="675245" y="5468495"/>
            <a:ext cx="8468755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حَلَّ فَصْلُ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ٱلصَّيْفِ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وَدَّعَـتْنا ................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مُتَمَنِّيَةً لَ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99A56A-4CF5-E9E9-6671-753E523B9C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 descr="Une image contenant habits, fille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22CE6D-0EAA-B9B5-5AA3-D1BEDE7E31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4749" y="2277032"/>
            <a:ext cx="3538088" cy="299752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27B823B-73DA-2F6C-AD84-B0B548321CA1}"/>
              </a:ext>
            </a:extLst>
          </p:cNvPr>
          <p:cNvSpPr/>
          <p:nvPr/>
        </p:nvSpPr>
        <p:spPr>
          <a:xfrm>
            <a:off x="2704193" y="2084087"/>
            <a:ext cx="530246" cy="530246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976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ترون في المشهد 2؟ من يصف بإكمال الجملة 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3B943A-F83E-1825-F7D4-51652DFE8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79DA7C-6D35-97BA-6258-610BB3B73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C2F0FB-3806-C70A-37DC-EBDBFEFD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8551E9-AAD7-5EFA-FDED-ACFC881C55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895B9CE-DCE7-B05A-507F-2BA468990E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ED7CA-6FD3-4113-785B-388991D5F5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3C7843-0CBB-5291-2EF1-1CF78638F8EE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9CC1B1-A1F2-D351-BC0E-2D96CB29A82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41E09-0CF5-7DEE-1F8A-1C3CFDFF7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DCEDAE-1531-E7AB-2A33-E5C5A3D609A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6D7F7D-F7ED-B774-28B0-E5AD99BCBBFC}"/>
              </a:ext>
            </a:extLst>
          </p:cNvPr>
          <p:cNvSpPr txBox="1"/>
          <p:nvPr/>
        </p:nvSpPr>
        <p:spPr>
          <a:xfrm>
            <a:off x="1170657" y="5368713"/>
            <a:ext cx="671613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اِسْتَمْتَعْنا مَعَ.......................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بِيَوْمٍ مَرِحٍ عَلى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</a:t>
            </a:r>
            <a:endParaRPr lang="fr-MA" sz="2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6459DC6-30C0-B15D-BF12-51BBF81DDF13}"/>
              </a:ext>
            </a:extLst>
          </p:cNvPr>
          <p:cNvGrpSpPr/>
          <p:nvPr/>
        </p:nvGrpSpPr>
        <p:grpSpPr>
          <a:xfrm>
            <a:off x="2945623" y="2077007"/>
            <a:ext cx="3436340" cy="2925342"/>
            <a:chOff x="2890886" y="2277032"/>
            <a:chExt cx="3436340" cy="2925342"/>
          </a:xfrm>
        </p:grpSpPr>
        <p:pic>
          <p:nvPicPr>
            <p:cNvPr id="6" name="Image 5" descr="Une image contenant parapluie, personne, peinture, plage&#10;&#10;Le contenu généré par l’IA peut être incorrect.">
              <a:extLst>
                <a:ext uri="{FF2B5EF4-FFF2-40B4-BE49-F238E27FC236}">
                  <a16:creationId xmlns:a16="http://schemas.microsoft.com/office/drawing/2014/main" id="{075EEB5F-6FC4-F7FF-6842-73D69772A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69316" y="2277032"/>
              <a:ext cx="3357910" cy="2925342"/>
            </a:xfrm>
            <a:prstGeom prst="rect">
              <a:avLst/>
            </a:prstGeom>
          </p:spPr>
        </p:pic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0D9CED4-DA81-CDD0-62BF-979865802266}"/>
                </a:ext>
              </a:extLst>
            </p:cNvPr>
            <p:cNvSpPr/>
            <p:nvPr/>
          </p:nvSpPr>
          <p:spPr>
            <a:xfrm>
              <a:off x="2890886" y="2277032"/>
              <a:ext cx="530246" cy="530246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69E3-00D8-66A9-20EC-319BF8A7D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F874CF-9972-0872-6095-AC1E8DA600A0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C2687E9F-B08B-ACDD-B74F-E8A8308D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ترون في المشهد 3؟ من يصف بإكمال الجملة 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35D1B1-8DDC-BBBF-A785-E0FF22BCFE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F76FA-6F0A-12F7-617C-23F3BCF22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BC539D-0A38-7426-329D-7D8610DBFA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A7E804A-9934-3684-7781-1E22E884D2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C430930-D85E-A76B-380B-55D3045A28D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D3F85A-D594-4E0B-5BD4-EB36A69EE49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AFB11F-7E1B-01A8-CA5E-DF7C77FF8982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FFD879-B29B-E4A0-3E29-E02DD38396F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FDA348B-53D3-0F25-47C5-065EB97B7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A74F37-44F3-05E9-1973-E959D30ED4A9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538FEB-15BC-4C1B-85B3-3DBAF23E58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E9BD7F3-BEEB-A64A-6713-5BA10098BBF8}"/>
              </a:ext>
            </a:extLst>
          </p:cNvPr>
          <p:cNvSpPr txBox="1"/>
          <p:nvPr/>
        </p:nvSpPr>
        <p:spPr>
          <a:xfrm>
            <a:off x="620430" y="5458911"/>
            <a:ext cx="8086725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زُرْنا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لْقَرْيَةَ وَ............ فَلّاحينَ............. تَحْتَ أَشِعَّةِ .............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لْحارَّةِ.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1EDD0BF-6CCB-B2C8-85E7-FE83A0A66BAD}"/>
              </a:ext>
            </a:extLst>
          </p:cNvPr>
          <p:cNvGrpSpPr/>
          <p:nvPr/>
        </p:nvGrpSpPr>
        <p:grpSpPr>
          <a:xfrm>
            <a:off x="2740044" y="1929661"/>
            <a:ext cx="3577358" cy="2999390"/>
            <a:chOff x="2585877" y="1971423"/>
            <a:chExt cx="3577358" cy="2999390"/>
          </a:xfrm>
        </p:grpSpPr>
        <p:pic>
          <p:nvPicPr>
            <p:cNvPr id="5" name="Image 4" descr="Une image contenant ciel, plein air, habits, herbe&#10;&#10;Le contenu généré par l’IA peut être incorrect.">
              <a:extLst>
                <a:ext uri="{FF2B5EF4-FFF2-40B4-BE49-F238E27FC236}">
                  <a16:creationId xmlns:a16="http://schemas.microsoft.com/office/drawing/2014/main" id="{349B87FD-147C-A3F7-E131-39E4B789B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36506" y="2141820"/>
              <a:ext cx="3426729" cy="2828993"/>
            </a:xfrm>
            <a:prstGeom prst="rect">
              <a:avLst/>
            </a:prstGeom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EB6E4A9-48FC-97BA-AE41-52253BAEAE1F}"/>
                </a:ext>
              </a:extLst>
            </p:cNvPr>
            <p:cNvSpPr/>
            <p:nvPr/>
          </p:nvSpPr>
          <p:spPr>
            <a:xfrm>
              <a:off x="2585877" y="1971423"/>
              <a:ext cx="530246" cy="530246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7611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44؛  اكتبوا جملا تناسب كل صورة لوصف الفصل باعتماد المشاهد.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75786D7-B6D6-7E20-B36F-51568136B3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8725" y="1623488"/>
            <a:ext cx="3400900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014F7-850E-21B9-BB10-3C6902CD2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7FFCBF-3A07-D6B9-72AF-CEE8627A99DE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A077B1-7498-FDB8-E938-B3B748551A4D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8A4B09-F781-55F9-5837-CA6541791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المشاهد وأكملوا بجمل مناسبة باعتماد المشاهد.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15F82F-9C80-3E24-0740-8DC2CE3E7A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04C13F-2E48-C364-5CF1-B6E5160FC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10DFE6-8CF7-1A53-392F-91235CCAC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37E9C0-E03A-51E6-6D20-2173B498E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2E51ABE-C014-0639-5B23-6D3AD1B4ACF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BC573F-5D75-C309-86F3-D7484F0217D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DE8E73-6E59-3FFE-73D0-C7D12122FB1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E9C245-088F-5AA5-BB1B-42D146A8293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0A2B918-A957-750F-55C0-F162AD993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4BB422-36B6-432F-DE88-051A280B899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E33684-414E-3415-981B-A4B67707E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 descr="Une image contenant texte, arbre, ciel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55D1D5D-F633-6961-1F17-2D316E75C8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794" y="2007338"/>
            <a:ext cx="7605419" cy="426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5413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43 ستكملون كلمات تنتهي بتاء. من يقرأ الجملة1؟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9BB4D3-AA4F-12E1-C918-CBA7BC4CF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D0701C-886E-1E36-0465-083F7F43B6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495DC-9C09-0C00-517D-287A1DCB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82DCA-5049-8BA5-7ECF-B5A814101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8F81C4-1191-579C-9FDE-B7D76BCD8C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8E1A90-40BD-E33C-6619-96531EEBAD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F71627-83F8-E2FD-902A-1A5CD33453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33B1AD-4D96-4183-C685-AC8D527324FE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EE322-4A91-3222-ABA4-D2E5BCD9C47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9973C4-FD48-D2C1-C407-EDF17C1C1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4321A0-F61A-2318-2347-3F6ED3412D8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2A4FD06-6C14-CD33-EBA9-95E1C89EB4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98" y="1931217"/>
            <a:ext cx="2790101" cy="429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96" y="774000"/>
            <a:ext cx="740962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الجملة1 واكتبوا الكلمات التي تنتهي بتاء. من يقرأ الكلمة الأولى؟ من يقول الكلمة الثانية؟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Image 7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75547046-E48A-3DEA-BA35-F5B0D5AEAF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675" y="2853813"/>
            <a:ext cx="7829550" cy="206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C410-20A6-5665-8178-0930FAFBA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9143A8-BB72-0187-F43B-E184E868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881877-9515-9B39-F36E-BA737D65C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646507-9D06-D8D0-3D2D-645E43C979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D56D05-F9F1-1248-2C82-C26767E337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11E049-F0D1-6C2B-3F74-21F5683FD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43F87-41FF-A879-34F5-42B4A38520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9FD407-CDC7-4CB9-3AB0-64FEB37B103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38472-DC8D-A4AB-FFBD-00283744B5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80CD-4771-A8AE-343F-999531606D0B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9880C-4725-C5F6-B617-758115A9B3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A5C9F6-164A-AC78-FE4C-A4A46FB383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4738C-8F3F-DB6B-F31C-A90F6D24219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2" name="Image 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B318B422-376D-155C-A627-949626B985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675" y="2853813"/>
            <a:ext cx="7829550" cy="206477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4B7D583-16B1-C6B6-83A8-E1CD2AD69199}"/>
              </a:ext>
            </a:extLst>
          </p:cNvPr>
          <p:cNvSpPr txBox="1"/>
          <p:nvPr/>
        </p:nvSpPr>
        <p:spPr>
          <a:xfrm>
            <a:off x="5620983" y="3749037"/>
            <a:ext cx="605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ــةٌ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7A32644-DF7B-D6B8-7B3E-00A6C49784D1}"/>
              </a:ext>
            </a:extLst>
          </p:cNvPr>
          <p:cNvSpPr txBox="1"/>
          <p:nvPr/>
        </p:nvSpPr>
        <p:spPr>
          <a:xfrm>
            <a:off x="4591050" y="3749037"/>
            <a:ext cx="605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ـتِ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0065FFD-D116-26E6-353F-D81764C6202D}"/>
              </a:ext>
            </a:extLst>
          </p:cNvPr>
          <p:cNvSpPr txBox="1"/>
          <p:nvPr/>
        </p:nvSpPr>
        <p:spPr>
          <a:xfrm>
            <a:off x="3735279" y="3749037"/>
            <a:ext cx="436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تَ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3BD8D6-490A-695B-8618-543D9CF85860}"/>
              </a:ext>
            </a:extLst>
          </p:cNvPr>
          <p:cNvSpPr txBox="1"/>
          <p:nvPr/>
        </p:nvSpPr>
        <p:spPr>
          <a:xfrm>
            <a:off x="2291979" y="3749037"/>
            <a:ext cx="436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تْ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56FEB37-B752-C544-35F7-0DE0DF132FB5}"/>
              </a:ext>
            </a:extLst>
          </p:cNvPr>
          <p:cNvSpPr txBox="1"/>
          <p:nvPr/>
        </p:nvSpPr>
        <p:spPr>
          <a:xfrm>
            <a:off x="1572101" y="3749037"/>
            <a:ext cx="605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ــةُ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54E381-2C41-3BA0-F220-E107DC7F4321}"/>
              </a:ext>
            </a:extLst>
          </p:cNvPr>
          <p:cNvSpPr txBox="1"/>
          <p:nvPr/>
        </p:nvSpPr>
        <p:spPr>
          <a:xfrm>
            <a:off x="2378174" y="4333812"/>
            <a:ext cx="605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rgbClr val="C00000"/>
                </a:solidFill>
              </a:rPr>
              <a:t>تِ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86211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النص بطلاقة.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510085" y="3796294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D2F50697-E37B-23E5-343D-0FF7BF7344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633" y="1683287"/>
            <a:ext cx="3131939" cy="480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16137</TotalTime>
  <Words>1628</Words>
  <Application>Microsoft Office PowerPoint</Application>
  <PresentationFormat>Affichage à l'écran (4:3)</PresentationFormat>
  <Paragraphs>394</Paragraphs>
  <Slides>58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58</vt:i4>
      </vt:variant>
    </vt:vector>
  </HeadingPairs>
  <TitlesOfParts>
    <vt:vector size="78" baseType="lpstr">
      <vt:lpstr>Calibri</vt:lpstr>
      <vt:lpstr>Dosis Medium</vt:lpstr>
      <vt:lpstr>Noto Sans Symbols</vt:lpstr>
      <vt:lpstr>Dosis ExtraBold</vt:lpstr>
      <vt:lpstr>Dosis SemiBold</vt:lpstr>
      <vt:lpstr>Calibri Light</vt:lpstr>
      <vt:lpstr>Modern Love</vt:lpstr>
      <vt:lpstr>Arial</vt:lpstr>
      <vt:lpstr>Wingdings</vt:lpstr>
      <vt:lpstr>Microsoft Himalaya</vt:lpstr>
      <vt:lpstr>Microsoft Uighur</vt:lpstr>
      <vt:lpstr>Dosis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خذوا الواجب المنزلي. سأمر لأراقب إنجازاتكم 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 استماع وتحدث</vt:lpstr>
      <vt:lpstr> في هذه الحصة ستعيدون سرد حكاية حبة القمح انطلاقا من مشاهد . استمعوا مجددا.</vt:lpstr>
      <vt:lpstr>سأسرد لكم المقطع الأول بأسلوبي الخاص. استمعوا. هَبَّ نَسيمٌ  عَلى ٱلْمَزْرَعَةِ، وَتَساءَلَتْ حَبَّةُ ٱلْقَمْحِ عَنْ مَوْعِدِ ٱلْحَصادِ.</vt:lpstr>
      <vt:lpstr>من منكم يسرد المقطع الأول انطلاقا من المشهد؟</vt:lpstr>
      <vt:lpstr>سأسرد لكم المقطع الثاني بأسلوبي الخاص. استمعوا. طَمْأَنَتْها ٱلصَّفْصافَةُ ٱلْعَجوزُ  وَنَصَحَتْها أَلا تَسْتَعْجِلْ مَوْعِدَ الْحَصادِ وَأَنْ  تَسْتَمْتِعَ بِفَصْلِ الرَّبيعِ حَتّى تَنْضُجَ.</vt:lpstr>
      <vt:lpstr>من منكم يسرد المقطع الثاني انطلاقا من المشهد؟</vt:lpstr>
      <vt:lpstr> سأسرد لكم المقطع الثالث بأسلوبي الخاص. استمعوا. طمأنتها الفزاعةأيضا وأخبرتها بأنها ستحميها من العصافير  إلى حين حلول فصل الصيف. </vt:lpstr>
      <vt:lpstr>سأسرد الآن رحلة حبة القمح خلال فصلي الربيع والصيف انطلاقا من المشاهد؟</vt:lpstr>
      <vt:lpstr>من منكم يسرد مثلي رحلة حبة القمح خلال فصلي الربيع والصيف : انطلاقا من المشاهد؟</vt:lpstr>
      <vt:lpstr> سأسرد لكم المقطع الأخير  بأسلوبي الخاص. استمعوا. حلَّ فصل الصيف، نضجت حبة القمح، بدأ الفلاحون الحصاد. حُصدت الحبة وحملت إلى المطحنة لتصير دقيقا ثم خبزا  لذيذا. </vt:lpstr>
      <vt:lpstr>من منكم يسرد المقطع الأخير انطلاقا من المشهد؟</vt:lpstr>
      <vt:lpstr>الآن؛ خذوا الكراسات ص 37 - صلوا المقطع بموقعه من شريط الحكاية. </vt:lpstr>
      <vt:lpstr>من يقرأ المقاطع؟ صححوا. </vt:lpstr>
      <vt:lpstr>قراءة</vt:lpstr>
      <vt:lpstr>ننتقل الآن لقراءة نص «آن أوان الحصاد».</vt:lpstr>
      <vt:lpstr>من يقرأ؟</vt:lpstr>
      <vt:lpstr>من يتابع؟</vt:lpstr>
      <vt:lpstr> ابحثوا عن الفقرة  التي نصحت فيها الصفصافة العجوز حبة القمح؟ سجلوا رقم الفقرة على اللوحة </vt:lpstr>
      <vt:lpstr>ما هو رقم الفقرة الذي ورد فيه ما  يدل على أن الحبة تصير دقيقا في فصل الخريف؟  ضعوا تحته سطرا.</vt:lpstr>
      <vt:lpstr>لو تَعَجَّلَتْ حَبَّةُ ٱلْقَمْحِ وَلَمْ تَصْبِرْ، ماذا كانَ سَيَحْدُثُ لَها؟ ما ٱلدَّرْسُ ٱلَّذي تَعَلَّمْتَهُ مِنْ هذِهِ ٱلْقِصَّةِ؟</vt:lpstr>
      <vt:lpstr>التعبير الكتابي/إملاء </vt:lpstr>
      <vt:lpstr>والآن ستتدربون على إنتاج  جمل لوصف أنشطة نقوم بها باعتماد مشاهد. سأبدأ أنا </vt:lpstr>
      <vt:lpstr>أصف ما قمنا به باعتماد المشهد 1. أرى معلمة تودع تلاميذها. وأقرأ على السبورة عطلة صيفية سعيدة.  سأكتب الجملة على السبورة؛ من يقرأ؟ من يعيد؟ </vt:lpstr>
      <vt:lpstr>ماذا ترون في المشهد 2؟ من يصف بإكمال الجملة ؟ سأكتب الجملة على السبورة؛ من يقرأ؟ من يعيد؟ </vt:lpstr>
      <vt:lpstr>ماذا ترون في المشهد 3؟ من يصف بإكمال الجملة ؟ سأكتب الجملة على السبورة؛ من يقرأ؟ من يعيد؟ </vt:lpstr>
      <vt:lpstr>خذوا كراساتكم ص 44؛  اكتبوا جملا تناسب كل صورة لوصف الفصل باعتماد المشاهد.</vt:lpstr>
      <vt:lpstr>لاحظوا المشاهد وأكملوا بجمل مناسبة باعتماد المشاهد.</vt:lpstr>
      <vt:lpstr>الآن؛ خذوا كراساتكم ص 43 ستكملون كلمات تنتهي بتاء. من يقرأ الجملة1؟</vt:lpstr>
      <vt:lpstr>لاحظوا جيدا الجملة1 واكتبوا الكلمات التي تنتهي بتاء. من يقرأ الكلمة الأولى؟ من يقول الكلمة الثانية؟  </vt:lpstr>
      <vt:lpstr>صححوا. من يقرأ؟</vt:lpstr>
      <vt:lpstr>اختتام الحصة</vt:lpstr>
      <vt:lpstr>في المنزل، تدربوا على قراءة النص بطلاقة.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158</cp:revision>
  <dcterms:created xsi:type="dcterms:W3CDTF">2023-09-20T21:35:22Z</dcterms:created>
  <dcterms:modified xsi:type="dcterms:W3CDTF">2026-02-18T11:32:56Z</dcterms:modified>
</cp:coreProperties>
</file>