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72"/>
  </p:notesMasterIdLst>
  <p:sldIdLst>
    <p:sldId id="2147482780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34806551" r:id="rId39"/>
    <p:sldId id="2134806552" r:id="rId40"/>
    <p:sldId id="2134806554" r:id="rId41"/>
    <p:sldId id="2147482727" r:id="rId42"/>
    <p:sldId id="2134806934" r:id="rId43"/>
    <p:sldId id="2134806936" r:id="rId44"/>
    <p:sldId id="2147482737" r:id="rId45"/>
    <p:sldId id="2147482773" r:id="rId46"/>
    <p:sldId id="2147482774" r:id="rId47"/>
    <p:sldId id="2147482775" r:id="rId48"/>
    <p:sldId id="2147482718" r:id="rId49"/>
    <p:sldId id="2134808448" r:id="rId50"/>
    <p:sldId id="2147482726" r:id="rId51"/>
    <p:sldId id="2134808433" r:id="rId52"/>
    <p:sldId id="2147482740" r:id="rId53"/>
    <p:sldId id="2134808473" r:id="rId54"/>
    <p:sldId id="2147482770" r:id="rId55"/>
    <p:sldId id="2134806537" r:id="rId56"/>
    <p:sldId id="2147482731" r:id="rId57"/>
    <p:sldId id="2134806944" r:id="rId58"/>
    <p:sldId id="2147482754" r:id="rId59"/>
    <p:sldId id="2147482517" r:id="rId60"/>
    <p:sldId id="2147482750" r:id="rId61"/>
    <p:sldId id="2147482778" r:id="rId62"/>
    <p:sldId id="2147482781" r:id="rId63"/>
    <p:sldId id="2147482751" r:id="rId64"/>
    <p:sldId id="2147482519" r:id="rId65"/>
    <p:sldId id="2147482733" r:id="rId66"/>
    <p:sldId id="2134808494" r:id="rId67"/>
    <p:sldId id="2147482732" r:id="rId68"/>
    <p:sldId id="2147482499" r:id="rId69"/>
    <p:sldId id="2147482531" r:id="rId70"/>
    <p:sldId id="2147482534" r:id="rId71"/>
  </p:sldIdLst>
  <p:sldSz cx="9144000" cy="6858000" type="screen4x3"/>
  <p:notesSz cx="6858000" cy="9144000"/>
  <p:embeddedFontLst>
    <p:embeddedFont>
      <p:font typeface="Abadi" panose="020B0604020104020204" pitchFamily="34" charset="0"/>
      <p:regular r:id="rId73"/>
      <p:bold r:id="rId74"/>
      <p:italic r:id="rId75"/>
      <p:boldItalic r:id="rId76"/>
    </p:embeddedFont>
    <p:embeddedFont>
      <p:font typeface="Dosis" pitchFamily="2" charset="0"/>
      <p:regular r:id="rId77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regular r:id="rId80"/>
      <p:bold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  <p:embeddedFont>
      <p:font typeface="Noto Sans Symbols" panose="020B0604020202020204" charset="0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660" y="3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12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presProps" Target="presProps.xml"/><Relationship Id="rId61" Type="http://schemas.openxmlformats.org/officeDocument/2006/relationships/slide" Target="slides/slide43.xml"/><Relationship Id="rId82" Type="http://schemas.openxmlformats.org/officeDocument/2006/relationships/font" Target="fonts/font10.fntdata"/><Relationship Id="rId19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2.png"/><Relationship Id="rId5" Type="http://schemas.openxmlformats.org/officeDocument/2006/relationships/image" Target="../media/image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8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1CC32-C55E-2839-0E49-17879A3C8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9" b="357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34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النصح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40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28336" y="315647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الوصف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9E28721-9F1E-83DA-A986-DDFB3D228551}"/>
              </a:ext>
            </a:extLst>
          </p:cNvPr>
          <p:cNvSpPr txBox="1"/>
          <p:nvPr/>
        </p:nvSpPr>
        <p:spPr>
          <a:xfrm>
            <a:off x="537881" y="2388134"/>
            <a:ext cx="82202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 فَصْلُ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اِخْضَرَّتِ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ٱلْحُقولُ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وَتَفَتَّحَتِ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خَرَجَ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وَلَعِبوا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ٱلدَّافِئَ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سَمِعوا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تُغَرِّدُ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وَرَأَوا فَراشاتٍ مُلَوَّنَةً تَطيرُ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قالَتْ لَيْلى لِأَصْدِقائِها: ما أَجْمَلَ ٱلرَّبي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E56791-705C-AC61-2538-AC3109849203}"/>
              </a:ext>
            </a:extLst>
          </p:cNvPr>
          <p:cNvSpPr txBox="1"/>
          <p:nvPr/>
        </p:nvSpPr>
        <p:spPr>
          <a:xfrm>
            <a:off x="537881" y="2388134"/>
            <a:ext cx="82202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 فَصْلُ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اِخْضَرَّتِ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ٱلْحُقولُ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وَتَفَتَّحَتِ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خَرَجَ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وَلَعِبوا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ٱلدَّافِئَ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سَمِعوا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تُغَرِّدُ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وَرَأَوا فَراشاتٍ مُلَوَّنَةً تَطيرُ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قالَتْ لَيْلى لِأَصْدِقائِها: ما أَجْمَلَ ٱلرَّبي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712523D-9D0F-0EE1-93DF-7426640E5E45}"/>
              </a:ext>
            </a:extLst>
          </p:cNvPr>
          <p:cNvSpPr txBox="1"/>
          <p:nvPr/>
        </p:nvSpPr>
        <p:spPr>
          <a:xfrm>
            <a:off x="537882" y="2181400"/>
            <a:ext cx="82202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 فَصْلُ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اِخْضَرَّتِ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ٱلْحُقولُ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وَتَفَتَّحَتِ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خَرَجَ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وَلَعِبوا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ٱلدَّافِئَ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سَمِعوا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تُغَرِّدُ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وَرَأَوا فَراشاتٍ مُلَوَّنَةً تَطيرُ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قالَتْ لَيْلى لِأَصْدِقائِها: ما أَجْمَلَ ٱلرَّبي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738323" y="3492507"/>
            <a:ext cx="239215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حَديقَـ</a:t>
            </a: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ـةٌ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6335327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فَراشا</a:t>
            </a: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3672414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اِخَضَرَّ</a:t>
            </a: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فَراشا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فَراشاتٌ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290610" y="2808206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اِخْضَـرَّ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اِخْضَرَّتْ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E78D6F8E-7B0F-8E36-10B1-BE7AF46FD0AA}"/>
              </a:ext>
            </a:extLst>
          </p:cNvPr>
          <p:cNvSpPr/>
          <p:nvPr/>
        </p:nvSpPr>
        <p:spPr>
          <a:xfrm>
            <a:off x="2947596" y="2830509"/>
            <a:ext cx="310491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حَديقَـ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ـةٌ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258D666-ECC7-3040-900F-5195F27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0FF351-65F3-B582-9294-7B1C7BF4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4744AD-FE55-2492-381A-A2906054E5E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57BEBD-9AE1-1784-ABA1-16D1901743C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46600C-329D-9F3C-F9AF-36E8044737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C42A51-F6A6-411C-461F-D4B1E09521F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833FA1-5A86-96F6-B868-E08FDF54846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9E3B310-E95F-38AE-E1F0-47759CF3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98C503-698E-3475-B594-0B92608F6D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4D27D45-9C6E-511D-95F2-062CFF7EC5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240F1E-6DC5-29AF-B1E2-1C5F8B4B4A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BB0997-3388-BEEF-96D7-7D02648371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DDDFE8-F4A1-544C-B4AF-CFFC426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52740B-0C3B-4CD8-3ED7-90BA9091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277810-1993-5771-2A59-5D23AFAA917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DBCA2C-7156-71BF-5311-7A909558B9A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F8446D-4687-B20D-0C2E-2C9798F93B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90871D-079B-08BB-B65E-09C429A4F0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684F9A-4201-1B22-94DE-000BB4BE15C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D286113-A63C-B6A8-174C-106942553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1510B4-ADEA-6173-7E24-656A6092D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95E8D-940B-7649-0A1E-106435E6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D08C79-EA94-7A29-2A81-9270160D4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A4E495-2B3A-568A-B734-35FB80D98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6A7D7B0-6096-69E5-D653-75E5746D222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96;p23">
            <a:extLst>
              <a:ext uri="{FF2B5EF4-FFF2-40B4-BE49-F238E27FC236}">
                <a16:creationId xmlns:a16="http://schemas.microsoft.com/office/drawing/2014/main" id="{99CE0866-4C9C-A7B5-2E6D-7C70EE153F5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901" y="2967355"/>
            <a:ext cx="191219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حَديقَةٌ</a:t>
            </a:r>
            <a:endParaRPr lang="ar-MA" sz="54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33E8AFE-031B-A64C-81FE-344489C2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436BD1-AAB5-A79C-6251-0229AC3E7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1477D-8F33-DA5B-2D56-FF14284DDE1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E6075-CCBF-FFF6-E5E1-A544D8323E5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ABBEC-7341-B9A1-F502-758141A6FA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3938A8-5A75-2179-7263-F39A43348E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FD5ACE-14B4-871D-83AA-2CAA961BF2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0FB3F4A-04AB-C158-A4C0-8BBD3F9EE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BD88FB-7E51-56C4-B10B-B54F44820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CC444D-3A2F-41BD-0E07-AC176BD4AC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7655497-5AF5-AAAB-F61B-5745F6BFAD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71C5EC-4684-D0D2-BD16-567A116BC4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131073-84D3-5CC5-6867-4F1CA968AB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633" y="1683287"/>
            <a:ext cx="3131939" cy="480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نَصيحَةُ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لصَّفْصافَةِ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لْعَجوزِ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لِحَبَّةِ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EEF561F4-B47F-81F3-B2E0-5937FA17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20A690E-209A-B7F8-6B9C-F03065F724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32B77E-9392-ED66-0889-C7759BC15F5D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أَلّا تَسْتَعْجِلَ مَوْعِدَ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ﭐلْحَصادِ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12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E7EE2E-3100-A672-52C1-5B2CD3A387CF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نَصيحَةُ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لصَّفْصافَةِ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لْعَجوزِ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لِحَبَّةِ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670511" y="2645807"/>
            <a:ext cx="796300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أَيِّ فَصْلٍ مِنَ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لْفُصولِ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تَحَدَّثَتِ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لْحَبَّةُ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لصَّفْصافَةِ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ﭐلرَّبيعِ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0F7E87-A755-370A-3743-801532344809}"/>
              </a:ext>
            </a:extLst>
          </p:cNvPr>
          <p:cNvSpPr txBox="1"/>
          <p:nvPr/>
        </p:nvSpPr>
        <p:spPr>
          <a:xfrm>
            <a:off x="670511" y="2645807"/>
            <a:ext cx="796300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أَيِّ فَصْلٍ مِنَ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لْفُصولِ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تَحَدَّثَتِ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لْحَبَّةُ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لصَّفْصافَةِ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illustration, plante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1EE26F33-0E70-0160-D82D-4D387C6FA9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9229" y="1597828"/>
            <a:ext cx="5125542" cy="471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illustration, plante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DF0EB605-9327-3F93-5C8B-FC9054BA2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229" y="1597828"/>
            <a:ext cx="5125542" cy="4715210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0162A73-9DFC-8F91-EC22-F2D4788FE737}"/>
              </a:ext>
            </a:extLst>
          </p:cNvPr>
          <p:cNvSpPr/>
          <p:nvPr/>
        </p:nvSpPr>
        <p:spPr>
          <a:xfrm>
            <a:off x="5515990" y="581255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688CB55-0446-8A8E-50EB-2127FA938D13}"/>
              </a:ext>
            </a:extLst>
          </p:cNvPr>
          <p:cNvSpPr/>
          <p:nvPr/>
        </p:nvSpPr>
        <p:spPr>
          <a:xfrm>
            <a:off x="2947384" y="585175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68D240D-4382-B636-B150-C1F1543DEFB1}"/>
              </a:ext>
            </a:extLst>
          </p:cNvPr>
          <p:cNvSpPr/>
          <p:nvPr/>
        </p:nvSpPr>
        <p:spPr>
          <a:xfrm>
            <a:off x="2893991" y="3507626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0FC9EAC-D732-0489-4638-A25580F5A11A}"/>
              </a:ext>
            </a:extLst>
          </p:cNvPr>
          <p:cNvSpPr/>
          <p:nvPr/>
        </p:nvSpPr>
        <p:spPr>
          <a:xfrm>
            <a:off x="5515990" y="357083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النصح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الوصف.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B55EB6-BD98-1CCD-A976-C85EB1134CB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أن تنصح زميلك الذي يستعجل حلول فصل ما،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38854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570494" y="2064442"/>
            <a:ext cx="2004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رُوَيْدَكَ....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فَأَنْتَ لَمْ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</a:t>
            </a:r>
          </a:p>
          <a:p>
            <a:pPr lvl="0"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وَلَمْ..................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D7338-B7D8-286C-3553-D29C945DA64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ينصح زميله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F7C45927-18DA-D30A-BDD9-4D84906FD3D8}"/>
              </a:ext>
            </a:extLst>
          </p:cNvPr>
          <p:cNvSpPr/>
          <p:nvPr/>
        </p:nvSpPr>
        <p:spPr>
          <a:xfrm>
            <a:off x="6594438" y="1859909"/>
            <a:ext cx="2053845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D78CD75-9940-AE82-BCF6-B151F5E5101B}"/>
              </a:ext>
            </a:extLst>
          </p:cNvPr>
          <p:cNvSpPr txBox="1"/>
          <p:nvPr/>
        </p:nvSpPr>
        <p:spPr>
          <a:xfrm>
            <a:off x="5922350" y="2099254"/>
            <a:ext cx="2482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رُوَيْدَكَ....فَأَنْتَ لَمْ .....</a:t>
            </a:r>
          </a:p>
          <a:p>
            <a:pPr lvl="0"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وَلَمْ..................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3115F8-CDE5-2238-88BC-025A35B572B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29428" y="2786251"/>
            <a:ext cx="1427099" cy="3492641"/>
          </a:xfrm>
          <a:prstGeom prst="rect">
            <a:avLst/>
          </a:prstGeom>
        </p:spPr>
      </p:pic>
      <p:pic>
        <p:nvPicPr>
          <p:cNvPr id="9" name="Image 8" descr="Une image contenant personne, plage, eau, peinture&#10;&#10;Le contenu généré par l’IA peut être incorrect.">
            <a:extLst>
              <a:ext uri="{FF2B5EF4-FFF2-40B4-BE49-F238E27FC236}">
                <a16:creationId xmlns:a16="http://schemas.microsoft.com/office/drawing/2014/main" id="{4D1C80C6-AEDB-BD58-7637-5C51ED4760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787" y="1683287"/>
            <a:ext cx="2979678" cy="47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92A57-E1C4-6A5C-D6E2-989EE7A38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0833F2-8B89-6F1B-7CAA-52AA32464A8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8AE76-7439-74D8-DBB3-D70D39F1043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10F6D0-520C-F43F-D616-CA8776E896E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89A0201-2838-6205-2C9C-B6A581AF5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ليتحدث عن أنشطة يقوم بها خلال فصله المفضل؟ 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E57990-4040-CA1B-75A6-39A7573A4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DFEE59-5FA5-F78E-F2B5-99DE7045E445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A06BA7-35D6-7D3C-2728-49010D8F3EF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FD710E-4AFC-9025-D5F7-C7CA7AFEC8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7594CA-D68B-0DD4-6B2D-DDDD4EB396A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FCDB49-E01A-0304-77F4-0F4A3928199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269EFC-A7E5-3C07-31F1-839E77E663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F595BCA-F470-0076-1483-D63D2C4036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A9460E-DB6B-8CB4-F590-2B4D6F890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CDAC0AC-8E12-4314-4C1B-1392C68A36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68D600B-7FB5-FF4B-8D98-16F2A49E28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dessin humoristique, mammifè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7BF6E1D-A1C4-693D-8D75-0A3096EDCF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883" y="2426380"/>
            <a:ext cx="7960233" cy="316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6790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2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7AABBD7E-CA81-83DB-7EA5-80DDACDEEE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8957" y="1996750"/>
            <a:ext cx="6646085" cy="366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ص43.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7" name="Image 16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AE6047B-D8FE-AC49-70CD-FF7276AE4B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98" y="1931217"/>
            <a:ext cx="2790101" cy="429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691D3079-2D3B-0F0C-6ACA-B428D85E3E74}"/>
              </a:ext>
            </a:extLst>
          </p:cNvPr>
          <p:cNvGrpSpPr/>
          <p:nvPr/>
        </p:nvGrpSpPr>
        <p:grpSpPr>
          <a:xfrm>
            <a:off x="1161574" y="2061371"/>
            <a:ext cx="6820852" cy="3788923"/>
            <a:chOff x="1142747" y="2173339"/>
            <a:chExt cx="6820852" cy="3770403"/>
          </a:xfrm>
        </p:grpSpPr>
        <p:pic>
          <p:nvPicPr>
            <p:cNvPr id="9" name="Image 8" descr="Une image contenant texte, Police, écriture manuscrite, nombre&#10;&#10;Le contenu généré par l’IA peut être incorrect.">
              <a:extLst>
                <a:ext uri="{FF2B5EF4-FFF2-40B4-BE49-F238E27FC236}">
                  <a16:creationId xmlns:a16="http://schemas.microsoft.com/office/drawing/2014/main" id="{B7058C99-6D66-0497-F1A0-47B6179DD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42747" y="2248126"/>
              <a:ext cx="6820852" cy="369561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162AC90-CE28-54D7-DDA7-2D293CB55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42747" y="2173339"/>
              <a:ext cx="208414" cy="37704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أَنْتَ...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411A040-A67D-C514-139D-07E6EC2C6170}"/>
              </a:ext>
            </a:extLst>
          </p:cNvPr>
          <p:cNvGrpSpPr/>
          <p:nvPr/>
        </p:nvGrpSpPr>
        <p:grpSpPr>
          <a:xfrm>
            <a:off x="811763" y="1903446"/>
            <a:ext cx="7296539" cy="4310522"/>
            <a:chOff x="1222376" y="2274452"/>
            <a:chExt cx="6535900" cy="3930185"/>
          </a:xfrm>
        </p:grpSpPr>
        <p:pic>
          <p:nvPicPr>
            <p:cNvPr id="5" name="Image 4" descr="Une image contenant texte, Police, écriture manuscrite, ligne&#10;&#10;Le contenu généré par l’IA peut être incorrect.">
              <a:extLst>
                <a:ext uri="{FF2B5EF4-FFF2-40B4-BE49-F238E27FC236}">
                  <a16:creationId xmlns:a16="http://schemas.microsoft.com/office/drawing/2014/main" id="{40479F08-2995-A1AD-3D26-8BD2751F1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22376" y="2274452"/>
              <a:ext cx="5217182" cy="3930185"/>
            </a:xfrm>
            <a:prstGeom prst="rect">
              <a:avLst/>
            </a:prstGeom>
          </p:spPr>
        </p:pic>
        <p:pic>
          <p:nvPicPr>
            <p:cNvPr id="16" name="Image 15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6CF6686-8C7E-C918-0749-2039E6B8E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17040" y="2322861"/>
              <a:ext cx="1341236" cy="3881776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AF3FB2F4-858F-3989-9481-45CB5978AD1E}"/>
              </a:ext>
            </a:extLst>
          </p:cNvPr>
          <p:cNvSpPr txBox="1"/>
          <p:nvPr/>
        </p:nvSpPr>
        <p:spPr>
          <a:xfrm>
            <a:off x="1035698" y="3135377"/>
            <a:ext cx="551914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اِسْتَمْتِعْ بِمَنْظَرِ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لْفَراشاتِ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5400" dirty="0">
                <a:solidFill>
                  <a:srgbClr val="C00000"/>
                </a:solidFill>
              </a:rPr>
              <a:t> </a:t>
            </a:r>
            <a:endParaRPr lang="fr-FR" sz="5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128B0DD-5BDB-E379-5FC3-AB8884CC9986}"/>
              </a:ext>
            </a:extLst>
          </p:cNvPr>
          <p:cNvSpPr txBox="1"/>
          <p:nvPr/>
        </p:nvSpPr>
        <p:spPr>
          <a:xfrm>
            <a:off x="1035698" y="4132488"/>
            <a:ext cx="548826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اِسْتَمْتِعا بِمَنْظَرِ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لْفَراشاتِ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5400" dirty="0">
                <a:solidFill>
                  <a:srgbClr val="C00000"/>
                </a:solidFill>
              </a:rPr>
              <a:t> </a:t>
            </a:r>
            <a:endParaRPr lang="fr-FR" sz="54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98D5508-62E7-C2DF-B2F5-0D57B31034CC}"/>
              </a:ext>
            </a:extLst>
          </p:cNvPr>
          <p:cNvSpPr txBox="1"/>
          <p:nvPr/>
        </p:nvSpPr>
        <p:spPr>
          <a:xfrm>
            <a:off x="1035698" y="5178670"/>
            <a:ext cx="548826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اِسْتَمْتِعوا بِمَنْظَرِ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لْفَراشاتِ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5400" dirty="0">
                <a:solidFill>
                  <a:srgbClr val="C00000"/>
                </a:solidFill>
              </a:rPr>
              <a:t> </a:t>
            </a:r>
            <a:endParaRPr lang="fr-FR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  <p:bldP spid="2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DAFCA-E3EC-D318-CFF8-E2310A8CA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9FEBBC-DEB2-364C-23B0-A564EF4F70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C3F4E0-997C-FDA8-59A9-750A5E83854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7FD15F-EA22-4DAE-0301-8919A0FDA03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9D7D8F-735C-A589-030E-67355FE676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6AC3E-085E-2001-799A-C4AD486A87A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366FA-F9DD-75AB-7E6A-E1929239C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863257-0964-2FA8-B807-58B7C7AE6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0CA2135-F768-E6AD-8F38-5228AAB778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8C04683-2CD7-A55D-5893-CFEA218F4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AF47098-D3E2-C7A2-2FAD-37256B47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2A364A6-65B0-BCEF-F196-CE5E63CC54AB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ص 43؛ ننجز جماعة شفويا.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B390BF-EEC6-345E-2D89-DD2D96070E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8347B13-9BBA-BBB0-1792-E272F2676B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469" y="2444118"/>
            <a:ext cx="7931020" cy="362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4468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596E1-1245-176F-9041-63B57C79C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0A8A5E-EE7D-89FB-733F-FC113C7B8C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F8DBDA-6096-FF6B-AF67-82890F94FB5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151B16-9916-8175-23E5-5621E40AB98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909BCB-9539-1D9B-72CA-594D7808472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70E2A-02FD-1BFB-E301-56062BD3304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7CF9604-ACAE-CCF0-6A8B-E308AD6977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6410DA1-B5BC-B701-8418-44414FB3DB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184CD06-C27F-AF69-6705-B5F85A15A2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085792-D7CF-E7F1-A44E-B3320CCCA2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D26945F-98C2-8801-1B2E-127B76E946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7F4BC36-2667-64E9-C66F-CB925F0AB5BF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تنزل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الأمطار بغزارة؟ في فصل الشتاء.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F475C2-A256-4802-368C-67D872FAC5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B8F55C2E-AA06-8512-4E49-067FA504D3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469" y="2444118"/>
            <a:ext cx="7931020" cy="362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029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16878-1D63-3F87-584F-267FB8F33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9074E6-B53F-CCA6-DA05-D670385AD92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837C62-FC1E-9AB4-6B55-253B3B295014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16837C-83F6-2737-5591-B3F91F674D2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EA7B79-DEA8-42A6-C8AD-102D74B402B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C1F517-DE42-8111-CA55-00D257C3456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0A5214D-1EEE-1245-692B-AEC9F629BB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4269B1-C6AB-5984-5DD6-8A01BCD99B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A268D8-98D7-A24F-FD0E-8E9CE71BDF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102F510-BEA5-7F36-CD08-30AE4B8D02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1CB84D3-977E-CA3F-584B-6B7BDBF468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4F7EE26-40D1-AC50-82D3-2D209803BE9D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على كراساتكم؛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1008E6-CDBF-2349-88AC-E04E466BB2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303FD0BC-396D-F235-277D-AF4D618FE6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469" y="2444118"/>
            <a:ext cx="7931020" cy="362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1739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22CE6-F836-38E6-CC02-E4698A66F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6FB8CE-2A91-E1C4-D737-0F07DF8E975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A45D6-8A8D-9B12-9907-E18DB13EAEC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F8288D-AC98-95E3-328C-C1C7678969B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908697-7B08-7CA5-DD17-06E671A60B9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D808F8-923D-B5A7-0A2D-78411659FC6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17E1F7-47E1-B993-CC04-CF431222EE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7D58EB-A548-3A67-D3D5-16011A7F19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2BD214-4404-9B0A-B454-C842CB9722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D3A7BD-14BB-CACE-B2E9-32E31E68A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C53FF0-B402-C245-9392-E4D722B9BE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68B537-AA1B-3EF4-2DF1-AF5FD63C1D20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EE33F5-75CE-F225-5157-4D12F0638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49BC535A-54A6-FEA5-F47A-003F20840E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469" y="2444118"/>
            <a:ext cx="7931020" cy="362188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43CDA4F-BB0A-A12F-961D-FA55FACFDB23}"/>
              </a:ext>
            </a:extLst>
          </p:cNvPr>
          <p:cNvSpPr txBox="1"/>
          <p:nvPr/>
        </p:nvSpPr>
        <p:spPr>
          <a:xfrm>
            <a:off x="4129469" y="3882666"/>
            <a:ext cx="1953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رَبيعاً.</a:t>
            </a:r>
            <a:endParaRPr lang="fr-FR" sz="3200" dirty="0">
              <a:solidFill>
                <a:srgbClr val="C00000"/>
              </a:solidFill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487EA92-F9B8-E306-AF03-F78DD5C79D3E}"/>
              </a:ext>
            </a:extLst>
          </p:cNvPr>
          <p:cNvCxnSpPr/>
          <p:nvPr/>
        </p:nvCxnSpPr>
        <p:spPr>
          <a:xfrm flipH="1">
            <a:off x="1166327" y="3816220"/>
            <a:ext cx="951977" cy="7184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3FC79869-1967-20BF-4D4C-004958251F93}"/>
              </a:ext>
            </a:extLst>
          </p:cNvPr>
          <p:cNvSpPr txBox="1"/>
          <p:nvPr/>
        </p:nvSpPr>
        <p:spPr>
          <a:xfrm>
            <a:off x="4214889" y="4681945"/>
            <a:ext cx="1747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صَيْفاً.</a:t>
            </a:r>
            <a:endParaRPr lang="fr-FR" sz="3200" dirty="0">
              <a:solidFill>
                <a:srgbClr val="C00000"/>
              </a:solidFill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5786ADB-D060-43F6-A55D-929516CB3438}"/>
              </a:ext>
            </a:extLst>
          </p:cNvPr>
          <p:cNvCxnSpPr/>
          <p:nvPr/>
        </p:nvCxnSpPr>
        <p:spPr>
          <a:xfrm flipH="1">
            <a:off x="2479720" y="4548262"/>
            <a:ext cx="951977" cy="7184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42FD689-5A8A-C57F-E612-8B8B8A96A349}"/>
              </a:ext>
            </a:extLst>
          </p:cNvPr>
          <p:cNvCxnSpPr/>
          <p:nvPr/>
        </p:nvCxnSpPr>
        <p:spPr>
          <a:xfrm flipH="1">
            <a:off x="994419" y="5266720"/>
            <a:ext cx="951977" cy="7184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C2C61BBB-A171-A6D3-4F4A-36AD689ED359}"/>
              </a:ext>
            </a:extLst>
          </p:cNvPr>
          <p:cNvSpPr txBox="1"/>
          <p:nvPr/>
        </p:nvSpPr>
        <p:spPr>
          <a:xfrm>
            <a:off x="4129469" y="5400403"/>
            <a:ext cx="1163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خَريفاً.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69208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1B4582-D643-76DF-AD6C-79FDB0B18A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448" y="2918254"/>
            <a:ext cx="7875037" cy="102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تَتَزَيَّنُ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B82043-18E8-7EB2-ABBE-4F914AACC2D5}"/>
              </a:ext>
            </a:extLst>
          </p:cNvPr>
          <p:cNvSpPr txBox="1"/>
          <p:nvPr/>
        </p:nvSpPr>
        <p:spPr>
          <a:xfrm>
            <a:off x="5660786" y="5328486"/>
            <a:ext cx="1497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تَتَزَيَّنُ</a:t>
            </a:r>
            <a:endParaRPr 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3F7F24-AFD8-1A83-2992-7FD1521966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448" y="3175902"/>
            <a:ext cx="7875037" cy="1021491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E195FF-C0A2-2C56-7A36-34B8A6B78884}"/>
              </a:ext>
            </a:extLst>
          </p:cNvPr>
          <p:cNvCxnSpPr/>
          <p:nvPr/>
        </p:nvCxnSpPr>
        <p:spPr>
          <a:xfrm flipH="1">
            <a:off x="3845983" y="2956397"/>
            <a:ext cx="1452033" cy="14605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9B5743-9956-EC4A-8D9F-D7C3FCC53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489A24-031B-456C-7F6D-6464CC055720}"/>
              </a:ext>
            </a:extLst>
          </p:cNvPr>
          <p:cNvSpPr txBox="1"/>
          <p:nvPr/>
        </p:nvSpPr>
        <p:spPr>
          <a:xfrm>
            <a:off x="1185333" y="5326982"/>
            <a:ext cx="6090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تَتَزَيَّنُ قِمَمُ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ﭐلْجِبالِ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بِــﭐلثُّلوجِ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شٍتاءً .</a:t>
            </a:r>
            <a:endParaRPr 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8C0F98-1EEA-3716-D26D-B35CFD3069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448" y="3175902"/>
            <a:ext cx="7875037" cy="1021491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1EC45AA-1CD5-97F2-E985-8376F1F9953E}"/>
              </a:ext>
            </a:extLst>
          </p:cNvPr>
          <p:cNvCxnSpPr/>
          <p:nvPr/>
        </p:nvCxnSpPr>
        <p:spPr>
          <a:xfrm flipH="1">
            <a:off x="3845983" y="2956397"/>
            <a:ext cx="1452033" cy="14605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أنجزوا التمرين ص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43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4E45E45-7A92-3CD7-99FF-C2AD2DF496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98" y="1931217"/>
            <a:ext cx="2790101" cy="429178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3699982" y="2054255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15642</TotalTime>
  <Words>1246</Words>
  <Application>Microsoft Office PowerPoint</Application>
  <PresentationFormat>Affichage à l'écran (4:3)</PresentationFormat>
  <Paragraphs>365</Paragraphs>
  <Slides>53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53</vt:i4>
      </vt:variant>
    </vt:vector>
  </HeadingPairs>
  <TitlesOfParts>
    <vt:vector size="82" baseType="lpstr">
      <vt:lpstr>Calibri</vt:lpstr>
      <vt:lpstr>Dosis Medium</vt:lpstr>
      <vt:lpstr>Noto Sans Symbols</vt:lpstr>
      <vt:lpstr>Dosis SemiBold</vt:lpstr>
      <vt:lpstr>Calibri Light</vt:lpstr>
      <vt:lpstr>Modern Love</vt:lpstr>
      <vt:lpstr>Arial</vt:lpstr>
      <vt:lpstr>Abadi</vt:lpstr>
      <vt:lpstr>Wingdings</vt:lpstr>
      <vt:lpstr>Microsoft Uighur</vt:lpstr>
      <vt:lpstr>Dosis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انظروا إلى الكلمة جيدا. </vt:lpstr>
      <vt:lpstr>اكتبوا: ينطق الأستاذ الكلمة.</vt:lpstr>
      <vt:lpstr>صححوا.</vt:lpstr>
      <vt:lpstr>قراءة</vt:lpstr>
      <vt:lpstr>من يذكرنا بعنوان النص الذي قرأناه؟  عم يتحدث هذا النص؟</vt:lpstr>
      <vt:lpstr>من يقرأ؟ من يتابع؟ </vt:lpstr>
      <vt:lpstr>من يقرأ السؤال؟ من يجيب؟</vt:lpstr>
      <vt:lpstr> من يقرأ الجواب؟ أين وجدتم الجواب في النص؟ </vt:lpstr>
      <vt:lpstr>من يقرأ السؤال؟ من يجيب؟</vt:lpstr>
      <vt:lpstr> من يقرأ الجواب؟ انقلوا الجواب على كراساتكم. </vt:lpstr>
      <vt:lpstr>  رتبوا المشاهد بوضع الأرقام من 1 إلى 4.</vt:lpstr>
      <vt:lpstr>صححوا.</vt:lpstr>
      <vt:lpstr> استماع وتحدث</vt:lpstr>
      <vt:lpstr> والآن ستتدربون على استعمال  أساليب الوصف. لنتذكر العبارات. </vt:lpstr>
      <vt:lpstr>إذا أردت أن تنصح زميلك الذي يستعجل حلول فصل ما، ماذا تقول؟ </vt:lpstr>
      <vt:lpstr>من ينصح زميله؟ </vt:lpstr>
      <vt:lpstr>من يأخذ الكلمة ليتحدث عن أنشطة يقوم بها خلال فصله المفضل؟ </vt:lpstr>
      <vt:lpstr>أنشدوا.</vt:lpstr>
      <vt:lpstr>تمارين كتابية</vt:lpstr>
      <vt:lpstr>والآن سنتعلم معا كيف نحول جملا . خذوا كراساتكم ص43.</vt:lpstr>
      <vt:lpstr>أقرأ؛ تابعوا معي. من يقرأ؟  </vt:lpstr>
      <vt:lpstr>الآن؛ بنفس الطريقة سنحول هذه الجملة؛ من يقرأ؟  من يحول أَنْتَ... </vt:lpstr>
      <vt:lpstr>Présentation PowerPoint</vt:lpstr>
      <vt:lpstr>Présentation PowerPoint</vt:lpstr>
      <vt:lpstr>Présentation PowerPoint</vt:lpstr>
      <vt:lpstr>Présentation PowerPoint</vt:lpstr>
      <vt:lpstr>انتبهوا سنرتب الكلمات التالية للحصول على جملة مفيدة. ما الكلمة الأولى؟</vt:lpstr>
      <vt:lpstr>تَتَزَيَّنُ . من يكمل؟ </vt:lpstr>
      <vt:lpstr>من يقرأ الجملة؟ </vt:lpstr>
      <vt:lpstr>اختتام الحصة</vt:lpstr>
      <vt:lpstr>في المنزل أنجزوا التمرين ص 43.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207</cp:revision>
  <dcterms:created xsi:type="dcterms:W3CDTF">2023-09-20T21:35:22Z</dcterms:created>
  <dcterms:modified xsi:type="dcterms:W3CDTF">2026-02-18T11:04:33Z</dcterms:modified>
</cp:coreProperties>
</file>